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65" r:id="rId15"/>
    <p:sldId id="1467" r:id="rId16"/>
    <p:sldId id="1469" r:id="rId17"/>
    <p:sldId id="1470" r:id="rId18"/>
    <p:sldId id="1472" r:id="rId19"/>
    <p:sldId id="1473" r:id="rId20"/>
    <p:sldId id="1475" r:id="rId21"/>
    <p:sldId id="1477" r:id="rId22"/>
    <p:sldId id="1478" r:id="rId23"/>
    <p:sldId id="1479" r:id="rId24"/>
    <p:sldId id="1481" r:id="rId25"/>
    <p:sldId id="144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6.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Generalily Pre-trained Transformer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 &amp;&amp; Decode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标题 2"/>
          <p:cNvSpPr txBox="1"/>
          <p:nvPr/>
        </p:nvSpPr>
        <p:spPr>
          <a:xfrm>
            <a:off x="154940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Self-Attention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1549400" y="4667885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不会联系到之后的，只会联系到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之前的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标题 2"/>
          <p:cNvSpPr txBox="1"/>
          <p:nvPr/>
        </p:nvSpPr>
        <p:spPr>
          <a:xfrm>
            <a:off x="427355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 communication mechanism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2"/>
          <p:cNvSpPr txBox="1"/>
          <p:nvPr/>
        </p:nvSpPr>
        <p:spPr>
          <a:xfrm>
            <a:off x="842010" y="876300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（从这里，进入《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Dive-into-DL-Pytorch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》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7129145" y="82423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连续值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，预测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问题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335" y="2275205"/>
            <a:ext cx="6632575" cy="3576955"/>
            <a:chOff x="2701" y="3994"/>
            <a:chExt cx="10445" cy="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标题 2"/>
                <p:cNvSpPr txBox="1"/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algn="l" defTabSz="6858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lang="en-US" sz="3200" b="1" kern="1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</a:lstStyle>
                <a:p>
                  <a:r>
                    <a:rPr altLang="zh-CN" sz="4000" i="1" dirty="0">
                      <a:latin typeface="Cambria Math" panose="02040503050406030204" charset="0"/>
                      <a:cs typeface="Cambria Math" panose="02040503050406030204" charset="0"/>
                      <a:sym typeface="Arial" panose="020B0604020202020204" pitchFamily="34" charset="0"/>
                    </a:rPr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a14:m>
                  <a:endParaRPr altLang="zh-CN" sz="4000" i="1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3555" y="5346"/>
              <a:ext cx="1160" cy="2106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标题 2"/>
            <p:cNvSpPr txBox="1"/>
            <p:nvPr/>
          </p:nvSpPr>
          <p:spPr>
            <a:xfrm>
              <a:off x="2701" y="7624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房价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endCxn id="18" idx="0"/>
            </p:cNvCxnSpPr>
            <p:nvPr/>
          </p:nvCxnSpPr>
          <p:spPr>
            <a:xfrm flipH="1">
              <a:off x="7125" y="5407"/>
              <a:ext cx="276" cy="337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标题 2"/>
            <p:cNvSpPr txBox="1"/>
            <p:nvPr/>
          </p:nvSpPr>
          <p:spPr>
            <a:xfrm>
              <a:off x="6473" y="8785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面积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10820" y="5468"/>
              <a:ext cx="870" cy="248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标题 2"/>
            <p:cNvSpPr txBox="1"/>
            <p:nvPr/>
          </p:nvSpPr>
          <p:spPr>
            <a:xfrm>
              <a:off x="11099" y="7956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9565" y="2656205"/>
            <a:ext cx="2905760" cy="2134870"/>
          </a:xfrm>
          <a:prstGeom prst="rect">
            <a:avLst/>
          </a:prstGeom>
          <a:ln w="38100" cmpd="sng">
            <a:solidFill>
              <a:srgbClr val="FF0000"/>
            </a:solidFill>
            <a:prstDash val="sysDot"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1"/>
        </p:blipFill>
        <p:spPr>
          <a:xfrm>
            <a:off x="6931025" y="4526280"/>
            <a:ext cx="3848099" cy="1333500"/>
          </a:xfrm>
          <a:prstGeom prst="rect">
            <a:avLst/>
          </a:prstGeom>
          <a:ln w="254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911860" y="1102995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https://en.wikipedia.org/wiki/Stochastic_gradient_descent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960245"/>
            <a:ext cx="7350760" cy="17621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6" idx="1"/>
            <a:endCxn id="27" idx="0"/>
          </p:cNvCxnSpPr>
          <p:nvPr/>
        </p:nvCxnSpPr>
        <p:spPr>
          <a:xfrm flipH="1">
            <a:off x="3634740" y="5193030"/>
            <a:ext cx="3296285" cy="548640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1617345" y="5741670"/>
            <a:ext cx="403415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损失函数：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Mean Squared Error</a:t>
            </a:r>
            <a:endParaRPr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标题 2"/>
          <p:cNvSpPr txBox="1"/>
          <p:nvPr/>
        </p:nvSpPr>
        <p:spPr>
          <a:xfrm>
            <a:off x="8237220" y="1750695"/>
            <a:ext cx="3109595" cy="2181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并不是把所有的样本误差计算完之后统一进行梯度下降，我们参考这个思想，选取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一个批次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，然后进行梯度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下降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8. SOFTMAX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>
          <a:blip r:embed="rId1"/>
        </p:blipFill>
        <p:spPr>
          <a:xfrm>
            <a:off x="6607175" y="1393825"/>
            <a:ext cx="4448175" cy="30721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标题 2"/>
              <p:cNvSpPr txBox="1"/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= </m:t>
                      </m:r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𝒋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𝒍𝒐𝒈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 </m:t>
                          </m:r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𝒍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, </m:t>
                              </m:r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blipFill rotWithShape="1">
                <a:blip r:embed="rId2"/>
                <a:stretch>
                  <a:fillRect l="-203" t="-578" r="-203" b="-578"/>
                </a:stretch>
              </a:blipFill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2"/>
          <p:cNvSpPr txBox="1"/>
          <p:nvPr/>
        </p:nvSpPr>
        <p:spPr>
          <a:xfrm>
            <a:off x="1883410" y="1285875"/>
            <a:ext cx="153416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交叉熵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699635" y="1902460"/>
            <a:ext cx="5175250" cy="111442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65360" y="1650365"/>
            <a:ext cx="1123950" cy="257810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2"/>
          <p:cNvSpPr txBox="1"/>
          <p:nvPr/>
        </p:nvSpPr>
        <p:spPr>
          <a:xfrm>
            <a:off x="869950" y="5221605"/>
            <a:ext cx="40043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真实标签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实际上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非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即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，只考虑到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标签表示的类别概率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作为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5010785" y="1653540"/>
            <a:ext cx="6306185" cy="358330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8837930" y="4887595"/>
            <a:ext cx="1085215" cy="854075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7625715" y="5767070"/>
            <a:ext cx="2462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Complexity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00150" y="1848485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模型复杂度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大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00150" y="3778250"/>
            <a:ext cx="2602230" cy="1134110"/>
            <a:chOff x="1890" y="2911"/>
            <a:chExt cx="4098" cy="1786"/>
          </a:xfrm>
        </p:grpSpPr>
        <p:sp>
          <p:nvSpPr>
            <p:cNvPr id="2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样本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规模：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小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17" idx="3"/>
          </p:cNvCxnSpPr>
          <p:nvPr/>
        </p:nvCxnSpPr>
        <p:spPr>
          <a:xfrm flipV="1">
            <a:off x="2703830" y="1448435"/>
            <a:ext cx="1229995" cy="66865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3"/>
          </p:cNvCxnSpPr>
          <p:nvPr/>
        </p:nvCxnSpPr>
        <p:spPr>
          <a:xfrm flipV="1">
            <a:off x="2703830" y="1680845"/>
            <a:ext cx="1404620" cy="236601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4108450" y="1002665"/>
            <a:ext cx="1271270" cy="6508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两大因素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" name="标题 2"/>
          <p:cNvSpPr txBox="1"/>
          <p:nvPr/>
        </p:nvSpPr>
        <p:spPr>
          <a:xfrm>
            <a:off x="2661285" y="84772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Weight Decay also called “L2 regularization”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</p:blipFill>
        <p:spPr>
          <a:xfrm>
            <a:off x="5554980" y="2008505"/>
            <a:ext cx="6012180" cy="3550285"/>
          </a:xfrm>
          <a:prstGeom prst="rect">
            <a:avLst/>
          </a:prstGeom>
          <a:ln w="41275" cap="rnd" cmpd="sng">
            <a:solidFill>
              <a:srgbClr val="00B050"/>
            </a:solidFill>
            <a:prstDash val="sysDot"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2" name="矩形 11"/>
          <p:cNvSpPr/>
          <p:nvPr/>
        </p:nvSpPr>
        <p:spPr>
          <a:xfrm>
            <a:off x="10011410" y="4578985"/>
            <a:ext cx="1366520" cy="755650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1"/>
            <a:endCxn id="19" idx="3"/>
          </p:cNvCxnSpPr>
          <p:nvPr/>
        </p:nvCxnSpPr>
        <p:spPr>
          <a:xfrm flipH="1" flipV="1">
            <a:off x="4100830" y="2642235"/>
            <a:ext cx="5910580" cy="231457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1828800" y="1522095"/>
            <a:ext cx="2272030" cy="2239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注意这里的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，是与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相乘的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，指的是权重，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不包括偏差（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bias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</p:blipFill>
        <p:spPr>
          <a:xfrm>
            <a:off x="606425" y="4269740"/>
            <a:ext cx="2664460" cy="1934845"/>
          </a:xfrm>
          <a:prstGeom prst="rect">
            <a:avLst/>
          </a:prstGeom>
          <a:ln w="15875" cmpd="sng">
            <a:solidFill>
              <a:srgbClr val="FF0000"/>
            </a:solidFill>
            <a:prstDash val="dash"/>
          </a:ln>
        </p:spPr>
      </p:pic>
      <p:sp>
        <p:nvSpPr>
          <p:cNvPr id="10" name="标题 2"/>
          <p:cNvSpPr txBox="1"/>
          <p:nvPr/>
        </p:nvSpPr>
        <p:spPr>
          <a:xfrm>
            <a:off x="3996690" y="585914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Dropout: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在训练时随机设置值为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，其他模式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冻结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10.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Convolution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标题 2"/>
              <p:cNvSpPr txBox="1"/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&gt;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9125" y="179324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2"/>
        </p:blipFill>
        <p:spPr>
          <a:xfrm>
            <a:off x="6242685" y="3048635"/>
            <a:ext cx="5339080" cy="2940685"/>
          </a:xfrm>
          <a:prstGeom prst="rect">
            <a:avLst/>
          </a:prstGeom>
          <a:ln w="22225" cmpd="sng">
            <a:solidFill>
              <a:srgbClr val="FF0000"/>
            </a:solidFill>
            <a:prstDash val="dash"/>
          </a:ln>
        </p:spPr>
      </p:pic>
      <p:pic>
        <p:nvPicPr>
          <p:cNvPr id="22" name="图片 21"/>
          <p:cNvPicPr/>
          <p:nvPr/>
        </p:nvPicPr>
        <p:blipFill>
          <a:blip r:embed="rId3"/>
        </p:blipFill>
        <p:spPr>
          <a:xfrm>
            <a:off x="252095" y="1972945"/>
            <a:ext cx="5814060" cy="2211070"/>
          </a:xfrm>
          <a:prstGeom prst="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" y="4742815"/>
            <a:ext cx="4114800" cy="175260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LeNet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2" name="图片 1"/>
          <p:cNvPicPr/>
          <p:nvPr/>
        </p:nvPicPr>
        <p:blipFill>
          <a:blip r:embed="rId1"/>
        </p:blipFill>
        <p:spPr>
          <a:xfrm>
            <a:off x="1588135" y="2011680"/>
            <a:ext cx="9215120" cy="3047365"/>
          </a:xfrm>
          <a:prstGeom prst="rect">
            <a:avLst/>
          </a:prstGeom>
          <a:ln w="19050" cmpd="sng">
            <a:solidFill>
              <a:srgbClr val="FF0000"/>
            </a:solidFill>
            <a:prstDash val="lgDash"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7093585" y="1525905"/>
            <a:ext cx="978535" cy="803910"/>
          </a:xfrm>
          <a:prstGeom prst="straightConnector1">
            <a:avLst/>
          </a:prstGeom>
          <a:ln w="22225" cmpd="sng">
            <a:solidFill>
              <a:srgbClr val="92D050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标题 2"/>
              <p:cNvSpPr txBox="1"/>
              <p:nvPr/>
            </p:nvSpPr>
            <p:spPr>
              <a:xfrm>
                <a:off x="7926705" y="750570"/>
                <a:ext cx="1271270" cy="6508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𝟑𝟐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705" y="750570"/>
                <a:ext cx="1271270" cy="650875"/>
              </a:xfrm>
              <a:prstGeom prst="rect">
                <a:avLst/>
              </a:prstGeom>
              <a:blipFill rotWithShape="1">
                <a:blip r:embed="rId2"/>
                <a:stretch>
                  <a:fillRect l="-5395" t="-10537" r="-5345" b="-10439"/>
                </a:stretch>
              </a:blipFill>
              <a:ln>
                <a:solidFill>
                  <a:schemeClr val="accent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2"/>
          <p:cNvSpPr txBox="1"/>
          <p:nvPr/>
        </p:nvSpPr>
        <p:spPr>
          <a:xfrm>
            <a:off x="1588135" y="5422900"/>
            <a:ext cx="8705215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在论文中，其实下采样步骤不只是平均池化，还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连接了一个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(c_in, c_in, 1, 1)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的卷积层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，这也是为什么论文中会有参数的原因；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并且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C5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卷积层卷积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，并不是对于图像的直接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展平！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877570" y="828675"/>
            <a:ext cx="6118225" cy="1212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Why?	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参数共享；考虑空间特征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End to End: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直接基于图像的原始像素进行分类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AlexNet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0" name="图片 9"/>
          <p:cNvPicPr/>
          <p:nvPr/>
        </p:nvPicPr>
        <p:blipFill>
          <a:blip r:embed="rId1"/>
        </p:blipFill>
        <p:spPr>
          <a:xfrm>
            <a:off x="1044575" y="2399665"/>
            <a:ext cx="5368925" cy="2486025"/>
          </a:xfrm>
          <a:prstGeom prst="rect">
            <a:avLst/>
          </a:prstGeom>
          <a:ln w="28575" cmpd="sng">
            <a:solidFill>
              <a:srgbClr val="00B050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2" name="左大括号 11"/>
          <p:cNvSpPr/>
          <p:nvPr/>
        </p:nvSpPr>
        <p:spPr>
          <a:xfrm>
            <a:off x="6974840" y="1910080"/>
            <a:ext cx="941705" cy="3465195"/>
          </a:xfrm>
          <a:prstGeom prst="leftBrace">
            <a:avLst>
              <a:gd name="adj1" fmla="val 8333"/>
              <a:gd name="adj2" fmla="val 50284"/>
            </a:avLst>
          </a:prstGeom>
          <a:noFill/>
          <a:ln w="25400" cmpd="sng">
            <a:solidFill>
              <a:srgbClr val="0070C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188325" y="1644650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网络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结构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18805" y="2595245"/>
            <a:ext cx="2602230" cy="1134110"/>
            <a:chOff x="1890" y="2911"/>
            <a:chExt cx="4098" cy="1786"/>
          </a:xfrm>
        </p:grpSpPr>
        <p:sp>
          <p:nvSpPr>
            <p:cNvPr id="16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激活函数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249285" y="3462655"/>
            <a:ext cx="2602230" cy="1134110"/>
            <a:chOff x="1890" y="2911"/>
            <a:chExt cx="4098" cy="1786"/>
          </a:xfrm>
        </p:grpSpPr>
        <p:sp>
          <p:nvSpPr>
            <p:cNvPr id="20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全连接层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51190" y="4287520"/>
            <a:ext cx="2602230" cy="1134110"/>
            <a:chOff x="1890" y="2911"/>
            <a:chExt cx="4098" cy="1786"/>
          </a:xfrm>
        </p:grpSpPr>
        <p:sp>
          <p:nvSpPr>
            <p:cNvPr id="24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DropOut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49285" y="5160645"/>
            <a:ext cx="2602230" cy="1134110"/>
            <a:chOff x="1890" y="2911"/>
            <a:chExt cx="4098" cy="1786"/>
          </a:xfrm>
        </p:grpSpPr>
        <p:sp>
          <p:nvSpPr>
            <p:cNvPr id="27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图像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增强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Resnet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2205" y="1384300"/>
            <a:ext cx="3076575" cy="1552575"/>
          </a:xfrm>
          <a:prstGeom prst="rect">
            <a:avLst/>
          </a:prstGeom>
          <a:ln w="25400" cmpd="sng">
            <a:solidFill>
              <a:srgbClr val="FF0000"/>
            </a:solidFill>
            <a:prstDash val="lgDash"/>
          </a:ln>
        </p:spPr>
      </p:pic>
      <p:pic>
        <p:nvPicPr>
          <p:cNvPr id="9" name="图片 8"/>
          <p:cNvPicPr/>
          <p:nvPr/>
        </p:nvPicPr>
        <p:blipFill>
          <a:blip r:embed="rId2"/>
        </p:blipFill>
        <p:spPr>
          <a:xfrm>
            <a:off x="374650" y="1281113"/>
            <a:ext cx="7981949" cy="4295775"/>
          </a:xfrm>
          <a:prstGeom prst="rect">
            <a:avLst/>
          </a:prstGeom>
          <a:ln w="22225"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st="381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9000000"/>
            </a:lightRig>
          </a:scene3d>
        </p:spPr>
      </p:pic>
      <p:cxnSp>
        <p:nvCxnSpPr>
          <p:cNvPr id="29" name="直接箭头连接符 28"/>
          <p:cNvCxnSpPr>
            <a:endCxn id="2" idx="1"/>
          </p:cNvCxnSpPr>
          <p:nvPr/>
        </p:nvCxnSpPr>
        <p:spPr>
          <a:xfrm flipV="1">
            <a:off x="6240780" y="2160905"/>
            <a:ext cx="2511425" cy="6699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8667750" y="3594100"/>
            <a:ext cx="2966085" cy="226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虚线代表在这个过程中我们会使用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1*1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的卷积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，其余的就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不用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DenseNet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即把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+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变成了通道数上的拼接，并且增加了一个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过渡层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11.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RNN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2250" y="-1575435"/>
            <a:ext cx="4210050" cy="37084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9" name="图片 8"/>
          <p:cNvPicPr/>
          <p:nvPr/>
        </p:nvPicPr>
        <p:blipFill>
          <a:blip r:embed="rId1"/>
        </p:blipFill>
        <p:spPr>
          <a:xfrm>
            <a:off x="1868805" y="1022350"/>
            <a:ext cx="7350125" cy="4292600"/>
          </a:xfrm>
          <a:prstGeom prst="rect">
            <a:avLst/>
          </a:prstGeom>
        </p:spPr>
      </p:pic>
      <p:sp>
        <p:nvSpPr>
          <p:cNvPr id="29" name="标题 2"/>
          <p:cNvSpPr txBox="1"/>
          <p:nvPr/>
        </p:nvSpPr>
        <p:spPr>
          <a:xfrm>
            <a:off x="1588135" y="5314950"/>
            <a:ext cx="8705215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输入的数据是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(num_steps, batch_size, feature),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实际上是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按照步长进行一次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循环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，并且对于隐藏层的输出进行存储，并用于下一次的前向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传播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91535" y="1681480"/>
            <a:ext cx="1026795" cy="290766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30" idx="3"/>
          </p:cNvCxnSpPr>
          <p:nvPr/>
        </p:nvCxnSpPr>
        <p:spPr>
          <a:xfrm flipV="1">
            <a:off x="4418330" y="1342390"/>
            <a:ext cx="3140075" cy="1793240"/>
          </a:xfrm>
          <a:prstGeom prst="straightConnector1">
            <a:avLst/>
          </a:prstGeom>
          <a:ln w="19050" cmpd="sng">
            <a:solidFill>
              <a:srgbClr val="92D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标题 2"/>
              <p:cNvSpPr txBox="1"/>
              <p:nvPr/>
            </p:nvSpPr>
            <p:spPr>
              <a:xfrm>
                <a:off x="7694930" y="748665"/>
                <a:ext cx="4324985" cy="1000125"/>
              </a:xfrm>
              <a:prstGeom prst="rect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𝒕</m:t>
                          </m:r>
                        </m:sub>
                      </m:sSub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= </m:t>
                      </m:r>
                      <m:sSub>
                        <m:sSub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𝒕</m:t>
                          </m:r>
                        </m:sub>
                      </m:sSub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sSub>
                        <m:sSub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𝒙𝒉</m:t>
                          </m:r>
                        </m:sub>
                      </m:sSub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𝒕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−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</m:t>
                      </m:r>
                      <m:sSub>
                        <m:sSub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𝒉𝒉</m:t>
                          </m:r>
                        </m:sub>
                      </m:sSub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m:oMathPara>
                </a14:m>
                <a:endParaRPr altLang="zh-CN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30" y="748665"/>
                <a:ext cx="4324985" cy="1000125"/>
              </a:xfrm>
              <a:prstGeom prst="rect">
                <a:avLst/>
              </a:prstGeom>
              <a:blipFill rotWithShape="1">
                <a:blip r:embed="rId2"/>
                <a:stretch>
                  <a:fillRect l="-338" t="-1460" r="-323" b="-1397"/>
                </a:stretch>
              </a:blipFill>
              <a:ln w="28575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标题 2"/>
          <p:cNvSpPr txBox="1"/>
          <p:nvPr/>
        </p:nvSpPr>
        <p:spPr>
          <a:xfrm>
            <a:off x="9114155" y="2397760"/>
            <a:ext cx="2966085" cy="226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关于偏差，有的人喜欢用两次偏差，有的喜欢一次偏差，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本质相同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WPS 演示</Application>
  <PresentationFormat>宽屏</PresentationFormat>
  <Paragraphs>334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MS Mincho</vt:lpstr>
      <vt:lpstr>Calibri</vt:lpstr>
      <vt:lpstr>Segoe Print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5. wavenet</vt:lpstr>
      <vt:lpstr>5. wavenet</vt:lpstr>
      <vt:lpstr>6. Generalily Pre-trained Transformer</vt:lpstr>
      <vt:lpstr>7. Linear Regression</vt:lpstr>
      <vt:lpstr>7. Linear Regression</vt:lpstr>
      <vt:lpstr>8. SOFTMAX </vt:lpstr>
      <vt:lpstr>9. Fitting </vt:lpstr>
      <vt:lpstr>9. Fitting </vt:lpstr>
      <vt:lpstr>10. Convolution </vt:lpstr>
      <vt:lpstr>11. LeNet </vt:lpstr>
      <vt:lpstr>11. AlexNet </vt:lpstr>
      <vt:lpstr>11. Resnet </vt:lpstr>
      <vt:lpstr>11. RNN 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353</cp:revision>
  <dcterms:created xsi:type="dcterms:W3CDTF">2024-07-11T03:16:00Z</dcterms:created>
  <dcterms:modified xsi:type="dcterms:W3CDTF">2024-07-31T08:41:26Z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