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E8184-2541-4C67-86C9-547646833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21BE9A-BA8F-463A-8E19-2CC85DD7C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80D105-955A-4333-8124-D42886F3A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E024-AD28-43AF-A17B-6C19C2188920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8A9A88-2AA4-4729-9858-C5B0E6D0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32A178-647B-4B07-9F46-BD601362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431D-AF1B-4C32-801A-04B709DD3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51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655AC-8832-4257-A4FD-4680D5EA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F6BCF1-AEFC-4165-9929-F2BD73C89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0E53B3-DD31-4837-99A4-A6C374EB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E024-AD28-43AF-A17B-6C19C2188920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4EDBB6-BF15-4CBC-895D-44C644885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16D59C-DE88-464A-8446-FF43E984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431D-AF1B-4C32-801A-04B709DD3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44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83795B8-BE3A-40D2-9CCB-6BFD70379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C86EF7-9192-4DA8-85C8-8AC97EEE6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BD5822-3648-4A76-B13F-D041E760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E024-AD28-43AF-A17B-6C19C2188920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DC117B-1C7D-4F7C-9566-08E39079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1679E1-AF8F-4A2E-9205-E360A162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431D-AF1B-4C32-801A-04B709DD3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55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2FEB2-1B11-4A3A-821B-224F8DAA9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4D39B0-0281-4321-83DF-18662C614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916F5E-2811-4CDE-B6BE-BF85432D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E024-AD28-43AF-A17B-6C19C2188920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211425-88E2-41E6-88A8-5066BE7BB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0DFB4A-2B2B-4438-960B-6EBB60FF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431D-AF1B-4C32-801A-04B709DD3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73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1FCBCD-1448-46C1-9E1F-1A32862A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012496-1C59-446B-AC32-647A34962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D6171C-481B-4DE1-9AEA-B6EBE161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E024-AD28-43AF-A17B-6C19C2188920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5E104E-307D-432B-BB81-A451F064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852FAB-1D12-4013-8555-B4FB7A37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431D-AF1B-4C32-801A-04B709DD3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33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BA83C0-85F0-4EE1-8457-8E8AC1F64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9F9966-790E-4E63-832B-26F3A7E6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7F1D4B-69AF-4910-97AE-BBFF629A2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D45665-A236-42CC-AB9E-F2E8D88A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E024-AD28-43AF-A17B-6C19C2188920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4E2411-61BB-436F-A071-AE7510BB9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760BD8-83F9-414A-B846-15B2855AA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431D-AF1B-4C32-801A-04B709DD3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93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1FDE9-71A5-4E7B-8B94-EF5028E3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711BD1-742A-42F2-BC23-7484A005C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D5C3AE-7515-4A75-B60D-4E853F131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F6870C0-F145-4B15-92B3-526A979BE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8B2537-35E7-44EE-8056-0BB07EAFD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059FBAA-56B8-4EFA-AB99-F2EC41B5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E024-AD28-43AF-A17B-6C19C2188920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1367D3-91F7-4A8A-91A4-3785FF39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74F4C77-8E5B-46C5-ABFA-2059F7B5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431D-AF1B-4C32-801A-04B709DD3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45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36E85-D7F6-40C9-A5D1-FF85ED33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536AE2-CB69-4941-A8C5-9244615F4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E024-AD28-43AF-A17B-6C19C2188920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2F318DD-40BD-41BB-B22C-DC0113DCC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55F9CB-DC8B-4F9D-9CAB-1B4E10A6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431D-AF1B-4C32-801A-04B709DD3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92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0160CBD-E36B-402E-AD47-6CF00D53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E024-AD28-43AF-A17B-6C19C2188920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DED5C38-3396-480D-BD19-4B87F22E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8E2A84-0DBD-43A9-BD31-6A69708E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431D-AF1B-4C32-801A-04B709DD3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17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13CA4-4B60-4BB9-B7B7-941FD8E11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A1B7C0-F0AC-4CF8-8EC0-F1EC0418D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204618-AEEC-4B78-8B53-5D0D91D68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F45585-2649-433A-8ED8-10D1C14A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E024-AD28-43AF-A17B-6C19C2188920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C2826E-BB90-4479-9747-CA62FA46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7F3A23-5EF4-41A6-A699-E2F3BB69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431D-AF1B-4C32-801A-04B709DD3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57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9123B8-0E1C-4EB4-8EC7-9FD64C559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7BC2C4B-D4A1-49BF-BF45-0B834B6B0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25AB85-EE06-4599-ADC6-1EEDF0EB6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BD7DF4-DA88-4107-B57A-8DF1E3AB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E024-AD28-43AF-A17B-6C19C2188920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B7BB7B-31C4-4FD4-898F-ED84035D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2AADCF-A8FB-485C-852A-EADD0294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431D-AF1B-4C32-801A-04B709DD3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11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0AE19-8FB9-4A0F-A5BD-5FFE992DB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412D41-A17B-43B0-8426-F6C3CA694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3CDA1D-5A9E-47B7-84C8-55E5E630C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9E024-AD28-43AF-A17B-6C19C2188920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3D0E15-23C9-4D06-BB78-F60249490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395AA0-C5B8-4EDD-AAC1-97520D52D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B431D-AF1B-4C32-801A-04B709DD3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39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C93D26-9F30-4860-8CC6-FFC623B83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2541" y="3846443"/>
            <a:ext cx="3104322" cy="182880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Выполнили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: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 Светличная Д. С., </a:t>
            </a:r>
            <a:r>
              <a:rPr lang="ru-RU" dirty="0" err="1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гр.БЭИ2101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,        Фролов А. С., гр. </a:t>
            </a:r>
            <a:r>
              <a:rPr lang="ru-RU" dirty="0" err="1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БЭИ2102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    Проверил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: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  </a:t>
            </a:r>
            <a:r>
              <a:rPr lang="ru-RU" dirty="0" err="1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Агамиров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 В. Л.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7CA0E9-9A59-420C-98C1-29ABCDD44810}"/>
              </a:ext>
            </a:extLst>
          </p:cNvPr>
          <p:cNvSpPr txBox="1"/>
          <p:nvPr/>
        </p:nvSpPr>
        <p:spPr>
          <a:xfrm>
            <a:off x="187186" y="218659"/>
            <a:ext cx="46829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Безопасность приложений </a:t>
            </a:r>
            <a:r>
              <a:rPr lang="en-US" sz="500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Node.js </a:t>
            </a:r>
            <a:endParaRPr lang="ru-RU" sz="5000" dirty="0">
              <a:solidFill>
                <a:schemeClr val="accent1">
                  <a:lumMod val="40000"/>
                  <a:lumOff val="60000"/>
                </a:schemeClr>
              </a:solidFill>
              <a:highlight>
                <a:srgbClr val="000000"/>
              </a:highligh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492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35D18B-E5C2-449E-A06E-512F05A13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965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Правило 8. Установка области видимости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cookie</a:t>
            </a:r>
            <a:r>
              <a:rPr lang="ru-RU" sz="4000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-файлов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24D591-BA50-4F6F-80BA-7A88F03F1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548" y="1343818"/>
            <a:ext cx="4651513" cy="512655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	В </a:t>
            </a:r>
            <a:r>
              <a:rPr lang="ru-RU" dirty="0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Node.js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 вы можете легко создать этот файл </a:t>
            </a:r>
            <a:r>
              <a:rPr lang="ru-RU" dirty="0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cookie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, используя пакет </a:t>
            </a:r>
            <a:r>
              <a:rPr lang="ru-RU" dirty="0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cookie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 . Опять же, это довольно низкий уровень, поэтому вы, вероятно, в конечном итоге будете использовать обёртку, например, </a:t>
            </a:r>
            <a:r>
              <a:rPr lang="ru-RU" dirty="0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cookie-session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Bahnschrift SemiBold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07892F-DFDC-4E0D-9841-C8129E71B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955" y="1460540"/>
            <a:ext cx="4339436" cy="490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20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EEA6C-A8B2-45D0-8AA8-D28FF0C4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3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Правило 9. Ищите уязвимости с помощью </a:t>
            </a:r>
            <a:r>
              <a:rPr lang="en-US" sz="4000" dirty="0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Retire.js</a:t>
            </a:r>
            <a:endParaRPr lang="ru-RU" sz="4000" dirty="0">
              <a:solidFill>
                <a:schemeClr val="accent1">
                  <a:lumMod val="20000"/>
                  <a:lumOff val="80000"/>
                </a:schemeClr>
              </a:solidFill>
              <a:highlight>
                <a:srgbClr val="000000"/>
              </a:highlight>
              <a:latin typeface="Bahnschrift SemiBol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57E72F-CE43-432E-A958-866481514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225" y="1218313"/>
            <a:ext cx="9425609" cy="458670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	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После этого запуска с помощью команды </a:t>
            </a:r>
            <a:r>
              <a:rPr lang="ru-RU" dirty="0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retire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 будет искать уязвимости в вашем каталоге </a:t>
            </a:r>
            <a:r>
              <a:rPr lang="ru-RU" dirty="0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node_modules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. Также обратите внимание, что </a:t>
            </a:r>
            <a:r>
              <a:rPr lang="ru-RU" dirty="0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Retire.js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 работает не только с </a:t>
            </a:r>
            <a:r>
              <a:rPr lang="ru-RU" dirty="0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Node.js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-модулями, но и с </a:t>
            </a:r>
            <a:r>
              <a:rPr lang="ru-RU" dirty="0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фронтенд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-библиотеками.</a:t>
            </a:r>
          </a:p>
          <a:p>
            <a:pPr marL="0" indent="0" algn="just">
              <a:buNone/>
            </a:pPr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  <a:highlight>
                <a:srgbClr val="000000"/>
              </a:highlight>
              <a:latin typeface="Bahnschrift SemiBold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20EE0B-E702-4112-9044-B5A5FAFBB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021" y="4608464"/>
            <a:ext cx="4555702" cy="174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42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C3331-DAEE-424A-9CCD-47DF251E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31" y="22597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Правило 10. Проведите аудит ваших модулей с помощью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CLI Node Security Platform</a:t>
            </a:r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  <a:highlight>
                <a:srgbClr val="000000"/>
              </a:highlight>
              <a:latin typeface="Bahnschrift SemiBol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AA28E8-64D6-4AB3-AF8A-57649E9D7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312" y="1551540"/>
            <a:ext cx="9445487" cy="4427676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	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N</a:t>
            </a:r>
            <a:r>
              <a:rPr lang="ru-RU" sz="2400" dirty="0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sp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 </a:t>
            </a:r>
            <a:r>
              <a:rPr lang="ru-RU" sz="2400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является основным интерфейсом командной строки для платформы безопасности </a:t>
            </a:r>
            <a:r>
              <a:rPr lang="ru-RU" sz="2400" dirty="0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Node</a:t>
            </a:r>
            <a:r>
              <a:rPr lang="ru-RU" sz="2400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. Он позволяет создавать файлы аудита </a:t>
            </a:r>
            <a:r>
              <a:rPr lang="ru-RU" sz="2400" dirty="0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package.jsonили</a:t>
            </a:r>
            <a:r>
              <a:rPr lang="ru-RU" sz="2400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 </a:t>
            </a:r>
            <a:r>
              <a:rPr lang="ru-RU" sz="2400" dirty="0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npm-shrinkwrap.jsonс</a:t>
            </a:r>
            <a:r>
              <a:rPr lang="ru-RU" sz="2400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 помощью </a:t>
            </a:r>
            <a:r>
              <a:rPr lang="ru-RU" sz="2400" dirty="0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API</a:t>
            </a:r>
            <a:r>
              <a:rPr lang="ru-RU" sz="2400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 </a:t>
            </a:r>
            <a:r>
              <a:rPr lang="ru-RU" sz="2400" dirty="0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NSP</a:t>
            </a:r>
            <a:r>
              <a:rPr lang="ru-RU" sz="2400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 для обнаружения уязвимых модулей.</a:t>
            </a:r>
          </a:p>
          <a:p>
            <a:pPr marL="0" indent="0" algn="just">
              <a:buNone/>
            </a:pPr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  <a:highlight>
                <a:srgbClr val="000000"/>
              </a:highlight>
              <a:latin typeface="Bahnschrift SemiBold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D97624-4017-42E0-B3C8-54DA0C494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312" y="3144790"/>
            <a:ext cx="7262489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98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4DE06-4029-4F28-946B-3CFA90D9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Правило 10. Проведите аудит ваших модулей с помощью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CLI Node Security Platform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51C6BD-2B7F-4A70-87F8-20C11950A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720" y="1671320"/>
            <a:ext cx="9403080" cy="450564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2">
                    <a:lumMod val="20000"/>
                    <a:lumOff val="80000"/>
                  </a:schemeClr>
                </a:solidFill>
              </a:rPr>
              <a:t>	</a:t>
            </a:r>
            <a:r>
              <a:rPr lang="ru-RU" dirty="0">
                <a:solidFill>
                  <a:schemeClr val="tx2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Затем необходимо запустить команду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nsp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 check</a:t>
            </a:r>
            <a:r>
              <a:rPr lang="ru-RU" dirty="0">
                <a:solidFill>
                  <a:schemeClr val="tx2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:</a:t>
            </a:r>
            <a:endParaRPr lang="ru-RU" dirty="0">
              <a:solidFill>
                <a:schemeClr val="tx2">
                  <a:lumMod val="20000"/>
                  <a:lumOff val="80000"/>
                </a:schemeClr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endParaRPr lang="ru-RU" dirty="0">
              <a:solidFill>
                <a:schemeClr val="tx2">
                  <a:lumMod val="20000"/>
                  <a:lumOff val="80000"/>
                </a:schemeClr>
              </a:solidFill>
              <a:highlight>
                <a:srgbClr val="000000"/>
              </a:highlight>
            </a:endParaRPr>
          </a:p>
          <a:p>
            <a:pPr marL="0" indent="0" algn="just">
              <a:buNone/>
            </a:pPr>
            <a:r>
              <a:rPr lang="ru-RU" dirty="0">
                <a:solidFill>
                  <a:schemeClr val="tx2">
                    <a:lumMod val="20000"/>
                    <a:lumOff val="80000"/>
                  </a:schemeClr>
                </a:solidFill>
              </a:rPr>
              <a:t>	</a:t>
            </a:r>
            <a:r>
              <a:rPr lang="ru-RU" dirty="0">
                <a:solidFill>
                  <a:schemeClr val="tx2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Но работа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nps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 </a:t>
            </a:r>
            <a:r>
              <a:rPr lang="ru-RU" dirty="0">
                <a:solidFill>
                  <a:schemeClr val="tx2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была прекращена, и появились альтернативы этому </a:t>
            </a:r>
            <a:r>
              <a:rPr lang="ru-RU" dirty="0" err="1">
                <a:solidFill>
                  <a:schemeClr val="tx2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инстурменту</a:t>
            </a:r>
            <a:r>
              <a:rPr lang="ru-RU" dirty="0">
                <a:solidFill>
                  <a:schemeClr val="tx2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. Одной из таких альтернатив является встроенная в </a:t>
            </a:r>
            <a:r>
              <a:rPr lang="ru-RU" dirty="0" err="1">
                <a:solidFill>
                  <a:schemeClr val="tx2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npm</a:t>
            </a:r>
            <a:r>
              <a:rPr lang="ru-RU" dirty="0">
                <a:solidFill>
                  <a:schemeClr val="tx2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 команда </a:t>
            </a:r>
            <a:r>
              <a:rPr lang="ru-RU" dirty="0" err="1">
                <a:solidFill>
                  <a:schemeClr val="tx2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npm</a:t>
            </a:r>
            <a:r>
              <a:rPr lang="ru-RU" dirty="0">
                <a:solidFill>
                  <a:schemeClr val="tx2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 </a:t>
            </a:r>
            <a:r>
              <a:rPr lang="ru-RU" dirty="0" err="1">
                <a:solidFill>
                  <a:schemeClr val="tx2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audit</a:t>
            </a:r>
            <a:r>
              <a:rPr lang="ru-RU" dirty="0">
                <a:solidFill>
                  <a:schemeClr val="tx2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, которая была введена для анализа безопасности зависимостей.</a:t>
            </a:r>
          </a:p>
          <a:p>
            <a:pPr marL="0" indent="0">
              <a:buNone/>
            </a:pPr>
            <a:endParaRPr lang="ru-RU" dirty="0">
              <a:solidFill>
                <a:schemeClr val="tx2">
                  <a:lumMod val="20000"/>
                  <a:lumOff val="80000"/>
                </a:schemeClr>
              </a:solidFill>
              <a:highlight>
                <a:srgbClr val="000000"/>
              </a:highlight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17D138-986A-4EC6-8F6F-294335684F1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50720" y="2099945"/>
            <a:ext cx="5743575" cy="4857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CFC415-ED3A-42CF-9347-1481B09C556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50720" y="4758055"/>
            <a:ext cx="5305425" cy="18954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AF3C28A-E528-4705-8B34-9713002802D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422197" y="4758055"/>
            <a:ext cx="42767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1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6324BDE-6D70-4FA2-B277-9C7F856CE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4282" y="1048871"/>
            <a:ext cx="9139518" cy="5128092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	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В результате проведенной презентации можно сделать следующие выводы: </a:t>
            </a:r>
            <a:r>
              <a:rPr lang="ru-RU" dirty="0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Node.js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 - популярная платформа для разработки серверных приложений, которая обладает множеством возможностей и гибкостью. Но разработчики могут сталкиваться с множеством проблем. Поэтому при разработке приложений на </a:t>
            </a:r>
            <a:r>
              <a:rPr lang="ru-RU" dirty="0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Node.js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 необходимо учитывать важные правила безопасности, чтобы защитить данные и предотвратить возможные атаки. </a:t>
            </a:r>
            <a:b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</a:br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  <a:highlight>
                <a:srgbClr val="000000"/>
              </a:highligh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63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ECE01A-0749-4FF8-BA45-C62C3CEA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70" y="92558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Node.js</a:t>
            </a:r>
            <a:r>
              <a:rPr lang="ru-RU" sz="4000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 и угрозы безопасности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EF25A4-3233-42AD-AEC1-2A65CA14D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0" y="1418121"/>
            <a:ext cx="9455427" cy="4883288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Bahnschrift SemiBold" panose="020B0502040204020203" pitchFamily="34" charset="0"/>
              </a:rPr>
              <a:t>	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В настоящее время мы почти каждую неделю видим серьёзные нарушения безопасности, например, в случаях </a:t>
            </a:r>
            <a:r>
              <a:rPr lang="ru-RU" dirty="0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LinkedIn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 или </a:t>
            </a:r>
            <a:r>
              <a:rPr lang="ru-RU" dirty="0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MySpace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. Во время этих атак было украдено огромное количество пользовательских данных, а также нанесён вред корпоративной репутации. Исследования также показывают, что </a:t>
            </a:r>
            <a:r>
              <a:rPr lang="ru-RU" dirty="0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тикеты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 на ошибки, связанные с безопасностью, остаются открытыми в среднем в течение 18 месяцев в некоторых областях индустрии. </a:t>
            </a:r>
          </a:p>
        </p:txBody>
      </p:sp>
    </p:spTree>
    <p:extLst>
      <p:ext uri="{BB962C8B-B14F-4D97-AF65-F5344CB8AC3E}">
        <p14:creationId xmlns:p14="http://schemas.microsoft.com/office/powerpoint/2010/main" val="110173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83308-B195-439A-ABC1-EDAD0F999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3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Правило 1. Не используйте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eval.</a:t>
            </a:r>
            <a:endParaRPr lang="ru-RU" sz="4000" dirty="0">
              <a:solidFill>
                <a:schemeClr val="accent1">
                  <a:lumMod val="20000"/>
                  <a:lumOff val="80000"/>
                </a:schemeClr>
              </a:solidFill>
              <a:highlight>
                <a:srgbClr val="000000"/>
              </a:highlight>
              <a:latin typeface="Bahnschrift SemiBol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FF2A67-46CE-49A7-A2DC-3476285C7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7765" y="1012427"/>
            <a:ext cx="9365974" cy="4833145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	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Использование функции </a:t>
            </a:r>
            <a:r>
              <a:rPr lang="ru-RU" dirty="0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eval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() может представлять потенциальную угрозу безопасности, так как она выполняет код из строки как программный код. Вместо этого рекомендуется использовать более безопасные методы для выполнения динамического кода.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highlight>
                <a:srgbClr val="000000"/>
              </a:highlight>
              <a:latin typeface="Bahnschrift SemiBold" panose="020B0502040204020203" pitchFamily="34" charset="0"/>
            </a:endParaRPr>
          </a:p>
          <a:p>
            <a:pPr marL="0" indent="0" algn="just">
              <a:buNone/>
            </a:pPr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  <a:highlight>
                <a:srgbClr val="000000"/>
              </a:highlight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FAB4281-F224-4539-8AEB-BA82466B5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765" y="3217318"/>
            <a:ext cx="9500405" cy="331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0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15C2F-4EBD-40D7-8B1B-0CF37A9E1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69" y="36612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Правило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2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.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 </a:t>
            </a:r>
            <a:r>
              <a:rPr lang="ru-RU" b="1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Всегда используйте строгий режим</a:t>
            </a:r>
            <a:br>
              <a:rPr lang="ru-RU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4B3386-392C-4B78-BC3F-F2C8B8C32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4" y="1066075"/>
            <a:ext cx="9375913" cy="4725850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	С помощью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use strict 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вы можете использовать ограниченный «вариант»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JavaScript.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 Он устраняет бесшумность некоторых ошибок и делает их явными.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931F64F4-EB56-41A7-A169-F055F4E8E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917" y="2508320"/>
            <a:ext cx="9081605" cy="398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7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27172B-0CF4-4D19-8A46-C3601F2CD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8" y="18255"/>
            <a:ext cx="10515600" cy="1325563"/>
          </a:xfrm>
        </p:spPr>
        <p:txBody>
          <a:bodyPr/>
          <a:lstStyle/>
          <a:p>
            <a:r>
              <a:rPr lang="ru-RU" sz="4000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Правило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3</a:t>
            </a:r>
            <a:r>
              <a:rPr lang="ru-RU" sz="4000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. Обращайтесь с ошибками аккуратно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12763B-D3A9-453C-9B23-0B0CEA9D1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912" y="1343818"/>
            <a:ext cx="9216887" cy="527564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	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Во время различных ошибочных действий ваше приложение может предоставлять конфиденциальные данные о внутренней инфраструктуре, например: </a:t>
            </a:r>
            <a:r>
              <a:rPr lang="ru-RU" dirty="0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X-Powered-By:Express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.                                                      	Трассировки стек сами по себе не исследуют уязвимость, но они часто показывают информацию, которая может быть интересна злоумышленнику. Предоставление отладочной информации в результате операций, порождающих ошибки, считается плохим качеством. Вы должны всегда их регистрировать, но никогда не показывать пользователям.</a:t>
            </a:r>
          </a:p>
        </p:txBody>
      </p:sp>
    </p:spTree>
    <p:extLst>
      <p:ext uri="{BB962C8B-B14F-4D97-AF65-F5344CB8AC3E}">
        <p14:creationId xmlns:p14="http://schemas.microsoft.com/office/powerpoint/2010/main" val="193971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493C3-A5B2-42E7-882C-0172DBEFE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04" y="18255"/>
            <a:ext cx="11327296" cy="239695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Правило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4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. </a:t>
            </a:r>
            <a:r>
              <a:rPr lang="ru-RU" b="1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Используйте статический анализ вашего кода</a:t>
            </a:r>
            <a:br>
              <a:rPr lang="ru-RU" b="1" dirty="0">
                <a:highlight>
                  <a:srgbClr val="000000"/>
                </a:highlight>
              </a:rPr>
            </a:br>
            <a:br>
              <a:rPr lang="ru-RU" b="1" dirty="0">
                <a:highlight>
                  <a:srgbClr val="000000"/>
                </a:highlight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1DA8C8-C556-4FD5-B61F-63D7BC7B0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974" y="1341783"/>
            <a:ext cx="9226826" cy="483518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	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Статический анализ кода вашего приложения может выявить множество ошибок. Для этого мы предлагаем использовать </a:t>
            </a:r>
            <a:r>
              <a:rPr lang="ru-RU" dirty="0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ESLint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 со стандартным стилем </a:t>
            </a:r>
            <a:r>
              <a:rPr lang="ru-RU" dirty="0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JavaScript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 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89877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1EE49-4ACE-4295-A5B1-450CAB5B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25" y="1825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Правило 5. Не запускайте свои процессы с правами суперпользователя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9434AE-A57D-4CD9-9875-41AD33757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7764" y="1421296"/>
            <a:ext cx="9356035" cy="513853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	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Разработчики часто запускают своё </a:t>
            </a:r>
            <a:r>
              <a:rPr lang="ru-RU" dirty="0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Node.js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-приложение с правами суперпользователя, так как они хотят, чтобы приложение прослушивало порт 80 или 443.    	В случае ошибки ваш процесс может привести к сбою всей системы, поскольку вы дали ему права на что угодно.  	Вместо этого вы можете настроить </a:t>
            </a:r>
            <a:r>
              <a:rPr lang="ru-RU" dirty="0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HTTP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-сервер/прокси для пересылки запросов. Это может быть </a:t>
            </a:r>
            <a:r>
              <a:rPr lang="ru-RU" dirty="0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nginx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 или </a:t>
            </a:r>
            <a:r>
              <a:rPr lang="ru-RU" dirty="0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Apache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0640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CE29D4-239F-45D6-A555-71CDBECB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Правило 6. Настройте обязательные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HTTP</a:t>
            </a:r>
            <a:r>
              <a:rPr lang="ru-RU" sz="4000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-заголовки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2DC2AD-B4C6-4DC5-8493-461A96745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8070" y="1181676"/>
            <a:ext cx="9780104" cy="287827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	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Определены определенные </a:t>
            </a:r>
            <a:r>
              <a:rPr lang="ru-RU" dirty="0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HTTP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-заголовки, связанные с безопасностью. Эти заголовки: </a:t>
            </a:r>
            <a:r>
              <a:rPr lang="ru-RU" dirty="0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Strict-Transport-Security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, X-</a:t>
            </a:r>
            <a:r>
              <a:rPr lang="ru-RU" dirty="0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Frame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-</a:t>
            </a:r>
            <a:r>
              <a:rPr lang="ru-RU" dirty="0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Options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, X-</a:t>
            </a:r>
            <a:r>
              <a:rPr lang="ru-RU" dirty="0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XSS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-</a:t>
            </a:r>
            <a:r>
              <a:rPr lang="ru-RU" dirty="0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Protection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, X-</a:t>
            </a:r>
            <a:r>
              <a:rPr lang="ru-RU" dirty="0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Content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-</a:t>
            </a:r>
            <a:r>
              <a:rPr lang="ru-RU" dirty="0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Type-Options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 </a:t>
            </a:r>
            <a:r>
              <a:rPr lang="ru-RU" dirty="0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Content-Security-Policy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, включая межсайтовый </a:t>
            </a:r>
            <a:r>
              <a:rPr lang="ru-RU" dirty="0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скриптинг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 и другие межсайтовые инъекции В </a:t>
            </a:r>
            <a:r>
              <a:rPr lang="ru-RU" dirty="0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Node.js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 их легко установить с помощью модуля </a:t>
            </a:r>
            <a:r>
              <a:rPr lang="ru-RU" dirty="0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Helmet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41CEA7-C0CD-4EED-9544-E2E10D183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589" y="3768602"/>
            <a:ext cx="4770533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5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C36AE-5D51-425D-A7B5-9915AA7A5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965" y="27567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Bahnschrift SemiBold" panose="020B0502040204020203" pitchFamily="34" charset="0"/>
              </a:rPr>
              <a:t>Правило 7. Правильное управление сессией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4F50C9-D0B9-4B98-97FB-21F557AFC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1371600"/>
            <a:ext cx="9296400" cy="480536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	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Для каждого </a:t>
            </a:r>
            <a:r>
              <a:rPr lang="ru-RU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cookie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-файла должен быть указан следующий список флагов:                                                     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-безопасный — этот атрибут говорит браузеру отправлять файлы </a:t>
            </a:r>
            <a:r>
              <a:rPr lang="ru-RU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cookie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, только если запрос отправляется через </a:t>
            </a:r>
            <a:r>
              <a:rPr lang="ru-RU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HTTPS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.    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-</a:t>
            </a:r>
            <a:r>
              <a:rPr lang="ru-RU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HttpOnly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 — этот атрибут используется для предотвращения атак, таких как межсайтовый </a:t>
            </a:r>
            <a:r>
              <a:rPr lang="ru-RU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скриптинг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, поскольку он не позволяет получить доступ к файлу </a:t>
            </a:r>
            <a:r>
              <a:rPr lang="ru-RU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cookie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 через </a:t>
            </a:r>
            <a:r>
              <a:rPr lang="ru-RU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JavaScript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86386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133</Words>
  <Application>Microsoft Office PowerPoint</Application>
  <PresentationFormat>Широкоэкранный</PresentationFormat>
  <Paragraphs>31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Bahnschrift SemiBold</vt:lpstr>
      <vt:lpstr>Calibri</vt:lpstr>
      <vt:lpstr>Calibri Light</vt:lpstr>
      <vt:lpstr>Тема Office</vt:lpstr>
      <vt:lpstr>Презентация PowerPoint</vt:lpstr>
      <vt:lpstr>Node.js и угрозы безопасности</vt:lpstr>
      <vt:lpstr>Правило 1. Не используйте eval.</vt:lpstr>
      <vt:lpstr>Правило 2. Всегда используйте строгий режим </vt:lpstr>
      <vt:lpstr>Правило 3. Обращайтесь с ошибками аккуратно</vt:lpstr>
      <vt:lpstr>Правило 4. Используйте статический анализ вашего кода  </vt:lpstr>
      <vt:lpstr>Правило 5. Не запускайте свои процессы с правами суперпользователя</vt:lpstr>
      <vt:lpstr>Правило 6. Настройте обязательные HTTP-заголовки</vt:lpstr>
      <vt:lpstr>Правило 7. Правильное управление сессией </vt:lpstr>
      <vt:lpstr>Правило 8. Установка области видимости cookie-файлов</vt:lpstr>
      <vt:lpstr>Правило 9. Ищите уязвимости с помощью Retire.js</vt:lpstr>
      <vt:lpstr>Правило 10. Проведите аудит ваших модулей с помощью CLI Node Security Platform</vt:lpstr>
      <vt:lpstr>Правило 10. Проведите аудит ваших модулей с помощью CLI Node Security Platform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21</cp:revision>
  <dcterms:created xsi:type="dcterms:W3CDTF">2023-12-05T12:27:04Z</dcterms:created>
  <dcterms:modified xsi:type="dcterms:W3CDTF">2023-12-06T16:51:29Z</dcterms:modified>
</cp:coreProperties>
</file>