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gNlOCcqdoq4vFs7dqbdCHnpDs2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A1D841C-7225-48BE-8099-B7DBC83B1467}">
  <a:tblStyle styleId="{9A1D841C-7225-48BE-8099-B7DBC83B1467}"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1"/>
          <p:cNvGrpSpPr/>
          <p:nvPr/>
        </p:nvGrpSpPr>
        <p:grpSpPr>
          <a:xfrm>
            <a:off x="830392" y="1191256"/>
            <a:ext cx="745763" cy="45826"/>
            <a:chOff x="4580561" y="2589004"/>
            <a:chExt cx="1064464" cy="25200"/>
          </a:xfrm>
        </p:grpSpPr>
        <p:sp>
          <p:nvSpPr>
            <p:cNvPr id="12" name="Google Shape;12;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0"/>
          <p:cNvGrpSpPr/>
          <p:nvPr/>
        </p:nvGrpSpPr>
        <p:grpSpPr>
          <a:xfrm>
            <a:off x="830392" y="4169130"/>
            <a:ext cx="745763" cy="45826"/>
            <a:chOff x="4580561" y="2589004"/>
            <a:chExt cx="1064464" cy="25200"/>
          </a:xfrm>
        </p:grpSpPr>
        <p:sp>
          <p:nvSpPr>
            <p:cNvPr id="75" name="Google Shape;75;p3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2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2"/>
          <p:cNvGrpSpPr/>
          <p:nvPr/>
        </p:nvGrpSpPr>
        <p:grpSpPr>
          <a:xfrm>
            <a:off x="830392" y="1191256"/>
            <a:ext cx="745763" cy="45826"/>
            <a:chOff x="4580561" y="2589004"/>
            <a:chExt cx="1064464" cy="25200"/>
          </a:xfrm>
        </p:grpSpPr>
        <p:sp>
          <p:nvSpPr>
            <p:cNvPr id="20" name="Google Shape;20;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23"/>
          <p:cNvGrpSpPr/>
          <p:nvPr/>
        </p:nvGrpSpPr>
        <p:grpSpPr>
          <a:xfrm>
            <a:off x="830392" y="1191256"/>
            <a:ext cx="745763" cy="45826"/>
            <a:chOff x="4580561" y="2589004"/>
            <a:chExt cx="1064464" cy="25200"/>
          </a:xfrm>
        </p:grpSpPr>
        <p:sp>
          <p:nvSpPr>
            <p:cNvPr id="28" name="Google Shape;28;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1" name="Google Shape;31;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2" name="Shape 32"/>
        <p:cNvGrpSpPr/>
        <p:nvPr/>
      </p:nvGrpSpPr>
      <p:grpSpPr>
        <a:xfrm>
          <a:off x="0" y="0"/>
          <a:ext cx="0" cy="0"/>
          <a:chOff x="0" y="0"/>
          <a:chExt cx="0" cy="0"/>
        </a:xfrm>
      </p:grpSpPr>
      <p:grpSp>
        <p:nvGrpSpPr>
          <p:cNvPr id="33" name="Google Shape;33;p24"/>
          <p:cNvGrpSpPr/>
          <p:nvPr/>
        </p:nvGrpSpPr>
        <p:grpSpPr>
          <a:xfrm>
            <a:off x="830392" y="1191256"/>
            <a:ext cx="745763" cy="45826"/>
            <a:chOff x="4580561" y="2589004"/>
            <a:chExt cx="1064464" cy="25200"/>
          </a:xfrm>
        </p:grpSpPr>
        <p:sp>
          <p:nvSpPr>
            <p:cNvPr id="34" name="Google Shape;34;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7" name="Google Shape;37;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5"/>
          <p:cNvGrpSpPr/>
          <p:nvPr/>
        </p:nvGrpSpPr>
        <p:grpSpPr>
          <a:xfrm>
            <a:off x="830392" y="1191256"/>
            <a:ext cx="745763" cy="45826"/>
            <a:chOff x="4580561" y="2589004"/>
            <a:chExt cx="1064464" cy="25200"/>
          </a:xfrm>
        </p:grpSpPr>
        <p:sp>
          <p:nvSpPr>
            <p:cNvPr id="41" name="Google Shape;41;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p2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4" name="Google Shape;44;p2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5" name="Google Shape;45;p2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6" name="Google Shape;46;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6"/>
          <p:cNvGrpSpPr/>
          <p:nvPr/>
        </p:nvGrpSpPr>
        <p:grpSpPr>
          <a:xfrm>
            <a:off x="830392" y="1191256"/>
            <a:ext cx="745763" cy="45826"/>
            <a:chOff x="4580561" y="2589004"/>
            <a:chExt cx="1064464" cy="25200"/>
          </a:xfrm>
        </p:grpSpPr>
        <p:sp>
          <p:nvSpPr>
            <p:cNvPr id="50" name="Google Shape;50;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2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7"/>
          <p:cNvGrpSpPr/>
          <p:nvPr/>
        </p:nvGrpSpPr>
        <p:grpSpPr>
          <a:xfrm>
            <a:off x="830392" y="4169130"/>
            <a:ext cx="745763" cy="45826"/>
            <a:chOff x="4580561" y="2589004"/>
            <a:chExt cx="1064464" cy="25200"/>
          </a:xfrm>
        </p:grpSpPr>
        <p:sp>
          <p:nvSpPr>
            <p:cNvPr id="57" name="Google Shape;57;p2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8"/>
          <p:cNvGrpSpPr/>
          <p:nvPr/>
        </p:nvGrpSpPr>
        <p:grpSpPr>
          <a:xfrm>
            <a:off x="830392" y="1191256"/>
            <a:ext cx="745763" cy="45826"/>
            <a:chOff x="4580561" y="2589004"/>
            <a:chExt cx="1064464" cy="25200"/>
          </a:xfrm>
        </p:grpSpPr>
        <p:sp>
          <p:nvSpPr>
            <p:cNvPr id="64" name="Google Shape;64;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28"/>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2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asp.eurasipjournals.com/content/2013/1/176" TargetMode="External"/><Relationship Id="rId4" Type="http://schemas.openxmlformats.org/officeDocument/2006/relationships/hyperlink" Target="https://doi.org/10.1155/2017/258086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sz="4800">
                <a:latin typeface="Times New Roman"/>
                <a:ea typeface="Times New Roman"/>
                <a:cs typeface="Times New Roman"/>
                <a:sym typeface="Times New Roman"/>
              </a:rPr>
              <a:t>AI Eye Prognosticator</a:t>
            </a:r>
            <a:endParaRPr sz="4800">
              <a:latin typeface="Times New Roman"/>
              <a:ea typeface="Times New Roman"/>
              <a:cs typeface="Times New Roman"/>
              <a:sym typeface="Times New Roman"/>
            </a:endParaRPr>
          </a:p>
        </p:txBody>
      </p:sp>
      <p:sp>
        <p:nvSpPr>
          <p:cNvPr id="87" name="Google Shape;87;p1"/>
          <p:cNvSpPr txBox="1"/>
          <p:nvPr>
            <p:ph idx="1" type="subTitle"/>
          </p:nvPr>
        </p:nvSpPr>
        <p:spPr>
          <a:xfrm>
            <a:off x="729450" y="2664725"/>
            <a:ext cx="7688100" cy="182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solidFill>
                  <a:srgbClr val="000000"/>
                </a:solidFill>
                <a:latin typeface="Times New Roman"/>
                <a:ea typeface="Times New Roman"/>
                <a:cs typeface="Times New Roman"/>
                <a:sym typeface="Times New Roman"/>
              </a:rPr>
              <a:t>Group Members:</a:t>
            </a:r>
            <a:endParaRPr sz="2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600"/>
              <a:buNone/>
            </a:pPr>
            <a:r>
              <a:rPr lang="en" sz="2400">
                <a:solidFill>
                  <a:srgbClr val="000000"/>
                </a:solidFill>
                <a:latin typeface="Times New Roman"/>
                <a:ea typeface="Times New Roman"/>
                <a:cs typeface="Times New Roman"/>
                <a:sym typeface="Times New Roman"/>
              </a:rPr>
              <a:t>Karthik Pillai - VU4F1718038</a:t>
            </a:r>
            <a:endParaRPr sz="2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600"/>
              <a:buNone/>
            </a:pPr>
            <a:r>
              <a:rPr lang="en" sz="2400">
                <a:solidFill>
                  <a:srgbClr val="000000"/>
                </a:solidFill>
                <a:latin typeface="Times New Roman"/>
                <a:ea typeface="Times New Roman"/>
                <a:cs typeface="Times New Roman"/>
                <a:sym typeface="Times New Roman"/>
              </a:rPr>
              <a:t>Satyam Yadav - VU4F1718040</a:t>
            </a:r>
            <a:endParaRPr sz="24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1600"/>
              <a:buNone/>
            </a:pPr>
            <a:r>
              <a:rPr lang="en" sz="2400">
                <a:solidFill>
                  <a:srgbClr val="000000"/>
                </a:solidFill>
                <a:latin typeface="Times New Roman"/>
                <a:ea typeface="Times New Roman"/>
                <a:cs typeface="Times New Roman"/>
                <a:sym typeface="Times New Roman"/>
              </a:rPr>
              <a:t>Mohit Saini - VU4F1718045</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1750500" y="767750"/>
            <a:ext cx="7393500" cy="108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b="0" lang="en" sz="2400">
                <a:solidFill>
                  <a:srgbClr val="000000"/>
                </a:solidFill>
                <a:latin typeface="Times New Roman"/>
                <a:ea typeface="Times New Roman"/>
                <a:cs typeface="Times New Roman"/>
                <a:sym typeface="Times New Roman"/>
              </a:rPr>
              <a:t>Crowd Density Estimation of Scenic Spots</a:t>
            </a:r>
            <a:endParaRPr b="0"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600"/>
              <a:buNone/>
            </a:pPr>
            <a:r>
              <a:rPr b="0" lang="en" sz="2400">
                <a:solidFill>
                  <a:srgbClr val="000000"/>
                </a:solidFill>
                <a:latin typeface="Times New Roman"/>
                <a:ea typeface="Times New Roman"/>
                <a:cs typeface="Times New Roman"/>
                <a:sym typeface="Times New Roman"/>
              </a:rPr>
              <a:t>Based on Multi-feature Ensemble Learning(2017)</a:t>
            </a:r>
            <a:endParaRPr b="0" sz="2400">
              <a:solidFill>
                <a:srgbClr val="000000"/>
              </a:solidFill>
              <a:latin typeface="Times New Roman"/>
              <a:ea typeface="Times New Roman"/>
              <a:cs typeface="Times New Roman"/>
              <a:sym typeface="Times New Roman"/>
            </a:endParaRPr>
          </a:p>
        </p:txBody>
      </p:sp>
      <p:sp>
        <p:nvSpPr>
          <p:cNvPr id="139" name="Google Shape;139;p10"/>
          <p:cNvSpPr txBox="1"/>
          <p:nvPr>
            <p:ph idx="1" type="body"/>
          </p:nvPr>
        </p:nvSpPr>
        <p:spPr>
          <a:xfrm>
            <a:off x="298454" y="1848646"/>
            <a:ext cx="8243700" cy="2763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An ensemble learning (EL) method using support vector regression (SVR) is proposed for crowd density estimation (CDE).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uses human head width as a reference to separate the foreground into multiple levels of blocks.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Then it adopts the first-level SVR model to roughly predict the three features extracted from image blocks, including D-SIFT, ULBP, and GIST.</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prediction results are used as a new feature for the second-level SVR model for fine prediction.</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prediction results of all image blocks are added for density estimation according to the crowd levels predefined for different scenes of scenic spots.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2059186" y="791028"/>
            <a:ext cx="6801900" cy="85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b="0" lang="en" sz="2400">
                <a:latin typeface="Times New Roman"/>
                <a:ea typeface="Times New Roman"/>
                <a:cs typeface="Times New Roman"/>
                <a:sym typeface="Times New Roman"/>
              </a:rPr>
              <a:t>Estimating density for species conservation(2018)</a:t>
            </a:r>
            <a:endParaRPr sz="2400">
              <a:latin typeface="Times New Roman"/>
              <a:ea typeface="Times New Roman"/>
              <a:cs typeface="Times New Roman"/>
              <a:sym typeface="Times New Roman"/>
            </a:endParaRPr>
          </a:p>
        </p:txBody>
      </p:sp>
      <p:sp>
        <p:nvSpPr>
          <p:cNvPr id="145" name="Google Shape;145;p11"/>
          <p:cNvSpPr txBox="1"/>
          <p:nvPr>
            <p:ph idx="1" type="body"/>
          </p:nvPr>
        </p:nvSpPr>
        <p:spPr>
          <a:xfrm>
            <a:off x="727654" y="2080030"/>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Camera traps in conjunction with spatial capture-recapture (SCR) models have been used.</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 precisely estimate densities of marked wildlife populations comprising identifiable individuals.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 fully marked approach using SCR models fit using non-invasive genetic data is used.</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An unmarked approach using SC models fit using camera trap data, for a recovering population is used.</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300"/>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2085100" y="495600"/>
            <a:ext cx="6772500" cy="1314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b="0" lang="en" sz="2400">
                <a:latin typeface="Times New Roman"/>
                <a:ea typeface="Times New Roman"/>
                <a:cs typeface="Times New Roman"/>
                <a:sym typeface="Times New Roman"/>
              </a:rPr>
              <a:t>Intelligent video surveillance review through deep learning techniques for crowd Analysis (2019)</a:t>
            </a:r>
            <a:endParaRPr b="0" sz="2400">
              <a:latin typeface="Times New Roman"/>
              <a:ea typeface="Times New Roman"/>
              <a:cs typeface="Times New Roman"/>
              <a:sym typeface="Times New Roman"/>
            </a:endParaRPr>
          </a:p>
          <a:p>
            <a:pPr indent="0" lvl="0" marL="0" rtl="0" algn="l">
              <a:lnSpc>
                <a:spcPct val="100000"/>
              </a:lnSpc>
              <a:spcBef>
                <a:spcPts val="0"/>
              </a:spcBef>
              <a:spcAft>
                <a:spcPts val="0"/>
              </a:spcAft>
              <a:buSzPts val="2600"/>
              <a:buNone/>
            </a:pPr>
            <a:r>
              <a:t/>
            </a:r>
            <a:endParaRPr b="0" sz="2400">
              <a:latin typeface="Times New Roman"/>
              <a:ea typeface="Times New Roman"/>
              <a:cs typeface="Times New Roman"/>
              <a:sym typeface="Times New Roman"/>
            </a:endParaRPr>
          </a:p>
        </p:txBody>
      </p:sp>
      <p:sp>
        <p:nvSpPr>
          <p:cNvPr id="151" name="Google Shape;151;p12"/>
          <p:cNvSpPr txBox="1"/>
          <p:nvPr>
            <p:ph idx="1" type="body"/>
          </p:nvPr>
        </p:nvSpPr>
        <p:spPr>
          <a:xfrm>
            <a:off x="727650" y="1810451"/>
            <a:ext cx="7688700" cy="3333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This paper includes a deep rooted survey which starts from object recognition, action recognition, crowd analysis technique and finally violence detection in a crowd environment.</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It's used in detecting the exact count, involved persons and the happened activity in a large crowd at all climate conditions.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Paper discusses the underlying deep learning implementation technology involved in various crowd video analysis methods.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Real time processing, an important issue which is yet to be explored more in this feld is also considered.</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1679850" y="908395"/>
            <a:ext cx="6738300" cy="61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 sz="2400">
                <a:solidFill>
                  <a:srgbClr val="000000"/>
                </a:solidFill>
                <a:latin typeface="Times New Roman"/>
                <a:ea typeface="Times New Roman"/>
                <a:cs typeface="Times New Roman"/>
                <a:sym typeface="Times New Roman"/>
              </a:rPr>
              <a:t>Existing System</a:t>
            </a:r>
            <a:endParaRPr sz="2400">
              <a:solidFill>
                <a:srgbClr val="000000"/>
              </a:solidFill>
              <a:latin typeface="Times New Roman"/>
              <a:ea typeface="Times New Roman"/>
              <a:cs typeface="Times New Roman"/>
              <a:sym typeface="Times New Roman"/>
            </a:endParaRPr>
          </a:p>
        </p:txBody>
      </p:sp>
      <p:sp>
        <p:nvSpPr>
          <p:cNvPr id="157" name="Google Shape;157;p13"/>
          <p:cNvSpPr txBox="1"/>
          <p:nvPr>
            <p:ph idx="1" type="body"/>
          </p:nvPr>
        </p:nvSpPr>
        <p:spPr>
          <a:xfrm>
            <a:off x="727650" y="2029300"/>
            <a:ext cx="7688700" cy="22611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rgbClr val="000000"/>
              </a:buClr>
              <a:buSzPts val="2300"/>
              <a:buFont typeface="Times New Roman"/>
              <a:buChar char="●"/>
            </a:pPr>
            <a:r>
              <a:rPr lang="en" sz="2300">
                <a:solidFill>
                  <a:srgbClr val="000000"/>
                </a:solidFill>
                <a:latin typeface="Times New Roman"/>
                <a:ea typeface="Times New Roman"/>
                <a:cs typeface="Times New Roman"/>
                <a:sym typeface="Times New Roman"/>
              </a:rPr>
              <a:t>Human detection AI Software</a:t>
            </a:r>
            <a:endParaRPr sz="2300">
              <a:solidFill>
                <a:srgbClr val="000000"/>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Clr>
                <a:srgbClr val="000000"/>
              </a:buClr>
              <a:buSzPts val="2300"/>
              <a:buFont typeface="Times New Roman"/>
              <a:buChar char="●"/>
            </a:pPr>
            <a:r>
              <a:rPr lang="en" sz="2300">
                <a:solidFill>
                  <a:srgbClr val="000000"/>
                </a:solidFill>
                <a:latin typeface="Times New Roman"/>
                <a:ea typeface="Times New Roman"/>
                <a:cs typeface="Times New Roman"/>
                <a:sym typeface="Times New Roman"/>
              </a:rPr>
              <a:t>ShopperTrak Retail Analytics</a:t>
            </a:r>
            <a:endParaRPr sz="2300">
              <a:solidFill>
                <a:srgbClr val="000000"/>
              </a:solidFill>
              <a:latin typeface="Times New Roman"/>
              <a:ea typeface="Times New Roman"/>
              <a:cs typeface="Times New Roman"/>
              <a:sym typeface="Times New Roman"/>
            </a:endParaRPr>
          </a:p>
          <a:p>
            <a:pPr indent="0" lvl="0" marL="457200" rtl="0" algn="l">
              <a:lnSpc>
                <a:spcPct val="115000"/>
              </a:lnSpc>
              <a:spcBef>
                <a:spcPts val="1600"/>
              </a:spcBef>
              <a:spcAft>
                <a:spcPts val="1600"/>
              </a:spcAft>
              <a:buSzPts val="1300"/>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4"/>
          <p:cNvSpPr txBox="1"/>
          <p:nvPr>
            <p:ph type="title"/>
          </p:nvPr>
        </p:nvSpPr>
        <p:spPr>
          <a:xfrm flipH="1">
            <a:off x="1835400" y="955766"/>
            <a:ext cx="5473200" cy="50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 sz="2400">
                <a:solidFill>
                  <a:srgbClr val="000000"/>
                </a:solidFill>
                <a:latin typeface="Times New Roman"/>
                <a:ea typeface="Times New Roman"/>
                <a:cs typeface="Times New Roman"/>
                <a:sym typeface="Times New Roman"/>
              </a:rPr>
              <a:t>Limitations of Existing System</a:t>
            </a:r>
            <a:endParaRPr sz="2400">
              <a:solidFill>
                <a:srgbClr val="000000"/>
              </a:solidFill>
              <a:latin typeface="Times New Roman"/>
              <a:ea typeface="Times New Roman"/>
              <a:cs typeface="Times New Roman"/>
              <a:sym typeface="Times New Roman"/>
            </a:endParaRPr>
          </a:p>
        </p:txBody>
      </p:sp>
      <p:sp>
        <p:nvSpPr>
          <p:cNvPr id="163" name="Google Shape;163;p14"/>
          <p:cNvSpPr txBox="1"/>
          <p:nvPr>
            <p:ph idx="1" type="body"/>
          </p:nvPr>
        </p:nvSpPr>
        <p:spPr>
          <a:xfrm>
            <a:off x="727650" y="2111250"/>
            <a:ext cx="7688700" cy="274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Previous solutions have restrictions like people must be moving, the background must be simple, and the image resolution must be high.</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There is no system available which can predict the density of population in future.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Existing systems can not give analytics about the population which are essential for for business.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1797151" y="910875"/>
            <a:ext cx="67989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 sz="2400">
                <a:solidFill>
                  <a:srgbClr val="000000"/>
                </a:solidFill>
                <a:latin typeface="Times New Roman"/>
                <a:ea typeface="Times New Roman"/>
                <a:cs typeface="Times New Roman"/>
                <a:sym typeface="Times New Roman"/>
              </a:rPr>
              <a:t>Abstract of Proposed Work</a:t>
            </a:r>
            <a:endParaRPr sz="2400">
              <a:solidFill>
                <a:srgbClr val="000000"/>
              </a:solidFill>
              <a:latin typeface="Times New Roman"/>
              <a:ea typeface="Times New Roman"/>
              <a:cs typeface="Times New Roman"/>
              <a:sym typeface="Times New Roman"/>
            </a:endParaRPr>
          </a:p>
        </p:txBody>
      </p:sp>
      <p:sp>
        <p:nvSpPr>
          <p:cNvPr id="169" name="Google Shape;169;p15"/>
          <p:cNvSpPr txBox="1"/>
          <p:nvPr>
            <p:ph idx="1" type="body"/>
          </p:nvPr>
        </p:nvSpPr>
        <p:spPr>
          <a:xfrm>
            <a:off x="727650" y="1521125"/>
            <a:ext cx="7688700" cy="2562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Char char="●"/>
            </a:pPr>
            <a:r>
              <a:rPr lang="en" sz="1500">
                <a:solidFill>
                  <a:schemeClr val="dk2"/>
                </a:solidFill>
              </a:rPr>
              <a:t>The AI Eye Prognosticator detects humans and count the number of people.</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The data of the CCTV cameras is stored in the system and a huge database is created.</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The raw data collected by the CCTV cameras is not used to the fullest in the current scenario.</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Reading the patterns and understanding the nature of the object the AI Eye Prognosticator can predict the future population density in a location.</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The details such as behaviour of the consumer, theirs likes and dislikes, the pattern of their shopping can be detected.</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Suggestion could be given to the owners of the malls to engage more customers and enhance their business.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 sz="1500">
                <a:solidFill>
                  <a:schemeClr val="dk2"/>
                </a:solidFill>
              </a:rPr>
              <a:t>Space utilisation in public places can be optimised.</a:t>
            </a:r>
            <a:endParaRPr sz="15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1815076" y="922625"/>
            <a:ext cx="71058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 sz="2400">
                <a:solidFill>
                  <a:srgbClr val="000000"/>
                </a:solidFill>
                <a:latin typeface="Times New Roman"/>
                <a:ea typeface="Times New Roman"/>
                <a:cs typeface="Times New Roman"/>
                <a:sym typeface="Times New Roman"/>
              </a:rPr>
              <a:t>Features of Proposed Work</a:t>
            </a:r>
            <a:endParaRPr sz="2400">
              <a:solidFill>
                <a:srgbClr val="000000"/>
              </a:solidFill>
              <a:latin typeface="Times New Roman"/>
              <a:ea typeface="Times New Roman"/>
              <a:cs typeface="Times New Roman"/>
              <a:sym typeface="Times New Roman"/>
            </a:endParaRPr>
          </a:p>
        </p:txBody>
      </p:sp>
      <p:sp>
        <p:nvSpPr>
          <p:cNvPr id="175" name="Google Shape;175;p16"/>
          <p:cNvSpPr txBox="1"/>
          <p:nvPr>
            <p:ph idx="1" type="body"/>
          </p:nvPr>
        </p:nvSpPr>
        <p:spPr>
          <a:xfrm>
            <a:off x="727650" y="1568775"/>
            <a:ext cx="7688700" cy="2712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Char char="●"/>
            </a:pPr>
            <a:r>
              <a:rPr lang="en" sz="1700">
                <a:solidFill>
                  <a:schemeClr val="dk2"/>
                </a:solidFill>
              </a:rPr>
              <a:t>Detection of humans &amp; counting them.</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Store stats of incoming &amp; outgoing people</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Predict future incoming &amp; outgoing people count</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Detect face/cloths &amp; track the path of a person</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Predict most populated place</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Analyse the density of people count</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Detect human face &amp; get the old purchase history in a shop</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Detect vehicle &amp; note its number plate/Colour</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In a mall predict which shop has most customers, Which type of shop has more customers, Which part of the mall has most customers</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Provide business insights to the business owners.</a:t>
            </a:r>
            <a:endParaRPr sz="17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1783943" y="942339"/>
            <a:ext cx="6011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solidFill>
                  <a:srgbClr val="000000"/>
                </a:solidFill>
                <a:latin typeface="Times New Roman"/>
                <a:ea typeface="Times New Roman"/>
                <a:cs typeface="Times New Roman"/>
                <a:sym typeface="Times New Roman"/>
              </a:rPr>
              <a:t>Conclusion</a:t>
            </a:r>
            <a:endParaRPr sz="2400">
              <a:solidFill>
                <a:srgbClr val="000000"/>
              </a:solidFill>
              <a:latin typeface="Times New Roman"/>
              <a:ea typeface="Times New Roman"/>
              <a:cs typeface="Times New Roman"/>
              <a:sym typeface="Times New Roman"/>
            </a:endParaRPr>
          </a:p>
        </p:txBody>
      </p:sp>
      <p:sp>
        <p:nvSpPr>
          <p:cNvPr id="181" name="Google Shape;181;p17"/>
          <p:cNvSpPr txBox="1"/>
          <p:nvPr>
            <p:ph idx="1" type="body"/>
          </p:nvPr>
        </p:nvSpPr>
        <p:spPr>
          <a:xfrm>
            <a:off x="727650" y="1441200"/>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 system that is useful in understanding the people density in a particular space.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Deriving  business insights in a off-line store.</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Managing the space effectively &amp; efficiently.</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Understanding the people movement pattern in a place.</a:t>
            </a:r>
            <a:endParaRPr sz="14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sz="1400">
              <a:latin typeface="Times New Roman"/>
              <a:ea typeface="Times New Roman"/>
              <a:cs typeface="Times New Roman"/>
              <a:sym typeface="Times New Roman"/>
            </a:endParaRPr>
          </a:p>
          <a:p>
            <a:pPr indent="0" lvl="0" marL="0" rtl="0" algn="l">
              <a:lnSpc>
                <a:spcPct val="115000"/>
              </a:lnSpc>
              <a:spcBef>
                <a:spcPts val="1600"/>
              </a:spcBef>
              <a:spcAft>
                <a:spcPts val="1600"/>
              </a:spcAft>
              <a:buSzPts val="1300"/>
              <a:buNone/>
            </a:pPr>
            <a:r>
              <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1812002" y="913602"/>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 sz="2400">
                <a:solidFill>
                  <a:srgbClr val="000000"/>
                </a:solidFill>
                <a:latin typeface="Times New Roman"/>
                <a:ea typeface="Times New Roman"/>
                <a:cs typeface="Times New Roman"/>
                <a:sym typeface="Times New Roman"/>
              </a:rPr>
              <a:t>References</a:t>
            </a:r>
            <a:endParaRPr sz="2400">
              <a:solidFill>
                <a:srgbClr val="000000"/>
              </a:solidFill>
              <a:latin typeface="Times New Roman"/>
              <a:ea typeface="Times New Roman"/>
              <a:cs typeface="Times New Roman"/>
              <a:sym typeface="Times New Roman"/>
            </a:endParaRPr>
          </a:p>
        </p:txBody>
      </p:sp>
      <p:sp>
        <p:nvSpPr>
          <p:cNvPr id="187" name="Google Shape;187;p18"/>
          <p:cNvSpPr txBox="1"/>
          <p:nvPr>
            <p:ph idx="1" type="body"/>
          </p:nvPr>
        </p:nvSpPr>
        <p:spPr>
          <a:xfrm>
            <a:off x="641100" y="913600"/>
            <a:ext cx="8502900" cy="378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323850" lvl="0" marL="457200" rtl="0" algn="l">
              <a:lnSpc>
                <a:spcPct val="115000"/>
              </a:lnSpc>
              <a:spcBef>
                <a:spcPts val="16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IEEE TRANSACTIONS ON SYSTEMS, MAN, AND CYBERNETICS—PART A: SYSTEMS AND HUMANS, VOL. 41, NO. 1, JANUARY 2011</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16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Paul et al. EURASIP Journal on Advances in Signal Processing 2013, 2013:176            </a:t>
            </a:r>
            <a:r>
              <a:rPr lang="en" sz="1500" u="sng">
                <a:solidFill>
                  <a:schemeClr val="hlink"/>
                </a:solidFill>
                <a:latin typeface="Times New Roman"/>
                <a:ea typeface="Times New Roman"/>
                <a:cs typeface="Times New Roman"/>
                <a:sym typeface="Times New Roman"/>
                <a:hlinkClick r:id="rId3"/>
              </a:rPr>
              <a:t>http://asp.eurasipjournals.com/content/2013/1/176</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16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Hindawi Journal of Electrical and Computer Engineering Volume 2017, Article ID 2580860, 12 pages  </a:t>
            </a:r>
            <a:r>
              <a:rPr lang="en" sz="1500" u="sng">
                <a:solidFill>
                  <a:schemeClr val="hlink"/>
                </a:solidFill>
                <a:latin typeface="Times New Roman"/>
                <a:ea typeface="Times New Roman"/>
                <a:cs typeface="Times New Roman"/>
                <a:sym typeface="Times New Roman"/>
                <a:hlinkClick r:id="rId4"/>
              </a:rPr>
              <a:t>https://doi.org/10.1155/2017/2580860</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16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Global Ecology and Conservation 15 (2018) e00411</a:t>
            </a:r>
            <a:endParaRPr sz="1500">
              <a:solidFill>
                <a:srgbClr val="000000"/>
              </a:solidFill>
              <a:latin typeface="Times New Roman"/>
              <a:ea typeface="Times New Roman"/>
              <a:cs typeface="Times New Roman"/>
              <a:sym typeface="Times New Roman"/>
            </a:endParaRPr>
          </a:p>
          <a:p>
            <a:pPr indent="-323850" lvl="0" marL="457200" rtl="0" algn="l">
              <a:lnSpc>
                <a:spcPct val="115000"/>
              </a:lnSpc>
              <a:spcBef>
                <a:spcPts val="16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Sreenu and Saleem Durai J Big Data (2019) 6:48  https://doi.org/10.1186/s40537-019-0212-5</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9"/>
          <p:cNvSpPr txBox="1"/>
          <p:nvPr>
            <p:ph type="ctrTitle"/>
          </p:nvPr>
        </p:nvSpPr>
        <p:spPr>
          <a:xfrm>
            <a:off x="729450" y="2183225"/>
            <a:ext cx="7688100" cy="221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
          <p:cNvSpPr txBox="1"/>
          <p:nvPr>
            <p:ph type="title"/>
          </p:nvPr>
        </p:nvSpPr>
        <p:spPr>
          <a:xfrm>
            <a:off x="1783943" y="942339"/>
            <a:ext cx="6011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solidFill>
                  <a:srgbClr val="000000"/>
                </a:solidFill>
                <a:latin typeface="Times New Roman"/>
                <a:ea typeface="Times New Roman"/>
                <a:cs typeface="Times New Roman"/>
                <a:sym typeface="Times New Roman"/>
              </a:rPr>
              <a:t>Content</a:t>
            </a:r>
            <a:endParaRPr sz="2400">
              <a:solidFill>
                <a:srgbClr val="000000"/>
              </a:solidFill>
              <a:latin typeface="Times New Roman"/>
              <a:ea typeface="Times New Roman"/>
              <a:cs typeface="Times New Roman"/>
              <a:sym typeface="Times New Roman"/>
            </a:endParaRPr>
          </a:p>
        </p:txBody>
      </p:sp>
      <p:sp>
        <p:nvSpPr>
          <p:cNvPr id="93" name="Google Shape;93;p2"/>
          <p:cNvSpPr txBox="1"/>
          <p:nvPr>
            <p:ph idx="1" type="body"/>
          </p:nvPr>
        </p:nvSpPr>
        <p:spPr>
          <a:xfrm>
            <a:off x="727650" y="1441200"/>
            <a:ext cx="7688700" cy="316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Introduction</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Literature Survey</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Existing System</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Limitations of Existing System</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Abstract of Proposed Work</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Features of Proposed Work</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Conclusion</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 sz="1800">
                <a:solidFill>
                  <a:srgbClr val="000000"/>
                </a:solidFill>
                <a:latin typeface="Times New Roman"/>
                <a:ea typeface="Times New Roman"/>
                <a:cs typeface="Times New Roman"/>
                <a:sym typeface="Times New Roman"/>
              </a:rPr>
              <a:t>References</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a:latin typeface="Times New Roman"/>
              <a:ea typeface="Times New Roman"/>
              <a:cs typeface="Times New Roman"/>
              <a:sym typeface="Times New Roman"/>
            </a:endParaRPr>
          </a:p>
          <a:p>
            <a:pPr indent="0" lvl="0" marL="0" rtl="0" algn="l">
              <a:lnSpc>
                <a:spcPct val="115000"/>
              </a:lnSpc>
              <a:spcBef>
                <a:spcPts val="1600"/>
              </a:spcBef>
              <a:spcAft>
                <a:spcPts val="1600"/>
              </a:spcAft>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3"/>
          <p:cNvSpPr txBox="1"/>
          <p:nvPr>
            <p:ph type="title"/>
          </p:nvPr>
        </p:nvSpPr>
        <p:spPr>
          <a:xfrm>
            <a:off x="1783943" y="942339"/>
            <a:ext cx="6011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400">
                <a:solidFill>
                  <a:srgbClr val="000000"/>
                </a:solidFill>
                <a:latin typeface="Times New Roman"/>
                <a:ea typeface="Times New Roman"/>
                <a:cs typeface="Times New Roman"/>
                <a:sym typeface="Times New Roman"/>
              </a:rPr>
              <a:t>Introduction</a:t>
            </a:r>
            <a:endParaRPr sz="2400">
              <a:solidFill>
                <a:srgbClr val="000000"/>
              </a:solidFill>
              <a:latin typeface="Times New Roman"/>
              <a:ea typeface="Times New Roman"/>
              <a:cs typeface="Times New Roman"/>
              <a:sym typeface="Times New Roman"/>
            </a:endParaRPr>
          </a:p>
        </p:txBody>
      </p:sp>
      <p:sp>
        <p:nvSpPr>
          <p:cNvPr id="99" name="Google Shape;99;p3"/>
          <p:cNvSpPr txBox="1"/>
          <p:nvPr>
            <p:ph idx="1" type="body"/>
          </p:nvPr>
        </p:nvSpPr>
        <p:spPr>
          <a:xfrm>
            <a:off x="727650" y="1441200"/>
            <a:ext cx="7688700" cy="2261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Developing a System which uses Computer Vision &amp; Machine Learning to detect humans and count them.</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 To make predictions like Space utilization, People density at a point of time &amp; number of people Incoming &amp; Outgoing.</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To analyse, how the space is utilized in a supermarket.</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a:latin typeface="Times New Roman"/>
              <a:ea typeface="Times New Roman"/>
              <a:cs typeface="Times New Roman"/>
              <a:sym typeface="Times New Roman"/>
            </a:endParaRPr>
          </a:p>
          <a:p>
            <a:pPr indent="0" lvl="0" marL="0" rtl="0" algn="l">
              <a:lnSpc>
                <a:spcPct val="115000"/>
              </a:lnSpc>
              <a:spcBef>
                <a:spcPts val="1600"/>
              </a:spcBef>
              <a:spcAft>
                <a:spcPts val="1600"/>
              </a:spcAft>
              <a:buSzPts val="1300"/>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4"/>
          <p:cNvSpPr txBox="1"/>
          <p:nvPr>
            <p:ph type="title"/>
          </p:nvPr>
        </p:nvSpPr>
        <p:spPr>
          <a:xfrm>
            <a:off x="1805835" y="908861"/>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Literature Survey</a:t>
            </a:r>
            <a:endParaRPr/>
          </a:p>
        </p:txBody>
      </p:sp>
      <p:graphicFrame>
        <p:nvGraphicFramePr>
          <p:cNvPr id="105" name="Google Shape;105;p4"/>
          <p:cNvGraphicFramePr/>
          <p:nvPr/>
        </p:nvGraphicFramePr>
        <p:xfrm>
          <a:off x="-10" y="1444057"/>
          <a:ext cx="3000000" cy="3000000"/>
        </p:xfrm>
        <a:graphic>
          <a:graphicData uri="http://schemas.openxmlformats.org/drawingml/2006/table">
            <a:tbl>
              <a:tblPr>
                <a:noFill/>
                <a:tableStyleId>{9A1D841C-7225-48BE-8099-B7DBC83B1467}</a:tableStyleId>
              </a:tblPr>
              <a:tblGrid>
                <a:gridCol w="2095650"/>
                <a:gridCol w="1120550"/>
                <a:gridCol w="5927800"/>
              </a:tblGrid>
              <a:tr h="407700">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Paper</a:t>
                      </a:r>
                      <a:endParaRPr b="1"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Year</a:t>
                      </a:r>
                      <a:endParaRPr b="1" sz="16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Summary</a:t>
                      </a:r>
                      <a:endParaRPr b="1" sz="1600" u="none" cap="none" strike="noStrike">
                        <a:latin typeface="Times New Roman"/>
                        <a:ea typeface="Times New Roman"/>
                        <a:cs typeface="Times New Roman"/>
                        <a:sym typeface="Times New Roman"/>
                      </a:endParaRPr>
                    </a:p>
                  </a:txBody>
                  <a:tcPr marT="63500" marB="63500" marR="63500" marL="63500"/>
                </a:tc>
              </a:tr>
              <a:tr h="3050800">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People Counting and Human Detection in a Challenging Situation</a:t>
                      </a:r>
                      <a:endParaRPr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2011</a:t>
                      </a:r>
                      <a:endParaRPr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First, post processing steps are performed on background subtraction results to estimate the number of people in a complicated scene. Then, an Expectation Maximization (EM)-based method has been developed to locate individuals in a low resolution scene. In this method, a new cluster model is used to represent each person in the scene. The method does not require a very accurate foreground contour. Then, the number of people is used as a priority for locating individuals based on feature points. Hence, the methods for estimating the number of people and for locating individuals are connected.</a:t>
                      </a:r>
                      <a:endParaRPr sz="14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graphicFrame>
        <p:nvGraphicFramePr>
          <p:cNvPr id="110" name="Google Shape;110;p5"/>
          <p:cNvGraphicFramePr/>
          <p:nvPr/>
        </p:nvGraphicFramePr>
        <p:xfrm>
          <a:off x="25" y="295563"/>
          <a:ext cx="3000000" cy="3000000"/>
        </p:xfrm>
        <a:graphic>
          <a:graphicData uri="http://schemas.openxmlformats.org/drawingml/2006/table">
            <a:tbl>
              <a:tblPr>
                <a:noFill/>
                <a:tableStyleId>{9A1D841C-7225-48BE-8099-B7DBC83B1467}</a:tableStyleId>
              </a:tblPr>
              <a:tblGrid>
                <a:gridCol w="2081150"/>
                <a:gridCol w="1132225"/>
                <a:gridCol w="5930625"/>
              </a:tblGrid>
              <a:tr h="16750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A1A1A"/>
                          </a:solidFill>
                          <a:latin typeface="Times New Roman"/>
                          <a:ea typeface="Times New Roman"/>
                          <a:cs typeface="Times New Roman"/>
                          <a:sym typeface="Times New Roman"/>
                        </a:rPr>
                        <a:t>Human detection in surveillance videos and its</a:t>
                      </a:r>
                      <a:endParaRPr sz="1400" u="none" cap="none" strike="noStrike">
                        <a:solidFill>
                          <a:srgbClr val="1A1A1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A1A1A"/>
                          </a:solidFill>
                          <a:latin typeface="Times New Roman"/>
                          <a:ea typeface="Times New Roman"/>
                          <a:cs typeface="Times New Roman"/>
                          <a:sym typeface="Times New Roman"/>
                        </a:rPr>
                        <a:t>Applications</a:t>
                      </a:r>
                      <a:endParaRPr sz="1400" u="none" cap="none" strike="noStrike">
                        <a:solidFill>
                          <a:srgbClr val="1A1A1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2013</a:t>
                      </a:r>
                      <a:endParaRPr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Detect an object which is in motion. Object detection could be performed using background subtraction, optical flow and spatio-temporal filtering techniques. Then a moving object could be classified as a human being using shape-based, texture-based or motion-based features.</a:t>
                      </a:r>
                      <a:endParaRPr sz="1400" u="none" cap="none" strike="noStrike">
                        <a:latin typeface="Times New Roman"/>
                        <a:ea typeface="Times New Roman"/>
                        <a:cs typeface="Times New Roman"/>
                        <a:sym typeface="Times New Roman"/>
                      </a:endParaRPr>
                    </a:p>
                  </a:txBody>
                  <a:tcPr marT="63500" marB="63500" marR="63500" marL="63500"/>
                </a:tc>
              </a:tr>
              <a:tr h="28912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Crowd Density Estimation of Scenic Spots</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Based on Multi Feature Ensemble Learning</a:t>
                      </a:r>
                      <a:endParaRPr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2017</a:t>
                      </a:r>
                      <a:endParaRPr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An ensemble learning (EL) method using support vector regression (SVR) is proposed for crowd density estimation (CDE). It uses human head width as a reference to separate the foreground into multiple levels of blocks. Then it adopts the first-level SVR model to roughly predict the three features extracted from image blocks, including D-SIFT, ULBP, and GIST. The prediction results are used as a new feature for the second-level SVR model for fine prediction. The prediction results of all image blocks are added for density estimation according to the crowd levels predefined for different scenes of scenic spots.</a:t>
                      </a:r>
                      <a:endParaRPr sz="14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graphicFrame>
        <p:nvGraphicFramePr>
          <p:cNvPr id="115" name="Google Shape;115;p6"/>
          <p:cNvGraphicFramePr/>
          <p:nvPr/>
        </p:nvGraphicFramePr>
        <p:xfrm>
          <a:off x="25" y="152400"/>
          <a:ext cx="3000000" cy="3000000"/>
        </p:xfrm>
        <a:graphic>
          <a:graphicData uri="http://schemas.openxmlformats.org/drawingml/2006/table">
            <a:tbl>
              <a:tblPr>
                <a:noFill/>
                <a:tableStyleId>{9A1D841C-7225-48BE-8099-B7DBC83B1467}</a:tableStyleId>
              </a:tblPr>
              <a:tblGrid>
                <a:gridCol w="2081125"/>
                <a:gridCol w="1153800"/>
                <a:gridCol w="5909075"/>
              </a:tblGrid>
              <a:tr h="24373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A1A1A"/>
                          </a:solidFill>
                          <a:latin typeface="Times New Roman"/>
                          <a:ea typeface="Times New Roman"/>
                          <a:cs typeface="Times New Roman"/>
                          <a:sym typeface="Times New Roman"/>
                        </a:rPr>
                        <a:t>Estimating density for species conservation</a:t>
                      </a:r>
                      <a:endParaRPr b="1" sz="1400" u="none" cap="none" strike="noStrike">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2018</a:t>
                      </a:r>
                      <a:endParaRPr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Camera traps in conjunction with spatial capture-recapture (SCR) models have been used. It precisely estimates densities of marked wildlife populations comprising identifiable individuals. A fully marked approach using SCR models fit using non-invasive genetic data is used. An unmarked approach using SC models fit using camera trap data, for a recovering population is used.</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160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63500" marB="63500" marR="63500" marL="63500"/>
                </a:tc>
              </a:tr>
              <a:tr h="2289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1A1A1A"/>
                          </a:solidFill>
                          <a:latin typeface="Times New Roman"/>
                          <a:ea typeface="Times New Roman"/>
                          <a:cs typeface="Times New Roman"/>
                          <a:sym typeface="Times New Roman"/>
                        </a:rPr>
                        <a:t>Intelligent video surveillance review through deep learning techniques for crowd Analysis</a:t>
                      </a:r>
                      <a:endParaRPr sz="1400" u="none" cap="none" strike="noStrike">
                        <a:solidFill>
                          <a:srgbClr val="1A1A1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1A1A1A"/>
                        </a:solidFill>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2019</a:t>
                      </a:r>
                      <a:endParaRPr sz="1400" u="none" cap="none" strike="noStrike">
                        <a:latin typeface="Times New Roman"/>
                        <a:ea typeface="Times New Roman"/>
                        <a:cs typeface="Times New Roman"/>
                        <a:sym typeface="Times New Roman"/>
                      </a:endParaRPr>
                    </a:p>
                  </a:txBody>
                  <a:tcPr marT="63500" marB="63500" marR="63500" marL="63500"/>
                </a:tc>
                <a:tc>
                  <a:txBody>
                    <a:bodyPr/>
                    <a:lstStyle/>
                    <a:p>
                      <a:pPr indent="0" lvl="0" marL="0" marR="0" rtl="0" algn="l">
                        <a:lnSpc>
                          <a:spcPct val="115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This paper includes a deep rooted survey which starts from object recognition, action recognition, crowd analysis technique and finally violence detection in a crowd environment. It's used in detecting the exact count, involved persons and the happened activity in a large crowd at all climate conditions. Paper discusses the underlying deep learning implementation technology involved in various crowd video analysis methods. Real time processing, an important issue which is yet to be explored more in this field is also considered.</a:t>
                      </a:r>
                      <a:endParaRPr sz="1400" u="none" cap="none" strike="noStrike">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7"/>
          <p:cNvSpPr txBox="1"/>
          <p:nvPr>
            <p:ph idx="1" type="body"/>
          </p:nvPr>
        </p:nvSpPr>
        <p:spPr>
          <a:xfrm>
            <a:off x="1690050" y="947969"/>
            <a:ext cx="6627300" cy="76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b="1" lang="en" sz="2400">
                <a:solidFill>
                  <a:srgbClr val="000000"/>
                </a:solidFill>
                <a:latin typeface="Times New Roman"/>
                <a:ea typeface="Times New Roman"/>
                <a:cs typeface="Times New Roman"/>
                <a:sym typeface="Times New Roman"/>
              </a:rPr>
              <a:t>Literature Survey</a:t>
            </a:r>
            <a:endParaRPr b="1" sz="2400">
              <a:latin typeface="Times New Roman"/>
              <a:ea typeface="Times New Roman"/>
              <a:cs typeface="Times New Roman"/>
              <a:sym typeface="Times New Roman"/>
            </a:endParaRPr>
          </a:p>
        </p:txBody>
      </p:sp>
      <p:sp>
        <p:nvSpPr>
          <p:cNvPr id="121" name="Google Shape;121;p7"/>
          <p:cNvSpPr txBox="1"/>
          <p:nvPr/>
        </p:nvSpPr>
        <p:spPr>
          <a:xfrm>
            <a:off x="542410" y="1712065"/>
            <a:ext cx="8059200" cy="2732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Lato"/>
              <a:buAutoNum type="arabicPeriod"/>
            </a:pPr>
            <a:r>
              <a:rPr b="0" i="0" lang="en" sz="2000" u="none" cap="none" strike="noStrike">
                <a:solidFill>
                  <a:srgbClr val="000000"/>
                </a:solidFill>
                <a:latin typeface="Times New Roman"/>
                <a:ea typeface="Times New Roman"/>
                <a:cs typeface="Times New Roman"/>
                <a:sym typeface="Times New Roman"/>
              </a:rPr>
              <a:t>People counting and human detection in a challenging situation</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15000"/>
              </a:lnSpc>
              <a:spcBef>
                <a:spcPts val="1600"/>
              </a:spcBef>
              <a:spcAft>
                <a:spcPts val="0"/>
              </a:spcAft>
              <a:buClr>
                <a:srgbClr val="000000"/>
              </a:buClr>
              <a:buSzPts val="2000"/>
              <a:buFont typeface="Lato"/>
              <a:buAutoNum type="arabicPeriod"/>
            </a:pPr>
            <a:r>
              <a:rPr b="0" i="0" lang="en" sz="2000" u="none" cap="none" strike="noStrike">
                <a:solidFill>
                  <a:schemeClr val="dk2"/>
                </a:solidFill>
                <a:latin typeface="Times New Roman"/>
                <a:ea typeface="Times New Roman"/>
                <a:cs typeface="Times New Roman"/>
                <a:sym typeface="Times New Roman"/>
              </a:rPr>
              <a:t>Human detection in surveillance videos and its Applications</a:t>
            </a:r>
            <a:endParaRPr b="0" i="0" sz="2000" u="none" cap="none" strike="noStrike">
              <a:solidFill>
                <a:schemeClr val="dk2"/>
              </a:solidFill>
              <a:latin typeface="Times New Roman"/>
              <a:ea typeface="Times New Roman"/>
              <a:cs typeface="Times New Roman"/>
              <a:sym typeface="Times New Roman"/>
            </a:endParaRPr>
          </a:p>
          <a:p>
            <a:pPr indent="-355600" lvl="0" marL="457200" marR="0" rtl="0" algn="l">
              <a:lnSpc>
                <a:spcPct val="100000"/>
              </a:lnSpc>
              <a:spcBef>
                <a:spcPts val="1600"/>
              </a:spcBef>
              <a:spcAft>
                <a:spcPts val="0"/>
              </a:spcAft>
              <a:buClr>
                <a:schemeClr val="dk2"/>
              </a:buClr>
              <a:buSzPts val="2000"/>
              <a:buFont typeface="Times New Roman"/>
              <a:buAutoNum type="arabicPeriod"/>
            </a:pPr>
            <a:r>
              <a:rPr b="0" i="0" lang="en" sz="2000" u="none" cap="none" strike="noStrike">
                <a:solidFill>
                  <a:schemeClr val="dk2"/>
                </a:solidFill>
                <a:latin typeface="Times New Roman"/>
                <a:ea typeface="Times New Roman"/>
                <a:cs typeface="Times New Roman"/>
                <a:sym typeface="Times New Roman"/>
              </a:rPr>
              <a:t>Crowd density estimation of scenic spots based on multi-feature ensemble learning.</a:t>
            </a:r>
            <a:endParaRPr b="0" i="0" sz="2000" u="none" cap="none" strike="noStrike">
              <a:solidFill>
                <a:schemeClr val="dk2"/>
              </a:solidFill>
              <a:latin typeface="Times New Roman"/>
              <a:ea typeface="Times New Roman"/>
              <a:cs typeface="Times New Roman"/>
              <a:sym typeface="Times New Roman"/>
            </a:endParaRPr>
          </a:p>
          <a:p>
            <a:pPr indent="-355600" lvl="0" marL="457200" marR="0" rtl="0" algn="l">
              <a:lnSpc>
                <a:spcPct val="100000"/>
              </a:lnSpc>
              <a:spcBef>
                <a:spcPts val="1600"/>
              </a:spcBef>
              <a:spcAft>
                <a:spcPts val="0"/>
              </a:spcAft>
              <a:buClr>
                <a:schemeClr val="dk2"/>
              </a:buClr>
              <a:buSzPts val="2000"/>
              <a:buFont typeface="Times New Roman"/>
              <a:buAutoNum type="arabicPeriod"/>
            </a:pPr>
            <a:r>
              <a:rPr b="0" i="0" lang="en" sz="2000" u="none" cap="none" strike="noStrike">
                <a:solidFill>
                  <a:schemeClr val="dk2"/>
                </a:solidFill>
                <a:latin typeface="Times New Roman"/>
                <a:ea typeface="Times New Roman"/>
                <a:cs typeface="Times New Roman"/>
                <a:sym typeface="Times New Roman"/>
              </a:rPr>
              <a:t>Estimating density for species conservation</a:t>
            </a:r>
            <a:endParaRPr b="0" i="0" sz="2200" u="none" cap="none" strike="noStrike">
              <a:solidFill>
                <a:schemeClr val="dk2"/>
              </a:solidFill>
              <a:latin typeface="Times New Roman"/>
              <a:ea typeface="Times New Roman"/>
              <a:cs typeface="Times New Roman"/>
              <a:sym typeface="Times New Roman"/>
            </a:endParaRPr>
          </a:p>
          <a:p>
            <a:pPr indent="-355600" lvl="0" marL="457200" marR="0" rtl="0" algn="l">
              <a:lnSpc>
                <a:spcPct val="100000"/>
              </a:lnSpc>
              <a:spcBef>
                <a:spcPts val="1600"/>
              </a:spcBef>
              <a:spcAft>
                <a:spcPts val="0"/>
              </a:spcAft>
              <a:buClr>
                <a:schemeClr val="dk2"/>
              </a:buClr>
              <a:buSzPts val="2000"/>
              <a:buFont typeface="Times New Roman"/>
              <a:buAutoNum type="arabicPeriod"/>
            </a:pPr>
            <a:r>
              <a:rPr b="0" i="0" lang="en" sz="2000" u="none" cap="none" strike="noStrike">
                <a:solidFill>
                  <a:schemeClr val="dk2"/>
                </a:solidFill>
                <a:latin typeface="Times New Roman"/>
                <a:ea typeface="Times New Roman"/>
                <a:cs typeface="Times New Roman"/>
                <a:sym typeface="Times New Roman"/>
              </a:rPr>
              <a:t>Intelligent video surveillance review through deep learning techniques for crowd Analysis</a:t>
            </a:r>
            <a:endParaRPr b="0" i="0" sz="20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8"/>
          <p:cNvSpPr txBox="1"/>
          <p:nvPr>
            <p:ph type="title"/>
          </p:nvPr>
        </p:nvSpPr>
        <p:spPr>
          <a:xfrm>
            <a:off x="1697550" y="780457"/>
            <a:ext cx="6718800" cy="94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b="0" lang="en" sz="2400">
                <a:solidFill>
                  <a:srgbClr val="000000"/>
                </a:solidFill>
                <a:latin typeface="Times New Roman"/>
                <a:ea typeface="Times New Roman"/>
                <a:cs typeface="Times New Roman"/>
                <a:sym typeface="Times New Roman"/>
              </a:rPr>
              <a:t>People Counting and Human Detection in a Challenging Situation (2011)</a:t>
            </a:r>
            <a:endParaRPr b="0" sz="2400">
              <a:solidFill>
                <a:srgbClr val="000000"/>
              </a:solidFill>
              <a:latin typeface="Times New Roman"/>
              <a:ea typeface="Times New Roman"/>
              <a:cs typeface="Times New Roman"/>
              <a:sym typeface="Times New Roman"/>
            </a:endParaRPr>
          </a:p>
        </p:txBody>
      </p:sp>
      <p:sp>
        <p:nvSpPr>
          <p:cNvPr id="127" name="Google Shape;127;p8"/>
          <p:cNvSpPr txBox="1"/>
          <p:nvPr>
            <p:ph idx="1" type="body"/>
          </p:nvPr>
        </p:nvSpPr>
        <p:spPr>
          <a:xfrm>
            <a:off x="727650" y="1371900"/>
            <a:ext cx="7688700" cy="30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First, post-processing steps are performed on background subtraction results to estimate the number of people in a complicated scene.</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Second, an Expectation Maximization (EM)-based method has been developed to locate individuals in a low resolution scene.</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 In this method, a new cluster model is used to represent each person in the scene. The method does not require a very accurate foreground contour.</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Third, the number of people is used as a priority for locating individuals based on feature points.</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Hence, the methods for estimating the number of people and for locating individuals are connected.</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9"/>
          <p:cNvSpPr txBox="1"/>
          <p:nvPr>
            <p:ph type="title"/>
          </p:nvPr>
        </p:nvSpPr>
        <p:spPr>
          <a:xfrm>
            <a:off x="1632813" y="801298"/>
            <a:ext cx="7234200" cy="91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b="0" lang="en" sz="2400">
                <a:latin typeface="Times New Roman"/>
                <a:ea typeface="Times New Roman"/>
                <a:cs typeface="Times New Roman"/>
                <a:sym typeface="Times New Roman"/>
              </a:rPr>
              <a:t>Human detection in surveillance videos and its</a:t>
            </a:r>
            <a:endParaRPr b="0" sz="2400">
              <a:latin typeface="Times New Roman"/>
              <a:ea typeface="Times New Roman"/>
              <a:cs typeface="Times New Roman"/>
              <a:sym typeface="Times New Roman"/>
            </a:endParaRPr>
          </a:p>
          <a:p>
            <a:pPr indent="0" lvl="0" marL="0" rtl="0" algn="l">
              <a:lnSpc>
                <a:spcPct val="100000"/>
              </a:lnSpc>
              <a:spcBef>
                <a:spcPts val="0"/>
              </a:spcBef>
              <a:spcAft>
                <a:spcPts val="0"/>
              </a:spcAft>
              <a:buSzPts val="2600"/>
              <a:buNone/>
            </a:pPr>
            <a:r>
              <a:rPr b="0" lang="en" sz="2400">
                <a:latin typeface="Times New Roman"/>
                <a:ea typeface="Times New Roman"/>
                <a:cs typeface="Times New Roman"/>
                <a:sym typeface="Times New Roman"/>
              </a:rPr>
              <a:t>Applications (2013)</a:t>
            </a:r>
            <a:endParaRPr b="0" sz="2400">
              <a:latin typeface="Times New Roman"/>
              <a:ea typeface="Times New Roman"/>
              <a:cs typeface="Times New Roman"/>
              <a:sym typeface="Times New Roman"/>
            </a:endParaRPr>
          </a:p>
          <a:p>
            <a:pPr indent="0" lvl="0" marL="0" rtl="0" algn="l">
              <a:lnSpc>
                <a:spcPct val="100000"/>
              </a:lnSpc>
              <a:spcBef>
                <a:spcPts val="0"/>
              </a:spcBef>
              <a:spcAft>
                <a:spcPts val="0"/>
              </a:spcAft>
              <a:buSzPts val="2600"/>
              <a:buNone/>
            </a:pPr>
            <a:r>
              <a:t/>
            </a:r>
            <a:endParaRPr b="0" sz="2400">
              <a:latin typeface="Times New Roman"/>
              <a:ea typeface="Times New Roman"/>
              <a:cs typeface="Times New Roman"/>
              <a:sym typeface="Times New Roman"/>
            </a:endParaRPr>
          </a:p>
        </p:txBody>
      </p:sp>
      <p:sp>
        <p:nvSpPr>
          <p:cNvPr id="133" name="Google Shape;133;p9"/>
          <p:cNvSpPr txBox="1"/>
          <p:nvPr>
            <p:ph idx="1" type="body"/>
          </p:nvPr>
        </p:nvSpPr>
        <p:spPr>
          <a:xfrm>
            <a:off x="727650" y="1718111"/>
            <a:ext cx="7688700" cy="2280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300"/>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Detect an object which is in motion.</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Object detection could be performed using background subtraction, optical flow and spatio-temporal filtering techniques.</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Then a moving object could be classified as a human being using shape-based, texture-based or motion-based features.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