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4" r:id="rId11"/>
    <p:sldId id="273" r:id="rId12"/>
    <p:sldId id="279" r:id="rId13"/>
    <p:sldId id="278" r:id="rId14"/>
    <p:sldId id="277" r:id="rId15"/>
    <p:sldId id="276" r:id="rId16"/>
    <p:sldId id="268" r:id="rId17"/>
    <p:sldId id="261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62A53B-FB19-49DA-B5AC-93ADFFE61390}">
          <p14:sldIdLst>
            <p14:sldId id="256"/>
            <p14:sldId id="257"/>
            <p14:sldId id="269"/>
            <p14:sldId id="270"/>
            <p14:sldId id="271"/>
            <p14:sldId id="272"/>
            <p14:sldId id="274"/>
            <p14:sldId id="273"/>
            <p14:sldId id="279"/>
            <p14:sldId id="278"/>
            <p14:sldId id="277"/>
            <p14:sldId id="276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66"/>
    <a:srgbClr val="514843"/>
    <a:srgbClr val="333300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2017/6/4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2017/6/4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2017/6/4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2017/6/4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常用新特性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03" y="1645920"/>
            <a:ext cx="6341387" cy="3540034"/>
          </a:xfrm>
        </p:spPr>
      </p:pic>
      <p:sp>
        <p:nvSpPr>
          <p:cNvPr id="2" name="文本框 1"/>
          <p:cNvSpPr txBox="1"/>
          <p:nvPr/>
        </p:nvSpPr>
        <p:spPr>
          <a:xfrm>
            <a:off x="3749040" y="4088675"/>
            <a:ext cx="2207623" cy="65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梁柱</a:t>
            </a:r>
            <a:endParaRPr lang="zh-CN" alt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07"/>
    </mc:Choice>
    <mc:Fallback xmlns="">
      <p:transition advTm="3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类与继承（</a:t>
            </a:r>
            <a:r>
              <a:rPr lang="en-US" altLang="zh-CN" b="1" dirty="0"/>
              <a:t>class, extends, super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824607"/>
            <a:ext cx="5475732" cy="10580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>
                <a:solidFill>
                  <a:srgbClr val="333300"/>
                </a:solidFill>
              </a:rPr>
              <a:t>ES5</a:t>
            </a:r>
            <a:r>
              <a:rPr lang="zh-CN" altLang="zh-CN" sz="2000" b="0" dirty="0">
                <a:solidFill>
                  <a:srgbClr val="333300"/>
                </a:solidFill>
              </a:rPr>
              <a:t>实现继承的方式：利用原型链的特性来实现继承，将子类构造函数的原型作为父类构造函数的实例，结合借用构造函数和原型链的方法。</a:t>
            </a:r>
            <a:endParaRPr lang="zh-CN" altLang="en-US" sz="2000" b="0" dirty="0">
              <a:solidFill>
                <a:srgbClr val="3333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2882698"/>
            <a:ext cx="5475732" cy="397530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function Super(){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this.flag</a:t>
            </a:r>
            <a:r>
              <a:rPr lang="en-US" altLang="zh-CN" dirty="0"/>
              <a:t> = true;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i="1" dirty="0" err="1"/>
              <a:t>Super.prototype</a:t>
            </a:r>
            <a:r>
              <a:rPr lang="en-US" altLang="zh-CN" dirty="0" err="1"/>
              <a:t>.getFlag</a:t>
            </a:r>
            <a:r>
              <a:rPr lang="en-US" altLang="zh-CN" dirty="0"/>
              <a:t> = function(){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this.flag</a:t>
            </a:r>
            <a:r>
              <a:rPr lang="en-US" altLang="zh-CN" dirty="0"/>
              <a:t>;     //</a:t>
            </a:r>
            <a:r>
              <a:rPr lang="zh-CN" altLang="en-US" dirty="0"/>
              <a:t>继承方法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function Sub(){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this.subFlag</a:t>
            </a:r>
            <a:r>
              <a:rPr lang="en-US" altLang="zh-CN" dirty="0"/>
              <a:t> = </a:t>
            </a:r>
            <a:r>
              <a:rPr lang="en-US" altLang="zh-CN" dirty="0" err="1"/>
              <a:t>flase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Super.call</a:t>
            </a:r>
            <a:r>
              <a:rPr lang="en-US" altLang="zh-CN" dirty="0"/>
              <a:t>(this)    //</a:t>
            </a:r>
            <a:r>
              <a:rPr lang="zh-CN" altLang="en-US" dirty="0"/>
              <a:t>继承属性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i="1" dirty="0" err="1"/>
              <a:t>Sub.prototype</a:t>
            </a:r>
            <a:r>
              <a:rPr lang="en-US" altLang="zh-CN" dirty="0"/>
              <a:t> = new Super;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obj</a:t>
            </a:r>
            <a:r>
              <a:rPr lang="en-US" altLang="zh-CN" dirty="0"/>
              <a:t> = new Sub();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i="1" dirty="0" err="1"/>
              <a:t>Super.prototype</a:t>
            </a:r>
            <a:r>
              <a:rPr lang="en-US" altLang="zh-CN" dirty="0" err="1"/>
              <a:t>.getSubFlag</a:t>
            </a:r>
            <a:r>
              <a:rPr lang="en-US" altLang="zh-CN" dirty="0"/>
              <a:t> = function(){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this.flag</a:t>
            </a:r>
            <a:r>
              <a:rPr lang="en-US" altLang="zh-CN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}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5241" y="1843156"/>
            <a:ext cx="5551273" cy="1058091"/>
          </a:xfrm>
        </p:spPr>
        <p:txBody>
          <a:bodyPr>
            <a:normAutofit/>
          </a:bodyPr>
          <a:lstStyle/>
          <a:p>
            <a:r>
              <a:rPr lang="en-US" altLang="zh-CN" sz="2000" b="0" dirty="0">
                <a:solidFill>
                  <a:srgbClr val="333300"/>
                </a:solidFill>
              </a:rPr>
              <a:t>ES6</a:t>
            </a:r>
            <a:r>
              <a:rPr lang="zh-CN" altLang="en-US" sz="2000" b="0" dirty="0">
                <a:solidFill>
                  <a:srgbClr val="333300"/>
                </a:solidFill>
              </a:rPr>
              <a:t>的</a:t>
            </a:r>
            <a:r>
              <a:rPr lang="en-US" altLang="zh-CN" sz="2000" b="0" dirty="0">
                <a:solidFill>
                  <a:srgbClr val="333300"/>
                </a:solidFill>
              </a:rPr>
              <a:t>Class</a:t>
            </a:r>
            <a:r>
              <a:rPr lang="zh-CN" altLang="en-US" sz="2000" b="0" dirty="0">
                <a:solidFill>
                  <a:srgbClr val="333300"/>
                </a:solidFill>
              </a:rPr>
              <a:t>之间可以通过</a:t>
            </a:r>
            <a:r>
              <a:rPr lang="en-US" altLang="zh-CN" sz="2000" b="0" dirty="0">
                <a:solidFill>
                  <a:srgbClr val="333300"/>
                </a:solidFill>
              </a:rPr>
              <a:t>extends</a:t>
            </a:r>
            <a:r>
              <a:rPr lang="zh-CN" altLang="en-US" sz="2000" b="0" dirty="0">
                <a:solidFill>
                  <a:srgbClr val="333300"/>
                </a:solidFill>
              </a:rPr>
              <a:t>关键字实现继承，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882698"/>
            <a:ext cx="5877844" cy="397530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class Employee </a:t>
            </a:r>
            <a:r>
              <a:rPr lang="en-US" altLang="zh-CN" sz="1800" b="1" dirty="0">
                <a:solidFill>
                  <a:srgbClr val="000099"/>
                </a:solidFill>
              </a:rPr>
              <a:t>extends</a:t>
            </a:r>
            <a:r>
              <a:rPr lang="en-US" altLang="zh-CN" sz="1800" dirty="0"/>
              <a:t> Person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constructor(name, title)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    super(name</a:t>
            </a:r>
            <a:r>
              <a:rPr lang="en-US" altLang="zh-CN" sz="1800" dirty="0" smtClean="0"/>
              <a:t>);  //</a:t>
            </a:r>
            <a:r>
              <a:rPr lang="zh-CN" altLang="zh-CN" sz="1800" dirty="0"/>
              <a:t>等同于</a:t>
            </a:r>
            <a:r>
              <a:rPr lang="en-US" altLang="zh-CN" sz="1800" dirty="0" err="1"/>
              <a:t>parent.constructor</a:t>
            </a:r>
            <a:r>
              <a:rPr lang="en-US" altLang="zh-CN" sz="1800" dirty="0"/>
              <a:t>(x, y)</a:t>
            </a:r>
            <a:endParaRPr lang="en-US" altLang="zh-CN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this.title</a:t>
            </a:r>
            <a:r>
              <a:rPr lang="en-US" altLang="zh-CN" sz="1800" dirty="0"/>
              <a:t> = title;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describe()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    return </a:t>
            </a:r>
            <a:r>
              <a:rPr lang="en-US" altLang="zh-CN" sz="1800" dirty="0" err="1"/>
              <a:t>super.describe</a:t>
            </a:r>
            <a:r>
              <a:rPr lang="en-US" altLang="zh-CN" sz="1800" dirty="0"/>
              <a:t>() + ' (' + </a:t>
            </a:r>
            <a:r>
              <a:rPr lang="en-US" altLang="zh-CN" sz="1800" dirty="0" err="1"/>
              <a:t>this.title</a:t>
            </a:r>
            <a:r>
              <a:rPr lang="en-US" altLang="zh-CN" sz="1800" dirty="0"/>
              <a:t> + ')';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30333" y="1381491"/>
            <a:ext cx="427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3366"/>
                </a:solidFill>
              </a:rPr>
              <a:t>派生类 继承（</a:t>
            </a:r>
            <a:r>
              <a:rPr lang="en-US" altLang="zh-CN" sz="2400" b="1" dirty="0">
                <a:solidFill>
                  <a:srgbClr val="003366"/>
                </a:solidFill>
              </a:rPr>
              <a:t>extends</a:t>
            </a:r>
            <a:r>
              <a:rPr lang="zh-CN" altLang="en-US" sz="2400" b="1" dirty="0">
                <a:solidFill>
                  <a:srgbClr val="003366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936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en-US" altLang="zh-CN" b="1" dirty="0"/>
              <a:t>For..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（</a:t>
            </a:r>
            <a:r>
              <a:rPr lang="zh-CN" altLang="zh-CN" b="1" dirty="0"/>
              <a:t>迭代器的新类型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750237"/>
            <a:ext cx="4919472" cy="673874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00"/>
                </a:solidFill>
              </a:rPr>
              <a:t>在</a:t>
            </a:r>
            <a:r>
              <a:rPr lang="en-US" altLang="zh-CN" dirty="0">
                <a:solidFill>
                  <a:srgbClr val="333300"/>
                </a:solidFill>
              </a:rPr>
              <a:t>ES5</a:t>
            </a:r>
            <a:r>
              <a:rPr lang="zh-CN" altLang="zh-CN" dirty="0">
                <a:solidFill>
                  <a:srgbClr val="333300"/>
                </a:solidFill>
              </a:rPr>
              <a:t>要返回值用</a:t>
            </a:r>
            <a:r>
              <a:rPr lang="en-US" altLang="zh-CN" dirty="0">
                <a:solidFill>
                  <a:srgbClr val="333300"/>
                </a:solidFill>
              </a:rPr>
              <a:t>for each</a:t>
            </a:r>
            <a:endParaRPr lang="zh-CN" altLang="zh-CN" dirty="0">
              <a:solidFill>
                <a:srgbClr val="3333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4433888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var arryAll = [];  </a:t>
            </a:r>
            <a:endParaRPr lang="zh-CN" altLang="zh-CN" sz="1800" dirty="0"/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arryAll.push(1);  </a:t>
            </a:r>
            <a:endParaRPr lang="zh-CN" altLang="zh-CN" sz="1800" dirty="0"/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arryAll.push(2);  </a:t>
            </a:r>
            <a:endParaRPr lang="zh-CN" altLang="zh-CN" sz="1800" dirty="0"/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arryAll.push(3);  </a:t>
            </a:r>
            <a:endParaRPr lang="zh-CN" altLang="zh-CN" sz="1800" dirty="0"/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arryAll.push(4);    </a:t>
            </a:r>
            <a:endParaRPr lang="zh-CN" altLang="zh-CN" sz="1800" dirty="0"/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arryAll.forEach(function(e){  </a:t>
            </a:r>
            <a:endParaRPr lang="zh-CN" altLang="zh-CN" sz="1800" dirty="0"/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    alert(e);  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/>
              <a:t>})  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且</a:t>
            </a:r>
            <a:r>
              <a:rPr lang="zh-CN" altLang="zh-CN" dirty="0"/>
              <a:t>在</a:t>
            </a:r>
            <a:r>
              <a:rPr lang="en-US" altLang="zh-CN" dirty="0"/>
              <a:t>IE </a:t>
            </a:r>
            <a:r>
              <a:rPr lang="zh-CN" altLang="zh-CN" dirty="0"/>
              <a:t>中</a:t>
            </a:r>
            <a:r>
              <a:rPr lang="en-US" altLang="zh-CN" dirty="0"/>
              <a:t> Array </a:t>
            </a:r>
            <a:r>
              <a:rPr lang="zh-CN" altLang="zh-CN" dirty="0"/>
              <a:t>没有</a:t>
            </a:r>
            <a:r>
              <a:rPr lang="en-US" altLang="zh-CN" dirty="0"/>
              <a:t>forEach</a:t>
            </a:r>
            <a:r>
              <a:rPr lang="zh-CN" altLang="zh-CN" dirty="0"/>
              <a:t>的方法。</a:t>
            </a:r>
          </a:p>
          <a:p>
            <a:pPr marL="0" lvl="0" indent="0">
              <a:spcBef>
                <a:spcPts val="600"/>
              </a:spcBef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842387"/>
            <a:ext cx="4919472" cy="74406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333300"/>
                </a:solidFill>
              </a:rPr>
              <a:t>ES6</a:t>
            </a:r>
            <a:r>
              <a:rPr lang="zh-CN" altLang="en-US" dirty="0" smtClean="0">
                <a:solidFill>
                  <a:srgbClr val="333300"/>
                </a:solidFill>
              </a:rPr>
              <a:t>可以</a:t>
            </a:r>
            <a:r>
              <a:rPr lang="zh-CN" altLang="en-US" dirty="0">
                <a:solidFill>
                  <a:srgbClr val="333300"/>
                </a:solidFill>
              </a:rPr>
              <a:t>替代 </a:t>
            </a:r>
            <a:r>
              <a:rPr lang="en-US" altLang="zh-CN" dirty="0" err="1">
                <a:solidFill>
                  <a:srgbClr val="333300"/>
                </a:solidFill>
              </a:rPr>
              <a:t>for..in</a:t>
            </a:r>
            <a:r>
              <a:rPr lang="en-US" altLang="zh-CN" dirty="0">
                <a:solidFill>
                  <a:srgbClr val="333300"/>
                </a:solidFill>
              </a:rPr>
              <a:t> </a:t>
            </a:r>
            <a:r>
              <a:rPr lang="zh-CN" altLang="en-US" dirty="0">
                <a:solidFill>
                  <a:srgbClr val="333300"/>
                </a:solidFill>
              </a:rPr>
              <a:t>。 它返回的是值而不是 </a:t>
            </a:r>
            <a:r>
              <a:rPr lang="en-US" altLang="zh-CN" dirty="0">
                <a:solidFill>
                  <a:srgbClr val="333300"/>
                </a:solidFill>
              </a:rPr>
              <a:t>keys </a:t>
            </a:r>
            <a:r>
              <a:rPr lang="zh-CN" altLang="en-US" dirty="0">
                <a:solidFill>
                  <a:srgbClr val="3333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443388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let list = [4, 5, 6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console.log(list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for (let </a:t>
            </a:r>
            <a:r>
              <a:rPr lang="en-US" altLang="zh-CN" dirty="0" err="1"/>
              <a:t>i</a:t>
            </a:r>
            <a:r>
              <a:rPr lang="en-US" altLang="zh-CN" dirty="0"/>
              <a:t> in list)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console.log(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/>
              <a:t>let </a:t>
            </a:r>
            <a:r>
              <a:rPr lang="en-US" altLang="zh-CN" dirty="0"/>
              <a:t>list = [4, 5, 6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console.log(list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for (let </a:t>
            </a:r>
            <a:r>
              <a:rPr lang="en-US" altLang="zh-CN" dirty="0" err="1"/>
              <a:t>i</a:t>
            </a:r>
            <a:r>
              <a:rPr lang="en-US" altLang="zh-CN" dirty="0"/>
              <a:t> of list)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console.log(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}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09314" y="2424111"/>
            <a:ext cx="18762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结果：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list -&gt; [4,5,6]</a:t>
            </a:r>
          </a:p>
          <a:p>
            <a:pPr>
              <a:spcBef>
                <a:spcPts val="600"/>
              </a:spcBef>
            </a:pPr>
            <a:r>
              <a:rPr lang="en-US" altLang="zh-CN" dirty="0" err="1"/>
              <a:t>i</a:t>
            </a:r>
            <a:r>
              <a:rPr lang="en-US" altLang="zh-CN" dirty="0"/>
              <a:t> -&gt; 0</a:t>
            </a:r>
          </a:p>
          <a:p>
            <a:pPr>
              <a:spcBef>
                <a:spcPts val="600"/>
              </a:spcBef>
            </a:pPr>
            <a:r>
              <a:rPr lang="en-US" altLang="zh-CN" dirty="0" err="1"/>
              <a:t>i</a:t>
            </a:r>
            <a:r>
              <a:rPr lang="en-US" altLang="zh-CN" dirty="0"/>
              <a:t> -&gt; 1</a:t>
            </a:r>
          </a:p>
          <a:p>
            <a:pPr>
              <a:spcBef>
                <a:spcPts val="600"/>
              </a:spcBef>
            </a:pPr>
            <a:r>
              <a:rPr lang="en-US" altLang="zh-CN" dirty="0" err="1"/>
              <a:t>i</a:t>
            </a:r>
            <a:r>
              <a:rPr lang="en-US" altLang="zh-CN" dirty="0"/>
              <a:t> -&gt; </a:t>
            </a:r>
            <a:r>
              <a:rPr lang="en-US" altLang="zh-CN" dirty="0" smtClean="0"/>
              <a:t>2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结果：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list -&gt; [4,5,6]</a:t>
            </a:r>
          </a:p>
          <a:p>
            <a:pPr>
              <a:spcBef>
                <a:spcPts val="600"/>
              </a:spcBef>
            </a:pPr>
            <a:r>
              <a:rPr lang="en-US" altLang="zh-CN" dirty="0" err="1"/>
              <a:t>i</a:t>
            </a:r>
            <a:r>
              <a:rPr lang="en-US" altLang="zh-CN" dirty="0"/>
              <a:t> -&gt; 4</a:t>
            </a:r>
          </a:p>
          <a:p>
            <a:pPr>
              <a:spcBef>
                <a:spcPts val="600"/>
              </a:spcBef>
            </a:pPr>
            <a:r>
              <a:rPr lang="en-US" altLang="zh-CN" dirty="0" err="1"/>
              <a:t>i</a:t>
            </a:r>
            <a:r>
              <a:rPr lang="en-US" altLang="zh-CN" dirty="0"/>
              <a:t> -&gt; 5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42754" y="1293223"/>
            <a:ext cx="185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589520" y="1293223"/>
            <a:ext cx="161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23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其他</a:t>
            </a:r>
            <a:r>
              <a:rPr lang="en-US" altLang="zh-CN" b="1" dirty="0" smtClean="0"/>
              <a:t>ES6</a:t>
            </a:r>
            <a:r>
              <a:rPr lang="zh-CN" altLang="en-US" b="1" dirty="0" smtClean="0"/>
              <a:t>新特性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04900" y="1606731"/>
            <a:ext cx="9982200" cy="5251269"/>
          </a:xfrm>
        </p:spPr>
        <p:txBody>
          <a:bodyPr/>
          <a:lstStyle/>
          <a:p>
            <a:r>
              <a:rPr lang="en-US" altLang="zh-CN" dirty="0"/>
              <a:t>ECMAScript 6 </a:t>
            </a:r>
            <a:r>
              <a:rPr lang="zh-CN" altLang="zh-CN" dirty="0"/>
              <a:t>标准库为字符串提供了一些新的方法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从</a:t>
            </a:r>
            <a:r>
              <a:rPr lang="en-US" altLang="zh-CN" sz="1800" dirty="0" err="1"/>
              <a:t>indexOf</a:t>
            </a:r>
            <a:r>
              <a:rPr lang="en-US" altLang="zh-CN" sz="1800" dirty="0"/>
              <a:t> </a:t>
            </a:r>
            <a:r>
              <a:rPr lang="zh-CN" altLang="en-US" sz="1800" dirty="0"/>
              <a:t>到 </a:t>
            </a:r>
            <a:r>
              <a:rPr lang="en-US" altLang="zh-CN" sz="1800" dirty="0" err="1" smtClean="0"/>
              <a:t>startsWith</a:t>
            </a:r>
            <a:r>
              <a:rPr lang="zh-CN" altLang="en-US" sz="1800" dirty="0"/>
              <a:t>；</a:t>
            </a:r>
            <a:r>
              <a:rPr lang="zh-CN" altLang="en-US" sz="1800" dirty="0" smtClean="0"/>
              <a:t>从</a:t>
            </a:r>
            <a:r>
              <a:rPr lang="en-US" altLang="zh-CN" sz="1800" dirty="0" err="1"/>
              <a:t>indexOf</a:t>
            </a:r>
            <a:r>
              <a:rPr lang="en-US" altLang="zh-CN" sz="1800" dirty="0"/>
              <a:t> </a:t>
            </a:r>
            <a:r>
              <a:rPr lang="zh-CN" altLang="en-US" sz="1800" dirty="0"/>
              <a:t>到 </a:t>
            </a:r>
            <a:r>
              <a:rPr lang="en-US" altLang="zh-CN" sz="1800" dirty="0" err="1" smtClean="0"/>
              <a:t>endsWith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从</a:t>
            </a:r>
            <a:r>
              <a:rPr lang="en-US" altLang="zh-CN" sz="1800" dirty="0" err="1"/>
              <a:t>indexOf</a:t>
            </a:r>
            <a:r>
              <a:rPr lang="en-US" altLang="zh-CN" sz="1800" dirty="0"/>
              <a:t> </a:t>
            </a:r>
            <a:r>
              <a:rPr lang="zh-CN" altLang="en-US" sz="1800" dirty="0"/>
              <a:t>到 </a:t>
            </a:r>
            <a:r>
              <a:rPr lang="en-US" altLang="zh-CN" sz="1800" dirty="0" smtClean="0"/>
              <a:t>includes</a:t>
            </a:r>
            <a:r>
              <a:rPr lang="zh-CN" altLang="en-US" sz="1800" dirty="0" smtClean="0"/>
              <a:t>；从</a:t>
            </a:r>
            <a:r>
              <a:rPr lang="en-US" altLang="zh-CN" sz="1800" dirty="0"/>
              <a:t>join </a:t>
            </a:r>
            <a:r>
              <a:rPr lang="zh-CN" altLang="en-US" sz="1800" dirty="0"/>
              <a:t>到 </a:t>
            </a:r>
            <a:r>
              <a:rPr lang="en-US" altLang="zh-CN" sz="1800" dirty="0" smtClean="0"/>
              <a:t>repeat</a:t>
            </a:r>
          </a:p>
          <a:p>
            <a:r>
              <a:rPr lang="en-US" altLang="zh-CN" dirty="0"/>
              <a:t>ES6 </a:t>
            </a:r>
            <a:r>
              <a:rPr lang="zh-CN" altLang="zh-CN" dirty="0"/>
              <a:t>也为数组提供了一些新的方法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从</a:t>
            </a:r>
            <a:r>
              <a:rPr lang="en-US" altLang="zh-CN" dirty="0" err="1"/>
              <a:t>Array.prototype.indexOf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 err="1" smtClean="0"/>
              <a:t>Array.prototype.findIndex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从 </a:t>
            </a:r>
            <a:r>
              <a:rPr lang="en-US" altLang="zh-CN" dirty="0" err="1"/>
              <a:t>Array.prototype.slice</a:t>
            </a:r>
            <a:r>
              <a:rPr lang="en-US" altLang="zh-CN" dirty="0"/>
              <a:t>() </a:t>
            </a:r>
            <a:r>
              <a:rPr lang="zh-CN" altLang="en-US" dirty="0"/>
              <a:t>到 </a:t>
            </a:r>
            <a:r>
              <a:rPr lang="en-US" altLang="zh-CN" dirty="0" err="1"/>
              <a:t>Array.from</a:t>
            </a:r>
            <a:r>
              <a:rPr lang="en-US" altLang="zh-CN" dirty="0"/>
              <a:t>() </a:t>
            </a:r>
            <a:r>
              <a:rPr lang="zh-CN" altLang="en-US" dirty="0"/>
              <a:t>或者扩展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从 </a:t>
            </a:r>
            <a:r>
              <a:rPr lang="en-US" altLang="zh-CN" dirty="0"/>
              <a:t>apply() </a:t>
            </a:r>
            <a:r>
              <a:rPr lang="zh-CN" altLang="en-US" dirty="0"/>
              <a:t>到 </a:t>
            </a:r>
            <a:r>
              <a:rPr lang="en-US" altLang="zh-CN" dirty="0" err="1"/>
              <a:t>Array.prototype.fill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从对象到 </a:t>
            </a:r>
            <a:r>
              <a:rPr lang="en-US" altLang="zh-CN" dirty="0" smtClean="0"/>
              <a:t>Map</a:t>
            </a:r>
          </a:p>
          <a:p>
            <a:r>
              <a:rPr lang="zh-CN" altLang="en-US" dirty="0"/>
              <a:t>多项</a:t>
            </a:r>
            <a:r>
              <a:rPr lang="zh-CN" altLang="en-US" dirty="0" smtClean="0"/>
              <a:t>导出</a:t>
            </a:r>
            <a:endParaRPr lang="en-US" altLang="zh-CN" dirty="0" smtClean="0"/>
          </a:p>
          <a:p>
            <a:r>
              <a:rPr lang="zh-CN" altLang="en-US" dirty="0" smtClean="0"/>
              <a:t>单</a:t>
            </a:r>
            <a:r>
              <a:rPr lang="zh-CN" altLang="zh-CN" dirty="0" smtClean="0"/>
              <a:t>项</a:t>
            </a:r>
            <a:r>
              <a:rPr lang="zh-CN" altLang="zh-CN" dirty="0"/>
              <a:t>导出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8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854926"/>
            <a:ext cx="9982200" cy="5003074"/>
          </a:xfrm>
        </p:spPr>
        <p:txBody>
          <a:bodyPr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ECMAScript</a:t>
            </a:r>
            <a:r>
              <a:rPr lang="zh-CN" altLang="zh-CN" sz="2400" b="1" dirty="0"/>
              <a:t>是</a:t>
            </a:r>
            <a:r>
              <a:rPr lang="en-US" altLang="zh-CN" sz="2400" b="1" dirty="0"/>
              <a:t>JavaScript</a:t>
            </a:r>
            <a:r>
              <a:rPr lang="zh-CN" altLang="zh-CN" sz="2400" b="1" dirty="0"/>
              <a:t>的标准，</a:t>
            </a:r>
            <a:r>
              <a:rPr lang="en-US" altLang="zh-CN" sz="2400" b="1" dirty="0"/>
              <a:t>JavaScript</a:t>
            </a:r>
            <a:r>
              <a:rPr lang="zh-CN" altLang="zh-CN" sz="2400" b="1" dirty="0"/>
              <a:t>是</a:t>
            </a:r>
            <a:r>
              <a:rPr lang="en-US" altLang="zh-CN" sz="2400" b="1" dirty="0"/>
              <a:t>ECMAScript</a:t>
            </a:r>
            <a:r>
              <a:rPr lang="zh-CN" altLang="zh-CN" sz="2400" b="1" dirty="0"/>
              <a:t>的实现。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ES5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ES6</a:t>
            </a:r>
            <a:r>
              <a:rPr lang="zh-CN" altLang="zh-CN" sz="2400" b="1" dirty="0"/>
              <a:t>从字面上理解是一个升级的过程，出了一代新标准，</a:t>
            </a:r>
            <a:r>
              <a:rPr lang="en-US" altLang="zh-CN" sz="2400" b="1" dirty="0"/>
              <a:t>ES6</a:t>
            </a:r>
            <a:r>
              <a:rPr lang="zh-CN" altLang="zh-CN" sz="2400" b="1" dirty="0"/>
              <a:t>在</a:t>
            </a:r>
            <a:r>
              <a:rPr lang="en-US" altLang="zh-CN" sz="2400" b="1" dirty="0"/>
              <a:t>2015</a:t>
            </a:r>
            <a:r>
              <a:rPr lang="zh-CN" altLang="zh-CN" sz="2400" b="1" dirty="0"/>
              <a:t>年发布，相对于上一版本，加入了很多新特性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ES6</a:t>
            </a:r>
            <a:r>
              <a:rPr lang="zh-CN" altLang="zh-CN" sz="2400" b="1" dirty="0"/>
              <a:t>的新特性有：</a:t>
            </a:r>
            <a:r>
              <a:rPr lang="en-US" altLang="zh-CN" sz="2400" b="1" dirty="0"/>
              <a:t>let, const, class, extends, super, arrow functions, template string, </a:t>
            </a:r>
            <a:r>
              <a:rPr lang="en-US" altLang="zh-CN" sz="2400" b="1" dirty="0" err="1"/>
              <a:t>destructuring</a:t>
            </a:r>
            <a:r>
              <a:rPr lang="en-US" altLang="zh-CN" sz="2400" b="1" dirty="0"/>
              <a:t>, default, rest </a:t>
            </a:r>
            <a:r>
              <a:rPr lang="en-US" altLang="zh-CN" sz="2400" b="1" dirty="0" err="1" smtClean="0"/>
              <a:t>argume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err="1"/>
              <a:t>Bable</a:t>
            </a:r>
            <a:r>
              <a:rPr lang="zh-CN" altLang="zh-CN" sz="2400" b="1" dirty="0"/>
              <a:t>一个在线转换的</a:t>
            </a:r>
            <a:r>
              <a:rPr lang="en-US" altLang="zh-CN" sz="2400" b="1" dirty="0"/>
              <a:t>REPL</a:t>
            </a:r>
            <a:r>
              <a:rPr lang="zh-CN" altLang="zh-CN" sz="2400" b="1" dirty="0"/>
              <a:t>在线编译器，可将</a:t>
            </a:r>
            <a:r>
              <a:rPr lang="en-US" altLang="zh-CN" sz="2400" b="1" dirty="0"/>
              <a:t>ES6</a:t>
            </a:r>
            <a:r>
              <a:rPr lang="zh-CN" altLang="zh-CN" sz="2400" b="1" dirty="0"/>
              <a:t>转换为</a:t>
            </a:r>
            <a:r>
              <a:rPr lang="en-US" altLang="zh-CN" sz="2400" b="1" dirty="0"/>
              <a:t>ES5</a:t>
            </a:r>
            <a:r>
              <a:rPr lang="zh-CN" altLang="zh-CN" sz="2400" b="1" dirty="0"/>
              <a:t>，地址如下：</a:t>
            </a:r>
            <a:r>
              <a:rPr lang="en-US" altLang="zh-CN" sz="2400" b="1" dirty="0">
                <a:solidFill>
                  <a:srgbClr val="514843"/>
                </a:solidFill>
                <a:hlinkClick r:id="rId3"/>
              </a:rPr>
              <a:t>https://babeljs.io/repl/</a:t>
            </a:r>
            <a:endParaRPr lang="zh-CN" altLang="zh-CN" sz="2400" b="1" dirty="0">
              <a:solidFill>
                <a:srgbClr val="514843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8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slow" advTm="13927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04900" y="1867990"/>
            <a:ext cx="4919472" cy="823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>
                <a:solidFill>
                  <a:srgbClr val="333300"/>
                </a:solidFill>
              </a:rPr>
              <a:t>ES5</a:t>
            </a:r>
            <a:r>
              <a:rPr lang="zh-CN" altLang="zh-CN" sz="2000" b="0" dirty="0">
                <a:solidFill>
                  <a:srgbClr val="333300"/>
                </a:solidFill>
              </a:rPr>
              <a:t>只有全局作用域和函数作用域，没有块级作用域，这带来很多不合理的场景</a:t>
            </a:r>
            <a:r>
              <a:rPr lang="zh-CN" altLang="zh-CN" sz="2000" b="0" dirty="0"/>
              <a:t>。</a:t>
            </a:r>
            <a:endParaRPr lang="zh-CN" altLang="en-US" sz="2000" b="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104900" y="2851149"/>
            <a:ext cx="4919472" cy="374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var </a:t>
            </a:r>
            <a:r>
              <a:rPr lang="en-US" altLang="zh-CN" dirty="0"/>
              <a:t>name =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zach</a:t>
            </a:r>
            <a:r>
              <a:rPr lang="en-US" altLang="zh-CN" dirty="0" smtClean="0"/>
              <a:t>‘;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while (true)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var name =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‘;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console.log(name) ;</a:t>
            </a:r>
            <a:r>
              <a:rPr lang="en-US" altLang="zh-CN" dirty="0" smtClean="0"/>
              <a:t> </a:t>
            </a:r>
            <a:r>
              <a:rPr lang="en-US" altLang="zh-CN" dirty="0"/>
              <a:t>//</a:t>
            </a:r>
            <a:r>
              <a:rPr lang="en-US" altLang="zh-CN" dirty="0" err="1"/>
              <a:t>obama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console.log(name) </a:t>
            </a:r>
            <a:r>
              <a:rPr lang="en-US" altLang="zh-CN" dirty="0" smtClean="0"/>
              <a:t>; //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166110" y="1867990"/>
            <a:ext cx="4919472" cy="9831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solidFill>
                  <a:schemeClr val="accent4">
                    <a:lumMod val="75000"/>
                  </a:schemeClr>
                </a:solidFill>
              </a:rPr>
              <a:t>而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</a:rPr>
              <a:t>let/</a:t>
            </a:r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</a:rPr>
              <a:t>const</a:t>
            </a:r>
            <a:r>
              <a:rPr lang="zh-CN" altLang="en-US" sz="2000" b="0" dirty="0" smtClean="0">
                <a:solidFill>
                  <a:schemeClr val="accent4">
                    <a:lumMod val="75000"/>
                  </a:schemeClr>
                </a:solidFill>
              </a:rPr>
              <a:t>则</a:t>
            </a:r>
            <a:r>
              <a:rPr lang="zh-CN" altLang="en-US" sz="2000" b="0" dirty="0">
                <a:solidFill>
                  <a:schemeClr val="accent4">
                    <a:lumMod val="75000"/>
                  </a:schemeClr>
                </a:solidFill>
              </a:rPr>
              <a:t>实际上为</a:t>
            </a: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zh-CN" altLang="en-US" sz="2000" b="0" dirty="0">
                <a:solidFill>
                  <a:schemeClr val="accent4">
                    <a:lumMod val="75000"/>
                  </a:schemeClr>
                </a:solidFill>
              </a:rPr>
              <a:t>新增了块级作用域。用它所声明的变量，</a:t>
            </a:r>
            <a:r>
              <a:rPr lang="zh-CN" altLang="en-US" sz="2000" b="0" dirty="0" smtClean="0">
                <a:solidFill>
                  <a:schemeClr val="accent4">
                    <a:lumMod val="75000"/>
                  </a:schemeClr>
                </a:solidFill>
              </a:rPr>
              <a:t>只</a:t>
            </a: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</a:rPr>
              <a:t>let/</a:t>
            </a:r>
            <a:r>
              <a:rPr lang="en-US" altLang="zh-CN" sz="2000" b="0" dirty="0" err="1" smtClean="0">
                <a:solidFill>
                  <a:schemeClr val="accent4">
                    <a:lumMod val="75000"/>
                  </a:schemeClr>
                </a:solidFill>
              </a:rPr>
              <a:t>const</a:t>
            </a:r>
            <a:r>
              <a:rPr lang="zh-CN" altLang="en-US" sz="2000" b="0" dirty="0">
                <a:solidFill>
                  <a:schemeClr val="accent4">
                    <a:lumMod val="75000"/>
                  </a:schemeClr>
                </a:solidFill>
              </a:rPr>
              <a:t>命令所在的代码块内有效。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166110" y="2851149"/>
            <a:ext cx="4919472" cy="3748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let name =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zach</a:t>
            </a:r>
            <a:r>
              <a:rPr lang="en-US" altLang="zh-CN" dirty="0" smtClean="0"/>
              <a:t>‘;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while (true)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let name =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‘;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console.log(name) </a:t>
            </a:r>
            <a:r>
              <a:rPr lang="en-US" altLang="zh-CN" dirty="0" smtClean="0"/>
              <a:t>; </a:t>
            </a:r>
            <a:r>
              <a:rPr lang="en-US" altLang="zh-CN" dirty="0"/>
              <a:t>//</a:t>
            </a:r>
            <a:r>
              <a:rPr lang="en-US" altLang="zh-CN" dirty="0" err="1"/>
              <a:t>obama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console.log(name</a:t>
            </a:r>
            <a:r>
              <a:rPr lang="en-US" altLang="zh-CN" dirty="0" smtClean="0"/>
              <a:t>);  </a:t>
            </a:r>
            <a:r>
              <a:rPr lang="en-US" altLang="zh-CN" dirty="0"/>
              <a:t>//</a:t>
            </a:r>
            <a:r>
              <a:rPr lang="en-US" altLang="zh-CN" dirty="0" err="1"/>
              <a:t>zach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sz="3100" b="1" dirty="0"/>
              <a:t>从</a:t>
            </a:r>
            <a:r>
              <a:rPr lang="en-US" altLang="zh-CN" sz="3100" b="1" dirty="0"/>
              <a:t> var </a:t>
            </a:r>
            <a:r>
              <a:rPr lang="zh-CN" altLang="zh-CN" sz="3100" b="1" dirty="0"/>
              <a:t>到</a:t>
            </a:r>
            <a:r>
              <a:rPr lang="en-US" altLang="zh-CN" sz="3100" b="1" dirty="0"/>
              <a:t> let/const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16136" y="1339410"/>
            <a:ext cx="125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</a:p>
          <a:p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8181930" y="1388544"/>
            <a:ext cx="182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0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76">
        <p:fade/>
      </p:transition>
    </mc:Choice>
    <mc:Fallback xmlns="">
      <p:transition spd="med" advTm="108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0264" y="76200"/>
            <a:ext cx="11547564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3600" b="1" dirty="0"/>
              <a:t>从字符串拼接，到模板字面</a:t>
            </a:r>
            <a:r>
              <a:rPr lang="zh-CN" altLang="en-US" sz="3600" b="1" dirty="0" smtClean="0"/>
              <a:t>量（</a:t>
            </a:r>
            <a:r>
              <a:rPr lang="en-US" altLang="zh-CN" sz="3600" b="1" dirty="0"/>
              <a:t>template </a:t>
            </a:r>
            <a:r>
              <a:rPr lang="en-US" altLang="zh-CN" sz="3600" b="1" dirty="0" smtClean="0"/>
              <a:t>string </a:t>
            </a:r>
            <a:r>
              <a:rPr lang="zh-CN" altLang="en-US" sz="3600" b="1" dirty="0" smtClean="0"/>
              <a:t>模版字符串）</a:t>
            </a:r>
            <a:endParaRPr lang="zh-CN" altLang="en-US" sz="36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770709" y="1854926"/>
            <a:ext cx="4963885" cy="15152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>
                <a:solidFill>
                  <a:srgbClr val="333300"/>
                </a:solidFill>
              </a:rPr>
              <a:t>ES5 </a:t>
            </a:r>
            <a:r>
              <a:rPr lang="zh-CN" altLang="en-US" sz="2000" b="0" dirty="0">
                <a:solidFill>
                  <a:srgbClr val="333300"/>
                </a:solidFill>
              </a:rPr>
              <a:t>中你</a:t>
            </a:r>
            <a:r>
              <a:rPr lang="zh-CN" altLang="en-US" sz="2000" b="0" dirty="0" smtClean="0">
                <a:solidFill>
                  <a:srgbClr val="333300"/>
                </a:solidFill>
              </a:rPr>
              <a:t>想在</a:t>
            </a:r>
            <a:r>
              <a:rPr lang="zh-CN" altLang="en-US" sz="2000" b="0" dirty="0">
                <a:solidFill>
                  <a:srgbClr val="333300"/>
                </a:solidFill>
              </a:rPr>
              <a:t>字符串中引用一些值，你需要将那些值和一些零碎的字符串连接起来</a:t>
            </a:r>
            <a:r>
              <a:rPr lang="zh-CN" altLang="en-US" sz="2000" b="0" dirty="0" smtClean="0">
                <a:solidFill>
                  <a:srgbClr val="333300"/>
                </a:solidFill>
              </a:rPr>
              <a:t>：</a:t>
            </a:r>
            <a:r>
              <a:rPr lang="zh-CN" altLang="zh-CN" sz="2000" b="0" dirty="0">
                <a:solidFill>
                  <a:srgbClr val="333300"/>
                </a:solidFill>
              </a:rPr>
              <a:t>要用一堆的</a:t>
            </a:r>
            <a:r>
              <a:rPr lang="en-US" altLang="zh-CN" sz="2000" b="0" dirty="0">
                <a:solidFill>
                  <a:srgbClr val="333300"/>
                </a:solidFill>
              </a:rPr>
              <a:t>'+'</a:t>
            </a:r>
            <a:r>
              <a:rPr lang="zh-CN" altLang="zh-CN" sz="2000" b="0" dirty="0">
                <a:solidFill>
                  <a:srgbClr val="333300"/>
                </a:solidFill>
              </a:rPr>
              <a:t>号来连接文本与</a:t>
            </a:r>
            <a:r>
              <a:rPr lang="zh-CN" altLang="zh-CN" sz="2000" b="0" dirty="0" smtClean="0">
                <a:solidFill>
                  <a:srgbClr val="333300"/>
                </a:solidFill>
              </a:rPr>
              <a:t>变量</a:t>
            </a:r>
            <a:r>
              <a:rPr lang="en-US" altLang="zh-CN" sz="2000" b="0" dirty="0">
                <a:solidFill>
                  <a:srgbClr val="333300"/>
                </a:solidFill>
              </a:rPr>
              <a:t>.</a:t>
            </a:r>
            <a:endParaRPr lang="zh-CN" altLang="en-US" sz="1800" b="0" dirty="0">
              <a:solidFill>
                <a:srgbClr val="3333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770709" y="3370217"/>
            <a:ext cx="4963885" cy="2991394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$("#result").append(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"There are &lt;b&gt;" + </a:t>
            </a:r>
            <a:r>
              <a:rPr lang="en-US" altLang="zh-CN" i="1" u="sng" dirty="0" err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basket.count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 "&lt;/b&gt; " +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"items in your basket, " +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"&lt;</a:t>
            </a:r>
            <a:r>
              <a:rPr lang="en-US" altLang="zh-CN" dirty="0" err="1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&gt;" </a:t>
            </a:r>
            <a:r>
              <a:rPr lang="en-US" altLang="zh-CN" i="1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en-US" altLang="zh-CN" i="1" u="sng" dirty="0" err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basket.onSale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+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"&lt;/</a:t>
            </a:r>
            <a:r>
              <a:rPr lang="en-US" altLang="zh-CN" dirty="0" err="1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&gt; are on sale!"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6166110" y="1854926"/>
            <a:ext cx="4919472" cy="15152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b="0" dirty="0">
                <a:solidFill>
                  <a:srgbClr val="333300"/>
                </a:solidFill>
              </a:rPr>
              <a:t>ES6 </a:t>
            </a:r>
            <a:r>
              <a:rPr lang="zh-CN" altLang="en-US" sz="2200" b="0" dirty="0" smtClean="0">
                <a:solidFill>
                  <a:srgbClr val="333300"/>
                </a:solidFill>
              </a:rPr>
              <a:t>中可以</a:t>
            </a:r>
            <a:r>
              <a:rPr lang="zh-CN" altLang="en-US" sz="2200" b="0" dirty="0">
                <a:solidFill>
                  <a:srgbClr val="333300"/>
                </a:solidFill>
              </a:rPr>
              <a:t>在模板字面量中使用字符串插值：</a:t>
            </a:r>
            <a:r>
              <a:rPr lang="zh-CN" altLang="en-US" sz="2000" b="0" dirty="0" smtClean="0">
                <a:solidFill>
                  <a:srgbClr val="333300"/>
                </a:solidFill>
              </a:rPr>
              <a:t>用</a:t>
            </a:r>
            <a:r>
              <a:rPr lang="zh-CN" altLang="en-US" sz="2000" b="0" dirty="0">
                <a:solidFill>
                  <a:srgbClr val="333300"/>
                </a:solidFill>
              </a:rPr>
              <a:t>反引号</a:t>
            </a:r>
            <a:r>
              <a:rPr lang="zh-CN" altLang="en-US" sz="3000" dirty="0">
                <a:solidFill>
                  <a:srgbClr val="003366"/>
                </a:solidFill>
              </a:rPr>
              <a:t>（</a:t>
            </a:r>
            <a:r>
              <a:rPr lang="en-US" altLang="zh-CN" sz="3500" dirty="0">
                <a:solidFill>
                  <a:srgbClr val="003366"/>
                </a:solidFill>
              </a:rPr>
              <a:t>`</a:t>
            </a:r>
            <a:r>
              <a:rPr lang="zh-CN" altLang="en-US" sz="3000" dirty="0">
                <a:solidFill>
                  <a:srgbClr val="003366"/>
                </a:solidFill>
              </a:rPr>
              <a:t>）</a:t>
            </a:r>
            <a:r>
              <a:rPr lang="zh-CN" altLang="en-US" sz="2000" b="0" dirty="0">
                <a:solidFill>
                  <a:srgbClr val="333300"/>
                </a:solidFill>
              </a:rPr>
              <a:t>来标识起始，用</a:t>
            </a:r>
            <a:r>
              <a:rPr lang="en-US" altLang="zh-CN" sz="2800" dirty="0">
                <a:solidFill>
                  <a:srgbClr val="003366"/>
                </a:solidFill>
              </a:rPr>
              <a:t>${}</a:t>
            </a:r>
            <a:r>
              <a:rPr lang="zh-CN" altLang="en-US" sz="2000" b="0" dirty="0">
                <a:solidFill>
                  <a:srgbClr val="333300"/>
                </a:solidFill>
              </a:rPr>
              <a:t>来引用变量，而且所有的空格和缩进都会被保留在输出之中</a:t>
            </a:r>
            <a:r>
              <a:rPr lang="zh-CN" altLang="en-US" sz="2000" b="0" dirty="0" smtClean="0">
                <a:solidFill>
                  <a:srgbClr val="333300"/>
                </a:solidFill>
              </a:rPr>
              <a:t>，允许</a:t>
            </a:r>
            <a:r>
              <a:rPr lang="zh-CN" altLang="en-US" dirty="0"/>
              <a:t>多行文本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>
          <a:xfrm>
            <a:off x="6166109" y="3370216"/>
            <a:ext cx="5851719" cy="28019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$("#result").append(`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There are &lt;b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i="1" u="sng" dirty="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${</a:t>
            </a:r>
            <a:r>
              <a:rPr lang="en-US" altLang="zh-CN" sz="1800" i="1" u="sng" dirty="0" err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basket.count</a:t>
            </a:r>
            <a:r>
              <a:rPr lang="en-US" altLang="zh-CN" sz="1800" i="1" u="sng" dirty="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&lt;/</a:t>
            </a:r>
            <a:r>
              <a:rPr lang="en-US" altLang="zh-CN" sz="1800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b&gt; </a:t>
            </a:r>
            <a:r>
              <a:rPr lang="en-US" altLang="zh-CN" sz="1800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items </a:t>
            </a:r>
            <a:r>
              <a:rPr lang="en-US" altLang="zh-CN" sz="1800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 your </a:t>
            </a:r>
            <a:r>
              <a:rPr lang="en-US" altLang="zh-CN" sz="1800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basket</a:t>
            </a:r>
            <a:r>
              <a:rPr lang="zh-CN" altLang="en-US" sz="1800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1800" dirty="0" smtClean="0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dirty="0" err="1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</a:t>
            </a:r>
            <a:r>
              <a:rPr lang="en-US" altLang="zh-CN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i="1" u="sng" dirty="0" smtClean="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${</a:t>
            </a:r>
            <a:r>
              <a:rPr lang="en-US" altLang="zh-CN" i="1" u="sng" dirty="0" err="1" smtClean="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basket.onSale</a:t>
            </a:r>
            <a:r>
              <a:rPr lang="en-US" altLang="zh-CN" i="1" u="sng" dirty="0" smtClean="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&lt;/</a:t>
            </a:r>
            <a:r>
              <a:rPr lang="en-US" altLang="zh-CN" dirty="0" err="1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are on sale</a:t>
            </a:r>
            <a:r>
              <a:rPr lang="en-US" altLang="zh-CN" dirty="0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!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2F2F2F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`);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21576" y="1328111"/>
            <a:ext cx="142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36351" y="1328111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4" y="3079045"/>
            <a:ext cx="5316583" cy="357373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305066"/>
            <a:ext cx="6085915" cy="3347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15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199">
        <p:fade/>
      </p:transition>
    </mc:Choice>
    <mc:Fallback xmlns="">
      <p:transition spd="med" advTm="591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031" y="0"/>
            <a:ext cx="9980682" cy="118872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从函数表达式到箭头</a:t>
            </a:r>
            <a:r>
              <a:rPr lang="zh-CN" altLang="en-US" b="1" dirty="0" smtClean="0"/>
              <a:t>函数（</a:t>
            </a:r>
            <a:r>
              <a:rPr lang="en-US" altLang="zh-CN" b="1" dirty="0"/>
              <a:t>Arrow </a:t>
            </a:r>
            <a:r>
              <a:rPr lang="en-US" altLang="zh-CN" b="1" dirty="0" smtClean="0"/>
              <a:t>Function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1129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>
                <a:solidFill>
                  <a:srgbClr val="333300"/>
                </a:solidFill>
              </a:rPr>
              <a:t>JavaScript</a:t>
            </a:r>
            <a:r>
              <a:rPr lang="zh-CN" altLang="en-US" sz="2000" b="0" dirty="0">
                <a:solidFill>
                  <a:srgbClr val="333300"/>
                </a:solidFill>
              </a:rPr>
              <a:t>语言的</a:t>
            </a:r>
            <a:r>
              <a:rPr lang="en-US" altLang="zh-CN" sz="2000" b="0" dirty="0">
                <a:solidFill>
                  <a:srgbClr val="333300"/>
                </a:solidFill>
              </a:rPr>
              <a:t>this</a:t>
            </a:r>
            <a:r>
              <a:rPr lang="zh-CN" altLang="en-US" sz="2000" b="0" dirty="0">
                <a:solidFill>
                  <a:srgbClr val="333300"/>
                </a:solidFill>
              </a:rPr>
              <a:t>对象一直是一个令人头痛的问题，在对象方法中使用</a:t>
            </a:r>
            <a:r>
              <a:rPr lang="en-US" altLang="zh-CN" sz="2000" b="0" dirty="0">
                <a:solidFill>
                  <a:srgbClr val="333300"/>
                </a:solidFill>
              </a:rPr>
              <a:t>this</a:t>
            </a:r>
            <a:r>
              <a:rPr lang="zh-CN" altLang="en-US" sz="2000" b="0" dirty="0">
                <a:solidFill>
                  <a:srgbClr val="333300"/>
                </a:solidFill>
              </a:rPr>
              <a:t>，必须非常小心。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730136"/>
            <a:ext cx="4919472" cy="412786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says(say){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setTimeout</a:t>
            </a:r>
            <a:r>
              <a:rPr lang="en-US" altLang="zh-CN" sz="1600" dirty="0"/>
              <a:t>(function(){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       console.log(</a:t>
            </a:r>
            <a:r>
              <a:rPr lang="en-US" altLang="zh-CN" sz="1600" dirty="0" err="1"/>
              <a:t>this.type</a:t>
            </a:r>
            <a:r>
              <a:rPr lang="en-US" altLang="zh-CN" sz="1600" dirty="0"/>
              <a:t> + ' says ' + say)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 smtClean="0"/>
              <a:t>        }, 1000)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 smtClean="0"/>
              <a:t>    }            //</a:t>
            </a:r>
            <a:r>
              <a:rPr lang="zh-CN" altLang="en-US" sz="1600" dirty="0" smtClean="0"/>
              <a:t>出错</a:t>
            </a:r>
            <a:endParaRPr lang="en-US" altLang="zh-CN" sz="16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zh-CN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says(say){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var self = this</a:t>
            </a:r>
            <a:r>
              <a:rPr lang="en-US" altLang="zh-CN" sz="1600" dirty="0" smtClean="0"/>
              <a:t>;  //(A)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setTimeout</a:t>
            </a:r>
            <a:r>
              <a:rPr lang="en-US" altLang="zh-CN" sz="1600" dirty="0"/>
              <a:t>(function(){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    console.log(</a:t>
            </a:r>
            <a:r>
              <a:rPr lang="en-US" altLang="zh-CN" sz="1600" dirty="0" err="1"/>
              <a:t>self.type</a:t>
            </a:r>
            <a:r>
              <a:rPr lang="en-US" altLang="zh-CN" sz="1600" dirty="0"/>
              <a:t> + ' says ' + say)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}, 1000</a:t>
            </a:r>
            <a:r>
              <a:rPr lang="en-US" altLang="zh-CN" sz="1600" dirty="0" smtClean="0"/>
              <a:t>)     //(B)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600" dirty="0" smtClean="0"/>
              <a:t>｝  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创建一个辅助变量</a:t>
            </a:r>
            <a:endParaRPr lang="en-US" altLang="zh-CN" sz="1600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10254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solidFill>
                  <a:srgbClr val="333300"/>
                </a:solidFill>
              </a:rPr>
              <a:t>当我们使用箭头函数时，函数体内的</a:t>
            </a:r>
            <a:r>
              <a:rPr lang="en-US" altLang="zh-CN" sz="2000" b="0" dirty="0">
                <a:solidFill>
                  <a:srgbClr val="333300"/>
                </a:solidFill>
              </a:rPr>
              <a:t>this</a:t>
            </a:r>
            <a:r>
              <a:rPr lang="zh-CN" altLang="en-US" sz="2000" b="0" dirty="0">
                <a:solidFill>
                  <a:srgbClr val="333300"/>
                </a:solidFill>
              </a:rPr>
              <a:t>对象，就是定义时所在的对象，而不是使用时所在的对象。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625634"/>
            <a:ext cx="4919472" cy="42323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says(say){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setTimeout</a:t>
            </a:r>
            <a:r>
              <a:rPr lang="en-US" altLang="zh-CN" sz="1600" dirty="0"/>
              <a:t>( () =&gt;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           console.log(</a:t>
            </a:r>
            <a:r>
              <a:rPr lang="en-US" altLang="zh-CN" sz="1600" dirty="0" err="1"/>
              <a:t>this.type</a:t>
            </a:r>
            <a:r>
              <a:rPr lang="en-US" altLang="zh-CN" sz="1600" dirty="0"/>
              <a:t> + ' says ' + say)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       }, 1000)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/>
              <a:t>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/>
              <a:t>function(x, y) {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/>
              <a:t>    x++;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/>
              <a:t>    y--;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/>
              <a:t>    return x + 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 smtClean="0"/>
              <a:t>}    //ES5  </a:t>
            </a:r>
            <a:r>
              <a:rPr lang="zh-CN" altLang="en-US" sz="1600" dirty="0" smtClean="0"/>
              <a:t>回</a:t>
            </a:r>
            <a:r>
              <a:rPr lang="zh-CN" altLang="en-US" sz="1600" dirty="0"/>
              <a:t>调相对繁琐</a:t>
            </a:r>
            <a:endParaRPr lang="es-ES" altLang="zh-CN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/>
              <a:t>(x, y) =&gt; {x++; y--; return x+y</a:t>
            </a:r>
            <a:r>
              <a:rPr lang="es-ES" altLang="zh-CN" sz="1600" dirty="0" smtClean="0"/>
              <a:t>}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zh-CN" sz="1600" dirty="0" smtClean="0"/>
              <a:t>//ES6      </a:t>
            </a:r>
            <a:r>
              <a:rPr lang="zh-CN" altLang="en-US" sz="1600" dirty="0" smtClean="0"/>
              <a:t>使用</a:t>
            </a:r>
            <a:r>
              <a:rPr lang="zh-CN" altLang="en-US" sz="1600" dirty="0"/>
              <a:t>箭头函数就简洁得多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35086" y="1266930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21040" y="1236338"/>
            <a:ext cx="18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5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350">
        <p:fade/>
      </p:transition>
    </mc:Choice>
    <mc:Fallback xmlns="">
      <p:transition spd="med" advTm="1013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200" b="1" dirty="0"/>
              <a:t>解构</a:t>
            </a:r>
            <a:r>
              <a:rPr lang="zh-CN" altLang="zh-CN" sz="3200" b="1" dirty="0" smtClean="0"/>
              <a:t>赋值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Destructuring</a:t>
            </a:r>
            <a:r>
              <a:rPr lang="zh-CN" altLang="en-US" sz="3200" b="1" dirty="0" smtClean="0"/>
              <a:t>）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0891" y="2286001"/>
            <a:ext cx="4180115" cy="940526"/>
          </a:xfrm>
        </p:spPr>
        <p:txBody>
          <a:bodyPr>
            <a:normAutofit/>
          </a:bodyPr>
          <a:lstStyle/>
          <a:p>
            <a:r>
              <a:rPr lang="zh-CN" altLang="en-US" sz="2000" b="0" dirty="0">
                <a:solidFill>
                  <a:srgbClr val="333300"/>
                </a:solidFill>
              </a:rPr>
              <a:t>在 </a:t>
            </a:r>
            <a:r>
              <a:rPr lang="en-US" altLang="zh-CN" sz="2000" b="0" dirty="0">
                <a:solidFill>
                  <a:srgbClr val="333300"/>
                </a:solidFill>
              </a:rPr>
              <a:t>ES5 </a:t>
            </a:r>
            <a:r>
              <a:rPr lang="zh-CN" altLang="en-US" sz="2000" b="0" dirty="0">
                <a:solidFill>
                  <a:srgbClr val="333300"/>
                </a:solidFill>
              </a:rPr>
              <a:t>中，你需要创建一个临时变量来访问那些值。</a:t>
            </a:r>
            <a:endParaRPr lang="zh-CN" altLang="en-US" sz="2000" dirty="0">
              <a:solidFill>
                <a:srgbClr val="3333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891" y="3383280"/>
            <a:ext cx="4180115" cy="347472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var </a:t>
            </a:r>
            <a:r>
              <a:rPr lang="en-US" altLang="zh-CN" sz="2400" dirty="0" err="1"/>
              <a:t>matchObj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=[2017,6,2]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var year = </a:t>
            </a:r>
            <a:r>
              <a:rPr lang="en-US" altLang="zh-CN" sz="2400" dirty="0" err="1" smtClean="0"/>
              <a:t>matchObj</a:t>
            </a:r>
            <a:r>
              <a:rPr lang="en-US" altLang="zh-CN" sz="2400" dirty="0" smtClean="0"/>
              <a:t>[0];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var month = </a:t>
            </a:r>
            <a:r>
              <a:rPr lang="en-US" altLang="zh-CN" sz="2400" dirty="0" err="1" smtClean="0"/>
              <a:t>matchObj</a:t>
            </a:r>
            <a:r>
              <a:rPr lang="en-US" altLang="zh-CN" sz="2400" dirty="0" smtClean="0"/>
              <a:t>[1];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var day = </a:t>
            </a:r>
            <a:r>
              <a:rPr lang="en-US" altLang="zh-CN" sz="2400" dirty="0" err="1" smtClean="0"/>
              <a:t>matchObj</a:t>
            </a:r>
            <a:r>
              <a:rPr lang="en-US" altLang="zh-CN" sz="2400" dirty="0" smtClean="0"/>
              <a:t>[2];</a:t>
            </a:r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46768" y="2455817"/>
            <a:ext cx="6178730" cy="927463"/>
          </a:xfrm>
        </p:spPr>
        <p:txBody>
          <a:bodyPr>
            <a:normAutofit/>
          </a:bodyPr>
          <a:lstStyle/>
          <a:p>
            <a:r>
              <a:rPr lang="en-US" altLang="zh-CN" sz="2000" b="0" dirty="0">
                <a:solidFill>
                  <a:srgbClr val="333300"/>
                </a:solidFill>
              </a:rPr>
              <a:t>ES6</a:t>
            </a:r>
            <a:r>
              <a:rPr lang="zh-CN" altLang="en-US" sz="2000" b="0" dirty="0">
                <a:solidFill>
                  <a:srgbClr val="333300"/>
                </a:solidFill>
              </a:rPr>
              <a:t>允许按照一定模式，从数组和对象中提取值，对变量进行赋值，这被称为解构。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6768" y="3380748"/>
            <a:ext cx="6178730" cy="347725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 smtClean="0">
                <a:solidFill>
                  <a:srgbClr val="003366"/>
                </a:solidFill>
              </a:rPr>
              <a:t>数组的解构赋值：</a:t>
            </a:r>
            <a:endParaRPr lang="en-US" altLang="zh-CN" sz="1800" dirty="0" smtClean="0">
              <a:solidFill>
                <a:srgbClr val="003366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/>
              <a:t>Const [year</a:t>
            </a:r>
            <a:r>
              <a:rPr lang="en-US" altLang="zh-CN" sz="1800" dirty="0"/>
              <a:t>, month, day] </a:t>
            </a:r>
            <a:r>
              <a:rPr lang="en-US" altLang="zh-CN" sz="1800" dirty="0" smtClean="0"/>
              <a:t>=[2017,6,2];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3366"/>
                </a:solidFill>
              </a:rPr>
              <a:t>对象的解构赋值：对象的解构与数组有一个重要的不同</a:t>
            </a:r>
            <a:r>
              <a:rPr lang="en-US" altLang="zh-CN" dirty="0">
                <a:solidFill>
                  <a:srgbClr val="003366"/>
                </a:solidFill>
              </a:rPr>
              <a:t>-</a:t>
            </a:r>
            <a:r>
              <a:rPr lang="zh-CN" altLang="en-US" dirty="0">
                <a:solidFill>
                  <a:srgbClr val="003366"/>
                </a:solidFill>
              </a:rPr>
              <a:t>数组元素按次序排列，变量的取值由他的位置决定。对象的属性没有次序，变量必须与属性同名才能取到正确的值</a:t>
            </a:r>
            <a:r>
              <a:rPr lang="zh-CN" altLang="en-US" dirty="0" smtClean="0">
                <a:solidFill>
                  <a:srgbClr val="003366"/>
                </a:solidFill>
              </a:rPr>
              <a:t>。</a:t>
            </a:r>
            <a:endParaRPr lang="en-US" altLang="zh-CN" dirty="0" smtClean="0">
              <a:solidFill>
                <a:srgbClr val="003366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err="1"/>
              <a:t>var</a:t>
            </a:r>
            <a:r>
              <a:rPr lang="en-US" altLang="zh-CN" sz="1800" dirty="0"/>
              <a:t> {</a:t>
            </a:r>
            <a:r>
              <a:rPr lang="en-US" altLang="zh-CN" sz="1800" dirty="0" err="1"/>
              <a:t>baz</a:t>
            </a:r>
            <a:r>
              <a:rPr lang="en-US" altLang="zh-CN" sz="1800" dirty="0"/>
              <a:t>} = {foo: '</a:t>
            </a:r>
            <a:r>
              <a:rPr lang="en-US" altLang="zh-CN" sz="1800" dirty="0" err="1"/>
              <a:t>aaa</a:t>
            </a:r>
            <a:r>
              <a:rPr lang="en-US" altLang="zh-CN" sz="1800" dirty="0"/>
              <a:t>'};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console.log(</a:t>
            </a:r>
            <a:r>
              <a:rPr lang="en-US" altLang="zh-CN" sz="1800" dirty="0" err="1"/>
              <a:t>baz</a:t>
            </a:r>
            <a:r>
              <a:rPr lang="en-US" altLang="zh-CN" sz="1800" dirty="0"/>
              <a:t>); //undefined</a:t>
            </a:r>
            <a:endParaRPr lang="en-US" altLang="zh-CN" sz="16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04900" y="1267097"/>
            <a:ext cx="998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解构赋值的原则是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zh-CN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只要等号两边的模式相同，左边的变量就会被赋予对应的值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zh-CN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所以声明时，只要左右两边结构相同就可以赋值。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25189" y="1994152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471955" y="1961196"/>
            <a:ext cx="194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var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Menlo"/>
              </a:rPr>
              <a:t> {baz} = {foo: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'aaa'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Menlo"/>
              </a:rPr>
              <a:t>};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97300"/>
                </a:solidFill>
                <a:effectLst/>
                <a:latin typeface="Arial Unicode MS"/>
                <a:ea typeface="Menlo"/>
              </a:rPr>
              <a:t>console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Menlo"/>
              </a:rPr>
              <a:t>.log(baz);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  <a:ea typeface="Menlo"/>
              </a:rPr>
              <a:t>//undefined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10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 </a:t>
            </a:r>
            <a:r>
              <a:rPr lang="zh-CN" altLang="en-US" sz="3200" b="1" dirty="0"/>
              <a:t>默认参数</a:t>
            </a:r>
            <a:r>
              <a:rPr lang="zh-CN" altLang="en-US" sz="3200" b="1" dirty="0" smtClean="0"/>
              <a:t>值（</a:t>
            </a:r>
            <a:r>
              <a:rPr lang="en-US" altLang="zh-CN" sz="3200" b="1" dirty="0"/>
              <a:t>default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2219734"/>
            <a:ext cx="4919472" cy="823911"/>
          </a:xfrm>
        </p:spPr>
        <p:txBody>
          <a:bodyPr/>
          <a:lstStyle/>
          <a:p>
            <a:r>
              <a:rPr lang="zh-CN" altLang="en-US" b="0" dirty="0"/>
              <a:t>在 </a:t>
            </a:r>
            <a:r>
              <a:rPr lang="en-US" altLang="zh-CN" b="0" dirty="0"/>
              <a:t>ES5 </a:t>
            </a:r>
            <a:r>
              <a:rPr lang="zh-CN" altLang="en-US" b="0" dirty="0"/>
              <a:t>中指定参数的默认值需要 这样：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3043645"/>
            <a:ext cx="4919472" cy="381435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s-ES" altLang="zh-CN" dirty="0"/>
              <a:t>function foo(x, y)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ES" altLang="zh-CN" dirty="0"/>
              <a:t>    x = x ||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ES" altLang="zh-CN" dirty="0"/>
              <a:t>    y = y ||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ES" altLang="zh-CN" dirty="0"/>
              <a:t>    ···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ES" altLang="zh-CN" dirty="0"/>
              <a:t>}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3050" y="2219734"/>
            <a:ext cx="4632531" cy="823911"/>
          </a:xfrm>
        </p:spPr>
        <p:txBody>
          <a:bodyPr/>
          <a:lstStyle/>
          <a:p>
            <a:r>
              <a:rPr lang="zh-CN" altLang="zh-CN" b="0" dirty="0"/>
              <a:t>用</a:t>
            </a:r>
            <a:r>
              <a:rPr lang="en-US" altLang="zh-CN" b="0" dirty="0" smtClean="0"/>
              <a:t>ES6</a:t>
            </a:r>
            <a:r>
              <a:rPr lang="zh-CN" altLang="en-US" b="0" dirty="0" smtClean="0"/>
              <a:t>可以</a:t>
            </a:r>
            <a:r>
              <a:rPr lang="zh-CN" altLang="zh-CN" b="0" dirty="0" smtClean="0"/>
              <a:t>直接</a:t>
            </a:r>
            <a:r>
              <a:rPr lang="zh-CN" altLang="zh-CN" b="0" dirty="0"/>
              <a:t>这么写：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3050" y="3043645"/>
            <a:ext cx="4632532" cy="38143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function foo(x=0, y=0) {</a:t>
            </a:r>
          </a:p>
          <a:p>
            <a:pPr marL="0" indent="0">
              <a:buNone/>
            </a:pPr>
            <a:r>
              <a:rPr lang="en-US" altLang="zh-CN" dirty="0"/>
              <a:t>    ···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34640" y="1473853"/>
            <a:ext cx="173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ES5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406640" y="1473853"/>
            <a:ext cx="205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ES6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09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Rest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…</a:t>
            </a:r>
            <a:r>
              <a:rPr lang="zh-CN" altLang="zh-CN" b="1" dirty="0" smtClean="0"/>
              <a:t>扩展运算符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514" y="1600200"/>
            <a:ext cx="5501858" cy="724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solidFill>
                  <a:srgbClr val="333300"/>
                </a:solidFill>
              </a:rPr>
              <a:t>在 </a:t>
            </a:r>
            <a:r>
              <a:rPr lang="en-US" altLang="zh-CN" sz="2000" b="0" dirty="0">
                <a:solidFill>
                  <a:srgbClr val="333300"/>
                </a:solidFill>
              </a:rPr>
              <a:t>ES5 </a:t>
            </a:r>
            <a:r>
              <a:rPr lang="zh-CN" altLang="en-US" sz="2000" b="0" dirty="0">
                <a:solidFill>
                  <a:srgbClr val="333300"/>
                </a:solidFill>
              </a:rPr>
              <a:t>中让函数</a:t>
            </a:r>
            <a:r>
              <a:rPr lang="en-US" altLang="zh-CN" sz="2000" b="0" dirty="0">
                <a:solidFill>
                  <a:srgbClr val="333300"/>
                </a:solidFill>
              </a:rPr>
              <a:t>(</a:t>
            </a:r>
            <a:r>
              <a:rPr lang="zh-CN" altLang="en-US" sz="2000" b="0" dirty="0">
                <a:solidFill>
                  <a:srgbClr val="333300"/>
                </a:solidFill>
              </a:rPr>
              <a:t>或方法</a:t>
            </a:r>
            <a:r>
              <a:rPr lang="en-US" altLang="zh-CN" sz="2000" b="0" dirty="0">
                <a:solidFill>
                  <a:srgbClr val="333300"/>
                </a:solidFill>
              </a:rPr>
              <a:t>)</a:t>
            </a:r>
            <a:r>
              <a:rPr lang="zh-CN" altLang="en-US" sz="2000" b="0" dirty="0">
                <a:solidFill>
                  <a:srgbClr val="333300"/>
                </a:solidFill>
              </a:rPr>
              <a:t>接受任意数量的参数，必须使用特殊变量 </a:t>
            </a:r>
            <a:r>
              <a:rPr lang="en-US" altLang="zh-CN" sz="2000" b="0" dirty="0">
                <a:solidFill>
                  <a:srgbClr val="333300"/>
                </a:solidFill>
              </a:rPr>
              <a:t>arguments</a:t>
            </a:r>
            <a:r>
              <a:rPr lang="zh-CN" altLang="en-US" sz="2000" b="0" dirty="0">
                <a:solidFill>
                  <a:srgbClr val="333300"/>
                </a:solidFill>
              </a:rPr>
              <a:t>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923" y="2325189"/>
            <a:ext cx="5910187" cy="45328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function </a:t>
            </a:r>
            <a:r>
              <a:rPr lang="en-US" altLang="zh-CN" sz="1600" dirty="0" err="1"/>
              <a:t>logAllArguments</a:t>
            </a:r>
            <a:r>
              <a:rPr lang="en-US" altLang="zh-CN" sz="1600" dirty="0"/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for (var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arguments.length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   console.log(arguments[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]);</a:t>
            </a:r>
            <a:r>
              <a:rPr lang="en-US" altLang="zh-CN" sz="1600" dirty="0"/>
              <a:t> }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600" dirty="0" err="1" smtClean="0">
                <a:solidFill>
                  <a:srgbClr val="333300"/>
                </a:solidFill>
              </a:rPr>
              <a:t>Array.prototype.push</a:t>
            </a:r>
            <a:r>
              <a:rPr lang="en-US" altLang="zh-CN" sz="1600" dirty="0">
                <a:solidFill>
                  <a:srgbClr val="333300"/>
                </a:solidFill>
              </a:rPr>
              <a:t>() </a:t>
            </a:r>
            <a:r>
              <a:rPr lang="zh-CN" altLang="en-US" dirty="0">
                <a:solidFill>
                  <a:srgbClr val="333300"/>
                </a:solidFill>
              </a:rPr>
              <a:t>把所有接受到的参数添加为元素</a:t>
            </a:r>
            <a:r>
              <a:rPr lang="zh-CN" altLang="en-US" dirty="0" smtClean="0">
                <a:solidFill>
                  <a:srgbClr val="333300"/>
                </a:solidFill>
              </a:rPr>
              <a:t>。它不能把一个数组展开并添加到另一个数组中</a:t>
            </a:r>
            <a:r>
              <a:rPr lang="zh-CN" altLang="en-US" b="1" dirty="0" smtClean="0">
                <a:solidFill>
                  <a:srgbClr val="333300"/>
                </a:solidFill>
              </a:rPr>
              <a:t>。</a:t>
            </a:r>
            <a:endParaRPr lang="en-US" altLang="zh-CN" b="1" dirty="0" smtClean="0">
              <a:solidFill>
                <a:srgbClr val="3333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dirty="0" smtClean="0"/>
              <a:t>ES5 – apply()</a:t>
            </a:r>
            <a:r>
              <a:rPr lang="zh-CN" altLang="en-US" sz="1800" b="1" dirty="0" smtClean="0"/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arr1 = ['a', 'b'];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var arr2 = ['c', 'd</a:t>
            </a:r>
            <a:r>
              <a:rPr lang="en-US" altLang="zh-CN" sz="1600" dirty="0" smtClean="0"/>
              <a:t>'];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arr1.push.apply(arr1, arr2</a:t>
            </a:r>
            <a:r>
              <a:rPr lang="en-US" altLang="zh-CN" sz="1600" dirty="0" smtClean="0"/>
              <a:t>);  // </a:t>
            </a:r>
            <a:r>
              <a:rPr lang="en-US" altLang="zh-CN" sz="1600" dirty="0"/>
              <a:t>arr1 is now ['a', 'b', 'c', 'd</a:t>
            </a:r>
            <a:r>
              <a:rPr lang="en-US" altLang="zh-CN" sz="1600" dirty="0" smtClean="0"/>
              <a:t>']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dirty="0"/>
              <a:t>ES5 – </a:t>
            </a:r>
            <a:r>
              <a:rPr lang="en-US" altLang="zh-CN" sz="1800" b="1" dirty="0" err="1"/>
              <a:t>concat</a:t>
            </a:r>
            <a:r>
              <a:rPr lang="en-US" altLang="zh-CN" sz="1800" b="1" dirty="0"/>
              <a:t>()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var arr1 = ['a', 'b'];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var arr2 = ['c'];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var arr3 = ['d', 'e</a:t>
            </a:r>
            <a:r>
              <a:rPr lang="en-US" altLang="zh-CN" sz="1600" dirty="0" smtClean="0"/>
              <a:t>'];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console.log(arr1.concat(arr2, arr3</a:t>
            </a:r>
            <a:r>
              <a:rPr lang="en-US" altLang="zh-CN" sz="1600" dirty="0" smtClean="0"/>
              <a:t>));</a:t>
            </a:r>
            <a:r>
              <a:rPr lang="it-IT" altLang="zh-CN" sz="1600" dirty="0"/>
              <a:t> // [ 'a', 'b', 'c', 'd', 'e' ]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5603524" cy="724989"/>
          </a:xfrm>
        </p:spPr>
        <p:txBody>
          <a:bodyPr>
            <a:normAutofit/>
          </a:bodyPr>
          <a:lstStyle/>
          <a:p>
            <a:r>
              <a:rPr lang="en-US" altLang="zh-CN" sz="2000" b="0" dirty="0">
                <a:solidFill>
                  <a:srgbClr val="333300"/>
                </a:solidFill>
              </a:rPr>
              <a:t>ES6 </a:t>
            </a:r>
            <a:r>
              <a:rPr lang="zh-CN" altLang="en-US" sz="2000" b="0" dirty="0">
                <a:solidFill>
                  <a:srgbClr val="333300"/>
                </a:solidFill>
              </a:rPr>
              <a:t>中则可以通过 </a:t>
            </a:r>
            <a:r>
              <a:rPr lang="en-US" altLang="zh-CN" sz="2000" b="0" dirty="0">
                <a:solidFill>
                  <a:srgbClr val="333300"/>
                </a:solidFill>
              </a:rPr>
              <a:t>... </a:t>
            </a:r>
            <a:r>
              <a:rPr lang="zh-CN" altLang="en-US" sz="2000" b="0" dirty="0">
                <a:solidFill>
                  <a:srgbClr val="333300"/>
                </a:solidFill>
              </a:rPr>
              <a:t>运算符定义一个剩余参数</a:t>
            </a:r>
            <a:r>
              <a:rPr lang="en-US" altLang="zh-CN" sz="2000" b="0" dirty="0">
                <a:solidFill>
                  <a:srgbClr val="333300"/>
                </a:solidFill>
              </a:rPr>
              <a:t>(</a:t>
            </a:r>
            <a:r>
              <a:rPr lang="zh-CN" altLang="en-US" sz="2000" b="0" dirty="0">
                <a:solidFill>
                  <a:srgbClr val="333300"/>
                </a:solidFill>
              </a:rPr>
              <a:t>在下面示例中是</a:t>
            </a:r>
            <a:r>
              <a:rPr lang="en-US" altLang="zh-CN" sz="2000" b="0" dirty="0" err="1">
                <a:solidFill>
                  <a:srgbClr val="333300"/>
                </a:solidFill>
              </a:rPr>
              <a:t>args</a:t>
            </a:r>
            <a:r>
              <a:rPr lang="en-US" altLang="zh-CN" sz="2000" b="0" dirty="0">
                <a:solidFill>
                  <a:srgbClr val="333300"/>
                </a:solidFill>
              </a:rPr>
              <a:t>)</a:t>
            </a:r>
            <a:r>
              <a:rPr lang="zh-CN" altLang="en-US" sz="2000" b="0" dirty="0">
                <a:solidFill>
                  <a:srgbClr val="333300"/>
                </a:solidFill>
              </a:rPr>
              <a:t>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5708025" cy="443388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function </a:t>
            </a:r>
            <a:r>
              <a:rPr lang="en-US" altLang="zh-CN" sz="1600" dirty="0" err="1"/>
              <a:t>logAllArguments</a:t>
            </a:r>
            <a:r>
              <a:rPr lang="en-US" altLang="zh-CN" sz="1600" dirty="0"/>
              <a:t>(...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for (const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 of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/>
              <a:t>        console.log(</a:t>
            </a:r>
            <a:r>
              <a:rPr lang="en-US" altLang="zh-CN" sz="1600" dirty="0" err="1"/>
              <a:t>arg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 smtClean="0"/>
              <a:t>    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dirty="0" smtClean="0"/>
              <a:t>ES6 </a:t>
            </a:r>
            <a:r>
              <a:rPr lang="en-US" altLang="zh-CN" sz="1800" b="1" dirty="0"/>
              <a:t>– </a:t>
            </a:r>
            <a:r>
              <a:rPr lang="zh-CN" altLang="en-US" sz="1800" b="1" dirty="0"/>
              <a:t>扩展运算符：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const arr1 = ['a', 'b'];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const arr2 = ['c', 'd</a:t>
            </a:r>
            <a:r>
              <a:rPr lang="en-US" altLang="zh-CN" sz="1800" dirty="0" smtClean="0"/>
              <a:t>'];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arr1.push(...arr2</a:t>
            </a:r>
            <a:r>
              <a:rPr lang="en-US" altLang="zh-CN" sz="1800" dirty="0" smtClean="0"/>
              <a:t>); </a:t>
            </a:r>
            <a:r>
              <a:rPr lang="en-US" altLang="zh-CN" sz="1800" dirty="0"/>
              <a:t>// arr1 is now ['a', 'b', 'c', 'd</a:t>
            </a:r>
            <a:r>
              <a:rPr lang="en-US" altLang="zh-CN" sz="1800" dirty="0" smtClean="0"/>
              <a:t>']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700" b="1" dirty="0"/>
              <a:t>ES6 – </a:t>
            </a:r>
            <a:r>
              <a:rPr lang="zh-CN" altLang="en-US" sz="1700" b="1" dirty="0"/>
              <a:t>扩展运算符：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700" dirty="0"/>
              <a:t>const arr1 = ['a', 'b'];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700" dirty="0"/>
              <a:t>const arr2 = ['c'];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700" dirty="0"/>
              <a:t>const arr3 = ['d', 'e</a:t>
            </a:r>
            <a:r>
              <a:rPr lang="en-US" altLang="zh-CN" sz="1700" dirty="0" smtClean="0"/>
              <a:t>'];</a:t>
            </a:r>
            <a:endParaRPr lang="en-US" altLang="zh-CN" sz="17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700" dirty="0"/>
              <a:t>console.log([...arr1, ...arr2, ...arr3</a:t>
            </a:r>
            <a:r>
              <a:rPr lang="en-US" altLang="zh-CN" sz="1700" dirty="0" smtClean="0"/>
              <a:t>]);</a:t>
            </a:r>
            <a:r>
              <a:rPr lang="en-US" altLang="zh-CN" sz="1700" dirty="0"/>
              <a:t> // [ 'a', 'b', 'c', 'd', 'e' ]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86446" y="1270197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16732" y="12506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92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类与继承（</a:t>
            </a:r>
            <a:r>
              <a:rPr lang="en-US" altLang="zh-CN" b="1" dirty="0"/>
              <a:t>class, extends, super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2286001"/>
            <a:ext cx="4914900" cy="45719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333300"/>
                </a:solidFill>
              </a:rPr>
              <a:t>ES5 </a:t>
            </a:r>
            <a:r>
              <a:rPr lang="zh-CN" altLang="en-US" sz="2400" b="1" dirty="0">
                <a:solidFill>
                  <a:srgbClr val="333300"/>
                </a:solidFill>
              </a:rPr>
              <a:t>中直接实现一个构造函数：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function Person(name)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this.name =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err="1"/>
              <a:t>Person.prototype.describe</a:t>
            </a:r>
            <a:r>
              <a:rPr lang="en-US" altLang="zh-CN" sz="2400" dirty="0"/>
              <a:t> = function 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return 'Person called '+this.name;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};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82" y="2318658"/>
            <a:ext cx="4914900" cy="45719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333300"/>
                </a:solidFill>
              </a:rPr>
              <a:t>ES6 </a:t>
            </a:r>
            <a:r>
              <a:rPr lang="zh-CN" altLang="en-US" sz="2400" b="1" dirty="0">
                <a:solidFill>
                  <a:srgbClr val="333300"/>
                </a:solidFill>
              </a:rPr>
              <a:t>的类语法提供了比构造函数稍微方便一些的语法：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Person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constructor(name)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    this.name =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describe()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    return 'Person called '+this.name;}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27268" y="1343921"/>
            <a:ext cx="4585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66"/>
                </a:solidFill>
              </a:rPr>
              <a:t>类（</a:t>
            </a:r>
            <a:r>
              <a:rPr lang="en-US" altLang="zh-CN" sz="3200" b="1" dirty="0" smtClean="0">
                <a:solidFill>
                  <a:srgbClr val="003366"/>
                </a:solidFill>
              </a:rPr>
              <a:t>class</a:t>
            </a:r>
            <a:r>
              <a:rPr lang="zh-CN" altLang="en-US" sz="3200" b="1" dirty="0" smtClean="0">
                <a:solidFill>
                  <a:srgbClr val="003366"/>
                </a:solidFill>
              </a:rPr>
              <a:t>）</a:t>
            </a:r>
            <a:endParaRPr lang="zh-CN" altLang="en-US" sz="3200" b="1" dirty="0">
              <a:solidFill>
                <a:srgbClr val="0033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9063" y="1697863"/>
            <a:ext cx="178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ES5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66726" y="1697863"/>
            <a:ext cx="184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88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5|0.9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8|0.4|0.2|1.4|0.1|0.2|0|4|0.7|0.1|0.5|0|0|0.5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5|0|0.2|0|0.5|0.1|0.1|1|0.1|0.2|0.1|21.7|2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0.3|0.2|17.1|0|0|0.1|0|0|0.5|20|50.3|0.1|0.2|0.3|0.7|0|0|5.3|0.1|0.2|0.1|0|0|0.8"/>
</p:tagLst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1505</Words>
  <Application>Microsoft Office PowerPoint</Application>
  <PresentationFormat>宽屏</PresentationFormat>
  <Paragraphs>233</Paragraphs>
  <Slides>14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Euphemia</vt:lpstr>
      <vt:lpstr>Menlo</vt:lpstr>
      <vt:lpstr>等线</vt:lpstr>
      <vt:lpstr>宋体</vt:lpstr>
      <vt:lpstr>微软雅黑</vt:lpstr>
      <vt:lpstr>Arial</vt:lpstr>
      <vt:lpstr>Wingdings</vt:lpstr>
      <vt:lpstr>学术文献 16x9</vt:lpstr>
      <vt:lpstr>ES6常用新特性</vt:lpstr>
      <vt:lpstr>ES6简介</vt:lpstr>
      <vt:lpstr>    从 var 到 let/const</vt:lpstr>
      <vt:lpstr> 从字符串拼接，到模板字面量（template string 模版字符串）</vt:lpstr>
      <vt:lpstr> 从函数表达式到箭头函数（Arrow Function）</vt:lpstr>
      <vt:lpstr>解构赋值（Destructuring）</vt:lpstr>
      <vt:lpstr>  默认参数值（default）</vt:lpstr>
      <vt:lpstr>Rest（…扩展运算符）</vt:lpstr>
      <vt:lpstr>类与继承（class, extends, super）</vt:lpstr>
      <vt:lpstr>类与继承（class, extends, super）</vt:lpstr>
      <vt:lpstr> For..of（迭代器的新类型）</vt:lpstr>
      <vt:lpstr>其他ES6新特性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2017-06-02T01:25:56Z</dcterms:created>
  <dcterms:modified xsi:type="dcterms:W3CDTF">2017-06-04T07:02:30Z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