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75" r:id="rId8"/>
    <p:sldId id="276" r:id="rId9"/>
    <p:sldId id="274" r:id="rId10"/>
    <p:sldId id="283" r:id="rId11"/>
    <p:sldId id="277" r:id="rId12"/>
    <p:sldId id="264" r:id="rId13"/>
    <p:sldId id="278" r:id="rId14"/>
    <p:sldId id="279" r:id="rId15"/>
    <p:sldId id="280" r:id="rId16"/>
    <p:sldId id="281" r:id="rId17"/>
    <p:sldId id="282" r:id="rId18"/>
    <p:sldId id="265" r:id="rId19"/>
    <p:sldId id="266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801F76-DBAD-43C5-BF87-E86FDE5F2674}">
  <a:tblStyle styleId="{CF801F76-DBAD-43C5-BF87-E86FDE5F26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62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712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93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09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284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574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06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716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66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54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7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Highload</a:t>
            </a:r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Architect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C90D67-754D-4B13-85FD-313EFDCD4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42" y="849087"/>
            <a:ext cx="5781957" cy="3897429"/>
          </a:xfrm>
          <a:prstGeom prst="rect">
            <a:avLst/>
          </a:prstGeom>
        </p:spPr>
      </p:pic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Ядерные сущности</a:t>
            </a:r>
            <a:endParaRPr dirty="0"/>
          </a:p>
        </p:txBody>
      </p:sp>
      <p:sp>
        <p:nvSpPr>
          <p:cNvPr id="6" name="Google Shape;130;p23">
            <a:extLst>
              <a:ext uri="{FF2B5EF4-FFF2-40B4-BE49-F238E27FC236}">
                <a16:creationId xmlns:a16="http://schemas.microsoft.com/office/drawing/2014/main" id="{37A9F003-2424-4870-960E-24E59669ABC7}"/>
              </a:ext>
            </a:extLst>
          </p:cNvPr>
          <p:cNvSpPr txBox="1"/>
          <p:nvPr/>
        </p:nvSpPr>
        <p:spPr>
          <a:xfrm>
            <a:off x="552675" y="1264350"/>
            <a:ext cx="224858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Пользователь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Право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Уведомление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 err="1">
                <a:latin typeface="Roboto"/>
                <a:ea typeface="Roboto"/>
                <a:cs typeface="Roboto"/>
                <a:sym typeface="Roboto"/>
              </a:rPr>
              <a:t>Тикет</a:t>
            </a:r>
            <a:endParaRPr lang="ru-RU" sz="1200" dirty="0">
              <a:latin typeface="Roboto"/>
              <a:ea typeface="Roboto"/>
              <a:cs typeface="Roboto"/>
              <a:sym typeface="Roboto"/>
            </a:endParaRP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Чат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Сообщение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Файл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Ссылка на документ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Событие</a:t>
            </a:r>
            <a:endParaRPr lang="ru-RU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6517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Методы </a:t>
            </a:r>
            <a:r>
              <a:rPr lang="en-US" sz="3000" dirty="0"/>
              <a:t>API</a:t>
            </a:r>
            <a:endParaRPr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971DF9DD-9C3C-453A-88AB-CD8AE7B4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93806"/>
              </p:ext>
            </p:extLst>
          </p:nvPr>
        </p:nvGraphicFramePr>
        <p:xfrm>
          <a:off x="544284" y="1084034"/>
          <a:ext cx="8171544" cy="3665220"/>
        </p:xfrm>
        <a:graphic>
          <a:graphicData uri="http://schemas.openxmlformats.org/drawingml/2006/table">
            <a:tbl>
              <a:tblPr firstRow="1" bandRow="1">
                <a:tableStyleId>{CF801F76-DBAD-43C5-BF87-E86FDE5F2674}</a:tableStyleId>
              </a:tblPr>
              <a:tblGrid>
                <a:gridCol w="2320779">
                  <a:extLst>
                    <a:ext uri="{9D8B030D-6E8A-4147-A177-3AD203B41FA5}">
                      <a16:colId xmlns:a16="http://schemas.microsoft.com/office/drawing/2014/main" val="1896549513"/>
                    </a:ext>
                  </a:extLst>
                </a:gridCol>
                <a:gridCol w="3439860">
                  <a:extLst>
                    <a:ext uri="{9D8B030D-6E8A-4147-A177-3AD203B41FA5}">
                      <a16:colId xmlns:a16="http://schemas.microsoft.com/office/drawing/2014/main" val="496282572"/>
                    </a:ext>
                  </a:extLst>
                </a:gridCol>
                <a:gridCol w="2410905">
                  <a:extLst>
                    <a:ext uri="{9D8B030D-6E8A-4147-A177-3AD203B41FA5}">
                      <a16:colId xmlns:a16="http://schemas.microsoft.com/office/drawing/2014/main" val="4133004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050" b="1" u="sng" dirty="0"/>
                        <a:t>Авторизация</a:t>
                      </a:r>
                      <a:endParaRPr lang="en-US" sz="1050" b="1" u="sng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POST: /v1/auth</a:t>
                      </a:r>
                    </a:p>
                    <a:p>
                      <a:endParaRPr lang="en-US" sz="1050" dirty="0"/>
                    </a:p>
                    <a:p>
                      <a:r>
                        <a:rPr lang="ru-RU" sz="1050" b="1" u="sng" dirty="0"/>
                        <a:t>Пользователи</a:t>
                      </a:r>
                      <a:endParaRPr lang="en-US" sz="1050" b="1" u="sng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GET: /v1/user/{</a:t>
                      </a:r>
                      <a:r>
                        <a:rPr lang="en-US" sz="1050" dirty="0" err="1"/>
                        <a:t>userId</a:t>
                      </a:r>
                      <a:r>
                        <a:rPr lang="en-US" sz="1050" dirty="0"/>
                        <a:t>} </a:t>
                      </a:r>
                    </a:p>
                    <a:p>
                      <a:r>
                        <a:rPr lang="ru-RU" sz="1050" dirty="0"/>
                        <a:t>Ответ: 200 + Данные о пользователе, 400, 404 500</a:t>
                      </a:r>
                      <a:endParaRPr lang="en-US" sz="1050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GET: /v1/user/{</a:t>
                      </a:r>
                      <a:r>
                        <a:rPr lang="en-US" sz="1050" dirty="0" err="1"/>
                        <a:t>userId</a:t>
                      </a:r>
                      <a:r>
                        <a:rPr lang="en-US" sz="1050" dirty="0"/>
                        <a:t>}/</a:t>
                      </a:r>
                      <a:r>
                        <a:rPr lang="en-US" sz="1050" dirty="0" err="1"/>
                        <a:t>contactList</a:t>
                      </a:r>
                      <a:r>
                        <a:rPr lang="en-US" sz="1050" dirty="0"/>
                        <a:t> </a:t>
                      </a:r>
                    </a:p>
                    <a:p>
                      <a:r>
                        <a:rPr lang="ru-RU" sz="1050" dirty="0"/>
                        <a:t>Ответ: 200 + Список пользователей, 400, 404, 500</a:t>
                      </a:r>
                      <a:endParaRPr lang="en-US" sz="1050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PUT: /v1/user/{</a:t>
                      </a:r>
                      <a:r>
                        <a:rPr lang="en-US" sz="1050" dirty="0" err="1"/>
                        <a:t>userId</a:t>
                      </a:r>
                      <a:r>
                        <a:rPr lang="en-US" sz="1050" dirty="0"/>
                        <a:t>} </a:t>
                      </a:r>
                    </a:p>
                    <a:p>
                      <a:r>
                        <a:rPr lang="ru-RU" sz="1050" dirty="0"/>
                        <a:t>Тело запроса:</a:t>
                      </a:r>
                      <a:endParaRPr lang="en-US" sz="1050" dirty="0"/>
                    </a:p>
                    <a:p>
                      <a:r>
                        <a:rPr lang="ru-RU" sz="1050" dirty="0"/>
                        <a:t>{</a:t>
                      </a:r>
                      <a:endParaRPr lang="en-US" sz="1050" dirty="0"/>
                    </a:p>
                    <a:p>
                      <a:r>
                        <a:rPr lang="en-US" sz="1050" dirty="0"/>
                        <a:t>Info</a:t>
                      </a:r>
                    </a:p>
                    <a:p>
                      <a:r>
                        <a:rPr lang="en-US" sz="1050" dirty="0"/>
                        <a:t>Status</a:t>
                      </a:r>
                    </a:p>
                    <a:p>
                      <a:r>
                        <a:rPr lang="en-US" sz="1050" dirty="0"/>
                        <a:t>}</a:t>
                      </a:r>
                    </a:p>
                    <a:p>
                      <a:r>
                        <a:rPr lang="ru-RU" sz="1050" dirty="0"/>
                        <a:t>Ответ: 200, 400, 404,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b="1" u="sng" dirty="0"/>
                        <a:t>Чаты</a:t>
                      </a:r>
                      <a:endParaRPr lang="en-US" sz="1050" b="1" u="sng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GET: /v1/user/{</a:t>
                      </a:r>
                      <a:r>
                        <a:rPr lang="en-US" sz="1050" dirty="0" err="1"/>
                        <a:t>userId</a:t>
                      </a:r>
                      <a:r>
                        <a:rPr lang="en-US" sz="1050" dirty="0"/>
                        <a:t>}/channels</a:t>
                      </a:r>
                    </a:p>
                    <a:p>
                      <a:r>
                        <a:rPr lang="ru-RU" sz="1050" dirty="0"/>
                        <a:t>Ответ: 200 + Список чатов, 400, 404, 500</a:t>
                      </a:r>
                      <a:endParaRPr lang="en-US" sz="1050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POST: /v1/user/{</a:t>
                      </a:r>
                      <a:r>
                        <a:rPr lang="en-US" sz="1050" dirty="0" err="1"/>
                        <a:t>userId</a:t>
                      </a:r>
                      <a:r>
                        <a:rPr lang="en-US" sz="1050" dirty="0"/>
                        <a:t>}/channel</a:t>
                      </a:r>
                    </a:p>
                    <a:p>
                      <a:r>
                        <a:rPr lang="ru-RU" sz="1050" dirty="0"/>
                        <a:t>Тело запроса</a:t>
                      </a:r>
                      <a:endParaRPr lang="en-US" sz="1050" dirty="0"/>
                    </a:p>
                    <a:p>
                      <a:r>
                        <a:rPr lang="ru-RU" sz="700" i="1" dirty="0"/>
                        <a:t>{</a:t>
                      </a:r>
                      <a:endParaRPr lang="en-US" sz="700" i="1" dirty="0"/>
                    </a:p>
                    <a:p>
                      <a:r>
                        <a:rPr lang="en-US" sz="700" i="1" dirty="0" err="1"/>
                        <a:t>Nameof</a:t>
                      </a:r>
                      <a:endParaRPr lang="en-US" sz="700" i="1" dirty="0"/>
                    </a:p>
                    <a:p>
                      <a:r>
                        <a:rPr lang="en-US" sz="700" i="1" dirty="0"/>
                        <a:t>User</a:t>
                      </a:r>
                    </a:p>
                    <a:p>
                      <a:r>
                        <a:rPr lang="en-US" sz="700" i="1" dirty="0"/>
                        <a:t>Contacts</a:t>
                      </a:r>
                    </a:p>
                    <a:p>
                      <a:r>
                        <a:rPr lang="en-US" sz="700" i="1" dirty="0"/>
                        <a:t>Status</a:t>
                      </a:r>
                    </a:p>
                    <a:p>
                      <a:r>
                        <a:rPr lang="en-US" sz="700" i="1" dirty="0"/>
                        <a:t>}</a:t>
                      </a:r>
                    </a:p>
                    <a:p>
                      <a:r>
                        <a:rPr lang="ru-RU" sz="1050" dirty="0"/>
                        <a:t>Ответ: 200, 400, 404, 500</a:t>
                      </a:r>
                      <a:endParaRPr lang="en-US" sz="1050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PUT: /v1/user/{</a:t>
                      </a:r>
                      <a:r>
                        <a:rPr lang="en-US" sz="1050" dirty="0" err="1"/>
                        <a:t>userId</a:t>
                      </a:r>
                      <a:r>
                        <a:rPr lang="en-US" sz="1050" dirty="0"/>
                        <a:t>}/channel/{</a:t>
                      </a:r>
                      <a:r>
                        <a:rPr lang="en-US" sz="1050" dirty="0" err="1"/>
                        <a:t>channelId</a:t>
                      </a:r>
                      <a:r>
                        <a:rPr lang="en-US" sz="1050" dirty="0"/>
                        <a:t>}</a:t>
                      </a:r>
                    </a:p>
                    <a:p>
                      <a:r>
                        <a:rPr lang="ru-RU" sz="1050" dirty="0"/>
                        <a:t>Тело запроса</a:t>
                      </a:r>
                      <a:endParaRPr lang="en-US" sz="1050" dirty="0"/>
                    </a:p>
                    <a:p>
                      <a:r>
                        <a:rPr lang="ru-RU" sz="700" i="1" dirty="0"/>
                        <a:t>{</a:t>
                      </a:r>
                      <a:endParaRPr lang="en-US" sz="700" i="1" dirty="0"/>
                    </a:p>
                    <a:p>
                      <a:r>
                        <a:rPr lang="en-US" sz="700" i="1" dirty="0" err="1"/>
                        <a:t>Nameof</a:t>
                      </a:r>
                      <a:endParaRPr lang="en-US" sz="700" i="1" dirty="0"/>
                    </a:p>
                    <a:p>
                      <a:r>
                        <a:rPr lang="en-US" sz="700" i="1" dirty="0"/>
                        <a:t>Contacts</a:t>
                      </a:r>
                    </a:p>
                    <a:p>
                      <a:r>
                        <a:rPr lang="en-US" sz="700" i="1" dirty="0"/>
                        <a:t>Status</a:t>
                      </a:r>
                    </a:p>
                    <a:p>
                      <a:r>
                        <a:rPr lang="en-US" sz="700" i="1" dirty="0"/>
                        <a:t>}</a:t>
                      </a:r>
                    </a:p>
                    <a:p>
                      <a:r>
                        <a:rPr lang="ru-RU" sz="1050" dirty="0"/>
                        <a:t>Ответ: 200, 400, 404, 500</a:t>
                      </a:r>
                      <a:endParaRPr lang="en-US" sz="1050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GET: /v1/user/{</a:t>
                      </a:r>
                      <a:r>
                        <a:rPr lang="en-US" sz="1050" dirty="0" err="1"/>
                        <a:t>userId</a:t>
                      </a:r>
                      <a:r>
                        <a:rPr lang="en-US" sz="1050" dirty="0"/>
                        <a:t>}/channel/{</a:t>
                      </a:r>
                      <a:r>
                        <a:rPr lang="en-US" sz="1050" dirty="0" err="1"/>
                        <a:t>channelId</a:t>
                      </a:r>
                      <a:r>
                        <a:rPr lang="en-US" sz="1050" dirty="0"/>
                        <a:t>}</a:t>
                      </a:r>
                    </a:p>
                    <a:p>
                      <a:r>
                        <a:rPr lang="ru-RU" sz="1050" dirty="0"/>
                        <a:t>Ответ: 200 + Список сообщений, 400, 404,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50" b="1" u="sng" dirty="0" err="1"/>
                        <a:t>Тикеты</a:t>
                      </a:r>
                      <a:endParaRPr lang="en-US" sz="1050" b="1" u="sng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GET: /v1/user/{</a:t>
                      </a:r>
                      <a:r>
                        <a:rPr lang="en-US" sz="1050" dirty="0" err="1"/>
                        <a:t>userId</a:t>
                      </a:r>
                      <a:r>
                        <a:rPr lang="en-US" sz="1050" dirty="0"/>
                        <a:t>}/ticket</a:t>
                      </a:r>
                    </a:p>
                    <a:p>
                      <a:r>
                        <a:rPr lang="ru-RU" sz="1050" dirty="0"/>
                        <a:t>Ответ: 200 + Список чатов, 400, 404, 500</a:t>
                      </a:r>
                      <a:endParaRPr lang="en-US" sz="1050" dirty="0"/>
                    </a:p>
                    <a:p>
                      <a:endParaRPr lang="en-US" sz="1050" dirty="0"/>
                    </a:p>
                    <a:p>
                      <a:r>
                        <a:rPr lang="en-US" sz="1050" dirty="0"/>
                        <a:t>POST: /v1/user/{</a:t>
                      </a:r>
                      <a:r>
                        <a:rPr lang="en-US" sz="1050" dirty="0" err="1"/>
                        <a:t>userId</a:t>
                      </a:r>
                      <a:r>
                        <a:rPr lang="en-US" sz="1050" dirty="0"/>
                        <a:t>}/ticket</a:t>
                      </a:r>
                    </a:p>
                    <a:p>
                      <a:r>
                        <a:rPr lang="ru-RU" sz="1050" dirty="0"/>
                        <a:t>Тело запроса</a:t>
                      </a:r>
                      <a:endParaRPr lang="en-US" sz="1050" dirty="0"/>
                    </a:p>
                    <a:p>
                      <a:r>
                        <a:rPr lang="ru-RU" sz="700" i="1" dirty="0"/>
                        <a:t>{</a:t>
                      </a:r>
                      <a:endParaRPr lang="en-US" sz="700" i="1" dirty="0"/>
                    </a:p>
                    <a:p>
                      <a:r>
                        <a:rPr lang="en-US" sz="700" i="1" dirty="0" err="1"/>
                        <a:t>Tiketid</a:t>
                      </a:r>
                      <a:endParaRPr lang="en-US" sz="700" i="1" dirty="0"/>
                    </a:p>
                    <a:p>
                      <a:r>
                        <a:rPr lang="en-US" sz="700" i="1" dirty="0" err="1"/>
                        <a:t>Userid</a:t>
                      </a:r>
                      <a:endParaRPr lang="en-US" sz="700" i="1" dirty="0"/>
                    </a:p>
                    <a:p>
                      <a:r>
                        <a:rPr lang="en-US" sz="700" i="1" dirty="0"/>
                        <a:t>Status</a:t>
                      </a:r>
                    </a:p>
                    <a:p>
                      <a:r>
                        <a:rPr lang="en-US" sz="700" i="1" dirty="0"/>
                        <a:t>Comment</a:t>
                      </a:r>
                    </a:p>
                    <a:p>
                      <a:r>
                        <a:rPr lang="en-US" sz="700" i="1" dirty="0"/>
                        <a:t>}</a:t>
                      </a:r>
                    </a:p>
                    <a:p>
                      <a:r>
                        <a:rPr lang="ru-RU" sz="1050" dirty="0"/>
                        <a:t>Ответ: 200, 400, 404,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65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832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БД мессенджера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2E4448-E390-4CB4-961E-5F8FDCB9D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43" y="1074057"/>
            <a:ext cx="4155290" cy="3708400"/>
          </a:xfrm>
          <a:prstGeom prst="rect">
            <a:avLst/>
          </a:prstGeom>
        </p:spPr>
      </p:pic>
      <p:sp>
        <p:nvSpPr>
          <p:cNvPr id="6" name="Google Shape;130;p23">
            <a:extLst>
              <a:ext uri="{FF2B5EF4-FFF2-40B4-BE49-F238E27FC236}">
                <a16:creationId xmlns:a16="http://schemas.microsoft.com/office/drawing/2014/main" id="{37A9F003-2424-4870-960E-24E59669ABC7}"/>
              </a:ext>
            </a:extLst>
          </p:cNvPr>
          <p:cNvSpPr txBox="1"/>
          <p:nvPr/>
        </p:nvSpPr>
        <p:spPr>
          <a:xfrm>
            <a:off x="522514" y="1264350"/>
            <a:ext cx="3323772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В качестве БД используется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PotgreSQL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т.к.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знакомая технология и позволяет применить </a:t>
            </a:r>
            <a:r>
              <a:rPr lang="ru-RU" sz="1200" dirty="0" err="1">
                <a:latin typeface="Roboto"/>
                <a:ea typeface="Roboto"/>
                <a:cs typeface="Roboto"/>
                <a:sym typeface="Roboto"/>
              </a:rPr>
              <a:t>реплицирование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1200" dirty="0" err="1">
                <a:latin typeface="Roboto"/>
                <a:ea typeface="Roboto"/>
                <a:cs typeface="Roboto"/>
                <a:sym typeface="Roboto"/>
              </a:rPr>
              <a:t>шардирование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Citus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) по филиалам.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sz="12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Для хранения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 распространения файлов выбрана 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CDN. 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Это позволит сотрудникам в зависимости от филиала быстро получать доступ к важным для их работы файлам.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Отправка и получение сообщения</a:t>
            </a:r>
            <a:endParaRPr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99B6C5-FBBF-4DA4-B055-FAA67B54E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86" y="1013611"/>
            <a:ext cx="6429828" cy="363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Поиск по сообщениям, файлам, контактам</a:t>
            </a:r>
            <a:endParaRPr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1022F7-7A39-4572-B503-02726B11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6" y="1249329"/>
            <a:ext cx="7024914" cy="31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7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Работа с </a:t>
            </a:r>
            <a:r>
              <a:rPr lang="ru-RU" sz="2800" dirty="0" err="1"/>
              <a:t>тикетами</a:t>
            </a:r>
            <a:endParaRPr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1022F7-7A39-4572-B503-02726B11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6" y="1249329"/>
            <a:ext cx="7024914" cy="310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9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Мониторинг</a:t>
            </a:r>
            <a:endParaRPr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05DDA5-E146-4139-AFD7-FE7C07AA0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14" y="1539295"/>
            <a:ext cx="7721600" cy="279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9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Сценарии масштабирования</a:t>
            </a:r>
            <a:endParaRPr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98553-4283-4258-ADB8-ED5D58CAAA31}"/>
              </a:ext>
            </a:extLst>
          </p:cNvPr>
          <p:cNvSpPr txBox="1"/>
          <p:nvPr/>
        </p:nvSpPr>
        <p:spPr>
          <a:xfrm>
            <a:off x="616856" y="1240396"/>
            <a:ext cx="52759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Сервисы</a:t>
            </a:r>
          </a:p>
          <a:p>
            <a:pPr marL="285750" indent="-285750">
              <a:buFontTx/>
              <a:buChar char="-"/>
            </a:pPr>
            <a:r>
              <a:rPr lang="ru-RU" dirty="0"/>
              <a:t>Горизонтальное масштабирование</a:t>
            </a:r>
          </a:p>
          <a:p>
            <a:pPr marL="285750" indent="-285750">
              <a:buFontTx/>
              <a:buChar char="-"/>
            </a:pPr>
            <a:r>
              <a:rPr lang="ru-RU" dirty="0"/>
              <a:t>Использование балансировки нагрузки через </a:t>
            </a:r>
            <a:r>
              <a:rPr lang="ru-RU" dirty="0" err="1"/>
              <a:t>nginx</a:t>
            </a:r>
            <a:endParaRPr lang="ru-RU" dirty="0"/>
          </a:p>
          <a:p>
            <a:endParaRPr lang="ru-RU" b="1" dirty="0"/>
          </a:p>
          <a:p>
            <a:r>
              <a:rPr lang="ru-RU" b="1" dirty="0"/>
              <a:t>БД- </a:t>
            </a:r>
            <a:r>
              <a:rPr lang="ru-RU" b="1" dirty="0" err="1"/>
              <a:t>Реплицирование</a:t>
            </a:r>
            <a:endParaRPr lang="ru-RU" b="1" dirty="0"/>
          </a:p>
          <a:p>
            <a:pPr marL="285750" indent="-285750">
              <a:buFontTx/>
              <a:buChar char="-"/>
            </a:pPr>
            <a:r>
              <a:rPr lang="ru-RU" dirty="0" err="1"/>
              <a:t>Шардинг</a:t>
            </a:r>
            <a:r>
              <a:rPr lang="ru-RU" dirty="0"/>
              <a:t> по филиалам;</a:t>
            </a:r>
          </a:p>
          <a:p>
            <a:endParaRPr lang="ru-RU" b="1" dirty="0"/>
          </a:p>
          <a:p>
            <a:r>
              <a:rPr lang="ru-RU" b="1" dirty="0"/>
              <a:t>Файлы</a:t>
            </a:r>
          </a:p>
          <a:p>
            <a:pPr marL="285750" indent="-285750">
              <a:buFontTx/>
              <a:buChar char="-"/>
            </a:pPr>
            <a:r>
              <a:rPr lang="ru-RU" dirty="0"/>
              <a:t>CDN</a:t>
            </a:r>
          </a:p>
          <a:p>
            <a:endParaRPr lang="ru-RU" b="1" dirty="0"/>
          </a:p>
          <a:p>
            <a:r>
              <a:rPr lang="ru-RU" b="1" dirty="0"/>
              <a:t>Авторизация в мессенджере</a:t>
            </a:r>
          </a:p>
          <a:p>
            <a:pPr marL="285750" indent="-285750">
              <a:buFontTx/>
              <a:buChar char="-"/>
            </a:pPr>
            <a:r>
              <a:rPr lang="ru-RU" dirty="0"/>
              <a:t>Реплика мастер-мастер.</a:t>
            </a:r>
          </a:p>
        </p:txBody>
      </p:sp>
    </p:spTree>
    <p:extLst>
      <p:ext uri="{BB962C8B-B14F-4D97-AF65-F5344CB8AC3E}">
        <p14:creationId xmlns:p14="http://schemas.microsoft.com/office/powerpoint/2010/main" val="224680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 и планы по развитию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35862-10AC-497B-9FD7-DA0C670017E2}"/>
              </a:ext>
            </a:extLst>
          </p:cNvPr>
          <p:cNvSpPr txBox="1"/>
          <p:nvPr/>
        </p:nvSpPr>
        <p:spPr>
          <a:xfrm>
            <a:off x="631371" y="1058967"/>
            <a:ext cx="775063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Выводы</a:t>
            </a:r>
            <a:endParaRPr lang="ru-RU" sz="1100" b="1" dirty="0"/>
          </a:p>
          <a:p>
            <a:endParaRPr lang="ru-RU" sz="1100" dirty="0"/>
          </a:p>
          <a:p>
            <a:r>
              <a:rPr lang="ru-RU" sz="1100" dirty="0"/>
              <a:t>Проект мессенджера, на мой взгляд, получился масштабируемым, готовым к ожидаемым нагрузкам. </a:t>
            </a:r>
          </a:p>
          <a:p>
            <a:endParaRPr lang="ru-RU" sz="1100" dirty="0"/>
          </a:p>
          <a:p>
            <a:r>
              <a:rPr lang="ru-RU" sz="1100" dirty="0"/>
              <a:t>Узкими местами представляется Сервис получения данных о документах, но это не является критическим узлом, т.к. не нарушает всей работы мессенджера и системы и отсутствие взаимодействия некоторое время несильно скажется на работе сотрудников. </a:t>
            </a:r>
          </a:p>
          <a:p>
            <a:endParaRPr lang="ru-RU" sz="1100" dirty="0"/>
          </a:p>
          <a:p>
            <a:r>
              <a:rPr lang="ru-RU" sz="1100" dirty="0"/>
              <a:t>Так же можно выделить сервис уведомлений. Он тоже не является критическим узлом и позволяет вести основную деятельность, но уже с пониженным комфортом. Этот сервис можно дополнить сервисом, работающим со сторонними мессенджерами (например Телеграм), почтой и т.п.</a:t>
            </a:r>
          </a:p>
          <a:p>
            <a:endParaRPr lang="ru-RU" sz="1100" dirty="0"/>
          </a:p>
          <a:p>
            <a:r>
              <a:rPr lang="ru-RU" sz="1100" dirty="0"/>
              <a:t>Одним из критических узлов представляется Сервис управления пользователями, т.к. отвечает за авторизацию и получению дополнительной информации из </a:t>
            </a:r>
            <a:r>
              <a:rPr lang="en-US" sz="1100" dirty="0"/>
              <a:t>AD</a:t>
            </a:r>
            <a:r>
              <a:rPr lang="ru-RU" sz="1100" dirty="0"/>
              <a:t>. Его можно масштабировать горизонтально вместе с отдельной таблицей авторизации пользователей.</a:t>
            </a:r>
          </a:p>
          <a:p>
            <a:endParaRPr lang="ru-RU" sz="1100" dirty="0"/>
          </a:p>
          <a:p>
            <a:r>
              <a:rPr lang="ru-RU" b="1" dirty="0"/>
              <a:t>Планы</a:t>
            </a:r>
            <a:endParaRPr lang="ru-RU" sz="1100" b="1" dirty="0"/>
          </a:p>
          <a:p>
            <a:endParaRPr lang="ru-RU" sz="1100" dirty="0"/>
          </a:p>
          <a:p>
            <a:r>
              <a:rPr lang="ru-RU" sz="1100" dirty="0"/>
              <a:t>Помимо расширения компетенций и опыта в высокой нагрузке, в таких сопутствующих областях, как мобильная разработка и фронт, хочется попробовать </a:t>
            </a:r>
            <a:r>
              <a:rPr lang="ru-RU" sz="1100" dirty="0" err="1"/>
              <a:t>тимлидинг</a:t>
            </a:r>
            <a:r>
              <a:rPr lang="ru-RU" sz="1100" dirty="0"/>
              <a:t>. Возможно, понравится.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204" b="204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</a:t>
            </a:r>
            <a:r>
              <a:rPr lang="ru-RU" sz="3000" dirty="0"/>
              <a:t>Корпоративный мессенджер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Квасов Вадим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Старший разработчик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Лансфот Документ Менеджмент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646869485"/>
              </p:ext>
            </p:extLst>
          </p:nvPr>
        </p:nvGraphicFramePr>
        <p:xfrm>
          <a:off x="952500" y="1544194"/>
          <a:ext cx="7239000" cy="857250"/>
        </p:xfrm>
        <a:graphic>
          <a:graphicData uri="http://schemas.openxmlformats.org/drawingml/2006/table">
            <a:tbl>
              <a:tblPr>
                <a:noFill/>
                <a:tableStyleId>{CF801F76-DBAD-43C5-BF87-E86FDE5F2674}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мессенджер для корпоративной системы, чтобы сотрудники в процессе работы над документами могли обмениваться сообщениями в рамках этой системы.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61952214"/>
              </p:ext>
            </p:extLst>
          </p:nvPr>
        </p:nvGraphicFramePr>
        <p:xfrm>
          <a:off x="1039586" y="1515166"/>
          <a:ext cx="7239000" cy="698608"/>
        </p:xfrm>
        <a:graphic>
          <a:graphicData uri="http://schemas.openxmlformats.org/drawingml/2006/table">
            <a:tbl>
              <a:tblPr>
                <a:noFill/>
                <a:tableStyleId>{CF801F76-DBAD-43C5-BF87-E86FDE5F2674}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Изучить способы создания масштабируемых и отказоустойчивых систем.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Сделать бэк для мессенджера.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719404872"/>
              </p:ext>
            </p:extLst>
          </p:nvPr>
        </p:nvGraphicFramePr>
        <p:xfrm>
          <a:off x="952500" y="1544194"/>
          <a:ext cx="7239000" cy="2080730"/>
        </p:xfrm>
        <a:graphic>
          <a:graphicData uri="http://schemas.openxmlformats.org/drawingml/2006/table">
            <a:tbl>
              <a:tblPr>
                <a:noFill/>
                <a:tableStyleId>{CF801F76-DBAD-43C5-BF87-E86FDE5F2674}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.NET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Core, PostgreSQL –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хорошо знакомые удобные технологии. Нравится, что с их помощью можно делать как микросервисы, так и сервис-ориентированные решения.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контейнеризация, открывающая удобство дистрибуции.</a:t>
                      </a:r>
                      <a:endParaRPr lang="en-US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Redis, Elasticsearch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новое и сложное. И очень интересное.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8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Grafana, Prometheus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тоже новое, красивое и информативное. Позволило ближе познакомиться с такой темой, как мониторинг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Бизнес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4" y="1264350"/>
            <a:ext cx="7285039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Бизнес-контекст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Разработана и внедрена внутренняя система документооборота обслуживающая географически разнесённые филиалы. В системе зарегистрированы около 10 тысяч сотрудников. Одновременно работает около 5 тысяч.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Бизнес-цели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Создать возможность сотрудникам в процессе работы над документами обмениваться сообщениями в рамках системы документооборота.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Бизнес-драйверы</a:t>
            </a:r>
          </a:p>
          <a:p>
            <a:pPr marL="4254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осуществление документооборота между филиалами затруднено из-за географического расположения;</a:t>
            </a:r>
          </a:p>
          <a:p>
            <a:pPr marL="4254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информация о процессах работы над документами часто теряется, что вызывает трудности в обработке документов;</a:t>
            </a:r>
          </a:p>
        </p:txBody>
      </p:sp>
    </p:spTree>
    <p:extLst>
      <p:ext uri="{BB962C8B-B14F-4D97-AF65-F5344CB8AC3E}">
        <p14:creationId xmlns:p14="http://schemas.microsoft.com/office/powerpoint/2010/main" val="410981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Требования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0" y="3905950"/>
            <a:ext cx="7285039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627FC4E4-6328-4316-9FD4-53035D65A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76009"/>
              </p:ext>
            </p:extLst>
          </p:nvPr>
        </p:nvGraphicFramePr>
        <p:xfrm>
          <a:off x="662074" y="1150620"/>
          <a:ext cx="8130232" cy="3659051"/>
        </p:xfrm>
        <a:graphic>
          <a:graphicData uri="http://schemas.openxmlformats.org/drawingml/2006/table">
            <a:tbl>
              <a:tblPr firstRow="1" bandRow="1">
                <a:tableStyleId>{CF801F76-DBAD-43C5-BF87-E86FDE5F2674}</a:tableStyleId>
              </a:tblPr>
              <a:tblGrid>
                <a:gridCol w="1740040">
                  <a:extLst>
                    <a:ext uri="{9D8B030D-6E8A-4147-A177-3AD203B41FA5}">
                      <a16:colId xmlns:a16="http://schemas.microsoft.com/office/drawing/2014/main" val="759223555"/>
                    </a:ext>
                  </a:extLst>
                </a:gridCol>
                <a:gridCol w="2466870">
                  <a:extLst>
                    <a:ext uri="{9D8B030D-6E8A-4147-A177-3AD203B41FA5}">
                      <a16:colId xmlns:a16="http://schemas.microsoft.com/office/drawing/2014/main" val="719113973"/>
                    </a:ext>
                  </a:extLst>
                </a:gridCol>
                <a:gridCol w="2119645">
                  <a:extLst>
                    <a:ext uri="{9D8B030D-6E8A-4147-A177-3AD203B41FA5}">
                      <a16:colId xmlns:a16="http://schemas.microsoft.com/office/drawing/2014/main" val="799340703"/>
                    </a:ext>
                  </a:extLst>
                </a:gridCol>
                <a:gridCol w="1803677">
                  <a:extLst>
                    <a:ext uri="{9D8B030D-6E8A-4147-A177-3AD203B41FA5}">
                      <a16:colId xmlns:a16="http://schemas.microsoft.com/office/drawing/2014/main" val="3552256073"/>
                    </a:ext>
                  </a:extLst>
                </a:gridCol>
              </a:tblGrid>
              <a:tr h="242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Нефункциональные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Функциональные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endParaRPr lang="ru-RU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72175"/>
                  </a:ext>
                </a:extLst>
              </a:tr>
              <a:tr h="397691"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Быстрая отправка и загрузка последних сообщений из чатов;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Высокая доступность сообщений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Обрабатывать пиковые посещение пользователей;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Пользователь должен</a:t>
                      </a:r>
                      <a:br>
                        <a:rPr lang="ru-RU" sz="1000" b="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ru-RU" sz="1000" b="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иметь возможность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Сотрудник тех. поддержки должен иметь возможность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b="1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Администратор должен иметь возможность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38076"/>
                  </a:ext>
                </a:extLst>
              </a:tr>
              <a:tr h="22059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Просматривать список сообщений в чате, к которому есть доступ; 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Создавать чат;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Приглашать в чат доступные контакты;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Работать с файлами: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скачивать;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загружать;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Формировать собственный список контактов;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Производить поиск по сообщениям, контактам, файлам;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Прикреплять к сообщению ссылку на документ из КЭДО;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Получать оповещения о новых событиях в чатах;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Отправлять и отслеживать </a:t>
                      </a:r>
                      <a:r>
                        <a:rPr lang="ru-RU" sz="1000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тикет</a:t>
                      </a: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случае сбоя;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Запланировать событие;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Работать с </a:t>
                      </a:r>
                      <a:r>
                        <a:rPr lang="ru-RU" sz="1000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тикетами</a:t>
                      </a: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Создать чат с пользователем по </a:t>
                      </a:r>
                      <a:r>
                        <a:rPr lang="ru-RU" sz="1000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тикету</a:t>
                      </a: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;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Производить поиск по </a:t>
                      </a:r>
                      <a:r>
                        <a:rPr lang="ru-RU" sz="1000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тикетам</a:t>
                      </a: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сообщениям, контактам, названиям файлов.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Изменять статус </a:t>
                      </a:r>
                      <a:r>
                        <a:rPr lang="ru-RU" sz="1000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тикета</a:t>
                      </a: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Получать оповещения о новых </a:t>
                      </a:r>
                      <a:r>
                        <a:rPr lang="ru-RU" sz="1000" dirty="0" err="1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тикетах</a:t>
                      </a:r>
                      <a:endParaRPr lang="ru-RU" sz="1000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Получать данные об актуальном состоянии системы по запросу.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8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99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Оценка</a:t>
            </a:r>
            <a:endParaRPr dirty="0"/>
          </a:p>
        </p:txBody>
      </p:sp>
      <p:sp>
        <p:nvSpPr>
          <p:cNvPr id="6" name="Google Shape;130;p23">
            <a:extLst>
              <a:ext uri="{FF2B5EF4-FFF2-40B4-BE49-F238E27FC236}">
                <a16:creationId xmlns:a16="http://schemas.microsoft.com/office/drawing/2014/main" id="{37A9F003-2424-4870-960E-24E59669ABC7}"/>
              </a:ext>
            </a:extLst>
          </p:cNvPr>
          <p:cNvSpPr txBox="1"/>
          <p:nvPr/>
        </p:nvSpPr>
        <p:spPr>
          <a:xfrm>
            <a:off x="552675" y="1264350"/>
            <a:ext cx="3554868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Пользователи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sz="1200" dirty="0">
              <a:latin typeface="Roboto"/>
              <a:ea typeface="Roboto"/>
              <a:cs typeface="Roboto"/>
              <a:sym typeface="Roboto"/>
            </a:endParaRP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Всего: ~15000.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Онлайн в день: ~5000.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Новых в месяц: ~200.</a:t>
            </a: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Пиковое посещение: ~8000 - ориентировочно раз в 2-3 месяца;### 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sz="1200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800" b="1" dirty="0">
                <a:latin typeface="Roboto"/>
                <a:ea typeface="Roboto"/>
                <a:cs typeface="Roboto"/>
                <a:sym typeface="Roboto"/>
              </a:rPr>
              <a:t>Активность пользователей</a:t>
            </a:r>
          </a:p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-RU" sz="1200" dirty="0">
              <a:latin typeface="Roboto"/>
              <a:ea typeface="Roboto"/>
              <a:cs typeface="Roboto"/>
              <a:sym typeface="Roboto"/>
            </a:endParaRPr>
          </a:p>
          <a:p>
            <a:pPr marL="3111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Пользователи получают и читают больше, чем </a:t>
            </a:r>
            <a:r>
              <a:rPr lang="ru-RU" sz="1200" dirty="0" err="1">
                <a:latin typeface="Roboto"/>
                <a:ea typeface="Roboto"/>
                <a:cs typeface="Roboto"/>
                <a:sym typeface="Roboto"/>
              </a:rPr>
              <a:t>отправляют.Много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 скачиваний медиа-контента.</a:t>
            </a:r>
            <a:endParaRPr lang="ru-RU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58484482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924</Words>
  <Application>Microsoft Office PowerPoint</Application>
  <PresentationFormat>Экран (16:9)</PresentationFormat>
  <Paragraphs>187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Courier New</vt:lpstr>
      <vt:lpstr>Roboto</vt:lpstr>
      <vt:lpstr>Arial</vt:lpstr>
      <vt:lpstr>Светлая тема</vt:lpstr>
      <vt:lpstr>Highload Architect</vt:lpstr>
      <vt:lpstr>Защита проекта Тема: Корпоративный мессенджер  </vt:lpstr>
      <vt:lpstr>План защиты </vt:lpstr>
      <vt:lpstr>Цели проекта</vt:lpstr>
      <vt:lpstr>Что планировалось </vt:lpstr>
      <vt:lpstr>Используемые технологии  </vt:lpstr>
      <vt:lpstr>Бизнес</vt:lpstr>
      <vt:lpstr>Требования</vt:lpstr>
      <vt:lpstr>Оценка</vt:lpstr>
      <vt:lpstr>Ядерные сущности</vt:lpstr>
      <vt:lpstr>Методы API</vt:lpstr>
      <vt:lpstr>БД мессенджера   </vt:lpstr>
      <vt:lpstr>Отправка и получение сообщения</vt:lpstr>
      <vt:lpstr>Поиск по сообщениям, файлам, контактам</vt:lpstr>
      <vt:lpstr>Работа с тикетами</vt:lpstr>
      <vt:lpstr>Мониторинг</vt:lpstr>
      <vt:lpstr>Сценарии масштабирования</vt:lpstr>
      <vt:lpstr>Выводы и планы по развитию 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Highload Architect</dc:title>
  <dc:creator>Квасов Вадим</dc:creator>
  <cp:lastModifiedBy>Квасов Вадим</cp:lastModifiedBy>
  <cp:revision>17</cp:revision>
  <dcterms:modified xsi:type="dcterms:W3CDTF">2024-10-21T18:24:39Z</dcterms:modified>
</cp:coreProperties>
</file>