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1" r:id="rId3"/>
  </p:sldMasterIdLst>
  <p:notesMasterIdLst>
    <p:notesMasterId r:id="rId10"/>
  </p:notesMasterIdLst>
  <p:sldIdLst>
    <p:sldId id="257" r:id="rId4"/>
    <p:sldId id="261" r:id="rId5"/>
    <p:sldId id="260" r:id="rId6"/>
    <p:sldId id="265" r:id="rId7"/>
    <p:sldId id="278" r:id="rId8"/>
    <p:sldId id="275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3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839" autoAdjust="0"/>
  </p:normalViewPr>
  <p:slideViewPr>
    <p:cSldViewPr snapToGrid="0">
      <p:cViewPr varScale="1">
        <p:scale>
          <a:sx n="66" d="100"/>
          <a:sy n="66" d="100"/>
        </p:scale>
        <p:origin x="82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9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19996-5A74-4FB4-8A69-7C6BD6FED1CC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4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19996-5A74-4FB4-8A69-7C6BD6FED1CC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3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首先来介绍一下我们的设计模式，我们采用了</a:t>
            </a:r>
            <a:r>
              <a:rPr lang="en-US" altLang="zh-CN" dirty="0"/>
              <a:t>MVC</a:t>
            </a:r>
            <a:r>
              <a:rPr lang="zh-CN" altLang="en-US" dirty="0"/>
              <a:t>设计模式，说人话就是算法、界面和控制器。文件列表是这样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4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接下来给大家演示一下我们的成果。看这里非常的人性化提示，那我们跟着他的提示来搜索一下，控制台就输出了着这</a:t>
            </a:r>
            <a:r>
              <a:rPr lang="en-US" altLang="zh-CN" dirty="0"/>
              <a:t>30</a:t>
            </a:r>
            <a:r>
              <a:rPr lang="zh-CN" altLang="en-US" dirty="0"/>
              <a:t>多</a:t>
            </a:r>
            <a:r>
              <a:rPr lang="en-US" altLang="zh-CN" dirty="0"/>
              <a:t>w</a:t>
            </a:r>
            <a:r>
              <a:rPr lang="zh-CN" altLang="en-US" dirty="0"/>
              <a:t>首诗，非常的迅速，几乎实现了秒搜，很棒有木有，然后这里就会显示读入的情况。然后实现按作者搜，搜一个杜甫，同样秒搜。下面这个搜索框是我们的精华所在，这里写的随便搜搜看，到底有多随便呢，我们先来搜一个宋太宗，发现有很多，想要更加精确搜索，我们看到这里有个二，那么输入</a:t>
            </a:r>
            <a:r>
              <a:rPr lang="en-US" altLang="zh-CN" dirty="0"/>
              <a:t>and</a:t>
            </a:r>
            <a:r>
              <a:rPr lang="zh-CN" altLang="en-US" dirty="0"/>
              <a:t>二，发现还有很多，那我们再来精确定位，我们输入</a:t>
            </a:r>
            <a:r>
              <a:rPr lang="en-US" altLang="zh-CN" dirty="0"/>
              <a:t>xx</a:t>
            </a:r>
            <a:r>
              <a:rPr lang="zh-CN" altLang="en-US" dirty="0"/>
              <a:t>，这里应该就会定位到这首诗，我们还实现了收藏夹功能，我点一下收藏，等会会展示出来。我们这个搜索框融合了题目搜索，作者搜索，标签搜索，内容搜索，友情</a:t>
            </a:r>
            <a:r>
              <a:rPr lang="en-US" altLang="zh-CN" dirty="0"/>
              <a:t>and</a:t>
            </a:r>
            <a:r>
              <a:rPr lang="zh-CN" altLang="en-US" dirty="0"/>
              <a:t>杨万里，我们实现了任意多关键字搜索，搜几个都行，中间用</a:t>
            </a:r>
            <a:r>
              <a:rPr lang="en-US" altLang="zh-CN" dirty="0"/>
              <a:t>and</a:t>
            </a:r>
            <a:r>
              <a:rPr lang="zh-CN" altLang="en-US" dirty="0"/>
              <a:t>隔开。实现了</a:t>
            </a:r>
            <a:r>
              <a:rPr lang="en-US" altLang="zh-CN" dirty="0"/>
              <a:t>and</a:t>
            </a:r>
            <a:r>
              <a:rPr lang="zh-CN" altLang="en-US" dirty="0"/>
              <a:t>搜索之后，我们不满足于此，希望还可以进行</a:t>
            </a:r>
            <a:r>
              <a:rPr lang="en-US" altLang="zh-CN" dirty="0"/>
              <a:t>or</a:t>
            </a:r>
            <a:r>
              <a:rPr lang="zh-CN" altLang="en-US" dirty="0"/>
              <a:t>搜索，我们在这里输入王之道</a:t>
            </a:r>
            <a:r>
              <a:rPr lang="en-US" altLang="zh-CN" dirty="0"/>
              <a:t>or</a:t>
            </a:r>
            <a:r>
              <a:rPr lang="zh-CN" altLang="en-US" dirty="0"/>
              <a:t>白雪，就会输出所有包含王之道或者白雪的内容，我们不仅实现了与门，还实现了或门，而且这个搜索框的功能还不限于此，我们搜索一个</a:t>
            </a:r>
            <a:r>
              <a:rPr lang="en-US" altLang="zh-CN" dirty="0"/>
              <a:t>txt</a:t>
            </a:r>
            <a:r>
              <a:rPr lang="zh-CN" altLang="en-US" dirty="0"/>
              <a:t>文件，如</a:t>
            </a:r>
            <a:r>
              <a:rPr lang="en-US" altLang="zh-CN" dirty="0"/>
              <a:t>poem75</a:t>
            </a:r>
            <a:r>
              <a:rPr lang="zh-CN" altLang="en-US" dirty="0"/>
              <a:t>，就会打印出来这个文件的内容，到此就结束了吗，还没有，它还比较智能，知道我们想要它做什么，比如输入</a:t>
            </a:r>
            <a:r>
              <a:rPr lang="en-US" altLang="zh-CN" dirty="0"/>
              <a:t>poem75</a:t>
            </a:r>
            <a:r>
              <a:rPr lang="zh-CN" altLang="en-US" dirty="0"/>
              <a:t>，再加几个汉字比如我太难了，然后搜索，就实现了一键设置</a:t>
            </a:r>
            <a:r>
              <a:rPr lang="en-US" altLang="zh-CN" dirty="0"/>
              <a:t>tag</a:t>
            </a:r>
            <a:r>
              <a:rPr lang="zh-CN" altLang="en-US" dirty="0"/>
              <a:t>功能。</a:t>
            </a:r>
            <a:endParaRPr lang="en-US" altLang="zh-CN" dirty="0"/>
          </a:p>
          <a:p>
            <a:r>
              <a:rPr lang="zh-CN" altLang="en-US" dirty="0"/>
              <a:t>接下来给大家演示给单首诗增删</a:t>
            </a:r>
            <a:r>
              <a:rPr lang="en-US" altLang="zh-CN" dirty="0"/>
              <a:t>tag</a:t>
            </a:r>
            <a:r>
              <a:rPr lang="zh-CN" altLang="en-US" dirty="0"/>
              <a:t>的功能，比如静夜思，</a:t>
            </a:r>
            <a:r>
              <a:rPr lang="en-US" altLang="zh-CN" dirty="0" err="1"/>
              <a:t>xxxx</a:t>
            </a:r>
            <a:r>
              <a:rPr lang="zh-CN" altLang="en-US" dirty="0"/>
              <a:t>，我不想通宵了。</a:t>
            </a:r>
            <a:r>
              <a:rPr lang="en-US" altLang="zh-CN" dirty="0"/>
              <a:t>xxx</a:t>
            </a:r>
          </a:p>
          <a:p>
            <a:r>
              <a:rPr lang="zh-CN" altLang="en-US" dirty="0"/>
              <a:t>接下来为大家演示模拟学习功能，点击学习按钮，这个文本框就会随机为你推荐</a:t>
            </a:r>
            <a:r>
              <a:rPr lang="en-US" altLang="zh-CN" dirty="0"/>
              <a:t>200</a:t>
            </a:r>
            <a:r>
              <a:rPr lang="zh-CN" altLang="en-US" dirty="0"/>
              <a:t>首诗，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1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亮点：秒搜、界面还算友好，不复杂，增加了要求外的收藏夹功能</a:t>
            </a:r>
            <a:endParaRPr lang="en-US" altLang="zh-CN" dirty="0"/>
          </a:p>
          <a:p>
            <a:r>
              <a:rPr lang="zh-CN" altLang="en-US" dirty="0"/>
              <a:t>音乐、控制台输出、窗口放大、加括号进来实现</a:t>
            </a:r>
            <a:r>
              <a:rPr lang="en-US" altLang="zh-CN" dirty="0"/>
              <a:t>and</a:t>
            </a:r>
            <a:r>
              <a:rPr lang="zh-CN" altLang="en-US" dirty="0"/>
              <a:t>和</a:t>
            </a:r>
            <a:r>
              <a:rPr lang="en-US" altLang="zh-CN" dirty="0"/>
              <a:t>or</a:t>
            </a:r>
            <a:r>
              <a:rPr lang="zh-CN" altLang="en-US" dirty="0"/>
              <a:t>并列搜索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19996-5A74-4FB4-8A69-7C6BD6FED1CC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1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400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400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4000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BC5B-656C-43D9-BD11-24E428B2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3153-9CB8-4849-9DC2-896FAC3057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337369 h 6858000"/>
              <a:gd name="connsiteX3" fmla="*/ 383868 w 6096000"/>
              <a:gd name="connsiteY3" fmla="*/ 337369 h 6858000"/>
              <a:gd name="connsiteX4" fmla="*/ 383868 w 6096000"/>
              <a:gd name="connsiteY4" fmla="*/ 6520631 h 6858000"/>
              <a:gd name="connsiteX5" fmla="*/ 6096000 w 6096000"/>
              <a:gd name="connsiteY5" fmla="*/ 6520631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337369"/>
                </a:lnTo>
                <a:lnTo>
                  <a:pt x="383868" y="337369"/>
                </a:lnTo>
                <a:lnTo>
                  <a:pt x="383868" y="6520631"/>
                </a:lnTo>
                <a:lnTo>
                  <a:pt x="6096000" y="6520631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flipH="1"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337369 h 6858000"/>
              <a:gd name="connsiteX3" fmla="*/ 383868 w 6096000"/>
              <a:gd name="connsiteY3" fmla="*/ 337369 h 6858000"/>
              <a:gd name="connsiteX4" fmla="*/ 383868 w 6096000"/>
              <a:gd name="connsiteY4" fmla="*/ 6520631 h 6858000"/>
              <a:gd name="connsiteX5" fmla="*/ 6096000 w 6096000"/>
              <a:gd name="connsiteY5" fmla="*/ 6520631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337369"/>
                </a:lnTo>
                <a:lnTo>
                  <a:pt x="383868" y="337369"/>
                </a:lnTo>
                <a:lnTo>
                  <a:pt x="383868" y="6520631"/>
                </a:lnTo>
                <a:lnTo>
                  <a:pt x="6096000" y="6520631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72061"/>
            <a:ext cx="7277100" cy="230832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BUSINESS REPORT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4180385"/>
            <a:ext cx="72771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PRESENTED BY </a:t>
            </a:r>
            <a:r>
              <a:rPr lang="en-US" dirty="0" err="1"/>
              <a:t>OfficePLUS</a:t>
            </a:r>
            <a:endParaRPr lang="en-US" dirty="0"/>
          </a:p>
        </p:txBody>
      </p:sp>
      <p:sp>
        <p:nvSpPr>
          <p:cNvPr id="17" name="Freeform 16"/>
          <p:cNvSpPr/>
          <p:nvPr userDrawn="1"/>
        </p:nvSpPr>
        <p:spPr>
          <a:xfrm>
            <a:off x="10477500" y="5235630"/>
            <a:ext cx="968454" cy="968454"/>
          </a:xfrm>
          <a:custGeom>
            <a:avLst/>
            <a:gdLst>
              <a:gd name="connsiteX0" fmla="*/ 247650 w 2187654"/>
              <a:gd name="connsiteY0" fmla="*/ 247650 h 2187654"/>
              <a:gd name="connsiteX1" fmla="*/ 247650 w 2187654"/>
              <a:gd name="connsiteY1" fmla="*/ 1940004 h 2187654"/>
              <a:gd name="connsiteX2" fmla="*/ 1940004 w 2187654"/>
              <a:gd name="connsiteY2" fmla="*/ 1940004 h 2187654"/>
              <a:gd name="connsiteX3" fmla="*/ 1940004 w 2187654"/>
              <a:gd name="connsiteY3" fmla="*/ 247650 h 2187654"/>
              <a:gd name="connsiteX4" fmla="*/ 0 w 2187654"/>
              <a:gd name="connsiteY4" fmla="*/ 0 h 2187654"/>
              <a:gd name="connsiteX5" fmla="*/ 2187654 w 2187654"/>
              <a:gd name="connsiteY5" fmla="*/ 0 h 2187654"/>
              <a:gd name="connsiteX6" fmla="*/ 2187654 w 2187654"/>
              <a:gd name="connsiteY6" fmla="*/ 2187654 h 2187654"/>
              <a:gd name="connsiteX7" fmla="*/ 0 w 2187654"/>
              <a:gd name="connsiteY7" fmla="*/ 2187654 h 218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654" h="2187654">
                <a:moveTo>
                  <a:pt x="247650" y="247650"/>
                </a:moveTo>
                <a:lnTo>
                  <a:pt x="247650" y="1940004"/>
                </a:lnTo>
                <a:lnTo>
                  <a:pt x="1940004" y="1940004"/>
                </a:lnTo>
                <a:lnTo>
                  <a:pt x="1940004" y="247650"/>
                </a:lnTo>
                <a:close/>
                <a:moveTo>
                  <a:pt x="0" y="0"/>
                </a:moveTo>
                <a:lnTo>
                  <a:pt x="2187654" y="0"/>
                </a:lnTo>
                <a:lnTo>
                  <a:pt x="2187654" y="2187654"/>
                </a:lnTo>
                <a:lnTo>
                  <a:pt x="0" y="21876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667250" y="0"/>
            <a:ext cx="75247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Frame 8"/>
          <p:cNvSpPr/>
          <p:nvPr userDrawn="1"/>
        </p:nvSpPr>
        <p:spPr>
          <a:xfrm>
            <a:off x="3141690" y="423844"/>
            <a:ext cx="4002060" cy="3698820"/>
          </a:xfrm>
          <a:prstGeom prst="frame">
            <a:avLst>
              <a:gd name="adj1" fmla="val 40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7700" y="2682549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57700" y="1980818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308015" y="3455720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PART 1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308015" y="3876742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613065" y="3455720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PART 1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9613065" y="3876742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308015" y="4510130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PART 1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7308015" y="4931152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9613065" y="4510130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PART 1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613065" y="4931152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</p:spTree>
  </p:cSld>
  <p:clrMapOvr>
    <a:masterClrMapping/>
  </p:clrMapOvr>
  <p:transition advTm="4000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667250" y="0"/>
            <a:ext cx="75247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Frame 8"/>
          <p:cNvSpPr/>
          <p:nvPr userDrawn="1"/>
        </p:nvSpPr>
        <p:spPr>
          <a:xfrm>
            <a:off x="3141690" y="423844"/>
            <a:ext cx="4002060" cy="3698820"/>
          </a:xfrm>
          <a:prstGeom prst="frame">
            <a:avLst>
              <a:gd name="adj1" fmla="val 40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7700" y="2682549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57700" y="1980818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308015" y="3455720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PART 1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308015" y="3876742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613065" y="3455720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PART 1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9613065" y="3876742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308015" y="4510130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PART 1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7308015" y="4931152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9613065" y="4510130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PART 1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613065" y="4931152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7308015" y="5538830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PART 1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15" y="5959852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613065" y="5538830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PART 1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9613065" y="5959852"/>
            <a:ext cx="196059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en-US" dirty="0"/>
          </a:p>
        </p:txBody>
      </p:sp>
    </p:spTree>
  </p:cSld>
  <p:clrMapOvr>
    <a:masterClrMapping/>
  </p:clrMapOvr>
  <p:transition advTm="4000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 userDrawn="1"/>
        </p:nvSpPr>
        <p:spPr>
          <a:xfrm rot="2700000">
            <a:off x="3676650" y="-3763842"/>
            <a:ext cx="4838700" cy="4838700"/>
          </a:xfrm>
          <a:prstGeom prst="frame">
            <a:avLst>
              <a:gd name="adj1" fmla="val 4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57450" y="2828835"/>
            <a:ext cx="72771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457450" y="4027732"/>
            <a:ext cx="72771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1</a:t>
            </a:r>
          </a:p>
        </p:txBody>
      </p:sp>
    </p:spTree>
  </p:cSld>
  <p:clrMapOvr>
    <a:masterClrMapping/>
  </p:clrMapOvr>
  <p:transition advTm="4000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rot="18900000">
            <a:off x="5722100" y="-373898"/>
            <a:ext cx="747797" cy="74779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57450" y="587126"/>
            <a:ext cx="72771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457450" y="1136174"/>
            <a:ext cx="7277100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the text here</a:t>
            </a:r>
          </a:p>
        </p:txBody>
      </p:sp>
    </p:spTree>
  </p:cSld>
  <p:clrMapOvr>
    <a:masterClrMapping/>
  </p:clrMapOvr>
  <p:transition advTm="4000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rot="18900000">
            <a:off x="5722100" y="-373898"/>
            <a:ext cx="747797" cy="74779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57450" y="587126"/>
            <a:ext cx="72771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457450" y="1136174"/>
            <a:ext cx="7277100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the text here</a:t>
            </a:r>
          </a:p>
        </p:txBody>
      </p:sp>
    </p:spTree>
  </p:cSld>
  <p:clrMapOvr>
    <a:masterClrMapping/>
  </p:clrMapOvr>
  <p:transition advTm="4000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 userDrawn="1"/>
        </p:nvSpPr>
        <p:spPr>
          <a:xfrm>
            <a:off x="921005" y="-1425566"/>
            <a:ext cx="4002060" cy="4226824"/>
          </a:xfrm>
          <a:prstGeom prst="frame">
            <a:avLst>
              <a:gd name="adj1" fmla="val 40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17275" y="1606288"/>
            <a:ext cx="3609520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17275" y="1181556"/>
            <a:ext cx="360952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Add the text here</a:t>
            </a:r>
          </a:p>
        </p:txBody>
      </p:sp>
    </p:spTree>
  </p:cSld>
  <p:clrMapOvr>
    <a:masterClrMapping/>
  </p:clrMapOvr>
  <p:transition advTm="4000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 userDrawn="1"/>
        </p:nvSpPr>
        <p:spPr>
          <a:xfrm>
            <a:off x="921005" y="-1425566"/>
            <a:ext cx="4002060" cy="4226824"/>
          </a:xfrm>
          <a:prstGeom prst="frame">
            <a:avLst>
              <a:gd name="adj1" fmla="val 40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17275" y="1606288"/>
            <a:ext cx="3609520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17275" y="1181556"/>
            <a:ext cx="360952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the text here</a:t>
            </a:r>
          </a:p>
        </p:txBody>
      </p:sp>
    </p:spTree>
  </p:cSld>
  <p:clrMapOvr>
    <a:masterClrMapping/>
  </p:clrMapOvr>
  <p:transition advTm="4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4000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0422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17275" y="2215089"/>
            <a:ext cx="3609520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17275" y="1790357"/>
            <a:ext cx="360952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the text here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33829" y="3718263"/>
            <a:ext cx="4392966" cy="129266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17275" y="3089755"/>
            <a:ext cx="360952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ight Triangle 6"/>
          <p:cNvSpPr/>
          <p:nvPr userDrawn="1"/>
        </p:nvSpPr>
        <p:spPr>
          <a:xfrm flipH="1" flipV="1">
            <a:off x="4476749" y="3169910"/>
            <a:ext cx="250046" cy="2353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>
            <a:off x="9181531" y="-1"/>
            <a:ext cx="3010469" cy="6833435"/>
          </a:xfrm>
          <a:custGeom>
            <a:avLst/>
            <a:gdLst>
              <a:gd name="connsiteX0" fmla="*/ 1714500 w 3010469"/>
              <a:gd name="connsiteY0" fmla="*/ 0 h 6858000"/>
              <a:gd name="connsiteX1" fmla="*/ 3010469 w 3010469"/>
              <a:gd name="connsiteY1" fmla="*/ 0 h 6858000"/>
              <a:gd name="connsiteX2" fmla="*/ 3010469 w 3010469"/>
              <a:gd name="connsiteY2" fmla="*/ 6858000 h 6858000"/>
              <a:gd name="connsiteX3" fmla="*/ 0 w 301046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469" h="6858000">
                <a:moveTo>
                  <a:pt x="1714500" y="0"/>
                </a:moveTo>
                <a:lnTo>
                  <a:pt x="3010469" y="0"/>
                </a:lnTo>
                <a:lnTo>
                  <a:pt x="301046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0" y="0"/>
            <a:ext cx="7393940" cy="6858000"/>
          </a:xfrm>
          <a:custGeom>
            <a:avLst/>
            <a:gdLst>
              <a:gd name="connsiteX0" fmla="*/ 0 w 7393940"/>
              <a:gd name="connsiteY0" fmla="*/ 0 h 6858000"/>
              <a:gd name="connsiteX1" fmla="*/ 7393940 w 7393940"/>
              <a:gd name="connsiteY1" fmla="*/ 0 h 6858000"/>
              <a:gd name="connsiteX2" fmla="*/ 5679440 w 7393940"/>
              <a:gd name="connsiteY2" fmla="*/ 6858000 h 6858000"/>
              <a:gd name="connsiteX3" fmla="*/ 0 w 73939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3940" h="6858000">
                <a:moveTo>
                  <a:pt x="0" y="0"/>
                </a:moveTo>
                <a:lnTo>
                  <a:pt x="7393940" y="0"/>
                </a:lnTo>
                <a:lnTo>
                  <a:pt x="567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Freeform 16"/>
          <p:cNvSpPr/>
          <p:nvPr userDrawn="1"/>
        </p:nvSpPr>
        <p:spPr>
          <a:xfrm rot="823830">
            <a:off x="10402103" y="-113517"/>
            <a:ext cx="103497" cy="7085035"/>
          </a:xfrm>
          <a:custGeom>
            <a:avLst/>
            <a:gdLst>
              <a:gd name="connsiteX0" fmla="*/ 1 w 103497"/>
              <a:gd name="connsiteY0" fmla="*/ 25288 h 7085035"/>
              <a:gd name="connsiteX1" fmla="*/ 103497 w 103497"/>
              <a:gd name="connsiteY1" fmla="*/ 0 h 7085035"/>
              <a:gd name="connsiteX2" fmla="*/ 103497 w 103497"/>
              <a:gd name="connsiteY2" fmla="*/ 7059747 h 7085035"/>
              <a:gd name="connsiteX3" fmla="*/ 0 w 103497"/>
              <a:gd name="connsiteY3" fmla="*/ 7085035 h 708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97" h="7085035">
                <a:moveTo>
                  <a:pt x="1" y="25288"/>
                </a:moveTo>
                <a:lnTo>
                  <a:pt x="103497" y="0"/>
                </a:lnTo>
                <a:lnTo>
                  <a:pt x="103497" y="7059747"/>
                </a:lnTo>
                <a:lnTo>
                  <a:pt x="0" y="70850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45327" y="1365913"/>
            <a:ext cx="3609520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45327" y="941181"/>
            <a:ext cx="360952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Add the text here</a:t>
            </a:r>
          </a:p>
        </p:txBody>
      </p:sp>
    </p:spTree>
  </p:cSld>
  <p:clrMapOvr>
    <a:masterClrMapping/>
  </p:clrMapOvr>
  <p:transition advTm="4000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17275" y="2215089"/>
            <a:ext cx="3609520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17275" y="1790357"/>
            <a:ext cx="360952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Add the text here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33829" y="3718263"/>
            <a:ext cx="4392966" cy="129266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17275" y="3089755"/>
            <a:ext cx="360952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ight Triangle 6"/>
          <p:cNvSpPr/>
          <p:nvPr userDrawn="1"/>
        </p:nvSpPr>
        <p:spPr>
          <a:xfrm flipH="1" flipV="1">
            <a:off x="4476749" y="3169910"/>
            <a:ext cx="250046" cy="23538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4800" y="285750"/>
            <a:ext cx="11544300" cy="6286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45875" y="2215089"/>
            <a:ext cx="3609520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345875" y="1790357"/>
            <a:ext cx="360952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the text here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62429" y="3718263"/>
            <a:ext cx="4392966" cy="129266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45875" y="3089755"/>
            <a:ext cx="360952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ight Triangle 7"/>
          <p:cNvSpPr/>
          <p:nvPr userDrawn="1"/>
        </p:nvSpPr>
        <p:spPr>
          <a:xfrm flipH="1" flipV="1">
            <a:off x="4705349" y="3169910"/>
            <a:ext cx="250046" cy="2353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978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663543" y="0"/>
            <a:ext cx="4528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17275" y="2215089"/>
            <a:ext cx="3609520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17275" y="1790357"/>
            <a:ext cx="360952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the text here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33829" y="3718263"/>
            <a:ext cx="4392966" cy="129266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17275" y="3089755"/>
            <a:ext cx="360952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ight Triangle 9"/>
          <p:cNvSpPr/>
          <p:nvPr userDrawn="1"/>
        </p:nvSpPr>
        <p:spPr>
          <a:xfrm flipH="1" flipV="1">
            <a:off x="4476749" y="3169910"/>
            <a:ext cx="250046" cy="2353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576457" y="0"/>
            <a:ext cx="1741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75000"/>
                  <a:alpha val="47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4000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400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4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4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4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400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400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4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advTm="4000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6BC5B-656C-43D9-BD11-24E428B222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3153-9CB8-4849-9DC2-896FAC3057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advTm="4000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transition advTm="4000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3585037" y="2740563"/>
            <a:ext cx="6214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spc="130" dirty="0">
                <a:solidFill>
                  <a:schemeClr val="bg2">
                    <a:lumMod val="10000"/>
                  </a:schemeClr>
                </a:solidFill>
                <a:uFillTx/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</a:rPr>
              <a:t>“陪你学诗”项目展示</a:t>
            </a:r>
          </a:p>
        </p:txBody>
      </p:sp>
      <p:sp>
        <p:nvSpPr>
          <p:cNvPr id="55" name="矩形 54"/>
          <p:cNvSpPr/>
          <p:nvPr/>
        </p:nvSpPr>
        <p:spPr>
          <a:xfrm rot="7599357">
            <a:off x="3665900" y="3199455"/>
            <a:ext cx="917212" cy="478981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080695" y="2758662"/>
            <a:ext cx="0" cy="20635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046590" y="3241621"/>
            <a:ext cx="0" cy="20635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>
            <a:off x="3762277" y="3016611"/>
            <a:ext cx="0" cy="20635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4374850" y="3016611"/>
            <a:ext cx="0" cy="20635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2700000">
            <a:off x="4243221" y="2906641"/>
            <a:ext cx="0" cy="14623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2700000">
            <a:off x="3907501" y="3219978"/>
            <a:ext cx="0" cy="14623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8100000">
            <a:off x="3907500" y="2906641"/>
            <a:ext cx="0" cy="14623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8100000">
            <a:off x="4253889" y="3207611"/>
            <a:ext cx="0" cy="14623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8415679" y="3522397"/>
            <a:ext cx="0" cy="20635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415679" y="4027239"/>
            <a:ext cx="0" cy="20635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5400000">
            <a:off x="8124566" y="3780346"/>
            <a:ext cx="0" cy="20635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5400000">
            <a:off x="8709834" y="3780346"/>
            <a:ext cx="0" cy="20635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2700000">
            <a:off x="8578205" y="3670376"/>
            <a:ext cx="0" cy="14623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2700000">
            <a:off x="8242485" y="3983713"/>
            <a:ext cx="0" cy="14623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8100000">
            <a:off x="8242484" y="3670376"/>
            <a:ext cx="0" cy="14623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8100000">
            <a:off x="8588873" y="3971346"/>
            <a:ext cx="0" cy="14623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7489538" y="1249097"/>
            <a:ext cx="0" cy="276219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489538" y="1924850"/>
            <a:ext cx="0" cy="276219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7099871" y="1594373"/>
            <a:ext cx="0" cy="276219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5400000">
            <a:off x="7883277" y="1594373"/>
            <a:ext cx="0" cy="276219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rot="2700000">
            <a:off x="7707086" y="1447173"/>
            <a:ext cx="0" cy="195746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rot="2700000">
            <a:off x="7257710" y="1866588"/>
            <a:ext cx="0" cy="195746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rot="8100000">
            <a:off x="7257709" y="1447173"/>
            <a:ext cx="0" cy="195746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8100000">
            <a:off x="7721366" y="1850035"/>
            <a:ext cx="0" cy="195746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2575719-5240-4BF0-8EA2-B20AF83BA3DA}"/>
              </a:ext>
            </a:extLst>
          </p:cNvPr>
          <p:cNvSpPr txBox="1"/>
          <p:nvPr/>
        </p:nvSpPr>
        <p:spPr>
          <a:xfrm>
            <a:off x="10072498" y="3795198"/>
            <a:ext cx="6214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spc="130" dirty="0">
                <a:solidFill>
                  <a:schemeClr val="bg2">
                    <a:lumMod val="10000"/>
                  </a:schemeClr>
                </a:solidFill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</a:rPr>
              <a:t>By</a:t>
            </a:r>
            <a:r>
              <a:rPr lang="zh-CN" altLang="en-US" sz="2400" spc="130" dirty="0">
                <a:solidFill>
                  <a:schemeClr val="bg2">
                    <a:lumMod val="10000"/>
                  </a:schemeClr>
                </a:solidFill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</a:rPr>
              <a:t>：</a:t>
            </a:r>
            <a:endParaRPr lang="en-US" altLang="zh-CN" sz="2400" spc="130" dirty="0">
              <a:solidFill>
                <a:schemeClr val="bg2">
                  <a:lumMod val="10000"/>
                </a:schemeClr>
              </a:solidFill>
              <a:latin typeface="方正正黑简体" panose="02000000000000000000" charset="-122"/>
              <a:ea typeface="方正正黑简体" panose="02000000000000000000" charset="-122"/>
              <a:cs typeface="方正仿郭简体" panose="03000509000000000000" pitchFamily="65" charset="-122"/>
            </a:endParaRPr>
          </a:p>
          <a:p>
            <a:pPr algn="l"/>
            <a:r>
              <a:rPr lang="zh-CN" altLang="en-US" sz="2400" spc="130" dirty="0">
                <a:solidFill>
                  <a:schemeClr val="bg2">
                    <a:lumMod val="10000"/>
                  </a:schemeClr>
                </a:solidFill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</a:rPr>
              <a:t>吕炳杰</a:t>
            </a:r>
            <a:r>
              <a:rPr lang="en-US" altLang="zh-CN" sz="2400" spc="130" dirty="0">
                <a:solidFill>
                  <a:schemeClr val="bg2">
                    <a:lumMod val="10000"/>
                  </a:schemeClr>
                </a:solidFill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</a:rPr>
              <a:t>	</a:t>
            </a:r>
          </a:p>
          <a:p>
            <a:pPr algn="l"/>
            <a:r>
              <a:rPr lang="zh-CN" altLang="en-US" sz="2400" spc="130" dirty="0">
                <a:solidFill>
                  <a:schemeClr val="bg2">
                    <a:lumMod val="10000"/>
                  </a:schemeClr>
                </a:solidFill>
                <a:uFillTx/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</a:rPr>
              <a:t>刘拯滔</a:t>
            </a:r>
            <a:endParaRPr lang="en-US" altLang="zh-CN" sz="2400" spc="130" dirty="0">
              <a:solidFill>
                <a:schemeClr val="bg2">
                  <a:lumMod val="10000"/>
                </a:schemeClr>
              </a:solidFill>
              <a:latin typeface="方正正黑简体" panose="02000000000000000000" charset="-122"/>
              <a:ea typeface="方正正黑简体" panose="02000000000000000000" charset="-122"/>
              <a:cs typeface="方正仿郭简体" panose="03000509000000000000" pitchFamily="65" charset="-122"/>
            </a:endParaRPr>
          </a:p>
          <a:p>
            <a:pPr algn="l"/>
            <a:r>
              <a:rPr lang="zh-CN" altLang="en-US" sz="2400" spc="130" dirty="0">
                <a:solidFill>
                  <a:schemeClr val="bg2">
                    <a:lumMod val="10000"/>
                  </a:schemeClr>
                </a:solidFill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</a:rPr>
              <a:t>王昊文</a:t>
            </a:r>
            <a:endParaRPr lang="en-US" altLang="zh-CN" sz="2400" spc="130" dirty="0">
              <a:solidFill>
                <a:schemeClr val="bg2">
                  <a:lumMod val="10000"/>
                </a:schemeClr>
              </a:solidFill>
              <a:latin typeface="方正正黑简体" panose="02000000000000000000" charset="-122"/>
              <a:ea typeface="方正正黑简体" panose="02000000000000000000" charset="-122"/>
              <a:cs typeface="方正仿郭简体" panose="03000509000000000000" pitchFamily="65" charset="-122"/>
            </a:endParaRPr>
          </a:p>
          <a:p>
            <a:pPr algn="l"/>
            <a:endParaRPr lang="en-US" altLang="zh-CN" sz="2400" spc="130" dirty="0">
              <a:solidFill>
                <a:schemeClr val="bg2">
                  <a:lumMod val="10000"/>
                </a:schemeClr>
              </a:solidFill>
              <a:uFillTx/>
              <a:latin typeface="方正正黑简体" panose="02000000000000000000" charset="-122"/>
              <a:ea typeface="方正正黑简体" panose="02000000000000000000" charset="-122"/>
              <a:cs typeface="方正仿郭简体" panose="03000509000000000000" pitchFamily="65" charset="-122"/>
            </a:endParaRPr>
          </a:p>
          <a:p>
            <a:pPr algn="l"/>
            <a:r>
              <a:rPr lang="en-US" altLang="zh-CN" sz="2400" spc="130" dirty="0">
                <a:solidFill>
                  <a:schemeClr val="bg2">
                    <a:lumMod val="10000"/>
                  </a:schemeClr>
                </a:solidFill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</a:rPr>
              <a:t>Instructor</a:t>
            </a:r>
            <a:r>
              <a:rPr lang="zh-CN" altLang="en-US" sz="2400" spc="130" dirty="0">
                <a:solidFill>
                  <a:schemeClr val="bg2">
                    <a:lumMod val="10000"/>
                  </a:schemeClr>
                </a:solidFill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</a:rPr>
              <a:t>：</a:t>
            </a:r>
            <a:endParaRPr lang="en-US" altLang="zh-CN" sz="2400" spc="130" dirty="0">
              <a:solidFill>
                <a:schemeClr val="bg2">
                  <a:lumMod val="10000"/>
                </a:schemeClr>
              </a:solidFill>
              <a:latin typeface="方正正黑简体" panose="02000000000000000000" charset="-122"/>
              <a:ea typeface="方正正黑简体" panose="02000000000000000000" charset="-122"/>
              <a:cs typeface="方正仿郭简体" panose="03000509000000000000" pitchFamily="65" charset="-122"/>
            </a:endParaRPr>
          </a:p>
          <a:p>
            <a:pPr algn="l"/>
            <a:r>
              <a:rPr lang="zh-CN" altLang="en-US" sz="2400" spc="130" dirty="0">
                <a:solidFill>
                  <a:schemeClr val="bg2">
                    <a:lumMod val="10000"/>
                  </a:schemeClr>
                </a:solidFill>
                <a:uFillTx/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</a:rPr>
              <a:t>胡春风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>
        <p:wipe dir="r"/>
      </p:transition>
    </mc:Choice>
    <mc:Fallback xmlns="">
      <p:transition advTm="400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25E-6 1.11111E-6 L 0.34232 -0.00093 " pathEditMode="relative" rAng="0" ptsTypes="AA">
                                      <p:cBhvr>
                                        <p:cTn id="14" dur="1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34232 -0.00093 L -0.01901 0.00162 " pathEditMode="relative" rAng="0" ptsTypes="AA">
                                      <p:cBhvr>
                                        <p:cTn id="16" dur="1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73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xit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xit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5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xit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1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xit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xit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xit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xit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xit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xit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9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5" grpId="0" bldLvl="0" animBg="1"/>
      <p:bldP spid="55" grpId="1" bldLvl="0" animBg="1"/>
      <p:bldP spid="55" grpId="2" bldLvl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3506470" y="3140075"/>
            <a:ext cx="5123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130" dirty="0">
                <a:solidFill>
                  <a:schemeClr val="bg2">
                    <a:lumMod val="10000"/>
                  </a:schemeClr>
                </a:solidFill>
                <a:uFillTx/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</a:rPr>
              <a:t>PART   ONE</a:t>
            </a:r>
          </a:p>
          <a:p>
            <a:pPr algn="ctr"/>
            <a:r>
              <a:rPr lang="zh-CN" altLang="en-US" sz="3600" b="1" spc="130" dirty="0">
                <a:solidFill>
                  <a:schemeClr val="bg2">
                    <a:lumMod val="10000"/>
                  </a:schemeClr>
                </a:solidFill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</a:rPr>
              <a:t>设计模式</a:t>
            </a:r>
            <a:endParaRPr lang="en-US" altLang="zh-CN" sz="3600" b="1" spc="130" dirty="0">
              <a:solidFill>
                <a:schemeClr val="bg2">
                  <a:lumMod val="10000"/>
                </a:schemeClr>
              </a:solidFill>
              <a:uFillTx/>
              <a:latin typeface="方正正黑简体" panose="02000000000000000000" charset="-122"/>
              <a:ea typeface="方正正黑简体" panose="02000000000000000000" charset="-122"/>
              <a:cs typeface="方正仿郭简体" panose="03000509000000000000" pitchFamily="65" charset="-122"/>
            </a:endParaRPr>
          </a:p>
        </p:txBody>
      </p:sp>
      <p:sp>
        <p:nvSpPr>
          <p:cNvPr id="55" name="矩形 54"/>
          <p:cNvSpPr/>
          <p:nvPr/>
        </p:nvSpPr>
        <p:spPr>
          <a:xfrm rot="7599357">
            <a:off x="3696380" y="3054040"/>
            <a:ext cx="917212" cy="478981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080695" y="2758662"/>
            <a:ext cx="0" cy="20635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046590" y="3241621"/>
            <a:ext cx="0" cy="20635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>
            <a:off x="3586382" y="3125831"/>
            <a:ext cx="0" cy="20635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4374850" y="3016611"/>
            <a:ext cx="0" cy="20635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2700000">
            <a:off x="4243221" y="2906641"/>
            <a:ext cx="0" cy="14623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2700000">
            <a:off x="3907501" y="3219978"/>
            <a:ext cx="0" cy="14623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8100000">
            <a:off x="3907500" y="2906641"/>
            <a:ext cx="0" cy="14623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8100000">
            <a:off x="4253889" y="3207611"/>
            <a:ext cx="0" cy="14623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8415679" y="3522397"/>
            <a:ext cx="0" cy="20635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415679" y="4027239"/>
            <a:ext cx="0" cy="20635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5400000">
            <a:off x="8124566" y="3780346"/>
            <a:ext cx="0" cy="20635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5400000">
            <a:off x="8709834" y="3780346"/>
            <a:ext cx="0" cy="20635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2700000">
            <a:off x="8578205" y="3670376"/>
            <a:ext cx="0" cy="14623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2700000">
            <a:off x="8242485" y="3983713"/>
            <a:ext cx="0" cy="14623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8100000">
            <a:off x="8242484" y="3670376"/>
            <a:ext cx="0" cy="14623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8100000">
            <a:off x="8588873" y="3971346"/>
            <a:ext cx="0" cy="14623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7489538" y="1249097"/>
            <a:ext cx="0" cy="276219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489538" y="1924850"/>
            <a:ext cx="0" cy="276219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7099871" y="1594373"/>
            <a:ext cx="0" cy="276219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5400000">
            <a:off x="7883277" y="1594373"/>
            <a:ext cx="0" cy="276219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rot="2700000">
            <a:off x="7707086" y="1447173"/>
            <a:ext cx="0" cy="195746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rot="2700000">
            <a:off x="7257710" y="1866588"/>
            <a:ext cx="0" cy="195746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rot="8100000">
            <a:off x="7257709" y="1447173"/>
            <a:ext cx="0" cy="195746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8100000">
            <a:off x="7721366" y="1850035"/>
            <a:ext cx="0" cy="195746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菱形 2"/>
          <p:cNvSpPr/>
          <p:nvPr/>
        </p:nvSpPr>
        <p:spPr>
          <a:xfrm>
            <a:off x="5400358" y="1525270"/>
            <a:ext cx="1391285" cy="14478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时尚中黑简体" panose="01010104010101010101" charset="-122"/>
                <a:ea typeface="时尚中黑简体" panose="01010104010101010101" charset="-122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>
        <p:wipe dir="r"/>
      </p:transition>
    </mc:Choice>
    <mc:Fallback xmlns="">
      <p:transition advTm="400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25E-6 1.11111E-6 L 0.34232 -0.00093 " pathEditMode="relative" rAng="0" ptsTypes="AA">
                                      <p:cBhvr>
                                        <p:cTn id="14" dur="1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34232 -0.00093 L -0.01901 0.00162 " pathEditMode="relative" rAng="0" ptsTypes="AA">
                                      <p:cBhvr>
                                        <p:cTn id="16" dur="1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73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xit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xit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5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xit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1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xit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xit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xit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xit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xit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xit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9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5" grpId="0" bldLvl="0" animBg="1"/>
      <p:bldP spid="55" grpId="1" bldLvl="0" animBg="1"/>
      <p:bldP spid="55" grpId="2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45940" y="377190"/>
            <a:ext cx="3850005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MVC</a:t>
            </a:r>
            <a:r>
              <a:rPr lang="zh-CN" altLang="en-US" sz="2800" b="1" dirty="0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设计模式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70" y="2467281"/>
            <a:ext cx="2073910" cy="15602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20" y="1958841"/>
            <a:ext cx="2030730" cy="25167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33" y="2014439"/>
            <a:ext cx="2058035" cy="244431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39289" y="5359446"/>
            <a:ext cx="427136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Model View Controller </a:t>
            </a:r>
            <a:r>
              <a:rPr lang="zh-CN" altLang="en-US" b="1" dirty="0">
                <a:solidFill>
                  <a:schemeClr val="bg1"/>
                </a:solidFill>
              </a:rPr>
              <a:t>模型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视图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控制器</a:t>
            </a:r>
          </a:p>
        </p:txBody>
      </p:sp>
    </p:spTree>
  </p:cSld>
  <p:clrMapOvr>
    <a:masterClrMapping/>
  </p:clrMapOvr>
  <p:transition advTm="4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B2B2B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5400358" y="1525270"/>
            <a:ext cx="1391285" cy="14478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tx1"/>
                </a:solidFill>
                <a:latin typeface="时尚中黑简体" panose="01010104010101010101" charset="-122"/>
                <a:ea typeface="时尚中黑简体" panose="01010104010101010101" charset="-122"/>
              </a:rPr>
              <a:t>02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25570" y="3101340"/>
            <a:ext cx="414401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spc="130" dirty="0">
                <a:solidFill>
                  <a:schemeClr val="bg1"/>
                </a:solidFill>
                <a:effectLst/>
                <a:uFillTx/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  <a:sym typeface="+mn-ea"/>
              </a:rPr>
              <a:t>PART   TWO</a:t>
            </a:r>
          </a:p>
          <a:p>
            <a:pPr algn="ctr"/>
            <a:r>
              <a:rPr lang="zh-CN" altLang="en-US" sz="3600" b="1" spc="130" dirty="0">
                <a:solidFill>
                  <a:schemeClr val="bg1"/>
                </a:solidFill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  <a:sym typeface="+mn-ea"/>
              </a:rPr>
              <a:t>开始演示</a:t>
            </a:r>
            <a:endParaRPr lang="en-US" altLang="zh-CN" sz="3600" b="1" spc="130" dirty="0">
              <a:solidFill>
                <a:schemeClr val="bg1"/>
              </a:solidFill>
              <a:effectLst/>
              <a:uFillTx/>
              <a:latin typeface="方正正黑简体" panose="02000000000000000000" charset="-122"/>
              <a:ea typeface="方正正黑简体" panose="02000000000000000000" charset="-122"/>
              <a:cs typeface="方正仿郭简体" panose="03000509000000000000" pitchFamily="65" charset="-122"/>
              <a:sym typeface="+mn-ea"/>
            </a:endParaRPr>
          </a:p>
        </p:txBody>
      </p:sp>
    </p:spTree>
  </p:cSld>
  <p:clrMapOvr>
    <a:masterClrMapping/>
  </p:clrMapOvr>
  <p:transition advTm="4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3506470" y="3140075"/>
            <a:ext cx="5123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130" dirty="0">
                <a:solidFill>
                  <a:schemeClr val="bg2">
                    <a:lumMod val="10000"/>
                  </a:schemeClr>
                </a:solidFill>
                <a:uFillTx/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</a:rPr>
              <a:t>PART   THREE</a:t>
            </a:r>
          </a:p>
          <a:p>
            <a:pPr algn="ctr"/>
            <a:r>
              <a:rPr lang="zh-CN" altLang="en-US" sz="3600" b="1" spc="130" dirty="0">
                <a:solidFill>
                  <a:schemeClr val="bg2">
                    <a:lumMod val="10000"/>
                  </a:schemeClr>
                </a:solidFill>
                <a:latin typeface="方正正黑简体" panose="02000000000000000000" charset="-122"/>
                <a:ea typeface="方正正黑简体" panose="02000000000000000000" charset="-122"/>
                <a:cs typeface="方正仿郭简体" panose="03000509000000000000" pitchFamily="65" charset="-122"/>
              </a:rPr>
              <a:t>改进之处</a:t>
            </a:r>
            <a:endParaRPr lang="en-US" altLang="zh-CN" sz="3600" b="1" spc="130" dirty="0">
              <a:solidFill>
                <a:schemeClr val="bg2">
                  <a:lumMod val="10000"/>
                </a:schemeClr>
              </a:solidFill>
              <a:uFillTx/>
              <a:latin typeface="方正正黑简体" panose="02000000000000000000" charset="-122"/>
              <a:ea typeface="方正正黑简体" panose="02000000000000000000" charset="-122"/>
              <a:cs typeface="方正仿郭简体" panose="03000509000000000000" pitchFamily="65" charset="-122"/>
            </a:endParaRPr>
          </a:p>
        </p:txBody>
      </p:sp>
      <p:sp>
        <p:nvSpPr>
          <p:cNvPr id="55" name="矩形 54"/>
          <p:cNvSpPr/>
          <p:nvPr/>
        </p:nvSpPr>
        <p:spPr>
          <a:xfrm rot="7599357">
            <a:off x="3696380" y="3054040"/>
            <a:ext cx="917212" cy="478981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080695" y="2758662"/>
            <a:ext cx="0" cy="20635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046590" y="3241621"/>
            <a:ext cx="0" cy="20635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>
            <a:off x="3586382" y="3125831"/>
            <a:ext cx="0" cy="20635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4374850" y="3016611"/>
            <a:ext cx="0" cy="20635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2700000">
            <a:off x="4243221" y="2906641"/>
            <a:ext cx="0" cy="14623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2700000">
            <a:off x="3907501" y="3219978"/>
            <a:ext cx="0" cy="14623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8100000">
            <a:off x="3907500" y="2906641"/>
            <a:ext cx="0" cy="14623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8100000">
            <a:off x="4253889" y="3207611"/>
            <a:ext cx="0" cy="146238"/>
          </a:xfrm>
          <a:prstGeom prst="line">
            <a:avLst/>
          </a:prstGeom>
          <a:ln>
            <a:solidFill>
              <a:srgbClr val="8A7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8415679" y="3522397"/>
            <a:ext cx="0" cy="20635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415679" y="4027239"/>
            <a:ext cx="0" cy="20635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5400000">
            <a:off x="8124566" y="3780346"/>
            <a:ext cx="0" cy="20635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5400000">
            <a:off x="8709834" y="3780346"/>
            <a:ext cx="0" cy="20635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2700000">
            <a:off x="8578205" y="3670376"/>
            <a:ext cx="0" cy="14623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2700000">
            <a:off x="8242485" y="3983713"/>
            <a:ext cx="0" cy="14623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8100000">
            <a:off x="8242484" y="3670376"/>
            <a:ext cx="0" cy="14623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8100000">
            <a:off x="8588873" y="3971346"/>
            <a:ext cx="0" cy="146238"/>
          </a:xfrm>
          <a:prstGeom prst="line">
            <a:avLst/>
          </a:prstGeom>
          <a:ln>
            <a:solidFill>
              <a:srgbClr val="00D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7489538" y="1249097"/>
            <a:ext cx="0" cy="276219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489538" y="1924850"/>
            <a:ext cx="0" cy="276219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7099871" y="1594373"/>
            <a:ext cx="0" cy="276219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5400000">
            <a:off x="7883277" y="1594373"/>
            <a:ext cx="0" cy="276219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rot="2700000">
            <a:off x="7707086" y="1447173"/>
            <a:ext cx="0" cy="195746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rot="2700000">
            <a:off x="7257710" y="1866588"/>
            <a:ext cx="0" cy="195746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rot="8100000">
            <a:off x="7257709" y="1447173"/>
            <a:ext cx="0" cy="195746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8100000">
            <a:off x="7721366" y="1850035"/>
            <a:ext cx="0" cy="195746"/>
          </a:xfrm>
          <a:prstGeom prst="line">
            <a:avLst/>
          </a:prstGeom>
          <a:ln>
            <a:solidFill>
              <a:srgbClr val="FED1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菱形 2"/>
          <p:cNvSpPr/>
          <p:nvPr/>
        </p:nvSpPr>
        <p:spPr>
          <a:xfrm>
            <a:off x="5400358" y="1525270"/>
            <a:ext cx="1391285" cy="14478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时尚中黑简体" panose="01010104010101010101" charset="-122"/>
                <a:ea typeface="时尚中黑简体" panose="01010104010101010101" charset="-122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>
        <p:wipe dir="r"/>
      </p:transition>
    </mc:Choice>
    <mc:Fallback xmlns="">
      <p:transition advTm="400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25E-6 1.11111E-6 L 0.34232 -0.00093 " pathEditMode="relative" rAng="0" ptsTypes="AA">
                                      <p:cBhvr>
                                        <p:cTn id="14" dur="1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34232 -0.00093 L -0.01901 0.00162 " pathEditMode="relative" rAng="0" ptsTypes="AA">
                                      <p:cBhvr>
                                        <p:cTn id="16" dur="1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73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xit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xit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5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xit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1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xit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xit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xit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1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xit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xit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xit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9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5" grpId="0" bldLvl="0" animBg="1"/>
      <p:bldP spid="55" grpId="1" bldLvl="0" animBg="1"/>
      <p:bldP spid="55" grpId="2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70" y="-5080"/>
            <a:ext cx="12160250" cy="6877050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六边形 5"/>
          <p:cNvSpPr/>
          <p:nvPr/>
        </p:nvSpPr>
        <p:spPr>
          <a:xfrm>
            <a:off x="4416594" y="2337330"/>
            <a:ext cx="3164840" cy="2767965"/>
          </a:xfrm>
          <a:prstGeom prst="hexagon">
            <a:avLst/>
          </a:prstGeom>
          <a:noFill/>
          <a:ln w="317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12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34449" y="3110125"/>
            <a:ext cx="18161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 YOU</a:t>
            </a:r>
          </a:p>
        </p:txBody>
      </p:sp>
      <p:sp>
        <p:nvSpPr>
          <p:cNvPr id="9" name="椭圆 8"/>
          <p:cNvSpPr/>
          <p:nvPr/>
        </p:nvSpPr>
        <p:spPr>
          <a:xfrm rot="20280000">
            <a:off x="3850174" y="2656100"/>
            <a:ext cx="4020185" cy="137985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47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0100000">
            <a:off x="4089569" y="2972330"/>
            <a:ext cx="3819525" cy="1299210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47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808605" y="1346200"/>
            <a:ext cx="354965" cy="34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446939" y="4520460"/>
            <a:ext cx="354965" cy="34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163729" y="5017665"/>
            <a:ext cx="184150" cy="1885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382179" y="2419245"/>
            <a:ext cx="184150" cy="1885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4000"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页面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EC5B6"/>
      </a:accent1>
      <a:accent2>
        <a:srgbClr val="262626"/>
      </a:accent2>
      <a:accent3>
        <a:srgbClr val="2DC450"/>
      </a:accent3>
      <a:accent4>
        <a:srgbClr val="1C7831"/>
      </a:accent4>
      <a:accent5>
        <a:srgbClr val="3B3B3B"/>
      </a:accent5>
      <a:accent6>
        <a:srgbClr val="C4C4C4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charset="-122"/>
            <a:ea typeface="微软雅黑" panose="020B050302020402020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516</Words>
  <Application>Microsoft Office PowerPoint</Application>
  <PresentationFormat>宽屏</PresentationFormat>
  <Paragraphs>34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方正仿郭简体</vt:lpstr>
      <vt:lpstr>方正正黑简体</vt:lpstr>
      <vt:lpstr>时尚中黑简体</vt:lpstr>
      <vt:lpstr>宋体</vt:lpstr>
      <vt:lpstr>微软雅黑</vt:lpstr>
      <vt:lpstr>Arial</vt:lpstr>
      <vt:lpstr>Calibri</vt:lpstr>
      <vt:lpstr>Calibri Light</vt:lpstr>
      <vt:lpstr>Century Gothic</vt:lpstr>
      <vt:lpstr>Office 主题</vt:lpstr>
      <vt:lpstr>1_Office 主题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Air</dc:creator>
  <cp:lastModifiedBy>Lyu Bingjie</cp:lastModifiedBy>
  <cp:revision>45</cp:revision>
  <dcterms:created xsi:type="dcterms:W3CDTF">2016-11-19T06:00:00Z</dcterms:created>
  <dcterms:modified xsi:type="dcterms:W3CDTF">2019-12-23T10:07:10Z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