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70" r:id="rId4"/>
    <p:sldId id="271" r:id="rId5"/>
    <p:sldId id="281" r:id="rId6"/>
    <p:sldId id="272" r:id="rId7"/>
    <p:sldId id="273" r:id="rId8"/>
    <p:sldId id="266" r:id="rId9"/>
    <p:sldId id="274" r:id="rId10"/>
    <p:sldId id="275" r:id="rId11"/>
    <p:sldId id="276" r:id="rId12"/>
    <p:sldId id="268" r:id="rId13"/>
    <p:sldId id="267" r:id="rId14"/>
    <p:sldId id="277" r:id="rId15"/>
    <p:sldId id="269" r:id="rId16"/>
    <p:sldId id="278" r:id="rId17"/>
    <p:sldId id="279" r:id="rId18"/>
    <p:sldId id="280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Helvetica Neue" panose="020B0600000101010101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+K67gv31Eqs4obEKcodAhSIq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어려웠던 점</a:t>
            </a:r>
            <a:endParaRPr lang="en-US" altLang="ko-KR" dirty="0"/>
          </a:p>
          <a:p>
            <a:r>
              <a:rPr lang="en-US" altLang="ko-KR" dirty="0"/>
              <a:t>Bram </a:t>
            </a:r>
            <a:r>
              <a:rPr lang="ko-KR" altLang="en-US" dirty="0"/>
              <a:t>구축에 시간이 많이 들었다</a:t>
            </a:r>
            <a:endParaRPr lang="en-US" altLang="ko-KR" dirty="0"/>
          </a:p>
          <a:p>
            <a:r>
              <a:rPr lang="en-US" altLang="ko-KR" dirty="0"/>
              <a:t>Time </a:t>
            </a:r>
            <a:r>
              <a:rPr lang="ko-KR" altLang="en-US" dirty="0"/>
              <a:t>측정에 어려움</a:t>
            </a:r>
            <a:endParaRPr lang="en-US" altLang="ko-KR" dirty="0"/>
          </a:p>
          <a:p>
            <a:r>
              <a:rPr lang="en-US" altLang="ko-KR" dirty="0" err="1"/>
              <a:t>Vivado</a:t>
            </a:r>
            <a:r>
              <a:rPr lang="ko-KR" altLang="en-US" dirty="0"/>
              <a:t>에서 </a:t>
            </a:r>
            <a:r>
              <a:rPr lang="en-US" altLang="ko-KR" dirty="0"/>
              <a:t>bit stream</a:t>
            </a:r>
            <a:r>
              <a:rPr lang="ko-KR" altLang="en-US" dirty="0"/>
              <a:t>을 만들고 </a:t>
            </a:r>
            <a:r>
              <a:rPr lang="en-US" altLang="ko-KR" dirty="0"/>
              <a:t>export</a:t>
            </a:r>
            <a:r>
              <a:rPr lang="ko-KR" altLang="en-US" dirty="0"/>
              <a:t>를 </a:t>
            </a:r>
            <a:r>
              <a:rPr lang="ko-KR" altLang="en-US" dirty="0" err="1"/>
              <a:t>해야하는데</a:t>
            </a:r>
            <a:r>
              <a:rPr lang="en-US" altLang="ko-KR" dirty="0"/>
              <a:t>, bit stream</a:t>
            </a:r>
            <a:r>
              <a:rPr lang="ko-KR" altLang="en-US" dirty="0"/>
              <a:t>을 </a:t>
            </a:r>
            <a:r>
              <a:rPr lang="ko-KR" altLang="en-US" dirty="0" err="1"/>
              <a:t>만드는게</a:t>
            </a:r>
            <a:r>
              <a:rPr lang="ko-KR" altLang="en-US" dirty="0"/>
              <a:t> 너무 </a:t>
            </a:r>
            <a:r>
              <a:rPr lang="ko-KR" altLang="en-US" dirty="0" err="1"/>
              <a:t>오래걸려서</a:t>
            </a:r>
            <a:r>
              <a:rPr lang="ko-KR" altLang="en-US" dirty="0"/>
              <a:t> 힘들었음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K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1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01014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3600"/>
              <a:buFont typeface="Helvetica Neue"/>
              <a:buNone/>
              <a:defRPr sz="3600" b="1">
                <a:solidFill>
                  <a:srgbClr val="9A1C22"/>
                </a:solidFill>
                <a:latin typeface="+mj-ea"/>
                <a:ea typeface="+mj-ea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07450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+mn-ea"/>
                <a:ea typeface="+mn-ea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pic>
        <p:nvPicPr>
          <p:cNvPr id="19" name="Google Shape;19;p4" descr="서강대학교 로고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009" y="6302001"/>
            <a:ext cx="1615789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6000" y="240431"/>
            <a:ext cx="11160000" cy="69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1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16000" y="1216020"/>
            <a:ext cx="111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ea"/>
                <a:ea typeface="+mn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25" name="Google Shape;25;p5"/>
          <p:cNvCxnSpPr/>
          <p:nvPr/>
        </p:nvCxnSpPr>
        <p:spPr>
          <a:xfrm>
            <a:off x="516000" y="966112"/>
            <a:ext cx="11160000" cy="0"/>
          </a:xfrm>
          <a:prstGeom prst="straightConnector1">
            <a:avLst/>
          </a:prstGeom>
          <a:noFill/>
          <a:ln w="57150" cap="flat" cmpd="sng">
            <a:solidFill>
              <a:srgbClr val="9A1C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D32F31-3B77-A73D-739F-623A04A204A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46D751-3DBC-5905-019C-86F2EA454A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F40D9-C5FD-1925-0BCF-3F1060A20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6000"/>
              <a:buFont typeface="Helvetica Neue"/>
              <a:buNone/>
              <a:defRPr sz="4400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+mn-ea"/>
                <a:ea typeface="+mn-ea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1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j-ea"/>
                <a:ea typeface="+mj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j-ea"/>
                <a:ea typeface="+mj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j-ea"/>
                <a:ea typeface="+mj-e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j-ea"/>
                <a:ea typeface="+mj-e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Machine Learning Systems (MLSys) Lab</a:t>
            </a: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+mn-lt"/>
                <a:ea typeface="+mj-ea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6000" y="240431"/>
            <a:ext cx="11160000" cy="69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rgbClr val="9A1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6000" y="1216020"/>
            <a:ext cx="111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+mn-lt"/>
                <a:ea typeface="+mj-ea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 dirty="0"/>
          </a:p>
        </p:txBody>
      </p:sp>
      <p:pic>
        <p:nvPicPr>
          <p:cNvPr id="15" name="Google Shape;15;p3" descr="서강대학교 로고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009" y="6302001"/>
            <a:ext cx="1615789" cy="54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F0D6-65CC-77AE-AE26-B665D601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008"/>
            <a:ext cx="9144000" cy="2020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/>
              <a:t>기초</a:t>
            </a:r>
            <a:r>
              <a:rPr lang="en-US" altLang="ko-KR" sz="4400" dirty="0"/>
              <a:t>SoC</a:t>
            </a:r>
            <a:r>
              <a:rPr lang="ko-KR" altLang="en-US" sz="4400" dirty="0"/>
              <a:t>설계 최종 프로젝트</a:t>
            </a:r>
            <a:br>
              <a:rPr lang="en-US" altLang="ko-KR" sz="4400" dirty="0"/>
            </a:br>
            <a:r>
              <a:rPr lang="en-US" altLang="ko-KR" sz="4000" dirty="0"/>
              <a:t>FPGA Matrix Multiplication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0D64C-D069-1C56-2C3D-31DAF8658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818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9</a:t>
            </a:r>
            <a:r>
              <a:rPr lang="ko-KR" altLang="en-US" sz="2000" dirty="0"/>
              <a:t>조</a:t>
            </a:r>
            <a:endParaRPr lang="en-US" altLang="ko-KR" sz="2000" dirty="0"/>
          </a:p>
          <a:p>
            <a:pPr algn="r"/>
            <a:r>
              <a:rPr lang="en-US" altLang="ko-KR" sz="2000" dirty="0"/>
              <a:t>20191476 </a:t>
            </a:r>
            <a:r>
              <a:rPr lang="ko-KR" altLang="en-US" sz="2000" dirty="0"/>
              <a:t>전자공학 김태한</a:t>
            </a:r>
            <a:endParaRPr lang="en-US" altLang="ko-KR" sz="2000" dirty="0"/>
          </a:p>
          <a:p>
            <a:pPr algn="r"/>
            <a:r>
              <a:rPr lang="en-US" altLang="ko-KR" sz="2000" dirty="0"/>
              <a:t>20190544 </a:t>
            </a:r>
            <a:r>
              <a:rPr lang="ko-KR" altLang="en-US" sz="2000" dirty="0"/>
              <a:t>경제학</a:t>
            </a:r>
            <a:r>
              <a:rPr lang="en-US" altLang="ko-KR" sz="2000" dirty="0"/>
              <a:t>/</a:t>
            </a:r>
            <a:r>
              <a:rPr lang="ko-KR" altLang="en-US" sz="2000" dirty="0"/>
              <a:t>컴퓨터공학 배상원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1690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D7A37-47B3-BA48-FB20-57314735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06DE2-7FC5-F9D8-9F98-5CA38F4A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5456BD-B7D0-6802-2096-2B7718C6D4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9</a:t>
            </a:fld>
            <a:endParaRPr lang="en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44DB64-4C4A-DCAE-CC17-950A79B2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9" t="31935" r="5103" b="23830"/>
          <a:stretch/>
        </p:blipFill>
        <p:spPr>
          <a:xfrm>
            <a:off x="7005641" y="3239027"/>
            <a:ext cx="2535176" cy="283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47CFEF-7061-93A5-5F99-EE97F61B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6" t="55885"/>
          <a:stretch/>
        </p:blipFill>
        <p:spPr>
          <a:xfrm>
            <a:off x="7005641" y="3653776"/>
            <a:ext cx="3198089" cy="365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D2F379-B86D-70B4-7D20-16507F5CA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254" y="1880143"/>
            <a:ext cx="4886746" cy="34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DAB7-C0C3-CA5C-F96A-787EC2D14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F0C3E-07F4-2AEE-9471-D044F2E4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E90F9-64E6-56EE-8526-0232BF8113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10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27AD03-76BC-5A43-5B80-37D4503B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02"/>
          <a:stretch/>
        </p:blipFill>
        <p:spPr>
          <a:xfrm>
            <a:off x="7279452" y="3309891"/>
            <a:ext cx="3983096" cy="693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E7BCBB-2D30-5311-D92B-AB985437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0" y="2059261"/>
            <a:ext cx="5965617" cy="31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9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13853-9DB5-AB59-648C-0F29A1066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16E04-8062-301A-5621-132BACC4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368B3-18CA-E329-F8D7-C9C882C9E1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11</a:t>
            </a:fld>
            <a:endParaRPr lang="en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9D916E-9F6A-970F-A7B1-0DE18DE7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9" t="22735" b="20394"/>
          <a:stretch/>
        </p:blipFill>
        <p:spPr>
          <a:xfrm>
            <a:off x="3966219" y="1537423"/>
            <a:ext cx="3900488" cy="2950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6CA95D-D350-6B18-4E5D-7970F18A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54" r="3041" b="16203"/>
          <a:stretch/>
        </p:blipFill>
        <p:spPr>
          <a:xfrm>
            <a:off x="3966219" y="1977412"/>
            <a:ext cx="3971924" cy="2791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008DBD-85DD-02D7-3D98-68685799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0" t="32728" r="1131" b="9589"/>
          <a:stretch/>
        </p:blipFill>
        <p:spPr>
          <a:xfrm>
            <a:off x="3966219" y="2401474"/>
            <a:ext cx="4100268" cy="3013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584B11A-3036-55F9-DBDB-6176222190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09" t="27348" r="1259" b="17052"/>
          <a:stretch/>
        </p:blipFill>
        <p:spPr>
          <a:xfrm>
            <a:off x="3966219" y="2781770"/>
            <a:ext cx="4259562" cy="3227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3413E5-9154-9B65-329B-F54EAED3093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28" t="32753" r="3305" b="18823"/>
          <a:stretch/>
        </p:blipFill>
        <p:spPr>
          <a:xfrm>
            <a:off x="3966219" y="3236374"/>
            <a:ext cx="4136232" cy="2857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6A18DF1-9C50-3ABC-5E1B-8206A4B9F6D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25" t="38125" r="4132" b="13450"/>
          <a:stretch/>
        </p:blipFill>
        <p:spPr>
          <a:xfrm>
            <a:off x="3961554" y="3654007"/>
            <a:ext cx="4104933" cy="285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41675B-9F63-342A-BB89-C6E3F2611C8D}"/>
              </a:ext>
            </a:extLst>
          </p:cNvPr>
          <p:cNvSpPr txBox="1"/>
          <p:nvPr/>
        </p:nvSpPr>
        <p:spPr>
          <a:xfrm>
            <a:off x="1573812" y="4541490"/>
            <a:ext cx="904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Alternative method for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execution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time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measurement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required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860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D17A6-0C5A-1538-C534-B5F8CC79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D4E26-B6B6-6A5C-9DE0-996E9085B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Warming Up</a:t>
            </a:r>
          </a:p>
          <a:p>
            <a:pPr marL="115200" indent="0">
              <a:lnSpc>
                <a:spcPct val="110000"/>
              </a:lnSpc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AB3858-17D5-7329-698F-50A80BE0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C3FA1A-EA3D-9420-7BA1-5523041FA69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12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B33D53-C4CB-68DE-CA4A-E4B72ED1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1" t="33714" r="2091"/>
          <a:stretch/>
        </p:blipFill>
        <p:spPr>
          <a:xfrm>
            <a:off x="6646849" y="3132212"/>
            <a:ext cx="4194969" cy="296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0E1662-9ADC-8BB9-C6E8-A80CCE5E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0" t="22235" r="3005" b="6421"/>
          <a:stretch/>
        </p:blipFill>
        <p:spPr>
          <a:xfrm>
            <a:off x="6646849" y="3641632"/>
            <a:ext cx="4175049" cy="3262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CE445D-F109-4E93-47D2-E454D539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84" y="2001328"/>
            <a:ext cx="4048584" cy="42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2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7844-1C0F-5E9E-E0AA-A0EB9866F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EC1BF-12DB-922A-57C9-A32312DC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Counting Cycles</a:t>
            </a:r>
          </a:p>
          <a:p>
            <a:pPr marL="115200" indent="0">
              <a:lnSpc>
                <a:spcPct val="110000"/>
              </a:lnSpc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519CAB-6CD5-F4DF-869D-5C1E4817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212E6-CF80-B60B-FDFC-56AB965768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13</a:t>
            </a:fld>
            <a:endParaRPr lang="en-KR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C3DF12-9A48-9926-34B4-B629E98F9A65}"/>
              </a:ext>
            </a:extLst>
          </p:cNvPr>
          <p:cNvGrpSpPr/>
          <p:nvPr/>
        </p:nvGrpSpPr>
        <p:grpSpPr>
          <a:xfrm>
            <a:off x="5850171" y="1357069"/>
            <a:ext cx="3077063" cy="4569125"/>
            <a:chOff x="1923062" y="1873369"/>
            <a:chExt cx="3077063" cy="45691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08B8426-842D-418E-D695-E8672DB3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6" r="-1"/>
            <a:stretch/>
          </p:blipFill>
          <p:spPr>
            <a:xfrm>
              <a:off x="1946066" y="1873369"/>
              <a:ext cx="3054059" cy="456912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519F66-2E24-93BE-0069-6543A514E5B7}"/>
                </a:ext>
              </a:extLst>
            </p:cNvPr>
            <p:cNvSpPr/>
            <p:nvPr/>
          </p:nvSpPr>
          <p:spPr>
            <a:xfrm>
              <a:off x="1923062" y="4667116"/>
              <a:ext cx="901101" cy="1725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CEC3295-8A24-827C-5481-E3675978FCAA}"/>
              </a:ext>
            </a:extLst>
          </p:cNvPr>
          <p:cNvGrpSpPr/>
          <p:nvPr/>
        </p:nvGrpSpPr>
        <p:grpSpPr>
          <a:xfrm>
            <a:off x="628813" y="1829458"/>
            <a:ext cx="5221358" cy="2241854"/>
            <a:chOff x="6178009" y="2714953"/>
            <a:chExt cx="5221358" cy="22418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F8A8DAD-5FBE-7B8B-7AEE-7D9A387C4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009" y="2714953"/>
              <a:ext cx="2346430" cy="2241854"/>
            </a:xfrm>
            <a:prstGeom prst="rect">
              <a:avLst/>
            </a:prstGeom>
          </p:spPr>
        </p:pic>
        <p:sp>
          <p:nvSpPr>
            <p:cNvPr id="12" name="오른쪽 대괄호 11">
              <a:extLst>
                <a:ext uri="{FF2B5EF4-FFF2-40B4-BE49-F238E27FC236}">
                  <a16:creationId xmlns:a16="http://schemas.microsoft.com/office/drawing/2014/main" id="{CF386F7A-19E5-0CD8-F1B1-AE3E045E8C93}"/>
                </a:ext>
              </a:extLst>
            </p:cNvPr>
            <p:cNvSpPr/>
            <p:nvPr/>
          </p:nvSpPr>
          <p:spPr>
            <a:xfrm>
              <a:off x="8524439" y="3279775"/>
              <a:ext cx="170029" cy="1320800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26B7AD-DF98-1E00-EC8F-770100202B6F}"/>
                </a:ext>
              </a:extLst>
            </p:cNvPr>
            <p:cNvSpPr txBox="1"/>
            <p:nvPr/>
          </p:nvSpPr>
          <p:spPr>
            <a:xfrm>
              <a:off x="8718436" y="3786286"/>
              <a:ext cx="2680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cycle_count</a:t>
              </a:r>
              <a:r>
                <a:rPr lang="en-US" altLang="ko-KR" dirty="0"/>
                <a:t> &lt;= </a:t>
              </a:r>
              <a:r>
                <a:rPr lang="en-US" altLang="ko-KR" dirty="0" err="1"/>
                <a:t>cycle_count</a:t>
              </a:r>
              <a:r>
                <a:rPr lang="en-US" altLang="ko-KR" dirty="0"/>
                <a:t> + 1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24637-150C-F822-78D1-8D0F154850B9}"/>
                  </a:ext>
                </a:extLst>
              </p:cNvPr>
              <p:cNvSpPr txBox="1"/>
              <p:nvPr/>
            </p:nvSpPr>
            <p:spPr>
              <a:xfrm>
                <a:off x="8927234" y="4777172"/>
                <a:ext cx="30540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Frequency = 100MHz</a:t>
                </a:r>
              </a:p>
              <a:p>
                <a:r>
                  <a:rPr lang="en-US" altLang="ko-KR" sz="1600" dirty="0"/>
                  <a:t>=&gt; Execution Time = 158.72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600" dirty="0"/>
                  <a:t>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24637-150C-F822-78D1-8D0F15485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234" y="4777172"/>
                <a:ext cx="3054059" cy="584775"/>
              </a:xfrm>
              <a:prstGeom prst="rect">
                <a:avLst/>
              </a:prstGeom>
              <a:blipFill>
                <a:blip r:embed="rId4"/>
                <a:stretch>
                  <a:fillRect l="-998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DB4EE15-E469-EF26-35DA-C436B118A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238" y="4124992"/>
            <a:ext cx="2438582" cy="565916"/>
          </a:xfrm>
          <a:prstGeom prst="rect">
            <a:avLst/>
          </a:prstGeom>
        </p:spPr>
      </p:pic>
      <p:pic>
        <p:nvPicPr>
          <p:cNvPr id="23" name="그림 2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173018A-C1E6-F11A-E6F5-B304F73277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977" r="20592"/>
          <a:stretch/>
        </p:blipFill>
        <p:spPr>
          <a:xfrm>
            <a:off x="9183220" y="1623855"/>
            <a:ext cx="2373493" cy="565916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83235C-3D05-3736-2E6B-D527DB2F05A4}"/>
              </a:ext>
            </a:extLst>
          </p:cNvPr>
          <p:cNvCxnSpPr>
            <a:cxnSpLocks/>
          </p:cNvCxnSpPr>
          <p:nvPr/>
        </p:nvCxnSpPr>
        <p:spPr>
          <a:xfrm>
            <a:off x="8289624" y="1780474"/>
            <a:ext cx="84035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003D92-9819-9A17-C3CA-47A7A37C999E}"/>
              </a:ext>
            </a:extLst>
          </p:cNvPr>
          <p:cNvCxnSpPr>
            <a:cxnSpLocks/>
          </p:cNvCxnSpPr>
          <p:nvPr/>
        </p:nvCxnSpPr>
        <p:spPr>
          <a:xfrm>
            <a:off x="6751272" y="4237080"/>
            <a:ext cx="224413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46CE9F-1A18-B2EF-FA47-A8092F65452A}"/>
              </a:ext>
            </a:extLst>
          </p:cNvPr>
          <p:cNvSpPr/>
          <p:nvPr/>
        </p:nvSpPr>
        <p:spPr>
          <a:xfrm>
            <a:off x="7662864" y="1693069"/>
            <a:ext cx="621506" cy="178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0A93E0-3E1B-DA93-A91C-0B2E6A83CECE}"/>
              </a:ext>
            </a:extLst>
          </p:cNvPr>
          <p:cNvSpPr/>
          <p:nvPr/>
        </p:nvSpPr>
        <p:spPr>
          <a:xfrm>
            <a:off x="7674366" y="4322743"/>
            <a:ext cx="621506" cy="178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D25958-60BF-88A9-500D-5F64AD3F09D9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flipH="1">
            <a:off x="5140341" y="4501375"/>
            <a:ext cx="2844778" cy="64750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1AA7F6-4173-A592-08DC-4F7E2F06414C}"/>
              </a:ext>
            </a:extLst>
          </p:cNvPr>
          <p:cNvSpPr txBox="1"/>
          <p:nvPr/>
        </p:nvSpPr>
        <p:spPr>
          <a:xfrm>
            <a:off x="3681487" y="4979603"/>
            <a:ext cx="145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Using </a:t>
            </a:r>
            <a:r>
              <a:rPr lang="en-US" altLang="ko-KR" sz="1600" dirty="0" err="1"/>
              <a:t>XTime</a:t>
            </a:r>
            <a:r>
              <a:rPr lang="en-US" altLang="ko-KR" sz="1600" dirty="0"/>
              <a:t>()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49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C575C-3EDD-6AF3-F1A8-B0106F63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AA2DA-D97B-5437-A265-9DBFAC4E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78B65-007F-1D6B-0758-8697520156E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14</a:t>
            </a:fld>
            <a:endParaRPr lang="en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FC708D-D6F0-3279-F4F3-7C11714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9" y="1097680"/>
            <a:ext cx="2951819" cy="18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1E5A10-955B-E6AA-4DED-B23FD2CE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830" b="74941"/>
          <a:stretch/>
        </p:blipFill>
        <p:spPr>
          <a:xfrm>
            <a:off x="1051148" y="3345790"/>
            <a:ext cx="10089703" cy="16183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FE2703-E529-561B-1E40-E4E8D2BEB1FA}"/>
              </a:ext>
            </a:extLst>
          </p:cNvPr>
          <p:cNvSpPr/>
          <p:nvPr/>
        </p:nvSpPr>
        <p:spPr>
          <a:xfrm>
            <a:off x="2546949" y="3762375"/>
            <a:ext cx="748701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40366-9A7B-4164-D846-00914EFD8EB3}"/>
              </a:ext>
            </a:extLst>
          </p:cNvPr>
          <p:cNvSpPr/>
          <p:nvPr/>
        </p:nvSpPr>
        <p:spPr>
          <a:xfrm>
            <a:off x="4299549" y="3762375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3E04C-3F2C-0D9E-288C-D1D4D4F94C56}"/>
              </a:ext>
            </a:extLst>
          </p:cNvPr>
          <p:cNvSpPr txBox="1"/>
          <p:nvPr/>
        </p:nvSpPr>
        <p:spPr>
          <a:xfrm>
            <a:off x="6651913" y="2356480"/>
            <a:ext cx="360210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Check Control Bit from hA000_0C00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=&gt; Read Matrix A from hA000_0000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10792-7B5F-ECEA-E447-F3A3D2144373}"/>
              </a:ext>
            </a:extLst>
          </p:cNvPr>
          <p:cNvSpPr/>
          <p:nvPr/>
        </p:nvSpPr>
        <p:spPr>
          <a:xfrm>
            <a:off x="5466361" y="3762375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14C32D-A42A-C04F-A238-0E06CF22BCA6}"/>
              </a:ext>
            </a:extLst>
          </p:cNvPr>
          <p:cNvCxnSpPr>
            <a:cxnSpLocks/>
          </p:cNvCxnSpPr>
          <p:nvPr/>
        </p:nvCxnSpPr>
        <p:spPr>
          <a:xfrm flipV="1">
            <a:off x="4957762" y="2600325"/>
            <a:ext cx="1694151" cy="11080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9FEE10-8FA0-6F13-BFA4-95265F9BAA46}"/>
              </a:ext>
            </a:extLst>
          </p:cNvPr>
          <p:cNvSpPr/>
          <p:nvPr/>
        </p:nvSpPr>
        <p:spPr>
          <a:xfrm>
            <a:off x="9619261" y="4683125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6927E4-03BB-D5B4-056A-E5D8256B3377}"/>
              </a:ext>
            </a:extLst>
          </p:cNvPr>
          <p:cNvSpPr/>
          <p:nvPr/>
        </p:nvSpPr>
        <p:spPr>
          <a:xfrm>
            <a:off x="4299549" y="4683124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56897-B79E-D3BD-0E55-733B50BB779C}"/>
              </a:ext>
            </a:extLst>
          </p:cNvPr>
          <p:cNvSpPr txBox="1"/>
          <p:nvPr/>
        </p:nvSpPr>
        <p:spPr>
          <a:xfrm>
            <a:off x="5466361" y="5299363"/>
            <a:ext cx="86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State 0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E65CE-C480-AB77-88EE-B4439107B27E}"/>
              </a:ext>
            </a:extLst>
          </p:cNvPr>
          <p:cNvSpPr txBox="1"/>
          <p:nvPr/>
        </p:nvSpPr>
        <p:spPr>
          <a:xfrm>
            <a:off x="10617200" y="5299363"/>
            <a:ext cx="86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State 1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EBF64E-2F82-2FB0-CB3B-EDC03A458C96}"/>
              </a:ext>
            </a:extLst>
          </p:cNvPr>
          <p:cNvCxnSpPr>
            <a:cxnSpLocks/>
          </p:cNvCxnSpPr>
          <p:nvPr/>
        </p:nvCxnSpPr>
        <p:spPr>
          <a:xfrm>
            <a:off x="4857256" y="4975428"/>
            <a:ext cx="609105" cy="4729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D270476-FC50-C4FE-9190-BF9C9D111D7A}"/>
              </a:ext>
            </a:extLst>
          </p:cNvPr>
          <p:cNvCxnSpPr>
            <a:cxnSpLocks/>
          </p:cNvCxnSpPr>
          <p:nvPr/>
        </p:nvCxnSpPr>
        <p:spPr>
          <a:xfrm>
            <a:off x="9949462" y="4995711"/>
            <a:ext cx="609105" cy="4729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98632B1-1C74-566E-8891-90C419ED7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253" y="1074443"/>
            <a:ext cx="2091034" cy="19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AE1B3-844E-5252-19BE-B3F156D2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11AD3D-759B-71A5-897B-5364D47B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23" r="27713" b="52085"/>
          <a:stretch/>
        </p:blipFill>
        <p:spPr>
          <a:xfrm>
            <a:off x="774724" y="3205002"/>
            <a:ext cx="10642551" cy="18297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DF2F06-384B-D47F-AD83-9D7C5772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DA26B-B7E2-A87E-B6FA-FE9E9E0BF7F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15</a:t>
            </a:fld>
            <a:endParaRPr lang="en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0557E-31C8-38E3-0243-9CD5A06C5907}"/>
              </a:ext>
            </a:extLst>
          </p:cNvPr>
          <p:cNvSpPr/>
          <p:nvPr/>
        </p:nvSpPr>
        <p:spPr>
          <a:xfrm>
            <a:off x="9598803" y="4717100"/>
            <a:ext cx="1450197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4A10C-0F19-DB17-6F93-8A755AD9B32C}"/>
              </a:ext>
            </a:extLst>
          </p:cNvPr>
          <p:cNvSpPr txBox="1"/>
          <p:nvPr/>
        </p:nvSpPr>
        <p:spPr>
          <a:xfrm>
            <a:off x="8267846" y="5317798"/>
            <a:ext cx="154326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State Change</a:t>
            </a:r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562D6B8-D8F1-481C-4EAA-18D8758FBA9A}"/>
              </a:ext>
            </a:extLst>
          </p:cNvPr>
          <p:cNvCxnSpPr>
            <a:cxnSpLocks/>
          </p:cNvCxnSpPr>
          <p:nvPr/>
        </p:nvCxnSpPr>
        <p:spPr>
          <a:xfrm flipH="1">
            <a:off x="9730596" y="5034798"/>
            <a:ext cx="624425" cy="417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BFC5DDD-F06C-58C8-713B-0DD6746D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9" y="1097680"/>
            <a:ext cx="2951819" cy="1838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C1E8CC-89D7-DDDC-96E4-79E496BF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253" y="1074443"/>
            <a:ext cx="2091034" cy="19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8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2465-6B2E-71E4-CA61-9F1F08B25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6054A-C260-84DA-72E3-1C33B3B6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76CF4-4B70-33F6-7A18-E977FC4A6C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16</a:t>
            </a:fld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BC975-AC72-19D0-F391-145B2CBBB2DA}"/>
              </a:ext>
            </a:extLst>
          </p:cNvPr>
          <p:cNvSpPr txBox="1"/>
          <p:nvPr/>
        </p:nvSpPr>
        <p:spPr>
          <a:xfrm>
            <a:off x="5496887" y="1462022"/>
            <a:ext cx="300668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CYCLE_ADDR = hA000_0D00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830C39-C8FB-566C-BC88-3634B514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00" y="1878033"/>
            <a:ext cx="4420747" cy="47851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AEA178-C5E6-F8D6-2EB0-47047F23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0" y="214003"/>
            <a:ext cx="2629766" cy="16376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3749AB-640D-05BB-7B88-0C0164C03F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642" r="28019" b="54010"/>
          <a:stretch/>
        </p:blipFill>
        <p:spPr>
          <a:xfrm>
            <a:off x="3238260" y="2556226"/>
            <a:ext cx="8775940" cy="1497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066E55-724B-11CD-5D78-8AF573412335}"/>
              </a:ext>
            </a:extLst>
          </p:cNvPr>
          <p:cNvSpPr/>
          <p:nvPr/>
        </p:nvSpPr>
        <p:spPr>
          <a:xfrm>
            <a:off x="5536148" y="2943180"/>
            <a:ext cx="1001177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3EEBD7-A358-379A-01C5-C32B9218DE5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36737" y="1928888"/>
            <a:ext cx="356127" cy="1014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1C9FFF-30CD-D166-6143-7F1DAAB23A30}"/>
              </a:ext>
            </a:extLst>
          </p:cNvPr>
          <p:cNvSpPr/>
          <p:nvPr/>
        </p:nvSpPr>
        <p:spPr>
          <a:xfrm>
            <a:off x="6392864" y="3463176"/>
            <a:ext cx="315912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FC3C6D-FE6C-36AB-AF1A-44EE9B446CC9}"/>
              </a:ext>
            </a:extLst>
          </p:cNvPr>
          <p:cNvCxnSpPr>
            <a:cxnSpLocks/>
          </p:cNvCxnSpPr>
          <p:nvPr/>
        </p:nvCxnSpPr>
        <p:spPr>
          <a:xfrm>
            <a:off x="6622525" y="3668998"/>
            <a:ext cx="203430" cy="8887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41FCDA-BBEF-BF5C-5F40-2304C5FC9744}"/>
              </a:ext>
            </a:extLst>
          </p:cNvPr>
          <p:cNvSpPr txBox="1"/>
          <p:nvPr/>
        </p:nvSpPr>
        <p:spPr>
          <a:xfrm>
            <a:off x="6761163" y="4523482"/>
            <a:ext cx="187324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Write Cycle Count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CDC9F0-BB96-3E56-1CCA-6849385CF83D}"/>
              </a:ext>
            </a:extLst>
          </p:cNvPr>
          <p:cNvSpPr/>
          <p:nvPr/>
        </p:nvSpPr>
        <p:spPr>
          <a:xfrm>
            <a:off x="8634411" y="2943179"/>
            <a:ext cx="454819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48F187-F06C-75D1-C739-BB8D2D3F934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861821" y="2228850"/>
            <a:ext cx="772717" cy="7143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500A10-28F5-959E-FC8F-A61F359F00EC}"/>
              </a:ext>
            </a:extLst>
          </p:cNvPr>
          <p:cNvSpPr txBox="1"/>
          <p:nvPr/>
        </p:nvSpPr>
        <p:spPr>
          <a:xfrm>
            <a:off x="8970617" y="1777108"/>
            <a:ext cx="3111846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STATUS_ADDR = hA000_0D00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16C034-D457-FC96-7C32-AAE0E4E94EA3}"/>
              </a:ext>
            </a:extLst>
          </p:cNvPr>
          <p:cNvSpPr/>
          <p:nvPr/>
        </p:nvSpPr>
        <p:spPr>
          <a:xfrm>
            <a:off x="11158536" y="3463175"/>
            <a:ext cx="454819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45BD13-1D82-489F-FBE6-66B653025CCC}"/>
              </a:ext>
            </a:extLst>
          </p:cNvPr>
          <p:cNvCxnSpPr>
            <a:cxnSpLocks/>
          </p:cNvCxnSpPr>
          <p:nvPr/>
        </p:nvCxnSpPr>
        <p:spPr>
          <a:xfrm flipH="1">
            <a:off x="10863263" y="3673448"/>
            <a:ext cx="441209" cy="100718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EFC984-0F21-38A3-F75B-E514821242EE}"/>
              </a:ext>
            </a:extLst>
          </p:cNvPr>
          <p:cNvSpPr txBox="1"/>
          <p:nvPr/>
        </p:nvSpPr>
        <p:spPr>
          <a:xfrm>
            <a:off x="10224491" y="4680633"/>
            <a:ext cx="836217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Write 1</a:t>
            </a:r>
          </a:p>
        </p:txBody>
      </p:sp>
    </p:spTree>
    <p:extLst>
      <p:ext uri="{BB962C8B-B14F-4D97-AF65-F5344CB8AC3E}">
        <p14:creationId xmlns:p14="http://schemas.microsoft.com/office/powerpoint/2010/main" val="366534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B104-6521-651F-C6DD-7183CB4A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799433-5A46-2FDF-83A5-6ECE19FBDD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6000" y="1216020"/>
                <a:ext cx="11160000" cy="4851225"/>
              </a:xfrm>
            </p:spPr>
            <p:txBody>
              <a:bodyPr>
                <a:normAutofit/>
              </a:bodyPr>
              <a:lstStyle/>
              <a:p>
                <a:pPr indent="-342000">
                  <a:lnSpc>
                    <a:spcPct val="110000"/>
                  </a:lnSpc>
                </a:pPr>
                <a:r>
                  <a:rPr lang="en-US" altLang="ko-KR" dirty="0"/>
                  <a:t>Key Achievements</a:t>
                </a:r>
              </a:p>
              <a:p>
                <a:pPr lvl="1" indent="-342000">
                  <a:lnSpc>
                    <a:spcPct val="110000"/>
                  </a:lnSpc>
                </a:pPr>
                <a:r>
                  <a:rPr lang="en-US" altLang="ko-KR" dirty="0"/>
                  <a:t>Computation acceleration through parallelization of matrix multiplication</a:t>
                </a:r>
              </a:p>
              <a:p>
                <a:pPr lvl="2" indent="-342000">
                  <a:lnSpc>
                    <a:spcPct val="110000"/>
                  </a:lnSpc>
                </a:pPr>
                <a:r>
                  <a:rPr lang="en-US" altLang="ko-KR" dirty="0"/>
                  <a:t>PL : 158.72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with 100MHz frequency</a:t>
                </a:r>
              </a:p>
              <a:p>
                <a:pPr lvl="2" indent="-342000">
                  <a:lnSpc>
                    <a:spcPct val="110000"/>
                  </a:lnSpc>
                </a:pPr>
                <a:r>
                  <a:rPr lang="en-US" altLang="ko-KR" dirty="0"/>
                  <a:t>PS(ARM) : 163.33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with 1.2GHz frequency</a:t>
                </a:r>
              </a:p>
              <a:p>
                <a:pPr lvl="1" indent="-342000">
                  <a:lnSpc>
                    <a:spcPct val="110000"/>
                  </a:lnSpc>
                </a:pPr>
                <a:r>
                  <a:rPr lang="en-US" altLang="ko-KR" dirty="0"/>
                  <a:t>Enhanced memory access efficiency with BRAM architecture</a:t>
                </a:r>
              </a:p>
              <a:p>
                <a:pPr indent="-342000">
                  <a:lnSpc>
                    <a:spcPct val="110000"/>
                  </a:lnSpc>
                </a:pPr>
                <a:r>
                  <a:rPr lang="en-US" altLang="ko-KR" dirty="0"/>
                  <a:t>Limitations</a:t>
                </a:r>
              </a:p>
              <a:p>
                <a:pPr lvl="1" indent="-342000">
                  <a:lnSpc>
                    <a:spcPct val="110000"/>
                  </a:lnSpc>
                </a:pPr>
                <a:r>
                  <a:rPr lang="en-US" altLang="ko-KR" dirty="0"/>
                  <a:t>Small matrix size</a:t>
                </a:r>
              </a:p>
              <a:p>
                <a:pPr lvl="1" indent="-342000">
                  <a:lnSpc>
                    <a:spcPct val="110000"/>
                  </a:lnSpc>
                </a:pPr>
                <a:r>
                  <a:rPr lang="en-US" altLang="ko-KR" dirty="0"/>
                  <a:t>Speed/Power comparison</a:t>
                </a:r>
              </a:p>
              <a:p>
                <a:pPr marL="115200" indent="0">
                  <a:lnSpc>
                    <a:spcPct val="110000"/>
                  </a:lnSpc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799433-5A46-2FDF-83A5-6ECE19FBD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6000" y="1216020"/>
                <a:ext cx="11160000" cy="48512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D0CF5006-B3ED-8DA7-7271-02E202FC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E19CF-2E3F-1195-A7E9-7CFC922DE31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17</a:t>
            </a:fld>
            <a:endParaRPr lang="en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F7F76D-D5E3-F632-840C-D4EB72117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53" y="3760104"/>
            <a:ext cx="4679682" cy="23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5204E-03B9-8C7D-7C21-4A05005F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E0BCE-5565-E717-5426-ABAF07C0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471DB-C9D1-BFEF-14B9-9FB473D4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Architecture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Dual port BRAM for input matrix A and B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Control logic for address generation and synchronization 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Computation Unit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Implementation Step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Create BRAM IP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Configure AXI-BRAM controller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Design memory map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Implement control logic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7A309-A8DF-6C99-D073-622F46B37A8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53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616F-0D7D-1BE8-148A-F0B1C182D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F03B4-862F-A6A6-216E-BDC54743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A1186-A968-CAAB-053A-CD2A6ABE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19"/>
            <a:ext cx="11160000" cy="44141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Data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Random generated matrix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Performance Evaluation Metric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Compare the execution time between PS and PL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Clock Cycles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PS : ARM Processor Clock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PL : FPGA Clock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Computation Result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Whether the results of both methods are the same or not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9B0F8-47A0-CA5F-F040-9582E9FBED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886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C2455-F8D8-9235-CCF7-99D6DB880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F9DE-6E86-2984-A766-9DCF629B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A151-689F-AABE-7D77-9C270AD8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Generate 16-by-16 matrices and initialize in the PS 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Load matrices into BRAM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Multiply matrices and save results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Compare the result with the PS</a:t>
            </a:r>
          </a:p>
          <a:p>
            <a:pPr indent="-342000"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41C0D-A3CB-3F71-756C-405F252E670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3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C894A-C040-1749-2A05-1DB95BA0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88" y="3753404"/>
            <a:ext cx="3757221" cy="2339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2C0F8E-614B-31A3-667B-1BD2CDBF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48" y="3498923"/>
            <a:ext cx="2981533" cy="28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6235F-91B2-828C-12DB-69591BD5A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6B5D5-39FD-BA45-9889-CD4D679B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65AF7-3C8F-FEBE-5957-39C0CE54203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4</a:t>
            </a:fld>
            <a:endParaRPr lang="en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7B1B8E-60B3-4777-5D47-4E8E82E6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8" y="1998102"/>
            <a:ext cx="4140992" cy="39635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EBC98B-DBF1-C23B-9D03-539728E0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83" y="1085850"/>
            <a:ext cx="4369842" cy="568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FCD8E7-039F-EB8C-2878-ECFB6600B783}"/>
              </a:ext>
            </a:extLst>
          </p:cNvPr>
          <p:cNvSpPr txBox="1"/>
          <p:nvPr/>
        </p:nvSpPr>
        <p:spPr>
          <a:xfrm>
            <a:off x="9271000" y="1085850"/>
            <a:ext cx="2260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첫 번째 병렬 연산</a:t>
            </a:r>
            <a:r>
              <a:rPr lang="en-US" altLang="ko-KR" dirty="0">
                <a:latin typeface="+mn-ea"/>
                <a:ea typeface="+mn-ea"/>
              </a:rPr>
              <a:t>: (A[0][0]×B[0][0]) + (A[0][1]×B[1][0]) + (A[0][2]×B[2][0]) + (A[0][3]×B[3][0])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둘째 병렬 연산</a:t>
            </a:r>
            <a:r>
              <a:rPr lang="en-US" altLang="ko-KR" dirty="0">
                <a:latin typeface="+mn-ea"/>
                <a:ea typeface="+mn-ea"/>
              </a:rPr>
              <a:t>: (A[0][4]×B[4][0]) + (A[0][5]×B[5][0]) + (A[0][6]×B[6][0]) + (A[0][7]×B[7][0])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셋째 병렬 연산</a:t>
            </a:r>
            <a:r>
              <a:rPr lang="en-US" altLang="ko-KR" dirty="0">
                <a:latin typeface="+mn-ea"/>
                <a:ea typeface="+mn-ea"/>
              </a:rPr>
              <a:t>: (A[0][8]×B[8][0]) + (A[0][9]×B[9][0]) + (A[0][10]×B[10][0]) + (A[0][11]×B[11][0])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넷째 병렬 연산</a:t>
            </a:r>
            <a:r>
              <a:rPr lang="en-US" altLang="ko-KR" dirty="0">
                <a:latin typeface="+mn-ea"/>
                <a:ea typeface="+mn-ea"/>
              </a:rPr>
              <a:t>: (A[0][12]×B[12][0]) + (A[0][13]×B[13][0]) + (A[0][14]×B[14][0]) + (A[0][15]×B[15][0])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672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44B0F-32E0-C1B7-01F8-315F20A0F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52F3-9C56-21A2-03F8-598B728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6645EF-834C-0F8A-7613-1B8799DC23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5</a:t>
            </a:fld>
            <a:endParaRPr lang="en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5AA74F-CB47-91D1-EDC2-286B1CC6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6" y="1256039"/>
            <a:ext cx="10765287" cy="4572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6D093D-4115-C327-CD88-27A1C4E120B8}"/>
              </a:ext>
            </a:extLst>
          </p:cNvPr>
          <p:cNvSpPr/>
          <p:nvPr/>
        </p:nvSpPr>
        <p:spPr>
          <a:xfrm>
            <a:off x="7464725" y="3001992"/>
            <a:ext cx="1874807" cy="1161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D7BD0-272F-C5BD-78DD-9ED31F518CDB}"/>
              </a:ext>
            </a:extLst>
          </p:cNvPr>
          <p:cNvSpPr/>
          <p:nvPr/>
        </p:nvSpPr>
        <p:spPr>
          <a:xfrm>
            <a:off x="10139873" y="3171645"/>
            <a:ext cx="1281502" cy="1877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94D96B-CFEF-0D11-A8DA-C820ED667D66}"/>
              </a:ext>
            </a:extLst>
          </p:cNvPr>
          <p:cNvSpPr/>
          <p:nvPr/>
        </p:nvSpPr>
        <p:spPr>
          <a:xfrm>
            <a:off x="7427345" y="4468483"/>
            <a:ext cx="1969696" cy="13598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F429A-3B3B-A780-4598-F3079132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F62E9-9E18-468C-35D8-928557A8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646E8-F13F-9B73-9AA2-9A5BCA7301E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6</a:t>
            </a:fld>
            <a:endParaRPr lang="en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02116C-ABD8-8384-8589-50E11CEE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694840"/>
            <a:ext cx="7426791" cy="3468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6AE41E-184F-8674-F883-B5460DC37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424" y="2976460"/>
            <a:ext cx="2993225" cy="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1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F140B-C09E-00F4-AE2F-99D72B9D3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42656-4815-DF13-8905-7E854492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A6052D-E329-4040-D662-D82EDDD212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7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BCF0B9-50F2-CBC0-017E-15212AA4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03" y="1140154"/>
            <a:ext cx="3578793" cy="55406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D0D7FE-36E2-03D8-F3C6-1ED6F30B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89" y="2433375"/>
            <a:ext cx="3065332" cy="25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2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1A79D-3BDD-AA09-6234-341C80E1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87C1C-6D83-542C-E8B2-0486E179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1709A1-920E-235C-4A1A-83C9D19E2B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8</a:t>
            </a:fld>
            <a:endParaRPr lang="en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80DC7B-2F66-4AD4-A4C6-9F8190C2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4" y="1896349"/>
            <a:ext cx="5440647" cy="30653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2CC7A3-6233-A158-B35F-B2CD4A40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2" r="5208"/>
          <a:stretch/>
        </p:blipFill>
        <p:spPr>
          <a:xfrm>
            <a:off x="7149748" y="2962533"/>
            <a:ext cx="3361985" cy="9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0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537</Words>
  <Application>Microsoft Office PowerPoint</Application>
  <PresentationFormat>와이드스크린</PresentationFormat>
  <Paragraphs>96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Cambria Math</vt:lpstr>
      <vt:lpstr>Calibri</vt:lpstr>
      <vt:lpstr>Arial</vt:lpstr>
      <vt:lpstr>Helvetica Neue</vt:lpstr>
      <vt:lpstr>맑은 고딕</vt:lpstr>
      <vt:lpstr>Office Theme 2013 - 2022</vt:lpstr>
      <vt:lpstr>기초SoC설계 최종 프로젝트 FPGA Matrix Multiplication</vt:lpstr>
      <vt:lpstr>Matrix Multiplication using BRAM</vt:lpstr>
      <vt:lpstr>Evaluation</vt:lpstr>
      <vt:lpstr>Matrix Multiplication using BRAM</vt:lpstr>
      <vt:lpstr>Matrix Multiplication using BRAM</vt:lpstr>
      <vt:lpstr>Matrix Multiplication using BRAM</vt:lpstr>
      <vt:lpstr>Matrix Multiplication using BRAM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문의현</dc:creator>
  <cp:lastModifiedBy>배상원</cp:lastModifiedBy>
  <cp:revision>77</cp:revision>
  <dcterms:created xsi:type="dcterms:W3CDTF">2023-01-04T06:41:24Z</dcterms:created>
  <dcterms:modified xsi:type="dcterms:W3CDTF">2024-12-24T14:35:08Z</dcterms:modified>
</cp:coreProperties>
</file>