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6" r:id="rId4"/>
    <p:sldId id="257" r:id="rId5"/>
    <p:sldId id="263" r:id="rId6"/>
    <p:sldId id="265" r:id="rId7"/>
    <p:sldId id="259" r:id="rId8"/>
    <p:sldId id="267" r:id="rId9"/>
    <p:sldId id="276" r:id="rId10"/>
    <p:sldId id="269" r:id="rId11"/>
    <p:sldId id="271" r:id="rId12"/>
    <p:sldId id="268" r:id="rId13"/>
    <p:sldId id="273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3E6"/>
    <a:srgbClr val="D68C80"/>
    <a:srgbClr val="4DB1F5"/>
    <a:srgbClr val="DFA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0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9493" y="2694236"/>
            <a:ext cx="7033014" cy="103651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심장마비의 원인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69340" y="5637061"/>
            <a:ext cx="2405796" cy="562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201</a:t>
            </a:r>
            <a:r>
              <a:rPr lang="ko-KR" altLang="en-US" sz="2400" b="1" dirty="0">
                <a:latin typeface="+mj-ea"/>
                <a:ea typeface="+mj-ea"/>
              </a:rPr>
              <a:t>조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atin typeface="+mj-ea"/>
                <a:ea typeface="+mj-ea"/>
              </a:rPr>
              <a:t>안정우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홍진우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EE0E3-AB66-1D26-AAEB-EEFB3791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371B6-A0D0-B382-3F1E-B2EFC78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95091-F438-6231-8910-FFED45C06634}"/>
              </a:ext>
            </a:extLst>
          </p:cNvPr>
          <p:cNvSpPr/>
          <p:nvPr/>
        </p:nvSpPr>
        <p:spPr>
          <a:xfrm>
            <a:off x="6249532" y="5666060"/>
            <a:ext cx="4680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&lt;Performance Analytics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 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45295B-864D-F392-0734-340EE79837B7}"/>
              </a:ext>
            </a:extLst>
          </p:cNvPr>
          <p:cNvSpPr/>
          <p:nvPr/>
        </p:nvSpPr>
        <p:spPr>
          <a:xfrm>
            <a:off x="2091569" y="5666059"/>
            <a:ext cx="24020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&lt;CORRR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5691D0-4538-67B4-BB99-441337A7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1318260"/>
            <a:ext cx="4221480" cy="4221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FECF92-8E31-3005-33A1-C85F197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45" y="587275"/>
            <a:ext cx="5309616" cy="5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9062E-E207-F208-A562-CBC45706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D1B1688-BD96-E3DF-305F-A3FDE9E2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806291"/>
            <a:ext cx="10691265" cy="4747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연령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(-0.1621)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sex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성별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(-0.2206)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cp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i="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흉통 유형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	(0.2814)</a:t>
            </a:r>
            <a:endParaRPr lang="en-US" altLang="ko-KR" sz="1400" b="1" i="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(-0.0729)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(-0.0893)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공복 혈당이 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120 </a:t>
            </a:r>
            <a:r>
              <a:rPr lang="ko-KR" sz="1400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보다 큰지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(-0.0329)</a:t>
            </a:r>
            <a:endParaRPr lang="ko-KR" sz="1400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restecg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휴식 심전도 결과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(0.1468)</a:t>
            </a:r>
            <a:endParaRPr lang="ko-KR" sz="14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(0.2997)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운동으로 인한 협심증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(-0.3134)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감소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(-0.3199)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slope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최고 운동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세그먼트의 기울기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(0.3168)</a:t>
            </a:r>
            <a:endParaRPr lang="ko-KR" sz="14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ca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형광 투시를 통해 색이 칠해진 주요 혈관 수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</a:rPr>
              <a:t>(-0.2641)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thal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지중해 빈혈 유형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			(-0.0829)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8616D49-DF61-BECF-6C52-43D4D66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220854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71094-4183-47F4-2D80-5E0A5FBD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E81F7-8E38-9160-0356-3F21316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1E285-6886-7958-286D-F34C2A00082A}"/>
              </a:ext>
            </a:extLst>
          </p:cNvPr>
          <p:cNvSpPr txBox="1"/>
          <p:nvPr/>
        </p:nvSpPr>
        <p:spPr>
          <a:xfrm>
            <a:off x="7162800" y="1305341"/>
            <a:ext cx="3291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연속형 데이터만 선택하여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다시 상관관계 분석을 수행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범주형 데이터는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추후 모델 학습 과정 중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Backward</a:t>
            </a:r>
            <a:r>
              <a:rPr lang="ko-KR" altLang="en-US" dirty="0">
                <a:latin typeface="+mj-ea"/>
                <a:ea typeface="+mj-ea"/>
              </a:rPr>
              <a:t>방식을 통해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다시 한번 거를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93E593-18F8-9047-6B0B-30AFC233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94" y="1333500"/>
            <a:ext cx="6038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8EEF-8ECA-C22E-869B-0E4121D9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D5F2-685E-8369-F0F1-04B6210F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05711-60C3-4657-75C9-8027D79B780D}"/>
              </a:ext>
            </a:extLst>
          </p:cNvPr>
          <p:cNvSpPr/>
          <p:nvPr/>
        </p:nvSpPr>
        <p:spPr>
          <a:xfrm>
            <a:off x="6249532" y="5666060"/>
            <a:ext cx="4680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&lt;Performance Analytics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 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686EDF-8A23-C0B7-4FF1-5B903A918F78}"/>
              </a:ext>
            </a:extLst>
          </p:cNvPr>
          <p:cNvSpPr/>
          <p:nvPr/>
        </p:nvSpPr>
        <p:spPr>
          <a:xfrm>
            <a:off x="2091569" y="5666059"/>
            <a:ext cx="24020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&lt;CORRR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67926C-EC73-C49D-343C-6CE3DD75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6" y="1247000"/>
            <a:ext cx="4364000" cy="436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BF64C1-399A-E04E-F70E-0F2333E5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98" y="673475"/>
            <a:ext cx="5223416" cy="52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2D31C-B96A-E718-8F6B-9163C72B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5215CC-4DD6-AC76-3F91-B59794AF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69" y="1208627"/>
            <a:ext cx="5951875" cy="2174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연령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(-0.1621) 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(-0.0729)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(-0.0893)</a:t>
            </a:r>
          </a:p>
          <a:p>
            <a:r>
              <a:rPr lang="ko-KR" alt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(0.2997) 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감소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(-0.3199)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81ED03-51B3-A7BB-4D4A-A277ECEC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123669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63253-76BB-7641-2A42-8E57FE9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C69-B98F-4340-ACEE-EC9D91057C3B}" type="datetime1">
              <a:rPr lang="en-US" altLang="ko-KR" smtClean="0"/>
              <a:t>11/14/2024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19EC6-4D4E-38CD-15EB-59105494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B08E9-C53F-239C-9D5F-7ADC13F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365AFBF-DDB1-3BC9-37E1-DBE145A0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설명변수와 반응변수 설정</a:t>
            </a:r>
            <a:endParaRPr 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F2F5C-7F26-F5BB-9312-9B0926D06BC2}"/>
              </a:ext>
            </a:extLst>
          </p:cNvPr>
          <p:cNvSpPr txBox="1"/>
          <p:nvPr/>
        </p:nvSpPr>
        <p:spPr>
          <a:xfrm>
            <a:off x="1259361" y="2090172"/>
            <a:ext cx="625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설명변수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age, </a:t>
            </a:r>
            <a:r>
              <a:rPr lang="en-US" altLang="ko-KR" sz="2400" dirty="0" err="1">
                <a:latin typeface="+mj-ea"/>
                <a:ea typeface="+mj-ea"/>
              </a:rPr>
              <a:t>thalach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oldpeak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r>
              <a:rPr lang="en-US" altLang="ko-KR" sz="2400" dirty="0">
                <a:latin typeface="+mj-ea"/>
                <a:ea typeface="+mj-ea"/>
              </a:rPr>
              <a:t>Sex,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cp,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exang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slope,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ca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반응변수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target (</a:t>
            </a:r>
            <a:r>
              <a:rPr lang="ko-KR" altLang="en-US" sz="2400" dirty="0">
                <a:latin typeface="+mj-ea"/>
                <a:ea typeface="+mj-ea"/>
              </a:rPr>
              <a:t>심장마비 발생 유무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5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B928E-6A5F-A168-BC95-7F77977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69" y="1214134"/>
            <a:ext cx="6955941" cy="1955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병원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혹은 설명변수의 습득이 가능한 환경에서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이용자의 데이터를 입력 받으면</a:t>
            </a:r>
            <a:r>
              <a:rPr lang="en-US" altLang="ko-KR" dirty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해당 모델을 통해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심장마비의 위험도를 출력하고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이때의 근거를 제공하여 심장마비를 사전에 방지하고자 함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BC66A0-45C3-C028-AFDF-75AA291A5D11}"/>
              </a:ext>
            </a:extLst>
          </p:cNvPr>
          <p:cNvSpPr txBox="1">
            <a:spLocks/>
          </p:cNvSpPr>
          <p:nvPr/>
        </p:nvSpPr>
        <p:spPr>
          <a:xfrm>
            <a:off x="800569" y="197571"/>
            <a:ext cx="6256675" cy="534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모델로 예측하고자 하는 것은</a:t>
            </a:r>
            <a:r>
              <a:rPr lang="en-US" altLang="ko-KR" sz="3200" dirty="0">
                <a:solidFill>
                  <a:srgbClr val="212529"/>
                </a:solidFill>
                <a:ea typeface="+mj-lt"/>
                <a:cs typeface="+mj-lt"/>
              </a:rPr>
              <a:t>?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7181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4AFC-AF98-02E7-15A3-E7B80C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301618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출처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1F5D9-BCDC-6A98-7CA9-E9517C44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F24D-CBB4-4253-B6D8-ED692CE1F837}" type="datetime1">
              <a:rPr lang="ko-KR" altLang="en-US"/>
              <a:t>2024-11-14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DAF94-55EE-3C5E-B0D5-A57F50C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BC41C-638C-32E7-B8EC-70725021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750F6A-F068-EE5D-6B33-245126F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8" y="817084"/>
            <a:ext cx="7138788" cy="473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AA150-72EB-4B08-C3AC-F9BFB0E09CA2}"/>
              </a:ext>
            </a:extLst>
          </p:cNvPr>
          <p:cNvSpPr txBox="1"/>
          <p:nvPr/>
        </p:nvSpPr>
        <p:spPr>
          <a:xfrm>
            <a:off x="858329" y="6310210"/>
            <a:ext cx="7168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https://www.kaggle.com/datasets/mfarhaannazirkhan/heart-dataset</a:t>
            </a:r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407A7-1623-3AD0-F0AA-423CEF7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4149-B6F0-4CD2-AC20-8370BB8FDE99}" type="datetime1">
              <a:rPr lang="en-US" altLang="ko-KR" smtClean="0"/>
              <a:t>11/14/2024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DBF53-AC75-09AE-6F2A-1627D6A5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7C581-3D74-CE3E-0559-C365A671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90C1715-5C36-74D2-D683-DC84E22B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92E85E-B1CB-4D4E-95A1-81B5F8AA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24" y="1067041"/>
            <a:ext cx="8953752" cy="47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6018"/>
            <a:ext cx="10691265" cy="5187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대상의 연령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sex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성별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cp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흉통 유형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. (0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전형적인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1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비정형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비각통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3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무증상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Hg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공복 혈당이 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120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보다 큰지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restecg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심전도 결과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1 = ST-T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파 이상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좌심실 비대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운동으로 인한 협심증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감소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slope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최고 운동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세그먼트의 기울기</a:t>
            </a:r>
            <a:r>
              <a:rPr lang="en-US" altLang="ko-KR" sz="1400" dirty="0">
                <a:latin typeface="+mj-ea"/>
                <a:ea typeface="+mj-ea"/>
              </a:rPr>
              <a:t>. (0 = </a:t>
            </a:r>
            <a:r>
              <a:rPr lang="ko-KR" altLang="en-US" sz="1400" dirty="0">
                <a:latin typeface="+mj-ea"/>
                <a:ea typeface="+mj-ea"/>
              </a:rPr>
              <a:t>상향 기울기</a:t>
            </a:r>
            <a:r>
              <a:rPr lang="en-US" altLang="ko-KR" sz="1400" dirty="0">
                <a:latin typeface="+mj-ea"/>
                <a:ea typeface="+mj-ea"/>
              </a:rPr>
              <a:t>, 1 = </a:t>
            </a:r>
            <a:r>
              <a:rPr lang="ko-KR" altLang="en-US" sz="1400" dirty="0">
                <a:latin typeface="+mj-ea"/>
                <a:ea typeface="+mj-ea"/>
              </a:rPr>
              <a:t>평평함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하향 기울기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ca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형광 투시를 통해 색이 칠해진 주요 혈관 수 </a:t>
            </a:r>
            <a:r>
              <a:rPr lang="en-US" altLang="ko-KR" sz="1400" dirty="0">
                <a:latin typeface="+mj-ea"/>
                <a:ea typeface="+mj-ea"/>
              </a:rPr>
              <a:t>(0-3). </a:t>
            </a:r>
            <a:r>
              <a:rPr lang="ko-KR" altLang="en-US" sz="1400" dirty="0">
                <a:latin typeface="+mj-ea"/>
                <a:ea typeface="+mj-ea"/>
              </a:rPr>
              <a:t>값</a:t>
            </a:r>
            <a:r>
              <a:rPr lang="en-US" altLang="ko-KR" sz="1400" dirty="0">
                <a:latin typeface="+mj-ea"/>
                <a:ea typeface="+mj-ea"/>
              </a:rPr>
              <a:t>: 0, 1, 2, 3.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지중해 빈혈 유형</a:t>
            </a:r>
            <a:r>
              <a:rPr lang="en-US" altLang="ko-KR" sz="1400" dirty="0">
                <a:latin typeface="+mj-ea"/>
                <a:ea typeface="+mj-ea"/>
              </a:rPr>
              <a:t>. (1 = </a:t>
            </a:r>
            <a:r>
              <a:rPr lang="ko-KR" altLang="en-US" sz="1400" dirty="0">
                <a:latin typeface="+mj-ea"/>
                <a:ea typeface="+mj-ea"/>
              </a:rPr>
              <a:t>정상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고정 결함</a:t>
            </a:r>
            <a:r>
              <a:rPr lang="en-US" altLang="ko-KR" sz="1400" dirty="0">
                <a:latin typeface="+mj-ea"/>
                <a:ea typeface="+mj-ea"/>
              </a:rPr>
              <a:t>, 3 = </a:t>
            </a:r>
            <a:r>
              <a:rPr lang="ko-KR" altLang="en-US" sz="1400" dirty="0">
                <a:latin typeface="+mj-ea"/>
                <a:ea typeface="+mj-ea"/>
              </a:rPr>
              <a:t>가역적 결함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target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반응변수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심장마비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안전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9F8E36-9D20-FD57-6D74-0F36916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9D874-C4C1-8691-3AE7-68D06547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34" y="1028161"/>
            <a:ext cx="3828510" cy="38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7CF303-C48E-D171-0FCC-5998368F7EBE}"/>
              </a:ext>
            </a:extLst>
          </p:cNvPr>
          <p:cNvSpPr/>
          <p:nvPr/>
        </p:nvSpPr>
        <p:spPr>
          <a:xfrm>
            <a:off x="700635" y="959848"/>
            <a:ext cx="63914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err="1">
                <a:solidFill>
                  <a:srgbClr val="3C4043"/>
                </a:solidFill>
                <a:latin typeface="Arial"/>
                <a:cs typeface="Arial"/>
              </a:rPr>
              <a:t>영가설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발생과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관련이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없다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7281F-7863-37CC-0498-39F1A3E7EF70}"/>
              </a:ext>
            </a:extLst>
          </p:cNvPr>
          <p:cNvSpPr/>
          <p:nvPr/>
        </p:nvSpPr>
        <p:spPr>
          <a:xfrm>
            <a:off x="700635" y="1494177"/>
            <a:ext cx="6904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대립가설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발생에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영향을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끼친다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B4EB7-8E83-E378-41D7-F5A830602CA5}"/>
              </a:ext>
            </a:extLst>
          </p:cNvPr>
          <p:cNvSpPr/>
          <p:nvPr/>
        </p:nvSpPr>
        <p:spPr>
          <a:xfrm>
            <a:off x="1261855" y="2505670"/>
            <a:ext cx="66607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유의수준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3%로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설정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이유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의료데이터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=&gt;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높은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정확도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필요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1983CF3-CF0F-1F6E-B0D1-E8B3803A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영가설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대립가설 설정</a:t>
            </a:r>
          </a:p>
        </p:txBody>
      </p:sp>
    </p:spTree>
    <p:extLst>
      <p:ext uri="{BB962C8B-B14F-4D97-AF65-F5344CB8AC3E}">
        <p14:creationId xmlns:p14="http://schemas.microsoft.com/office/powerpoint/2010/main" val="42067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67" y="1421987"/>
            <a:ext cx="6706005" cy="21929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결측값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이상값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제거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상관관계 분석 후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설명변수 설정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9A4AA-EBC5-E3C6-981D-AF21C9F8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104918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가공 계획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BB5EDB-BA69-226C-F484-CBA69F443C07}"/>
              </a:ext>
            </a:extLst>
          </p:cNvPr>
          <p:cNvSpPr txBox="1">
            <a:spLocks/>
          </p:cNvSpPr>
          <p:nvPr/>
        </p:nvSpPr>
        <p:spPr>
          <a:xfrm>
            <a:off x="1261467" y="3429000"/>
            <a:ext cx="9821062" cy="219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모델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: Logistic,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RandomForest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SVM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사용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이후 전체 데이터를 바탕으로 학습한 모델과 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선택한 변수를 바탕으로 한 모델 비교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7B69-62F8-4E28-EC05-BB0D0B31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3200" dirty="0" err="1">
                <a:solidFill>
                  <a:srgbClr val="212529"/>
                </a:solidFill>
                <a:ea typeface="+mj-lt"/>
                <a:cs typeface="+mj-lt"/>
              </a:rPr>
              <a:t>결측값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FC8A6-7726-2977-E202-A9FFC1D5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725" y="993979"/>
            <a:ext cx="5539175" cy="4935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gsub</a:t>
            </a:r>
            <a:r>
              <a:rPr lang="ko-KR" altLang="en-US" sz="1800" dirty="0">
                <a:latin typeface="+mj-ea"/>
                <a:ea typeface="+mj-ea"/>
              </a:rPr>
              <a:t>사용하여</a:t>
            </a:r>
            <a:r>
              <a:rPr lang="en-US" altLang="ko-KR" sz="1800" dirty="0">
                <a:latin typeface="+mj-ea"/>
                <a:ea typeface="+mj-ea"/>
              </a:rPr>
              <a:t> “?” </a:t>
            </a:r>
            <a:r>
              <a:rPr lang="ko-KR" altLang="en-US" sz="1800" dirty="0">
                <a:latin typeface="+mj-ea"/>
                <a:ea typeface="+mj-ea"/>
              </a:rPr>
              <a:t>문자열 </a:t>
            </a:r>
            <a:r>
              <a:rPr lang="en-US" altLang="ko-KR" sz="1800" dirty="0">
                <a:latin typeface="+mj-ea"/>
                <a:ea typeface="+mj-ea"/>
              </a:rPr>
              <a:t>NA</a:t>
            </a:r>
            <a:r>
              <a:rPr lang="ko-KR" altLang="en-US" sz="1800" dirty="0">
                <a:latin typeface="+mj-ea"/>
                <a:ea typeface="+mj-ea"/>
              </a:rPr>
              <a:t>처리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j-ea"/>
                <a:ea typeface="+mj-ea"/>
              </a:rPr>
              <a:t>as.numeri</a:t>
            </a:r>
            <a:r>
              <a:rPr lang="ko-KR" altLang="en-US" sz="1800" dirty="0">
                <a:latin typeface="+mj-ea"/>
                <a:ea typeface="+mj-ea"/>
              </a:rPr>
              <a:t>으로 변환 후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j-ea"/>
                <a:ea typeface="+mj-ea"/>
              </a:rPr>
              <a:t>na.omit</a:t>
            </a:r>
            <a:r>
              <a:rPr lang="ko-KR" altLang="en-US" sz="1800" dirty="0">
                <a:latin typeface="+mj-ea"/>
                <a:ea typeface="+mj-ea"/>
              </a:rPr>
              <a:t>사용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8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EA0C5D-CFC4-B94A-74AE-AA1778D8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5626"/>
              </p:ext>
            </p:extLst>
          </p:nvPr>
        </p:nvGraphicFramePr>
        <p:xfrm>
          <a:off x="500530" y="1079248"/>
          <a:ext cx="4985876" cy="4849962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12026149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31250113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061349776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98819121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54306777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55321358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1299288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2775232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82208507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011472983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425316920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694315897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067933984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834709309"/>
                    </a:ext>
                  </a:extLst>
                </a:gridCol>
              </a:tblGrid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416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8738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1913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0691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6102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28150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95915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6708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49146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40591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1628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6097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7013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51175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3811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4521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7250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34771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48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86375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90364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809621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999354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47274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17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32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CD8A334-6BCA-2B05-BBCF-A0888497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25" y="2444496"/>
            <a:ext cx="5539175" cy="35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DB44-3004-8EBA-2EA9-3678720A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F2FC-58B4-4BFA-2703-7853D94E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 err="1">
                <a:solidFill>
                  <a:srgbClr val="212529"/>
                </a:solidFill>
                <a:ea typeface="+mj-lt"/>
                <a:cs typeface="+mj-lt"/>
              </a:rPr>
              <a:t>이상값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A30AD-AC25-C10E-05B4-66B2CD04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5" y="1269632"/>
            <a:ext cx="4100052" cy="41000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4547D-14CE-1341-0291-88F8BED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21" y="1269632"/>
            <a:ext cx="4100052" cy="41000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9A51CD-F01E-B79B-455B-78C42A1F7574}"/>
              </a:ext>
            </a:extLst>
          </p:cNvPr>
          <p:cNvSpPr/>
          <p:nvPr/>
        </p:nvSpPr>
        <p:spPr>
          <a:xfrm>
            <a:off x="1509973" y="5289911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모든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8859AB-360A-D480-7CD9-804BF4F16785}"/>
              </a:ext>
            </a:extLst>
          </p:cNvPr>
          <p:cNvSpPr/>
          <p:nvPr/>
        </p:nvSpPr>
        <p:spPr>
          <a:xfrm>
            <a:off x="6578178" y="5289911"/>
            <a:ext cx="3531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연속형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560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2288-7255-36FE-8BC3-03D9F215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FC7-A586-C79F-D3BA-2938803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 err="1">
                <a:solidFill>
                  <a:srgbClr val="212529"/>
                </a:solidFill>
                <a:ea typeface="+mj-lt"/>
                <a:cs typeface="+mj-lt"/>
              </a:rPr>
              <a:t>이상값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141-1A38-BE32-6691-ED56EE38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1" y="857831"/>
            <a:ext cx="6037770" cy="5142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FC77A-63A5-0228-5DD0-3C66EBD2656B}"/>
              </a:ext>
            </a:extLst>
          </p:cNvPr>
          <p:cNvSpPr txBox="1"/>
          <p:nvPr/>
        </p:nvSpPr>
        <p:spPr>
          <a:xfrm>
            <a:off x="7187184" y="1351508"/>
            <a:ext cx="4139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2181x14</a:t>
            </a: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결측값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sz="2800" dirty="0">
                <a:latin typeface="+mn-ea"/>
              </a:rPr>
              <a:t>1888x14</a:t>
            </a: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이상값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sz="2800" dirty="0">
                <a:latin typeface="+mn-ea"/>
              </a:rPr>
              <a:t>1769x14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5197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1040</Words>
  <Application>Microsoft Office PowerPoint</Application>
  <PresentationFormat>와이드스크린</PresentationFormat>
  <Paragraphs>479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Calisto MT</vt:lpstr>
      <vt:lpstr>Roboto</vt:lpstr>
      <vt:lpstr>Univers Condensed</vt:lpstr>
      <vt:lpstr>ChronicleVTI</vt:lpstr>
      <vt:lpstr>심장마비의 원인 분석</vt:lpstr>
      <vt:lpstr>데이터 출처</vt:lpstr>
      <vt:lpstr>데이터 설명</vt:lpstr>
      <vt:lpstr>데이터 설명</vt:lpstr>
      <vt:lpstr>영가설/ 대립가설 설정</vt:lpstr>
      <vt:lpstr>데이터 가공 계획</vt:lpstr>
      <vt:lpstr>결측값 처리</vt:lpstr>
      <vt:lpstr>이상값 처리</vt:lpstr>
      <vt:lpstr>이상값 처리</vt:lpstr>
      <vt:lpstr>상관관계 분석</vt:lpstr>
      <vt:lpstr>상관관계 분석</vt:lpstr>
      <vt:lpstr>상관관계 분석</vt:lpstr>
      <vt:lpstr>상관관계 분석</vt:lpstr>
      <vt:lpstr>상관관계 분석</vt:lpstr>
      <vt:lpstr>설명변수와 반응변수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HongJinu</cp:lastModifiedBy>
  <cp:revision>123</cp:revision>
  <dcterms:created xsi:type="dcterms:W3CDTF">2024-11-11T06:40:58Z</dcterms:created>
  <dcterms:modified xsi:type="dcterms:W3CDTF">2024-11-14T14:25:21Z</dcterms:modified>
</cp:coreProperties>
</file>