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6" r:id="rId4"/>
    <p:sldId id="259" r:id="rId5"/>
    <p:sldId id="257" r:id="rId6"/>
    <p:sldId id="275" r:id="rId7"/>
    <p:sldId id="263" r:id="rId8"/>
    <p:sldId id="265" r:id="rId9"/>
    <p:sldId id="267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A3E6"/>
    <a:srgbClr val="D68C80"/>
    <a:srgbClr val="4DB1F5"/>
    <a:srgbClr val="DFA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9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8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9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5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0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8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9493" y="2694236"/>
            <a:ext cx="7033014" cy="103651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심장병 원인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69340" y="5637061"/>
            <a:ext cx="2405796" cy="562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201</a:t>
            </a:r>
            <a:r>
              <a:rPr lang="ko-KR" altLang="en-US" sz="2400" b="1" dirty="0">
                <a:latin typeface="+mj-ea"/>
                <a:ea typeface="+mj-ea"/>
              </a:rPr>
              <a:t>조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atin typeface="+mj-ea"/>
                <a:ea typeface="+mj-ea"/>
              </a:rPr>
              <a:t>안정우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홍진우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B928E-6A5F-A168-BC95-7F77977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69" y="1214134"/>
            <a:ext cx="9165302" cy="34231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예측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심장병 </a:t>
            </a:r>
            <a:r>
              <a:rPr lang="ko-KR" altLang="en-US" dirty="0" err="1">
                <a:latin typeface="+mn-ea"/>
              </a:rPr>
              <a:t>위험군</a:t>
            </a:r>
            <a:r>
              <a:rPr lang="ko-KR" altLang="en-US" dirty="0">
                <a:latin typeface="+mn-ea"/>
              </a:rPr>
              <a:t> 분류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의사가 심장병을 예측 할 때 도움이 될 수 있는 모델을 생성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건강검진을 받을 때 설명 변수를 찾기 위한 검사를 같이 시행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검사 결과를 기반으로 환자의 심장병 위험군을 분류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고위험군 환자에게는 설명과 함께 적절한 처방을 제시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정밀 검사 시행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모델의 설명 변수 중 제일 가중치가 높은 것에 대한 정밀한 처방을 내릴 수 있을 것이라 판단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BC66A0-45C3-C028-AFDF-75AA291A5D11}"/>
              </a:ext>
            </a:extLst>
          </p:cNvPr>
          <p:cNvSpPr txBox="1">
            <a:spLocks/>
          </p:cNvSpPr>
          <p:nvPr/>
        </p:nvSpPr>
        <p:spPr>
          <a:xfrm>
            <a:off x="800569" y="197571"/>
            <a:ext cx="6256675" cy="534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모델로 예측하고자 하는 것은</a:t>
            </a:r>
            <a:r>
              <a:rPr lang="en-US" altLang="ko-KR" sz="3200" dirty="0">
                <a:solidFill>
                  <a:srgbClr val="212529"/>
                </a:solidFill>
                <a:ea typeface="+mj-lt"/>
                <a:cs typeface="+mj-lt"/>
              </a:rPr>
              <a:t>?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71816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24AFC-AF98-02E7-15A3-E7B80C43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301618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출처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1F5D9-BCDC-6A98-7CA9-E9517C44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F24D-CBB4-4253-B6D8-ED692CE1F837}" type="datetime1">
              <a:rPr lang="ko-KR" altLang="en-US"/>
              <a:t>2024-11-15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DAF94-55EE-3C5E-B0D5-A57F50C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BC41C-638C-32E7-B8EC-70725021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5750F6A-F068-EE5D-6B33-245126F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8" y="817084"/>
            <a:ext cx="7138788" cy="4737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AA150-72EB-4B08-C3AC-F9BFB0E09CA2}"/>
              </a:ext>
            </a:extLst>
          </p:cNvPr>
          <p:cNvSpPr txBox="1"/>
          <p:nvPr/>
        </p:nvSpPr>
        <p:spPr>
          <a:xfrm>
            <a:off x="858329" y="6310210"/>
            <a:ext cx="7168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https://www.kaggle.com/datasets/mfarhaannazirkhan/heart-dataset</a:t>
            </a:r>
            <a:endParaRPr 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6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407A7-1623-3AD0-F0AA-423CEF7E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4149-B6F0-4CD2-AC20-8370BB8FDE99}" type="datetime1">
              <a:rPr lang="en-US" altLang="ko-KR" smtClean="0"/>
              <a:t>11/15/2024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DBF53-AC75-09AE-6F2A-1627D6A5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7C581-3D74-CE3E-0559-C365A671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90C1715-5C36-74D2-D683-DC84E22B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데이터 설명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92E85E-B1CB-4D4E-95A1-81B5F8AA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24" y="1067041"/>
            <a:ext cx="8953752" cy="47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7B69-62F8-4E28-EC05-BB0D0B31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/>
              <a:t>전반적인 데이터</a:t>
            </a:r>
            <a:endParaRPr lang="ko-KR" sz="3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EA0C5D-CFC4-B94A-74AE-AA1778D8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3803"/>
              </p:ext>
            </p:extLst>
          </p:nvPr>
        </p:nvGraphicFramePr>
        <p:xfrm>
          <a:off x="3080445" y="768225"/>
          <a:ext cx="5611802" cy="5321550"/>
        </p:xfrm>
        <a:graphic>
          <a:graphicData uri="http://schemas.openxmlformats.org/drawingml/2006/table">
            <a:tbl>
              <a:tblPr/>
              <a:tblGrid>
                <a:gridCol w="400843">
                  <a:extLst>
                    <a:ext uri="{9D8B030D-6E8A-4147-A177-3AD203B41FA5}">
                      <a16:colId xmlns:a16="http://schemas.microsoft.com/office/drawing/2014/main" val="2120261491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1312501138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1061349776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3988191211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3543067778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1553213581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412992888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4277523201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82208507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3011472983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1425316920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694315897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4067933984"/>
                    </a:ext>
                  </a:extLst>
                </a:gridCol>
                <a:gridCol w="400843">
                  <a:extLst>
                    <a:ext uri="{9D8B030D-6E8A-4147-A177-3AD203B41FA5}">
                      <a16:colId xmlns:a16="http://schemas.microsoft.com/office/drawing/2014/main" val="834709309"/>
                    </a:ext>
                  </a:extLst>
                </a:gridCol>
              </a:tblGrid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4163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87383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19136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06919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61027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281503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959158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67089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491469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405918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16288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60978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70133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51175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38119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45217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087250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34771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63486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886375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903647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809621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999354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47274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176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D8AFC-ADEC-8F8F-6DA2-350F7485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16018"/>
            <a:ext cx="10691265" cy="5187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age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대상의 연령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sex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성별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cp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흉통 유형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. (0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전형적인 협심증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1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비정형 협심증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2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비각통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3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무증상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en-US" altLang="ko-KR" sz="1400" b="0" i="0" dirty="0">
              <a:solidFill>
                <a:srgbClr val="00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trestbps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휴식 상태 혈압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in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mm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Hg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chol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혈청 콜레스테롤 수치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in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dl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fbs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공복 혈당이 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120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dl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보다 큰지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restecg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휴식 심전도 결과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0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정상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1 = ST-T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파 이상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좌심실 비대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thalach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최대 심박수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exang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운동으로 인한 협심증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oldpeak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운동으로 유도된 </a:t>
            </a:r>
            <a:r>
              <a:rPr lang="en-US" altLang="ko-KR" sz="1400" dirty="0">
                <a:latin typeface="+mj-ea"/>
                <a:ea typeface="+mj-ea"/>
              </a:rPr>
              <a:t>ST </a:t>
            </a:r>
            <a:r>
              <a:rPr lang="ko-KR" altLang="en-US" sz="1400" dirty="0">
                <a:latin typeface="+mj-ea"/>
                <a:ea typeface="+mj-ea"/>
              </a:rPr>
              <a:t>감소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slope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최고 운동 </a:t>
            </a:r>
            <a:r>
              <a:rPr lang="en-US" altLang="ko-KR" sz="1400" dirty="0">
                <a:latin typeface="+mj-ea"/>
                <a:ea typeface="+mj-ea"/>
              </a:rPr>
              <a:t>ST </a:t>
            </a:r>
            <a:r>
              <a:rPr lang="ko-KR" altLang="en-US" sz="1400" dirty="0">
                <a:latin typeface="+mj-ea"/>
                <a:ea typeface="+mj-ea"/>
              </a:rPr>
              <a:t>세그먼트의 기울기</a:t>
            </a:r>
            <a:r>
              <a:rPr lang="en-US" altLang="ko-KR" sz="1400" dirty="0">
                <a:latin typeface="+mj-ea"/>
                <a:ea typeface="+mj-ea"/>
              </a:rPr>
              <a:t>. (0 = </a:t>
            </a:r>
            <a:r>
              <a:rPr lang="ko-KR" altLang="en-US" sz="1400" dirty="0">
                <a:latin typeface="+mj-ea"/>
                <a:ea typeface="+mj-ea"/>
              </a:rPr>
              <a:t>상향 기울기</a:t>
            </a:r>
            <a:r>
              <a:rPr lang="en-US" altLang="ko-KR" sz="1400" dirty="0">
                <a:latin typeface="+mj-ea"/>
                <a:ea typeface="+mj-ea"/>
              </a:rPr>
              <a:t>, 1 = </a:t>
            </a:r>
            <a:r>
              <a:rPr lang="ko-KR" altLang="en-US" sz="1400" dirty="0">
                <a:latin typeface="+mj-ea"/>
                <a:ea typeface="+mj-ea"/>
              </a:rPr>
              <a:t>평평함</a:t>
            </a:r>
            <a:r>
              <a:rPr lang="en-US" altLang="ko-KR" sz="1400" dirty="0">
                <a:latin typeface="+mj-ea"/>
                <a:ea typeface="+mj-ea"/>
              </a:rPr>
              <a:t>, 2 = </a:t>
            </a:r>
            <a:r>
              <a:rPr lang="ko-KR" altLang="en-US" sz="1400" dirty="0">
                <a:latin typeface="+mj-ea"/>
                <a:ea typeface="+mj-ea"/>
              </a:rPr>
              <a:t>하향 기울기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ca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형광 투시를 통해 색이 칠해진 주요 혈관 수 </a:t>
            </a:r>
            <a:r>
              <a:rPr lang="en-US" altLang="ko-KR" sz="1400" dirty="0">
                <a:latin typeface="+mj-ea"/>
                <a:ea typeface="+mj-ea"/>
              </a:rPr>
              <a:t>(0-3). </a:t>
            </a:r>
            <a:r>
              <a:rPr lang="ko-KR" altLang="en-US" sz="1400" dirty="0">
                <a:latin typeface="+mj-ea"/>
                <a:ea typeface="+mj-ea"/>
              </a:rPr>
              <a:t>값</a:t>
            </a:r>
            <a:r>
              <a:rPr lang="en-US" altLang="ko-KR" sz="1400" dirty="0">
                <a:latin typeface="+mj-ea"/>
                <a:ea typeface="+mj-ea"/>
              </a:rPr>
              <a:t>: 0, 1, 2, 3</a:t>
            </a: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thal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지중해 빈혈 유형</a:t>
            </a:r>
            <a:r>
              <a:rPr lang="en-US" altLang="ko-KR" sz="1400" dirty="0">
                <a:latin typeface="+mj-ea"/>
                <a:ea typeface="+mj-ea"/>
              </a:rPr>
              <a:t>. (1 = </a:t>
            </a:r>
            <a:r>
              <a:rPr lang="ko-KR" altLang="en-US" sz="1400" dirty="0">
                <a:latin typeface="+mj-ea"/>
                <a:ea typeface="+mj-ea"/>
              </a:rPr>
              <a:t>정상</a:t>
            </a:r>
            <a:r>
              <a:rPr lang="en-US" altLang="ko-KR" sz="1400" dirty="0">
                <a:latin typeface="+mj-ea"/>
                <a:ea typeface="+mj-ea"/>
              </a:rPr>
              <a:t>, 2 = </a:t>
            </a:r>
            <a:r>
              <a:rPr lang="ko-KR" altLang="en-US" sz="1400" dirty="0">
                <a:latin typeface="+mj-ea"/>
                <a:ea typeface="+mj-ea"/>
              </a:rPr>
              <a:t>고정 결함</a:t>
            </a:r>
            <a:r>
              <a:rPr lang="en-US" altLang="ko-KR" sz="1400" dirty="0">
                <a:latin typeface="+mj-ea"/>
                <a:ea typeface="+mj-ea"/>
              </a:rPr>
              <a:t>, 3 = </a:t>
            </a:r>
            <a:r>
              <a:rPr lang="ko-KR" altLang="en-US" sz="1400" dirty="0">
                <a:latin typeface="+mj-ea"/>
                <a:ea typeface="+mj-ea"/>
              </a:rPr>
              <a:t>가역적 결함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target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반응변수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1 =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심장병 고위험군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, 0 =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심장병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저위험군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sz="1400" dirty="0">
              <a:solidFill>
                <a:srgbClr val="00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9F8E36-9D20-FD57-6D74-0F36916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데이터 설명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40795-F097-13C9-FD60-80A7F15D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272" y="1595577"/>
            <a:ext cx="3828510" cy="38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63253-76BB-7641-2A42-8E57FE90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C69-B98F-4340-ACEE-EC9D91057C3B}" type="datetime1">
              <a:rPr lang="en-US" altLang="ko-KR" smtClean="0"/>
              <a:t>11/15/2024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19EC6-4D4E-38CD-15EB-59105494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B08E9-C53F-239C-9D5F-7ADC13F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365AFBF-DDB1-3BC9-37E1-DBE145A0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설명변수와 반응변수 설정</a:t>
            </a:r>
            <a:endParaRPr lang="ko-K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F2F5C-7F26-F5BB-9312-9B0926D06BC2}"/>
              </a:ext>
            </a:extLst>
          </p:cNvPr>
          <p:cNvSpPr txBox="1"/>
          <p:nvPr/>
        </p:nvSpPr>
        <p:spPr>
          <a:xfrm>
            <a:off x="715383" y="1197543"/>
            <a:ext cx="10529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설명변수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</a:p>
          <a:p>
            <a:r>
              <a:rPr lang="en-US" altLang="ko-KR" sz="2400" dirty="0">
                <a:latin typeface="+mj-ea"/>
                <a:ea typeface="+mj-ea"/>
              </a:rPr>
              <a:t>age(</a:t>
            </a:r>
            <a:r>
              <a:rPr lang="ko-KR" altLang="en-US" sz="2400" dirty="0">
                <a:latin typeface="+mj-ea"/>
                <a:ea typeface="+mj-ea"/>
              </a:rPr>
              <a:t>나이</a:t>
            </a:r>
            <a:r>
              <a:rPr lang="en-US" altLang="ko-KR" sz="2400" dirty="0">
                <a:latin typeface="+mj-ea"/>
                <a:ea typeface="+mj-ea"/>
              </a:rPr>
              <a:t>), cp(</a:t>
            </a:r>
            <a:r>
              <a:rPr lang="ko-KR" altLang="en-US" sz="2400" dirty="0">
                <a:latin typeface="+mj-ea"/>
                <a:ea typeface="+mj-ea"/>
              </a:rPr>
              <a:t>흉통 유형</a:t>
            </a:r>
            <a:r>
              <a:rPr lang="en-US" altLang="ko-KR" sz="2400" dirty="0">
                <a:latin typeface="+mj-ea"/>
                <a:ea typeface="+mj-ea"/>
              </a:rPr>
              <a:t>), </a:t>
            </a:r>
            <a:r>
              <a:rPr lang="en-US" altLang="ko-KR" sz="2400" dirty="0" err="1">
                <a:latin typeface="+mj-ea"/>
                <a:ea typeface="+mj-ea"/>
              </a:rPr>
              <a:t>thalach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최대 심박수</a:t>
            </a:r>
            <a:r>
              <a:rPr lang="en-US" altLang="ko-KR" sz="2400" dirty="0">
                <a:latin typeface="+mj-ea"/>
                <a:ea typeface="+mj-ea"/>
              </a:rPr>
              <a:t>), </a:t>
            </a:r>
            <a:r>
              <a:rPr lang="en-US" altLang="ko-KR" sz="2400" dirty="0" err="1">
                <a:latin typeface="+mj-ea"/>
                <a:ea typeface="+mj-ea"/>
              </a:rPr>
              <a:t>oldpeak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운동으로 유도된 </a:t>
            </a:r>
            <a:r>
              <a:rPr lang="en-US" altLang="ko-KR" sz="2400" dirty="0">
                <a:latin typeface="+mj-ea"/>
                <a:ea typeface="+mj-ea"/>
              </a:rPr>
              <a:t>ST </a:t>
            </a:r>
            <a:r>
              <a:rPr lang="ko-KR" altLang="en-US" sz="2400" dirty="0">
                <a:latin typeface="+mj-ea"/>
                <a:ea typeface="+mj-ea"/>
              </a:rPr>
              <a:t>감소</a:t>
            </a:r>
            <a:r>
              <a:rPr lang="en-US" altLang="ko-KR" sz="2400" dirty="0">
                <a:latin typeface="+mj-ea"/>
                <a:ea typeface="+mj-ea"/>
              </a:rPr>
              <a:t>), </a:t>
            </a:r>
            <a:r>
              <a:rPr lang="en-US" altLang="ko-KR" sz="2400" dirty="0" err="1">
                <a:latin typeface="+mj-ea"/>
                <a:ea typeface="+mj-ea"/>
              </a:rPr>
              <a:t>exang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운동으로 인한 협심증</a:t>
            </a:r>
            <a:r>
              <a:rPr lang="en-US" altLang="ko-KR" sz="2400" dirty="0">
                <a:latin typeface="+mj-ea"/>
                <a:ea typeface="+mj-ea"/>
              </a:rPr>
              <a:t>),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slope(</a:t>
            </a:r>
            <a:r>
              <a:rPr lang="ko-KR" altLang="en-US" sz="2400" dirty="0">
                <a:latin typeface="+mj-ea"/>
                <a:ea typeface="+mj-ea"/>
              </a:rPr>
              <a:t>최고 운동 </a:t>
            </a:r>
            <a:r>
              <a:rPr lang="en-US" altLang="ko-KR" sz="2400" dirty="0">
                <a:latin typeface="+mj-ea"/>
                <a:ea typeface="+mj-ea"/>
              </a:rPr>
              <a:t>ST </a:t>
            </a:r>
            <a:r>
              <a:rPr lang="ko-KR" altLang="en-US" sz="2400" dirty="0">
                <a:latin typeface="+mj-ea"/>
                <a:ea typeface="+mj-ea"/>
              </a:rPr>
              <a:t>세그먼트의 기울기</a:t>
            </a:r>
            <a:r>
              <a:rPr lang="en-US" altLang="ko-KR" sz="2400" dirty="0">
                <a:latin typeface="+mj-ea"/>
                <a:ea typeface="+mj-ea"/>
              </a:rPr>
              <a:t>),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ca(</a:t>
            </a:r>
            <a:r>
              <a:rPr lang="ko-KR" altLang="en-US" sz="2400" dirty="0">
                <a:latin typeface="+mj-ea"/>
                <a:ea typeface="+mj-ea"/>
              </a:rPr>
              <a:t>형광 투시를 통해 색이 칠해진 주요 혈관 수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반응변수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</a:p>
          <a:p>
            <a:r>
              <a:rPr lang="en-US" altLang="ko-KR" sz="2400" dirty="0">
                <a:latin typeface="+mj-ea"/>
                <a:ea typeface="+mj-ea"/>
              </a:rPr>
              <a:t>target (</a:t>
            </a:r>
            <a:r>
              <a:rPr lang="ko-KR" altLang="en-US" sz="2400" dirty="0">
                <a:latin typeface="+mj-ea"/>
                <a:ea typeface="+mj-ea"/>
              </a:rPr>
              <a:t>심장병 </a:t>
            </a:r>
            <a:r>
              <a:rPr lang="ko-KR" altLang="en-US" sz="2400" dirty="0" err="1">
                <a:latin typeface="+mj-ea"/>
                <a:ea typeface="+mj-ea"/>
              </a:rPr>
              <a:t>위험군</a:t>
            </a:r>
            <a:r>
              <a:rPr lang="ko-KR" altLang="en-US" sz="2400" dirty="0">
                <a:latin typeface="+mj-ea"/>
                <a:ea typeface="+mj-ea"/>
              </a:rPr>
              <a:t> 판단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32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7CF303-C48E-D171-0FCC-5998368F7EBE}"/>
              </a:ext>
            </a:extLst>
          </p:cNvPr>
          <p:cNvSpPr/>
          <p:nvPr/>
        </p:nvSpPr>
        <p:spPr>
          <a:xfrm>
            <a:off x="700635" y="959848"/>
            <a:ext cx="63914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err="1">
                <a:solidFill>
                  <a:srgbClr val="3C4043"/>
                </a:solidFill>
                <a:latin typeface="Arial"/>
                <a:cs typeface="Arial"/>
              </a:rPr>
              <a:t>영가설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: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해당 변수들은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심장마비의 발생과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관련이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없다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7281F-7863-37CC-0498-39F1A3E7EF70}"/>
              </a:ext>
            </a:extLst>
          </p:cNvPr>
          <p:cNvSpPr/>
          <p:nvPr/>
        </p:nvSpPr>
        <p:spPr>
          <a:xfrm>
            <a:off x="700635" y="1494177"/>
            <a:ext cx="6904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대립가설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: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해당 변수들은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심장마비의 발생에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영향을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끼친다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5B4EB7-8E83-E378-41D7-F5A830602CA5}"/>
              </a:ext>
            </a:extLst>
          </p:cNvPr>
          <p:cNvSpPr/>
          <p:nvPr/>
        </p:nvSpPr>
        <p:spPr>
          <a:xfrm>
            <a:off x="700635" y="2491407"/>
            <a:ext cx="65582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유의수준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: 3%로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설정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</a:p>
          <a:p>
            <a:r>
              <a:rPr lang="ko-KR" altLang="en-US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ㄴ</a:t>
            </a:r>
            <a:r>
              <a:rPr lang="ko-KR" altLang="en-US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이유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: </a:t>
            </a:r>
            <a:r>
              <a:rPr lang="ko-KR" altLang="en-US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생명과 연관된 의료 데이터이므로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높은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정확도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필요</a:t>
            </a:r>
            <a:endParaRPr lang="en-US" altLang="ko-KR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1983CF3-CF0F-1F6E-B0D1-E8B3803A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영가설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대립가설 설정</a:t>
            </a:r>
          </a:p>
        </p:txBody>
      </p:sp>
    </p:spTree>
    <p:extLst>
      <p:ext uri="{BB962C8B-B14F-4D97-AF65-F5344CB8AC3E}">
        <p14:creationId xmlns:p14="http://schemas.microsoft.com/office/powerpoint/2010/main" val="420676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D8AFC-ADEC-8F8F-6DA2-350F7485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10" y="866816"/>
            <a:ext cx="10255619" cy="21929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결측값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: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제거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r>
              <a:rPr lang="ko-KR" altLang="en-US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이상값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: 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연속형 데이터의 경우 </a:t>
            </a:r>
            <a:r>
              <a:rPr lang="ko-KR" altLang="en-US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이상값의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개수와 수치를 판단 후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포함 혹은 제거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그 후 데이터 정규화 진행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상관관계 분석 후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설명변수 설정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89A4AA-EBC5-E3C6-981D-AF21C9F8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1049184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가공 계획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5BB5EDB-BA69-226C-F484-CBA69F443C07}"/>
              </a:ext>
            </a:extLst>
          </p:cNvPr>
          <p:cNvSpPr txBox="1">
            <a:spLocks/>
          </p:cNvSpPr>
          <p:nvPr/>
        </p:nvSpPr>
        <p:spPr>
          <a:xfrm>
            <a:off x="1076410" y="4327071"/>
            <a:ext cx="9821062" cy="219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모델 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: Logistic,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RandomForest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SVM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사용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이후 전체 데이터를 바탕으로 학습한 모델과 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선택한 변수를 바탕으로 한 모델 비교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6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DB44-3004-8EBA-2EA9-3678720A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F2FC-58B4-4BFA-2703-7853D94E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 err="1">
                <a:solidFill>
                  <a:srgbClr val="212529"/>
                </a:solidFill>
                <a:ea typeface="+mj-lt"/>
                <a:cs typeface="+mj-lt"/>
              </a:rPr>
              <a:t>이상값</a:t>
            </a:r>
            <a:endParaRPr 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6A30AD-AC25-C10E-05B4-66B2CD04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5" y="1269632"/>
            <a:ext cx="4100052" cy="41000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F4547D-14CE-1341-0291-88F8BEDE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21" y="1269632"/>
            <a:ext cx="4100052" cy="41000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9A51CD-F01E-B79B-455B-78C42A1F7574}"/>
              </a:ext>
            </a:extLst>
          </p:cNvPr>
          <p:cNvSpPr/>
          <p:nvPr/>
        </p:nvSpPr>
        <p:spPr>
          <a:xfrm>
            <a:off x="1509973" y="5289911"/>
            <a:ext cx="3275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모든 데이터에 대해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boxplot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8859AB-360A-D480-7CD9-804BF4F16785}"/>
              </a:ext>
            </a:extLst>
          </p:cNvPr>
          <p:cNvSpPr/>
          <p:nvPr/>
        </p:nvSpPr>
        <p:spPr>
          <a:xfrm>
            <a:off x="6578178" y="5289911"/>
            <a:ext cx="3531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연속형 데이터에 대해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256041495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835</Words>
  <Application>Microsoft Office PowerPoint</Application>
  <PresentationFormat>와이드스크린</PresentationFormat>
  <Paragraphs>426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ChronicleVTI</vt:lpstr>
      <vt:lpstr>심장병 원인 분석</vt:lpstr>
      <vt:lpstr>데이터 출처</vt:lpstr>
      <vt:lpstr>데이터 설명</vt:lpstr>
      <vt:lpstr>전반적인 데이터</vt:lpstr>
      <vt:lpstr>데이터 설명</vt:lpstr>
      <vt:lpstr>설명변수와 반응변수 설정</vt:lpstr>
      <vt:lpstr>영가설/ 대립가설 설정</vt:lpstr>
      <vt:lpstr>데이터 가공 계획</vt:lpstr>
      <vt:lpstr>이상값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심장병 원인 분석</dc:title>
  <dc:creator>Administrator</dc:creator>
  <cp:lastModifiedBy>Jinu Hong</cp:lastModifiedBy>
  <cp:revision>143</cp:revision>
  <dcterms:created xsi:type="dcterms:W3CDTF">2024-11-11T06:40:58Z</dcterms:created>
  <dcterms:modified xsi:type="dcterms:W3CDTF">2024-11-15T03:37:26Z</dcterms:modified>
</cp:coreProperties>
</file>