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64" r:id="rId3"/>
    <p:sldId id="257" r:id="rId4"/>
    <p:sldId id="285" r:id="rId5"/>
    <p:sldId id="286" r:id="rId6"/>
    <p:sldId id="288" r:id="rId7"/>
    <p:sldId id="287" r:id="rId8"/>
    <p:sldId id="284" r:id="rId9"/>
    <p:sldId id="258" r:id="rId10"/>
    <p:sldId id="283" r:id="rId11"/>
    <p:sldId id="262" r:id="rId12"/>
    <p:sldId id="282"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3374D542-6E3E-455F-9BFB-B45891911720}">
          <p14:sldIdLst>
            <p14:sldId id="256"/>
            <p14:sldId id="264"/>
            <p14:sldId id="257"/>
            <p14:sldId id="285"/>
            <p14:sldId id="286"/>
            <p14:sldId id="288"/>
            <p14:sldId id="287"/>
          </p14:sldIdLst>
        </p14:section>
        <p14:section name="Position and Rotate Your 3D Model" id="{A08F0015-E7F5-4E26-BBAF-AEE4F9A16AD2}">
          <p14:sldIdLst>
            <p14:sldId id="284"/>
            <p14:sldId id="258"/>
            <p14:sldId id="283"/>
            <p14:sldId id="262"/>
          </p14:sldIdLst>
        </p14:section>
        <p14:section name="Learn More" id="{62756D7E-964E-493A-83A1-13BC0B6B5E47}">
          <p14:sldIdLst>
            <p14:sldId id="28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3319"/>
    <a:srgbClr val="F5F5F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1760" autoAdjust="0"/>
  </p:normalViewPr>
  <p:slideViewPr>
    <p:cSldViewPr snapToGrid="0">
      <p:cViewPr varScale="1">
        <p:scale>
          <a:sx n="42" d="100"/>
          <a:sy n="42" d="100"/>
        </p:scale>
        <p:origin x="94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C3FCC2-4E7A-4671-AA79-177CB194E449}" type="datetimeFigureOut">
              <a:rPr lang="en-US" smtClean="0"/>
              <a:t>7/14/2020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01C38D-F26D-4167-83EF-8774BC62D548}" type="slidenum">
              <a:rPr lang="en-US" smtClean="0"/>
              <a:t>‹#›</a:t>
            </a:fld>
            <a:endParaRPr lang="en-US"/>
          </a:p>
        </p:txBody>
      </p:sp>
    </p:spTree>
    <p:extLst>
      <p:ext uri="{BB962C8B-B14F-4D97-AF65-F5344CB8AC3E}">
        <p14:creationId xmlns:p14="http://schemas.microsoft.com/office/powerpoint/2010/main" val="33360506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12</a:t>
            </a:fld>
            <a:endParaRPr lang="en-US"/>
          </a:p>
        </p:txBody>
      </p:sp>
    </p:spTree>
    <p:extLst>
      <p:ext uri="{BB962C8B-B14F-4D97-AF65-F5344CB8AC3E}">
        <p14:creationId xmlns:p14="http://schemas.microsoft.com/office/powerpoint/2010/main" val="328754570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33238323-0ADF-4328-9564-AEB5DFD80DB6}"/>
              </a:ext>
            </a:extLst>
          </p:cNvPr>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a:extLst>
              <a:ext uri="{FF2B5EF4-FFF2-40B4-BE49-F238E27FC236}">
                <a16:creationId xmlns:a16="http://schemas.microsoft.com/office/drawing/2014/main" xmlns="" id="{EB776FAE-C8F8-44A1-8BC7-9EB948371459}"/>
              </a:ext>
            </a:extLst>
          </p:cNvPr>
          <p:cNvSpPr>
            <a:spLocks noGrp="1"/>
          </p:cNvSpPr>
          <p:nvPr>
            <p:ph type="ctrTitle"/>
          </p:nvPr>
        </p:nvSpPr>
        <p:spPr>
          <a:xfrm>
            <a:off x="1524000" y="1333500"/>
            <a:ext cx="9144000" cy="1790700"/>
          </a:xfrm>
        </p:spPr>
        <p:txBody>
          <a:bodyPr vert="horz" lIns="91440" tIns="0" rIns="91440" bIns="0" rtlCol="0" anchor="t" anchorCtr="0">
            <a:noAutofit/>
          </a:bodyPr>
          <a:lstStyle>
            <a:lvl1pPr>
              <a:lnSpc>
                <a:spcPct val="100000"/>
              </a:lnSpc>
              <a:defRPr lang="en-US" sz="4800" dirty="0">
                <a:solidFill>
                  <a:schemeClr val="bg1"/>
                </a:solidFill>
              </a:defRPr>
            </a:lvl1pPr>
          </a:lstStyle>
          <a:p>
            <a:pPr lvl="0"/>
            <a:r>
              <a:rPr lang="en-US"/>
              <a:t>Click to edit Master title style</a:t>
            </a:r>
            <a:endParaRPr lang="en-US" dirty="0"/>
          </a:p>
        </p:txBody>
      </p:sp>
      <p:sp>
        <p:nvSpPr>
          <p:cNvPr id="3" name="Subtitle 2">
            <a:extLst>
              <a:ext uri="{FF2B5EF4-FFF2-40B4-BE49-F238E27FC236}">
                <a16:creationId xmlns:a16="http://schemas.microsoft.com/office/drawing/2014/main" xmlns="" id="{DA7900C6-1C2C-4612-8672-356C6DDFDCB1}"/>
              </a:ext>
            </a:extLst>
          </p:cNvPr>
          <p:cNvSpPr>
            <a:spLocks noGrp="1"/>
          </p:cNvSpPr>
          <p:nvPr>
            <p:ph type="subTitle" idx="1"/>
          </p:nvPr>
        </p:nvSpPr>
        <p:spPr>
          <a:xfrm>
            <a:off x="1524000" y="3128009"/>
            <a:ext cx="9144000" cy="1287675"/>
          </a:xfrm>
        </p:spPr>
        <p:txBody>
          <a:bodyPr vert="horz" lIns="91440" tIns="45720" rIns="91440" bIns="45720" rtlCol="0" anchor="t" anchorCtr="0">
            <a:noAutofit/>
          </a:bodyPr>
          <a:lstStyle>
            <a:lvl1pPr marL="0" indent="0">
              <a:buNone/>
              <a:defRPr lang="en-US" sz="2400" dirty="0">
                <a:solidFill>
                  <a:schemeClr val="bg1"/>
                </a:solidFill>
                <a:latin typeface="+mj-lt"/>
              </a:defRPr>
            </a:lvl1pPr>
          </a:lstStyle>
          <a:p>
            <a:pPr marL="228600" lvl="0" indent="-228600">
              <a:lnSpc>
                <a:spcPct val="150000"/>
              </a:lnSpc>
              <a:spcAft>
                <a:spcPts val="1200"/>
              </a:spcAft>
            </a:pPr>
            <a:r>
              <a:rPr lang="en-US"/>
              <a:t>Click to edit Master subtitle style</a:t>
            </a:r>
            <a:endParaRPr lang="en-US" dirty="0"/>
          </a:p>
        </p:txBody>
      </p:sp>
      <p:pic>
        <p:nvPicPr>
          <p:cNvPr id="8" name="Picture 7">
            <a:extLst>
              <a:ext uri="{FF2B5EF4-FFF2-40B4-BE49-F238E27FC236}">
                <a16:creationId xmlns:a16="http://schemas.microsoft.com/office/drawing/2014/main" xmlns="" id="{5274E620-B44E-41FF-8FA1-D955BD69C0B9}"/>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648" r="13926" b="71478"/>
          <a:stretch/>
        </p:blipFill>
        <p:spPr>
          <a:xfrm>
            <a:off x="342899" y="4546601"/>
            <a:ext cx="11715751" cy="2025650"/>
          </a:xfrm>
          <a:prstGeom prst="rect">
            <a:avLst/>
          </a:prstGeom>
        </p:spPr>
      </p:pic>
    </p:spTree>
    <p:extLst>
      <p:ext uri="{BB962C8B-B14F-4D97-AF65-F5344CB8AC3E}">
        <p14:creationId xmlns:p14="http://schemas.microsoft.com/office/powerpoint/2010/main" val="42211464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xmlns="" id="{345A2570-7517-4576-B836-E4E6D3E743B9}"/>
              </a:ext>
              <a:ext uri="{C183D7F6-B498-43B3-948B-1728B52AA6E4}">
                <adec:decorative xmlns:adec="http://schemas.microsoft.com/office/drawing/2017/decorative" xmlns="" val="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3"/>
          <a:stretch/>
        </p:blipFill>
        <p:spPr>
          <a:xfrm>
            <a:off x="269032" y="4801396"/>
            <a:ext cx="11653936" cy="1786228"/>
          </a:xfrm>
          <a:prstGeom prst="rect">
            <a:avLst/>
          </a:prstGeom>
        </p:spPr>
      </p:pic>
      <p:sp>
        <p:nvSpPr>
          <p:cNvPr id="3" name="Content Placeholder 2">
            <a:extLst>
              <a:ext uri="{FF2B5EF4-FFF2-40B4-BE49-F238E27FC236}">
                <a16:creationId xmlns:a16="http://schemas.microsoft.com/office/drawing/2014/main" xmlns="" id="{6859B673-4507-4B72-871E-0018907875DD}"/>
              </a:ext>
            </a:extLst>
          </p:cNvPr>
          <p:cNvSpPr>
            <a:spLocks noGrp="1"/>
          </p:cNvSpPr>
          <p:nvPr>
            <p:ph idx="1"/>
          </p:nvPr>
        </p:nvSpPr>
        <p:spPr>
          <a:xfrm>
            <a:off x="604433" y="1604211"/>
            <a:ext cx="10983131" cy="4572752"/>
          </a:xfrm>
        </p:spPr>
        <p:txBody>
          <a:bodyPr/>
          <a:lstStyle>
            <a:lvl1pPr marL="0" indent="0">
              <a:spcAft>
                <a:spcPts val="1200"/>
              </a:spcAft>
              <a:buSzPct val="25000"/>
              <a:buFont typeface="Segoe UI" panose="020B0502040204020203" pitchFamily="34" charset="0"/>
              <a:buChar char=" "/>
              <a:defRPr sz="1200"/>
            </a:lvl1pPr>
            <a:lvl2pPr marL="401638" indent="7938">
              <a:spcBef>
                <a:spcPts val="600"/>
              </a:spcBef>
              <a:spcAft>
                <a:spcPts val="1200"/>
              </a:spcAft>
              <a:buFont typeface="Segoe UI" panose="020B0502040204020203" pitchFamily="34" charset="0"/>
              <a:buChar char=" "/>
              <a:defRPr sz="1200"/>
            </a:lvl2pPr>
            <a:lvl3pPr marL="1143000" indent="-228600">
              <a:buFont typeface="Segoe UI" panose="020B0502040204020203" pitchFamily="34" charset="0"/>
              <a:buChar char=" "/>
              <a:defRPr/>
            </a:lvl3pPr>
            <a:lvl4pPr marL="1600200" indent="-228600">
              <a:buFont typeface="Segoe UI" panose="020B0502040204020203" pitchFamily="34" charset="0"/>
              <a:buChar char=" "/>
              <a:defRPr/>
            </a:lvl4pPr>
            <a:lvl5pPr marL="2057400" indent="-228600">
              <a:buFont typeface="Segoe UI" panose="020B0502040204020203" pitchFamily="34" charset="0"/>
              <a:buChar char=" "/>
              <a:defRPr/>
            </a:lvl5pPr>
          </a:lstStyle>
          <a:p>
            <a:pPr lvl="0"/>
            <a:r>
              <a:rPr lang="en-US"/>
              <a:t>Click to edit Master text styles</a:t>
            </a:r>
          </a:p>
          <a:p>
            <a:pPr lvl="1"/>
            <a:r>
              <a:rPr lang="en-US"/>
              <a:t>Second level</a:t>
            </a:r>
          </a:p>
        </p:txBody>
      </p:sp>
      <p:sp>
        <p:nvSpPr>
          <p:cNvPr id="9" name="Title 8">
            <a:extLst>
              <a:ext uri="{FF2B5EF4-FFF2-40B4-BE49-F238E27FC236}">
                <a16:creationId xmlns:a16="http://schemas.microsoft.com/office/drawing/2014/main" xmlns="" id="{FB8AB91F-D739-4DD5-859B-B16B125BECF6}"/>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7103406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xmlns="" id="{345A2570-7517-4576-B836-E4E6D3E743B9}"/>
              </a:ext>
              <a:ext uri="{C183D7F6-B498-43B3-948B-1728B52AA6E4}">
                <adec:decorative xmlns:adec="http://schemas.microsoft.com/office/drawing/2017/decorative" xmlns="" val="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3"/>
          <a:stretch/>
        </p:blipFill>
        <p:spPr>
          <a:xfrm>
            <a:off x="269032" y="4801396"/>
            <a:ext cx="11653936" cy="1786228"/>
          </a:xfrm>
          <a:prstGeom prst="rect">
            <a:avLst/>
          </a:prstGeom>
        </p:spPr>
      </p:pic>
      <p:sp>
        <p:nvSpPr>
          <p:cNvPr id="3" name="Content Placeholder 2">
            <a:extLst>
              <a:ext uri="{FF2B5EF4-FFF2-40B4-BE49-F238E27FC236}">
                <a16:creationId xmlns:a16="http://schemas.microsoft.com/office/drawing/2014/main" xmlns="" id="{6859B673-4507-4B72-871E-0018907875DD}"/>
              </a:ext>
            </a:extLst>
          </p:cNvPr>
          <p:cNvSpPr>
            <a:spLocks noGrp="1"/>
          </p:cNvSpPr>
          <p:nvPr>
            <p:ph idx="1"/>
          </p:nvPr>
        </p:nvSpPr>
        <p:spPr>
          <a:xfrm>
            <a:off x="604433" y="1604211"/>
            <a:ext cx="10983131" cy="4572752"/>
          </a:xfrm>
        </p:spPr>
        <p:txBody>
          <a:bodyPr/>
          <a:lstStyle>
            <a:lvl1pPr marL="0" indent="0">
              <a:spcAft>
                <a:spcPts val="1200"/>
              </a:spcAft>
              <a:buSzPct val="25000"/>
              <a:buFont typeface="Segoe UI" panose="020B0502040204020203" pitchFamily="34" charset="0"/>
              <a:buChar char=" "/>
              <a:defRPr sz="1200"/>
            </a:lvl1pPr>
            <a:lvl2pPr marL="401638" indent="7938">
              <a:spcBef>
                <a:spcPts val="600"/>
              </a:spcBef>
              <a:spcAft>
                <a:spcPts val="1200"/>
              </a:spcAft>
              <a:buFont typeface="Segoe UI" panose="020B0502040204020203" pitchFamily="34" charset="0"/>
              <a:buChar char=" "/>
              <a:defRPr sz="1200"/>
            </a:lvl2pPr>
            <a:lvl3pPr marL="1143000" indent="-228600">
              <a:buFont typeface="Segoe UI" panose="020B0502040204020203" pitchFamily="34" charset="0"/>
              <a:buChar char=" "/>
              <a:defRPr/>
            </a:lvl3pPr>
            <a:lvl4pPr marL="1600200" indent="-228600">
              <a:buFont typeface="Segoe UI" panose="020B0502040204020203" pitchFamily="34" charset="0"/>
              <a:buChar char=" "/>
              <a:defRPr/>
            </a:lvl4pPr>
            <a:lvl5pPr marL="2057400" indent="-228600">
              <a:buFont typeface="Segoe UI" panose="020B0502040204020203" pitchFamily="34" charset="0"/>
              <a:buChar char=" "/>
              <a:defRPr/>
            </a:lvl5pPr>
          </a:lstStyle>
          <a:p>
            <a:pPr lvl="0"/>
            <a:r>
              <a:rPr lang="en-US"/>
              <a:t>Click to edit Master text styles</a:t>
            </a:r>
          </a:p>
          <a:p>
            <a:pPr lvl="1"/>
            <a:r>
              <a:rPr lang="en-US"/>
              <a:t>Second level</a:t>
            </a:r>
          </a:p>
        </p:txBody>
      </p:sp>
      <p:sp>
        <p:nvSpPr>
          <p:cNvPr id="4" name="Title 3">
            <a:extLst>
              <a:ext uri="{FF2B5EF4-FFF2-40B4-BE49-F238E27FC236}">
                <a16:creationId xmlns:a16="http://schemas.microsoft.com/office/drawing/2014/main" xmlns="" id="{0E770BB0-A521-41C6-A0AE-BEE679D2AD12}"/>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04657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xmlns="" id="{5F89203F-46EF-44A2-956A-7FF6AF93BE7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3"/>
          <a:stretch/>
        </p:blipFill>
        <p:spPr>
          <a:xfrm>
            <a:off x="269032" y="4801396"/>
            <a:ext cx="11653936" cy="1786228"/>
          </a:xfrm>
          <a:prstGeom prst="rect">
            <a:avLst/>
          </a:prstGeom>
        </p:spPr>
      </p:pic>
      <p:sp>
        <p:nvSpPr>
          <p:cNvPr id="8" name="Content Placeholder 2">
            <a:extLst>
              <a:ext uri="{FF2B5EF4-FFF2-40B4-BE49-F238E27FC236}">
                <a16:creationId xmlns:a16="http://schemas.microsoft.com/office/drawing/2014/main" xmlns="" id="{D1D47175-944E-463B-ABBB-06669A473913}"/>
              </a:ext>
            </a:extLst>
          </p:cNvPr>
          <p:cNvSpPr>
            <a:spLocks noGrp="1"/>
          </p:cNvSpPr>
          <p:nvPr>
            <p:ph idx="1"/>
          </p:nvPr>
        </p:nvSpPr>
        <p:spPr>
          <a:xfrm>
            <a:off x="1090862" y="1507068"/>
            <a:ext cx="3192379" cy="4669896"/>
          </a:xfrm>
        </p:spPr>
        <p:txBody>
          <a:bodyPr anchor="ctr"/>
          <a:lstStyle>
            <a:lvl1pPr marL="0" indent="0" algn="l">
              <a:lnSpc>
                <a:spcPct val="150000"/>
              </a:lnSpc>
              <a:spcAft>
                <a:spcPts val="1200"/>
              </a:spcAft>
              <a:buSzPct val="25000"/>
              <a:buFont typeface="Segoe UI" panose="020B0502040204020203" pitchFamily="34" charset="0"/>
              <a:buChar char=" "/>
              <a:defRPr sz="1200"/>
            </a:lvl1pPr>
            <a:lvl2pPr marL="401638" indent="7938" algn="l">
              <a:spcBef>
                <a:spcPts val="600"/>
              </a:spcBef>
              <a:spcAft>
                <a:spcPts val="1200"/>
              </a:spcAft>
              <a:buFont typeface="Segoe UI" panose="020B0502040204020203" pitchFamily="34" charset="0"/>
              <a:buChar char=" "/>
              <a:defRPr sz="1200"/>
            </a:lvl2pPr>
            <a:lvl3pPr marL="1143000" indent="-228600">
              <a:buFont typeface="Segoe UI" panose="020B0502040204020203" pitchFamily="34" charset="0"/>
              <a:buChar char=" "/>
              <a:defRPr/>
            </a:lvl3pPr>
            <a:lvl4pPr marL="1600200" indent="-228600">
              <a:buFont typeface="Segoe UI" panose="020B0502040204020203" pitchFamily="34" charset="0"/>
              <a:buChar char=" "/>
              <a:defRPr/>
            </a:lvl4pPr>
            <a:lvl5pPr marL="2057400" indent="-228600">
              <a:buFont typeface="Segoe UI" panose="020B0502040204020203" pitchFamily="34" charset="0"/>
              <a:buChar char=" "/>
              <a:defRPr/>
            </a:lvl5pPr>
          </a:lstStyle>
          <a:p>
            <a:pPr lvl="0"/>
            <a:r>
              <a:rPr lang="en-US"/>
              <a:t>Click to edit Master text styles</a:t>
            </a:r>
          </a:p>
          <a:p>
            <a:pPr lvl="1"/>
            <a:r>
              <a:rPr lang="en-US"/>
              <a:t>Second level</a:t>
            </a:r>
          </a:p>
        </p:txBody>
      </p:sp>
      <p:sp>
        <p:nvSpPr>
          <p:cNvPr id="9" name="Content Placeholder 2">
            <a:extLst>
              <a:ext uri="{FF2B5EF4-FFF2-40B4-BE49-F238E27FC236}">
                <a16:creationId xmlns:a16="http://schemas.microsoft.com/office/drawing/2014/main" xmlns="" id="{A40725B0-0DB7-41CE-9C4C-39E8D0F6325E}"/>
              </a:ext>
            </a:extLst>
          </p:cNvPr>
          <p:cNvSpPr>
            <a:spLocks noGrp="1"/>
          </p:cNvSpPr>
          <p:nvPr>
            <p:ph idx="13"/>
          </p:nvPr>
        </p:nvSpPr>
        <p:spPr>
          <a:xfrm>
            <a:off x="4395537" y="1507068"/>
            <a:ext cx="7143905" cy="4669896"/>
          </a:xfrm>
        </p:spPr>
        <p:txBody>
          <a:bodyPr anchor="ctr"/>
          <a:lstStyle>
            <a:lvl1pPr marL="0" indent="0">
              <a:spcAft>
                <a:spcPts val="1200"/>
              </a:spcAft>
              <a:buSzPct val="25000"/>
              <a:buFont typeface="Segoe UI" panose="020B0502040204020203" pitchFamily="34" charset="0"/>
              <a:buChar char=" "/>
              <a:defRPr sz="1200"/>
            </a:lvl1pPr>
            <a:lvl2pPr marL="401638" indent="7938">
              <a:spcBef>
                <a:spcPts val="600"/>
              </a:spcBef>
              <a:spcAft>
                <a:spcPts val="1200"/>
              </a:spcAft>
              <a:buFont typeface="Segoe UI" panose="020B0502040204020203" pitchFamily="34" charset="0"/>
              <a:buChar char=" "/>
              <a:defRPr sz="1200"/>
            </a:lvl2pPr>
            <a:lvl3pPr marL="1143000" indent="-228600">
              <a:buFont typeface="Segoe UI" panose="020B0502040204020203" pitchFamily="34" charset="0"/>
              <a:buChar char=" "/>
              <a:defRPr/>
            </a:lvl3pPr>
            <a:lvl4pPr marL="1600200" indent="-228600">
              <a:buFont typeface="Segoe UI" panose="020B0502040204020203" pitchFamily="34" charset="0"/>
              <a:buChar char=" "/>
              <a:defRPr/>
            </a:lvl4pPr>
            <a:lvl5pPr marL="2057400" indent="-228600">
              <a:buFont typeface="Segoe UI" panose="020B0502040204020203" pitchFamily="34" charset="0"/>
              <a:buChar char=" "/>
              <a:defRPr/>
            </a:lvl5pPr>
          </a:lstStyle>
          <a:p>
            <a:pPr lvl="0"/>
            <a:r>
              <a:rPr lang="en-US"/>
              <a:t>Click to edit Master text styles</a:t>
            </a:r>
          </a:p>
          <a:p>
            <a:pPr lvl="1"/>
            <a:r>
              <a:rPr lang="en-US"/>
              <a:t>Second level</a:t>
            </a:r>
          </a:p>
        </p:txBody>
      </p:sp>
      <p:sp>
        <p:nvSpPr>
          <p:cNvPr id="11" name="Title 10">
            <a:extLst>
              <a:ext uri="{FF2B5EF4-FFF2-40B4-BE49-F238E27FC236}">
                <a16:creationId xmlns:a16="http://schemas.microsoft.com/office/drawing/2014/main" xmlns="" id="{F9E63483-559C-4A6F-B04F-D6C56A3CC09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494445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 name="Rectangle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521208" y="1536192"/>
            <a:ext cx="6876288" cy="640080"/>
          </a:xfrm>
        </p:spPr>
        <p:txBody>
          <a:bodyPr>
            <a:normAutofit/>
          </a:bodyPr>
          <a:lstStyle>
            <a:lvl1pPr>
              <a:defRPr sz="3600">
                <a:solidFill>
                  <a:schemeClr val="bg1"/>
                </a:solidFill>
              </a:defRPr>
            </a:lvl1pPr>
          </a:lstStyle>
          <a:p>
            <a:r>
              <a:rPr lang="en-US"/>
              <a:t>Click to edit Master title style</a:t>
            </a:r>
            <a:endParaRPr lang="en-US" dirty="0"/>
          </a:p>
        </p:txBody>
      </p:sp>
      <p:sp>
        <p:nvSpPr>
          <p:cNvPr id="7" name="Content Placeholder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Tree>
    <p:extLst>
      <p:ext uri="{BB962C8B-B14F-4D97-AF65-F5344CB8AC3E}">
        <p14:creationId xmlns:p14="http://schemas.microsoft.com/office/powerpoint/2010/main" val="6978284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a:extLst>
              <a:ext uri="{FF2B5EF4-FFF2-40B4-BE49-F238E27FC236}">
                <a16:creationId xmlns:a16="http://schemas.microsoft.com/office/drawing/2014/main" xmlns="" id="{0017C897-2775-4930-B0BE-BEB72453232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481589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tandard">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xmlns="" id="{D258610D-0376-4D1E-8ED8-29382288BB0C}"/>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41783" t="-3"/>
          <a:stretch/>
        </p:blipFill>
        <p:spPr>
          <a:xfrm>
            <a:off x="269032" y="4801396"/>
            <a:ext cx="11653936" cy="1786228"/>
          </a:xfrm>
          <a:prstGeom prst="rect">
            <a:avLst/>
          </a:prstGeom>
        </p:spPr>
      </p:pic>
      <p:sp>
        <p:nvSpPr>
          <p:cNvPr id="3" name="Title 2">
            <a:extLst>
              <a:ext uri="{FF2B5EF4-FFF2-40B4-BE49-F238E27FC236}">
                <a16:creationId xmlns:a16="http://schemas.microsoft.com/office/drawing/2014/main" xmlns="" id="{21C16CD2-606C-441E-BBA3-51767980CCA0}"/>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935017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766754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CD5FD28E-AEC9-43B8-86F4-9CD3C41D49D7}"/>
              </a:ext>
            </a:extLst>
          </p:cNvPr>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2" name="Title Placeholder 1">
            <a:extLst>
              <a:ext uri="{FF2B5EF4-FFF2-40B4-BE49-F238E27FC236}">
                <a16:creationId xmlns:a16="http://schemas.microsoft.com/office/drawing/2014/main" xmlns="" id="{C5AFE014-E3CD-4B9A-A705-F1CADD8F420B}"/>
              </a:ext>
            </a:extLst>
          </p:cNvPr>
          <p:cNvSpPr>
            <a:spLocks noGrp="1"/>
          </p:cNvSpPr>
          <p:nvPr>
            <p:ph type="title"/>
          </p:nvPr>
        </p:nvSpPr>
        <p:spPr>
          <a:xfrm>
            <a:off x="604434" y="448628"/>
            <a:ext cx="10983132" cy="747763"/>
          </a:xfrm>
          <a:prstGeom prst="rect">
            <a:avLst/>
          </a:prstGeom>
        </p:spPr>
        <p:txBody>
          <a:bodyPr vert="horz" lIns="91440" tIns="45720" rIns="91440" bIns="45720" rtlCol="0" anchor="ctr" anchorCtr="0">
            <a:normAutofit/>
          </a:bodyPr>
          <a:lstStyle/>
          <a:p>
            <a:pPr lvl="0"/>
            <a:r>
              <a:rPr lang="en-US"/>
              <a:t>Click to edit Master title style</a:t>
            </a:r>
            <a:endParaRPr lang="en-US" dirty="0"/>
          </a:p>
        </p:txBody>
      </p:sp>
      <p:sp>
        <p:nvSpPr>
          <p:cNvPr id="3" name="Text Placeholder 2">
            <a:extLst>
              <a:ext uri="{FF2B5EF4-FFF2-40B4-BE49-F238E27FC236}">
                <a16:creationId xmlns:a16="http://schemas.microsoft.com/office/drawing/2014/main" xmlns="" id="{61ADE5F7-8A52-43AD-8F30-F13CF545061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A9DC85AE-A002-4BA3-8D90-3960ED0FF8F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44E560-77BF-4D1A-B6E7-CD55CE12B1B8}" type="datetimeFigureOut">
              <a:rPr lang="en-US" smtClean="0"/>
              <a:t>7/14/2020</a:t>
            </a:fld>
            <a:endParaRPr lang="en-US"/>
          </a:p>
        </p:txBody>
      </p:sp>
      <p:sp>
        <p:nvSpPr>
          <p:cNvPr id="5" name="Footer Placeholder 4">
            <a:extLst>
              <a:ext uri="{FF2B5EF4-FFF2-40B4-BE49-F238E27FC236}">
                <a16:creationId xmlns:a16="http://schemas.microsoft.com/office/drawing/2014/main" xmlns="" id="{02103AA5-C732-4ECB-88D6-DAA20E2C1C6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CC280433-CBB5-49C5-B032-5A800E5D09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59379A-16E2-4C4A-96D0-A52C442257E7}" type="slidenum">
              <a:rPr lang="en-US" smtClean="0"/>
              <a:t>‹#›</a:t>
            </a:fld>
            <a:endParaRPr lang="en-US"/>
          </a:p>
        </p:txBody>
      </p:sp>
      <p:cxnSp>
        <p:nvCxnSpPr>
          <p:cNvPr id="8" name="Straight Connector 7">
            <a:extLst>
              <a:ext uri="{FF2B5EF4-FFF2-40B4-BE49-F238E27FC236}">
                <a16:creationId xmlns:a16="http://schemas.microsoft.com/office/drawing/2014/main" xmlns="" id="{E32A06DA-7FF5-4DDE-94D0-63A83DB241E8}"/>
              </a:ext>
            </a:extLst>
          </p:cNvPr>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085140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3" r:id="rId3"/>
    <p:sldLayoutId id="2147483652" r:id="rId4"/>
    <p:sldLayoutId id="2147483660" r:id="rId5"/>
    <p:sldLayoutId id="2147483662" r:id="rId6"/>
    <p:sldLayoutId id="2147483661" r:id="rId7"/>
    <p:sldLayoutId id="2147483655" r:id="rId8"/>
  </p:sldLayoutIdLst>
  <p:txStyles>
    <p:titleStyle>
      <a:lvl1pPr algn="l" defTabSz="914400" rtl="0" eaLnBrk="1" latinLnBrk="0" hangingPunct="1">
        <a:lnSpc>
          <a:spcPct val="90000"/>
        </a:lnSpc>
        <a:spcBef>
          <a:spcPct val="0"/>
        </a:spcBef>
        <a:buNone/>
        <a:defRPr lang="en-US" sz="2800" kern="1200">
          <a:solidFill>
            <a:schemeClr val="bg2">
              <a:lumMod val="2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5.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jp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9.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1.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5EF8D61-9318-4DC8-A868-2B1BFDD2B2C0}"/>
              </a:ext>
            </a:extLst>
          </p:cNvPr>
          <p:cNvSpPr>
            <a:spLocks noGrp="1"/>
          </p:cNvSpPr>
          <p:nvPr>
            <p:ph type="ctrTitle"/>
          </p:nvPr>
        </p:nvSpPr>
        <p:spPr>
          <a:xfrm>
            <a:off x="2349623" y="1484420"/>
            <a:ext cx="9144000" cy="1790700"/>
          </a:xfrm>
        </p:spPr>
        <p:txBody>
          <a:bodyPr/>
          <a:lstStyle/>
          <a:p>
            <a:pPr algn="r"/>
            <a:r>
              <a:rPr lang="en-US" dirty="0"/>
              <a:t>University Management System</a:t>
            </a:r>
            <a:br>
              <a:rPr lang="en-US" dirty="0"/>
            </a:br>
            <a:r>
              <a:rPr lang="en-US" sz="3200" dirty="0"/>
              <a:t>CSE </a:t>
            </a:r>
            <a:r>
              <a:rPr lang="en-US" sz="3200" dirty="0" smtClean="0"/>
              <a:t>498</a:t>
            </a:r>
            <a:endParaRPr lang="en-US" sz="3200" dirty="0"/>
          </a:p>
        </p:txBody>
      </p:sp>
      <p:sp>
        <p:nvSpPr>
          <p:cNvPr id="7" name="Subtitle 2">
            <a:extLst>
              <a:ext uri="{FF2B5EF4-FFF2-40B4-BE49-F238E27FC236}">
                <a16:creationId xmlns:a16="http://schemas.microsoft.com/office/drawing/2014/main" xmlns="" id="{42FE71A3-FF1B-4DB0-BF9D-1B640373FBC5}"/>
              </a:ext>
            </a:extLst>
          </p:cNvPr>
          <p:cNvSpPr txBox="1">
            <a:spLocks/>
          </p:cNvSpPr>
          <p:nvPr/>
        </p:nvSpPr>
        <p:spPr>
          <a:xfrm>
            <a:off x="7560814" y="3918958"/>
            <a:ext cx="4631186" cy="2249379"/>
          </a:xfrm>
          <a:prstGeom prst="rect">
            <a:avLst/>
          </a:prstGeom>
        </p:spPr>
        <p:txBody>
          <a:bodyPr vert="horz" lIns="91440" tIns="45720" rIns="91440" bIns="45720" rtlCol="0" anchor="t" anchorCtr="0">
            <a:noAutofit/>
          </a:bodyPr>
          <a:lstStyle>
            <a:lvl1pPr marL="0" indent="0" algn="l" defTabSz="914400" rtl="0" eaLnBrk="1" latinLnBrk="0" hangingPunct="1">
              <a:lnSpc>
                <a:spcPct val="90000"/>
              </a:lnSpc>
              <a:spcBef>
                <a:spcPts val="1000"/>
              </a:spcBef>
              <a:buFont typeface="Arial" panose="020B0604020202020204" pitchFamily="34" charset="0"/>
              <a:buNone/>
              <a:defRPr lang="en-US" sz="2400" kern="1200" dirty="0">
                <a:solidFill>
                  <a:schemeClr val="bg1"/>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Project Supervisor</a:t>
            </a:r>
          </a:p>
          <a:p>
            <a:endParaRPr lang="en-US" sz="1800" dirty="0"/>
          </a:p>
          <a:p>
            <a:r>
              <a:rPr lang="en-US" sz="1600" dirty="0"/>
              <a:t>Nazneen Islam</a:t>
            </a:r>
          </a:p>
          <a:p>
            <a:r>
              <a:rPr lang="en-US" sz="1600" dirty="0"/>
              <a:t>Lecturer</a:t>
            </a:r>
          </a:p>
          <a:p>
            <a:r>
              <a:rPr lang="en-US" sz="1600" dirty="0"/>
              <a:t>Department of Computer Science &amp; Engineering.</a:t>
            </a:r>
          </a:p>
          <a:p>
            <a:r>
              <a:rPr lang="en-US" sz="1600" dirty="0"/>
              <a:t>City University.</a:t>
            </a:r>
          </a:p>
        </p:txBody>
      </p:sp>
      <p:sp>
        <p:nvSpPr>
          <p:cNvPr id="9" name="Subtitle 8">
            <a:extLst>
              <a:ext uri="{FF2B5EF4-FFF2-40B4-BE49-F238E27FC236}">
                <a16:creationId xmlns:a16="http://schemas.microsoft.com/office/drawing/2014/main" xmlns="" id="{F958E89A-3173-4501-A4ED-5947A6D76039}"/>
              </a:ext>
            </a:extLst>
          </p:cNvPr>
          <p:cNvSpPr>
            <a:spLocks noGrp="1"/>
          </p:cNvSpPr>
          <p:nvPr>
            <p:ph type="subTitle" idx="1"/>
          </p:nvPr>
        </p:nvSpPr>
        <p:spPr>
          <a:xfrm>
            <a:off x="398016" y="840582"/>
            <a:ext cx="9144000" cy="643838"/>
          </a:xfrm>
        </p:spPr>
        <p:txBody>
          <a:bodyPr/>
          <a:lstStyle/>
          <a:p>
            <a:r>
              <a:rPr lang="en-US" dirty="0"/>
              <a:t>A Proposal Presentation on</a:t>
            </a:r>
          </a:p>
        </p:txBody>
      </p:sp>
      <p:sp>
        <p:nvSpPr>
          <p:cNvPr id="10" name="Subtitle 2">
            <a:extLst>
              <a:ext uri="{FF2B5EF4-FFF2-40B4-BE49-F238E27FC236}">
                <a16:creationId xmlns:a16="http://schemas.microsoft.com/office/drawing/2014/main" xmlns="" id="{C4281513-2B96-4C71-BFD9-F0E3721C0763}"/>
              </a:ext>
            </a:extLst>
          </p:cNvPr>
          <p:cNvSpPr txBox="1">
            <a:spLocks/>
          </p:cNvSpPr>
          <p:nvPr/>
        </p:nvSpPr>
        <p:spPr>
          <a:xfrm>
            <a:off x="469037" y="3918958"/>
            <a:ext cx="4631186" cy="2579497"/>
          </a:xfrm>
          <a:prstGeom prst="rect">
            <a:avLst/>
          </a:prstGeom>
        </p:spPr>
        <p:txBody>
          <a:bodyPr vert="horz" lIns="91440" tIns="45720" rIns="91440" bIns="45720" rtlCol="0" anchor="t" anchorCtr="0">
            <a:noAutofit/>
          </a:bodyPr>
          <a:lstStyle>
            <a:lvl1pPr marL="0" indent="0" algn="l" defTabSz="914400" rtl="0" eaLnBrk="1" latinLnBrk="0" hangingPunct="1">
              <a:lnSpc>
                <a:spcPct val="90000"/>
              </a:lnSpc>
              <a:spcBef>
                <a:spcPts val="1000"/>
              </a:spcBef>
              <a:buFont typeface="Arial" panose="020B0604020202020204" pitchFamily="34" charset="0"/>
              <a:buNone/>
              <a:defRPr lang="en-US" sz="2400" kern="1200" dirty="0">
                <a:solidFill>
                  <a:schemeClr val="bg1"/>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Submitted BY</a:t>
            </a:r>
          </a:p>
          <a:p>
            <a:endParaRPr lang="en-US" sz="1800" dirty="0"/>
          </a:p>
          <a:p>
            <a:r>
              <a:rPr lang="en-US" sz="1600" dirty="0"/>
              <a:t>Md </a:t>
            </a:r>
            <a:r>
              <a:rPr lang="en-US" sz="1600" dirty="0" err="1"/>
              <a:t>Rashel</a:t>
            </a:r>
            <a:r>
              <a:rPr lang="en-US" sz="1600" dirty="0"/>
              <a:t> Ahmed</a:t>
            </a:r>
          </a:p>
          <a:p>
            <a:r>
              <a:rPr lang="en-US" sz="1600" dirty="0"/>
              <a:t>ID: 171442038</a:t>
            </a:r>
          </a:p>
          <a:p>
            <a:endParaRPr lang="en-US" sz="1600" dirty="0"/>
          </a:p>
          <a:p>
            <a:r>
              <a:rPr lang="en-US" sz="1600" dirty="0"/>
              <a:t>Md Saiful Islam</a:t>
            </a:r>
          </a:p>
          <a:p>
            <a:r>
              <a:rPr lang="en-US" sz="1600" dirty="0"/>
              <a:t>ID: 171442110</a:t>
            </a:r>
          </a:p>
        </p:txBody>
      </p:sp>
      <p:pic>
        <p:nvPicPr>
          <p:cNvPr id="11" name="Picture 10">
            <a:extLst>
              <a:ext uri="{FF2B5EF4-FFF2-40B4-BE49-F238E27FC236}">
                <a16:creationId xmlns:a16="http://schemas.microsoft.com/office/drawing/2014/main" xmlns="" id="{07057ECF-00F6-42A9-8207-A9BF5292C1D7}"/>
              </a:ext>
            </a:extLst>
          </p:cNvPr>
          <p:cNvPicPr>
            <a:picLocks noChangeAspect="1"/>
          </p:cNvPicPr>
          <p:nvPr/>
        </p:nvPicPr>
        <p:blipFill>
          <a:blip r:embed="rId2"/>
          <a:stretch>
            <a:fillRect/>
          </a:stretch>
        </p:blipFill>
        <p:spPr>
          <a:xfrm>
            <a:off x="10593485" y="261104"/>
            <a:ext cx="1327613" cy="995710"/>
          </a:xfrm>
          <a:prstGeom prst="rect">
            <a:avLst/>
          </a:prstGeom>
        </p:spPr>
      </p:pic>
      <p:sp>
        <p:nvSpPr>
          <p:cNvPr id="3" name="Rectangle 2"/>
          <p:cNvSpPr/>
          <p:nvPr/>
        </p:nvSpPr>
        <p:spPr>
          <a:xfrm>
            <a:off x="11648049" y="6330462"/>
            <a:ext cx="126609" cy="1679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1</a:t>
            </a:r>
            <a:endParaRPr lang="en-US" dirty="0"/>
          </a:p>
        </p:txBody>
      </p:sp>
    </p:spTree>
    <p:extLst>
      <p:ext uri="{BB962C8B-B14F-4D97-AF65-F5344CB8AC3E}">
        <p14:creationId xmlns:p14="http://schemas.microsoft.com/office/powerpoint/2010/main" val="29975803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F74FD4D-5161-46CF-8E5C-B36508F35809}"/>
              </a:ext>
            </a:extLst>
          </p:cNvPr>
          <p:cNvSpPr>
            <a:spLocks noGrp="1"/>
          </p:cNvSpPr>
          <p:nvPr>
            <p:ph type="title"/>
          </p:nvPr>
        </p:nvSpPr>
        <p:spPr/>
        <p:txBody>
          <a:bodyPr/>
          <a:lstStyle/>
          <a:p>
            <a:r>
              <a:rPr lang="en-US" b="1" dirty="0"/>
              <a:t>Hardware requirement</a:t>
            </a:r>
          </a:p>
        </p:txBody>
      </p:sp>
      <p:grpSp>
        <p:nvGrpSpPr>
          <p:cNvPr id="4" name="Group 3" descr="Small circle with number 1 inside  indicating step 1">
            <a:extLst>
              <a:ext uri="{FF2B5EF4-FFF2-40B4-BE49-F238E27FC236}">
                <a16:creationId xmlns:a16="http://schemas.microsoft.com/office/drawing/2014/main" xmlns="" id="{3269B3D7-5745-49A6-89FF-2081F3701FD9}"/>
              </a:ext>
            </a:extLst>
          </p:cNvPr>
          <p:cNvGrpSpPr/>
          <p:nvPr/>
        </p:nvGrpSpPr>
        <p:grpSpPr bwMode="blackWhite">
          <a:xfrm>
            <a:off x="558723" y="2037810"/>
            <a:ext cx="558179" cy="409838"/>
            <a:chOff x="6953426" y="711274"/>
            <a:chExt cx="558179" cy="409838"/>
          </a:xfrm>
        </p:grpSpPr>
        <p:sp>
          <p:nvSpPr>
            <p:cNvPr id="5" name="Oval 4" descr="Small circle">
              <a:extLst>
                <a:ext uri="{FF2B5EF4-FFF2-40B4-BE49-F238E27FC236}">
                  <a16:creationId xmlns:a16="http://schemas.microsoft.com/office/drawing/2014/main" xmlns="" id="{0E962EFE-9E1B-4EBA-A23E-849D0F33736E}"/>
                </a:ext>
              </a:extLst>
            </p:cNvPr>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6" name="TextBox 5" descr="Number 1">
              <a:extLst>
                <a:ext uri="{FF2B5EF4-FFF2-40B4-BE49-F238E27FC236}">
                  <a16:creationId xmlns:a16="http://schemas.microsoft.com/office/drawing/2014/main" xmlns="" id="{3CFCE22A-40CE-4B63-A5D5-B20648FE18D3}"/>
                </a:ext>
              </a:extLst>
            </p:cNvPr>
            <p:cNvSpPr txBox="1">
              <a:spLocks noChangeAspect="1"/>
            </p:cNvSpPr>
            <p:nvPr/>
          </p:nvSpPr>
          <p:spPr bwMode="blackWhite">
            <a:xfrm>
              <a:off x="6953426" y="727564"/>
              <a:ext cx="558179" cy="307777"/>
            </a:xfrm>
            <a:prstGeom prst="rect">
              <a:avLst/>
            </a:prstGeom>
            <a:noFill/>
          </p:spPr>
          <p:txBody>
            <a:bodyPr wrap="square" rtlCol="0">
              <a:spAutoFit/>
            </a:bodyPr>
            <a:lstStyle/>
            <a:p>
              <a:pPr algn="ctr"/>
              <a:r>
                <a:rPr lang="en-US" sz="1400" dirty="0">
                  <a:solidFill>
                    <a:schemeClr val="bg1"/>
                  </a:solidFill>
                  <a:latin typeface="Segoe UI Semibold" panose="020B0702040204020203" pitchFamily="34" charset="0"/>
                  <a:cs typeface="Segoe UI Semibold" panose="020B0702040204020203" pitchFamily="34" charset="0"/>
                </a:rPr>
                <a:t>1</a:t>
              </a:r>
            </a:p>
          </p:txBody>
        </p:sp>
      </p:grpSp>
      <p:sp>
        <p:nvSpPr>
          <p:cNvPr id="7" name="Content Placeholder 17" descr="Duplicate this slide: Right-click the slide thumbnail and select Duplicate Slide.">
            <a:extLst>
              <a:ext uri="{FF2B5EF4-FFF2-40B4-BE49-F238E27FC236}">
                <a16:creationId xmlns:a16="http://schemas.microsoft.com/office/drawing/2014/main" xmlns="" id="{A5D11E1A-550F-4E54-82BE-B2019638DC80}"/>
              </a:ext>
            </a:extLst>
          </p:cNvPr>
          <p:cNvSpPr txBox="1">
            <a:spLocks/>
          </p:cNvSpPr>
          <p:nvPr/>
        </p:nvSpPr>
        <p:spPr>
          <a:xfrm>
            <a:off x="1091927" y="2078002"/>
            <a:ext cx="3071700" cy="913994"/>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sz="1400" b="1" dirty="0">
                <a:solidFill>
                  <a:srgbClr val="FF0000"/>
                </a:solidFill>
                <a:latin typeface="Segoe UI" panose="020B0502040204020203" pitchFamily="34" charset="0"/>
                <a:cs typeface="Segoe UI" panose="020B0502040204020203" pitchFamily="34" charset="0"/>
              </a:rPr>
              <a:t>Processor</a:t>
            </a:r>
            <a:r>
              <a:rPr lang="en-US" sz="1400" dirty="0">
                <a:solidFill>
                  <a:prstClr val="black">
                    <a:lumMod val="75000"/>
                    <a:lumOff val="25000"/>
                  </a:prstClr>
                </a:solidFill>
                <a:latin typeface="Segoe UI" panose="020B0502040204020203" pitchFamily="34" charset="0"/>
                <a:cs typeface="Segoe UI" panose="020B0502040204020203" pitchFamily="34" charset="0"/>
              </a:rPr>
              <a:t>: Intel dual core or above</a:t>
            </a:r>
          </a:p>
        </p:txBody>
      </p:sp>
      <p:pic>
        <p:nvPicPr>
          <p:cNvPr id="21" name="Picture 20">
            <a:extLst>
              <a:ext uri="{FF2B5EF4-FFF2-40B4-BE49-F238E27FC236}">
                <a16:creationId xmlns:a16="http://schemas.microsoft.com/office/drawing/2014/main" xmlns="" id="{21A4A996-2165-49BF-A008-05704D7E09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1790794"/>
            <a:ext cx="5465634" cy="3640818"/>
          </a:xfrm>
          <a:prstGeom prst="rect">
            <a:avLst/>
          </a:prstGeom>
        </p:spPr>
      </p:pic>
      <p:grpSp>
        <p:nvGrpSpPr>
          <p:cNvPr id="22" name="Group 21" descr="Small circle with number 1 inside  indicating step 1">
            <a:extLst>
              <a:ext uri="{FF2B5EF4-FFF2-40B4-BE49-F238E27FC236}">
                <a16:creationId xmlns:a16="http://schemas.microsoft.com/office/drawing/2014/main" xmlns="" id="{BDE0BB50-50E1-45EF-A184-CE88B00EAA24}"/>
              </a:ext>
            </a:extLst>
          </p:cNvPr>
          <p:cNvGrpSpPr/>
          <p:nvPr/>
        </p:nvGrpSpPr>
        <p:grpSpPr bwMode="blackWhite">
          <a:xfrm>
            <a:off x="577959" y="2758381"/>
            <a:ext cx="558179" cy="409838"/>
            <a:chOff x="6953426" y="711274"/>
            <a:chExt cx="558179" cy="409838"/>
          </a:xfrm>
        </p:grpSpPr>
        <p:sp>
          <p:nvSpPr>
            <p:cNvPr id="23" name="Oval 22" descr="Small circle">
              <a:extLst>
                <a:ext uri="{FF2B5EF4-FFF2-40B4-BE49-F238E27FC236}">
                  <a16:creationId xmlns:a16="http://schemas.microsoft.com/office/drawing/2014/main" xmlns="" id="{BFF65EDC-417A-4F7A-9C20-E0A09B9CE675}"/>
                </a:ext>
              </a:extLst>
            </p:cNvPr>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4" name="TextBox 23" descr="Number 1">
              <a:extLst>
                <a:ext uri="{FF2B5EF4-FFF2-40B4-BE49-F238E27FC236}">
                  <a16:creationId xmlns:a16="http://schemas.microsoft.com/office/drawing/2014/main" xmlns="" id="{1E174D76-201F-45B6-A81F-D2C71DEF405B}"/>
                </a:ext>
              </a:extLst>
            </p:cNvPr>
            <p:cNvSpPr txBox="1">
              <a:spLocks noChangeAspect="1"/>
            </p:cNvSpPr>
            <p:nvPr/>
          </p:nvSpPr>
          <p:spPr bwMode="blackWhite">
            <a:xfrm>
              <a:off x="6953426" y="727564"/>
              <a:ext cx="558179" cy="307777"/>
            </a:xfrm>
            <a:prstGeom prst="rect">
              <a:avLst/>
            </a:prstGeom>
            <a:noFill/>
          </p:spPr>
          <p:txBody>
            <a:bodyPr wrap="square" rtlCol="0">
              <a:spAutoFit/>
            </a:bodyPr>
            <a:lstStyle/>
            <a:p>
              <a:pPr algn="ctr"/>
              <a:r>
                <a:rPr lang="en-US" sz="1400" dirty="0">
                  <a:solidFill>
                    <a:schemeClr val="bg1"/>
                  </a:solidFill>
                  <a:latin typeface="Segoe UI Semibold" panose="020B0702040204020203" pitchFamily="34" charset="0"/>
                  <a:cs typeface="Segoe UI Semibold" panose="020B0702040204020203" pitchFamily="34" charset="0"/>
                </a:rPr>
                <a:t>2</a:t>
              </a:r>
            </a:p>
          </p:txBody>
        </p:sp>
      </p:grpSp>
      <p:sp>
        <p:nvSpPr>
          <p:cNvPr id="25" name="Content Placeholder 17" descr="Duplicate this slide: Right-click the slide thumbnail and select Duplicate Slide.">
            <a:extLst>
              <a:ext uri="{FF2B5EF4-FFF2-40B4-BE49-F238E27FC236}">
                <a16:creationId xmlns:a16="http://schemas.microsoft.com/office/drawing/2014/main" xmlns="" id="{F6A41800-B42A-4FE7-B43E-9E096C35BE10}"/>
              </a:ext>
            </a:extLst>
          </p:cNvPr>
          <p:cNvSpPr txBox="1">
            <a:spLocks/>
          </p:cNvSpPr>
          <p:nvPr/>
        </p:nvSpPr>
        <p:spPr>
          <a:xfrm>
            <a:off x="1111163" y="2798573"/>
            <a:ext cx="3327672" cy="913994"/>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sz="1400" b="1" dirty="0">
                <a:solidFill>
                  <a:srgbClr val="FF0000"/>
                </a:solidFill>
                <a:latin typeface="Segoe UI" panose="020B0502040204020203" pitchFamily="34" charset="0"/>
                <a:cs typeface="Segoe UI" panose="020B0502040204020203" pitchFamily="34" charset="0"/>
              </a:rPr>
              <a:t>Processor Speed</a:t>
            </a:r>
            <a:r>
              <a:rPr lang="en-US" sz="1400" dirty="0">
                <a:solidFill>
                  <a:prstClr val="black">
                    <a:lumMod val="75000"/>
                    <a:lumOff val="25000"/>
                  </a:prstClr>
                </a:solidFill>
                <a:latin typeface="Segoe UI" panose="020B0502040204020203" pitchFamily="34" charset="0"/>
                <a:cs typeface="Segoe UI" panose="020B0502040204020203" pitchFamily="34" charset="0"/>
              </a:rPr>
              <a:t>: 1.0 GHZ or above</a:t>
            </a:r>
          </a:p>
        </p:txBody>
      </p:sp>
      <p:grpSp>
        <p:nvGrpSpPr>
          <p:cNvPr id="26" name="Group 25" descr="Small circle with number 1 inside  indicating step 1">
            <a:extLst>
              <a:ext uri="{FF2B5EF4-FFF2-40B4-BE49-F238E27FC236}">
                <a16:creationId xmlns:a16="http://schemas.microsoft.com/office/drawing/2014/main" xmlns="" id="{E49B65A3-49CD-4F32-8244-4AB043A9F83A}"/>
              </a:ext>
            </a:extLst>
          </p:cNvPr>
          <p:cNvGrpSpPr/>
          <p:nvPr/>
        </p:nvGrpSpPr>
        <p:grpSpPr bwMode="blackWhite">
          <a:xfrm>
            <a:off x="604587" y="3539613"/>
            <a:ext cx="558179" cy="409838"/>
            <a:chOff x="6953426" y="711274"/>
            <a:chExt cx="558179" cy="409838"/>
          </a:xfrm>
        </p:grpSpPr>
        <p:sp>
          <p:nvSpPr>
            <p:cNvPr id="27" name="Oval 26" descr="Small circle">
              <a:extLst>
                <a:ext uri="{FF2B5EF4-FFF2-40B4-BE49-F238E27FC236}">
                  <a16:creationId xmlns:a16="http://schemas.microsoft.com/office/drawing/2014/main" xmlns="" id="{BC14D8E7-9380-4965-BFB5-73E2FBF5BDA0}"/>
                </a:ext>
              </a:extLst>
            </p:cNvPr>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8" name="TextBox 27" descr="Number 1">
              <a:extLst>
                <a:ext uri="{FF2B5EF4-FFF2-40B4-BE49-F238E27FC236}">
                  <a16:creationId xmlns:a16="http://schemas.microsoft.com/office/drawing/2014/main" xmlns="" id="{0C51115C-2627-4545-B84B-87A8733D9164}"/>
                </a:ext>
              </a:extLst>
            </p:cNvPr>
            <p:cNvSpPr txBox="1">
              <a:spLocks noChangeAspect="1"/>
            </p:cNvSpPr>
            <p:nvPr/>
          </p:nvSpPr>
          <p:spPr bwMode="blackWhite">
            <a:xfrm>
              <a:off x="6953426" y="727564"/>
              <a:ext cx="558179" cy="307777"/>
            </a:xfrm>
            <a:prstGeom prst="rect">
              <a:avLst/>
            </a:prstGeom>
            <a:noFill/>
          </p:spPr>
          <p:txBody>
            <a:bodyPr wrap="square" rtlCol="0">
              <a:spAutoFit/>
            </a:bodyPr>
            <a:lstStyle/>
            <a:p>
              <a:pPr algn="ctr"/>
              <a:r>
                <a:rPr lang="en-US" sz="1400" dirty="0">
                  <a:solidFill>
                    <a:schemeClr val="bg1"/>
                  </a:solidFill>
                  <a:latin typeface="Segoe UI Semibold" panose="020B0702040204020203" pitchFamily="34" charset="0"/>
                  <a:cs typeface="Segoe UI Semibold" panose="020B0702040204020203" pitchFamily="34" charset="0"/>
                </a:rPr>
                <a:t>3</a:t>
              </a:r>
            </a:p>
          </p:txBody>
        </p:sp>
      </p:grpSp>
      <p:sp>
        <p:nvSpPr>
          <p:cNvPr id="29" name="Content Placeholder 17" descr="Duplicate this slide: Right-click the slide thumbnail and select Duplicate Slide.">
            <a:extLst>
              <a:ext uri="{FF2B5EF4-FFF2-40B4-BE49-F238E27FC236}">
                <a16:creationId xmlns:a16="http://schemas.microsoft.com/office/drawing/2014/main" xmlns="" id="{5F16B7BC-6BCE-4369-B8D8-5D8E05CBD0AA}"/>
              </a:ext>
            </a:extLst>
          </p:cNvPr>
          <p:cNvSpPr txBox="1">
            <a:spLocks/>
          </p:cNvSpPr>
          <p:nvPr/>
        </p:nvSpPr>
        <p:spPr>
          <a:xfrm>
            <a:off x="1137791" y="3579805"/>
            <a:ext cx="2615419" cy="913994"/>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sz="1400" b="1" dirty="0">
                <a:solidFill>
                  <a:srgbClr val="FF0000"/>
                </a:solidFill>
                <a:latin typeface="Segoe UI" panose="020B0502040204020203" pitchFamily="34" charset="0"/>
                <a:cs typeface="Segoe UI" panose="020B0502040204020203" pitchFamily="34" charset="0"/>
              </a:rPr>
              <a:t>RAM </a:t>
            </a:r>
            <a:r>
              <a:rPr lang="en-US" sz="1400" dirty="0">
                <a:solidFill>
                  <a:prstClr val="black">
                    <a:lumMod val="75000"/>
                    <a:lumOff val="25000"/>
                  </a:prstClr>
                </a:solidFill>
                <a:latin typeface="Segoe UI" panose="020B0502040204020203" pitchFamily="34" charset="0"/>
                <a:cs typeface="Segoe UI" panose="020B0502040204020203" pitchFamily="34" charset="0"/>
              </a:rPr>
              <a:t>: 2 GB RAM or above</a:t>
            </a:r>
          </a:p>
        </p:txBody>
      </p:sp>
      <p:grpSp>
        <p:nvGrpSpPr>
          <p:cNvPr id="30" name="Group 29" descr="Small circle with number 1 inside  indicating step 1">
            <a:extLst>
              <a:ext uri="{FF2B5EF4-FFF2-40B4-BE49-F238E27FC236}">
                <a16:creationId xmlns:a16="http://schemas.microsoft.com/office/drawing/2014/main" xmlns="" id="{4A62513A-AA09-45C6-8CA5-9623D8FF4609}"/>
              </a:ext>
            </a:extLst>
          </p:cNvPr>
          <p:cNvGrpSpPr/>
          <p:nvPr/>
        </p:nvGrpSpPr>
        <p:grpSpPr bwMode="blackWhite">
          <a:xfrm>
            <a:off x="640099" y="4258710"/>
            <a:ext cx="558179" cy="409838"/>
            <a:chOff x="6953426" y="711274"/>
            <a:chExt cx="558179" cy="409838"/>
          </a:xfrm>
        </p:grpSpPr>
        <p:sp>
          <p:nvSpPr>
            <p:cNvPr id="31" name="Oval 30" descr="Small circle">
              <a:extLst>
                <a:ext uri="{FF2B5EF4-FFF2-40B4-BE49-F238E27FC236}">
                  <a16:creationId xmlns:a16="http://schemas.microsoft.com/office/drawing/2014/main" xmlns="" id="{A2FE2B06-ADB6-4FFA-B235-C6A79CED40B1}"/>
                </a:ext>
              </a:extLst>
            </p:cNvPr>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32" name="TextBox 31" descr="Number 1">
              <a:extLst>
                <a:ext uri="{FF2B5EF4-FFF2-40B4-BE49-F238E27FC236}">
                  <a16:creationId xmlns:a16="http://schemas.microsoft.com/office/drawing/2014/main" xmlns="" id="{750B2751-B1D6-4909-A079-80A68E72EDAC}"/>
                </a:ext>
              </a:extLst>
            </p:cNvPr>
            <p:cNvSpPr txBox="1">
              <a:spLocks noChangeAspect="1"/>
            </p:cNvSpPr>
            <p:nvPr/>
          </p:nvSpPr>
          <p:spPr bwMode="blackWhite">
            <a:xfrm>
              <a:off x="6953426" y="727564"/>
              <a:ext cx="558179" cy="307777"/>
            </a:xfrm>
            <a:prstGeom prst="rect">
              <a:avLst/>
            </a:prstGeom>
            <a:noFill/>
          </p:spPr>
          <p:txBody>
            <a:bodyPr wrap="square" rtlCol="0">
              <a:spAutoFit/>
            </a:bodyPr>
            <a:lstStyle/>
            <a:p>
              <a:pPr algn="ctr"/>
              <a:r>
                <a:rPr lang="en-US" sz="1400" dirty="0">
                  <a:solidFill>
                    <a:schemeClr val="bg1"/>
                  </a:solidFill>
                  <a:latin typeface="Segoe UI Semibold" panose="020B0702040204020203" pitchFamily="34" charset="0"/>
                  <a:cs typeface="Segoe UI Semibold" panose="020B0702040204020203" pitchFamily="34" charset="0"/>
                </a:rPr>
                <a:t>4</a:t>
              </a:r>
            </a:p>
          </p:txBody>
        </p:sp>
      </p:grpSp>
      <p:sp>
        <p:nvSpPr>
          <p:cNvPr id="33" name="Content Placeholder 17" descr="Duplicate this slide: Right-click the slide thumbnail and select Duplicate Slide.">
            <a:extLst>
              <a:ext uri="{FF2B5EF4-FFF2-40B4-BE49-F238E27FC236}">
                <a16:creationId xmlns:a16="http://schemas.microsoft.com/office/drawing/2014/main" xmlns="" id="{F9227BD4-DC6D-4F33-922B-949CCBDD55F1}"/>
              </a:ext>
            </a:extLst>
          </p:cNvPr>
          <p:cNvSpPr txBox="1">
            <a:spLocks/>
          </p:cNvSpPr>
          <p:nvPr/>
        </p:nvSpPr>
        <p:spPr>
          <a:xfrm>
            <a:off x="1136138" y="4263350"/>
            <a:ext cx="3178410" cy="913994"/>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sz="1400" b="1" dirty="0">
                <a:solidFill>
                  <a:srgbClr val="FF0000"/>
                </a:solidFill>
                <a:latin typeface="Segoe UI" panose="020B0502040204020203" pitchFamily="34" charset="0"/>
                <a:cs typeface="Segoe UI" panose="020B0502040204020203" pitchFamily="34" charset="0"/>
              </a:rPr>
              <a:t>Hard Disk</a:t>
            </a:r>
            <a:r>
              <a:rPr lang="en-US" sz="1400" dirty="0">
                <a:solidFill>
                  <a:prstClr val="black">
                    <a:lumMod val="75000"/>
                    <a:lumOff val="25000"/>
                  </a:prstClr>
                </a:solidFill>
                <a:latin typeface="Segoe UI" panose="020B0502040204020203" pitchFamily="34" charset="0"/>
                <a:cs typeface="Segoe UI" panose="020B0502040204020203" pitchFamily="34" charset="0"/>
              </a:rPr>
              <a:t>: 80 GB hard disk or above</a:t>
            </a:r>
          </a:p>
        </p:txBody>
      </p:sp>
      <p:sp>
        <p:nvSpPr>
          <p:cNvPr id="8" name="Rectangle 7"/>
          <p:cNvSpPr/>
          <p:nvPr/>
        </p:nvSpPr>
        <p:spPr>
          <a:xfrm>
            <a:off x="11760591" y="6611815"/>
            <a:ext cx="431409" cy="2461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10</a:t>
            </a:r>
            <a:endParaRPr lang="en-US" dirty="0"/>
          </a:p>
        </p:txBody>
      </p:sp>
    </p:spTree>
    <p:extLst>
      <p:ext uri="{BB962C8B-B14F-4D97-AF65-F5344CB8AC3E}">
        <p14:creationId xmlns:p14="http://schemas.microsoft.com/office/powerpoint/2010/main" val="10552334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27A3C97-E356-4FF9-AED5-879B8F991C1B}"/>
              </a:ext>
            </a:extLst>
          </p:cNvPr>
          <p:cNvSpPr>
            <a:spLocks noGrp="1"/>
          </p:cNvSpPr>
          <p:nvPr>
            <p:ph type="title"/>
          </p:nvPr>
        </p:nvSpPr>
        <p:spPr/>
        <p:txBody>
          <a:bodyPr/>
          <a:lstStyle/>
          <a:p>
            <a:r>
              <a:rPr lang="en-US" b="1" dirty="0" smtClean="0"/>
              <a:t>Conclusion</a:t>
            </a:r>
            <a:endParaRPr lang="en-US" b="1" dirty="0"/>
          </a:p>
        </p:txBody>
      </p:sp>
      <p:grpSp>
        <p:nvGrpSpPr>
          <p:cNvPr id="4" name="Step 1" descr="Small circle with number 1 inside indicating step 1">
            <a:extLst>
              <a:ext uri="{FF2B5EF4-FFF2-40B4-BE49-F238E27FC236}">
                <a16:creationId xmlns:a16="http://schemas.microsoft.com/office/drawing/2014/main" xmlns="" id="{A98CACC9-95AD-4FA9-B112-2614409B3034}"/>
              </a:ext>
            </a:extLst>
          </p:cNvPr>
          <p:cNvGrpSpPr/>
          <p:nvPr/>
        </p:nvGrpSpPr>
        <p:grpSpPr bwMode="blackWhite">
          <a:xfrm>
            <a:off x="523554" y="1389721"/>
            <a:ext cx="558179" cy="409838"/>
            <a:chOff x="6953426" y="711274"/>
            <a:chExt cx="558179" cy="409838"/>
          </a:xfrm>
        </p:grpSpPr>
        <p:sp>
          <p:nvSpPr>
            <p:cNvPr id="5" name="Oval 4" descr="Small circle">
              <a:extLst>
                <a:ext uri="{FF2B5EF4-FFF2-40B4-BE49-F238E27FC236}">
                  <a16:creationId xmlns:a16="http://schemas.microsoft.com/office/drawing/2014/main" xmlns="" id="{85E15BFF-C7BD-48F1-ADAD-806664D31D05}"/>
                </a:ext>
              </a:extLst>
            </p:cNvPr>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descr="Number 1">
              <a:extLst>
                <a:ext uri="{FF2B5EF4-FFF2-40B4-BE49-F238E27FC236}">
                  <a16:creationId xmlns:a16="http://schemas.microsoft.com/office/drawing/2014/main" xmlns="" id="{8A35519D-559D-4CEF-9805-8DFBFE16F778}"/>
                </a:ext>
              </a:extLst>
            </p:cNvPr>
            <p:cNvSpPr txBox="1"/>
            <p:nvPr/>
          </p:nvSpPr>
          <p:spPr bwMode="blackWhite">
            <a:xfrm>
              <a:off x="6953426" y="727564"/>
              <a:ext cx="558179" cy="369332"/>
            </a:xfrm>
            <a:prstGeom prst="rect">
              <a:avLst/>
            </a:prstGeom>
            <a:noFill/>
          </p:spPr>
          <p:txBody>
            <a:bodyPr wrap="square" rtlCol="0">
              <a:spAutoFit/>
            </a:bodyPr>
            <a:lstStyle/>
            <a:p>
              <a:pPr algn="ctr"/>
              <a:endParaRPr lang="en-US" dirty="0">
                <a:solidFill>
                  <a:schemeClr val="bg1"/>
                </a:solidFill>
                <a:latin typeface="Segoe UI Semibold" panose="020B0702040204020203" pitchFamily="34" charset="0"/>
                <a:cs typeface="Segoe UI Semibold" panose="020B0702040204020203" pitchFamily="34" charset="0"/>
              </a:endParaRPr>
            </a:p>
          </p:txBody>
        </p:sp>
      </p:grpSp>
      <p:sp>
        <p:nvSpPr>
          <p:cNvPr id="7" name="Content Placeholder Step 1" descr="Select your 3D model &gt; 3D Models Format &gt; Pan &amp; Zoom&#10;&#10;Note: the Pan &amp; Zoom tool acts like an on/off (toggle) switch. Once pressed, you’ll see a gray box around the Pan &amp; Zoom button to indicate the feature is activated. Press the button again to deactivate the Pan &amp; Zoom feature.">
            <a:extLst>
              <a:ext uri="{FF2B5EF4-FFF2-40B4-BE49-F238E27FC236}">
                <a16:creationId xmlns:a16="http://schemas.microsoft.com/office/drawing/2014/main" xmlns="" id="{3EE46009-9B31-417A-AB61-8C70009004B3}"/>
              </a:ext>
            </a:extLst>
          </p:cNvPr>
          <p:cNvSpPr txBox="1">
            <a:spLocks/>
          </p:cNvSpPr>
          <p:nvPr/>
        </p:nvSpPr>
        <p:spPr>
          <a:xfrm>
            <a:off x="1178666" y="1430227"/>
            <a:ext cx="3034721" cy="369332"/>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sz="1800" dirty="0">
                <a:solidFill>
                  <a:srgbClr val="D24726"/>
                </a:solidFill>
                <a:latin typeface="Segoe UI Semibold" panose="020B0702040204020203" pitchFamily="34" charset="0"/>
                <a:cs typeface="Segoe UI Semibold" panose="020B0702040204020203" pitchFamily="34" charset="0"/>
              </a:rPr>
              <a:t>Conclusion</a:t>
            </a:r>
            <a:r>
              <a:rPr lang="en-US" dirty="0">
                <a:solidFill>
                  <a:srgbClr val="D24726"/>
                </a:solidFill>
                <a:latin typeface="Segoe UI Semibold" panose="020B0702040204020203" pitchFamily="34" charset="0"/>
                <a:cs typeface="Segoe UI Semibold" panose="020B0702040204020203" pitchFamily="34" charset="0"/>
              </a:rPr>
              <a:t/>
            </a:r>
            <a:br>
              <a:rPr lang="en-US" dirty="0">
                <a:solidFill>
                  <a:srgbClr val="D24726"/>
                </a:solidFill>
                <a:latin typeface="Segoe UI Semibold" panose="020B0702040204020203" pitchFamily="34" charset="0"/>
                <a:cs typeface="Segoe UI Semibold" panose="020B0702040204020203" pitchFamily="34" charset="0"/>
              </a:rPr>
            </a:br>
            <a:endParaRPr lang="en-US" dirty="0">
              <a:solidFill>
                <a:prstClr val="black">
                  <a:lumMod val="75000"/>
                  <a:lumOff val="25000"/>
                </a:prstClr>
              </a:solidFill>
              <a:latin typeface="Segoe UI" panose="020B0502040204020203" pitchFamily="34" charset="0"/>
              <a:cs typeface="Segoe UI" panose="020B0502040204020203" pitchFamily="34" charset="0"/>
            </a:endParaRPr>
          </a:p>
        </p:txBody>
      </p:sp>
      <p:sp>
        <p:nvSpPr>
          <p:cNvPr id="19" name="Content Placeholder Step 1" descr="Select your 3D model &gt; 3D Models Format &gt; Pan &amp; Zoom&#10;&#10;Note: the Pan &amp; Zoom tool acts like an on/off (toggle) switch. Once pressed, you’ll see a gray box around the Pan &amp; Zoom button to indicate the feature is activated. Press the button again to deactivate the Pan &amp; Zoom feature.">
            <a:extLst>
              <a:ext uri="{FF2B5EF4-FFF2-40B4-BE49-F238E27FC236}">
                <a16:creationId xmlns:a16="http://schemas.microsoft.com/office/drawing/2014/main" xmlns="" id="{BCF6C058-BFD6-43FB-B00F-70F8F4CF533B}"/>
              </a:ext>
            </a:extLst>
          </p:cNvPr>
          <p:cNvSpPr txBox="1">
            <a:spLocks/>
          </p:cNvSpPr>
          <p:nvPr/>
        </p:nvSpPr>
        <p:spPr>
          <a:xfrm>
            <a:off x="825624" y="2008404"/>
            <a:ext cx="5270376" cy="3859736"/>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lgn="just">
              <a:spcAft>
                <a:spcPts val="2000"/>
              </a:spcAft>
              <a:buFont typeface="Wingdings" panose="05000000000000000000" pitchFamily="2" charset="2"/>
              <a:buChar char="q"/>
            </a:pPr>
            <a:r>
              <a:rPr lang="en-US" sz="1400" b="0" i="0" dirty="0">
                <a:solidFill>
                  <a:schemeClr val="tx1"/>
                </a:solidFill>
                <a:effectLst/>
                <a:latin typeface="Helvetica Neue"/>
                <a:cs typeface="Times New Roman" panose="02020603050405020304" pitchFamily="18" charset="0"/>
              </a:rPr>
              <a:t>Automation and computerization have made things easier for universities to manage student enrollment, admissions, fees collection, conducting examinations.</a:t>
            </a:r>
          </a:p>
          <a:p>
            <a:pPr algn="just">
              <a:spcAft>
                <a:spcPts val="2000"/>
              </a:spcAft>
              <a:buFont typeface="Wingdings" panose="05000000000000000000" pitchFamily="2" charset="2"/>
              <a:buChar char="q"/>
            </a:pPr>
            <a:r>
              <a:rPr lang="en-US" sz="1400" b="0" i="0" dirty="0">
                <a:solidFill>
                  <a:schemeClr val="tx1"/>
                </a:solidFill>
                <a:effectLst/>
                <a:latin typeface="Helvetica Neue"/>
                <a:cs typeface="Times New Roman" panose="02020603050405020304" pitchFamily="18" charset="0"/>
              </a:rPr>
              <a:t>University management system will provide an Easy Solution which covers all aspects of Universities. Our Solution will covers every minute aspects of a universities work flow and integrates all processes with user friendly interface.</a:t>
            </a:r>
          </a:p>
          <a:p>
            <a:pPr algn="just">
              <a:spcAft>
                <a:spcPts val="2000"/>
              </a:spcAft>
              <a:buFont typeface="Wingdings" panose="05000000000000000000" pitchFamily="2" charset="2"/>
              <a:buChar char="q"/>
            </a:pPr>
            <a:r>
              <a:rPr lang="en-US" sz="1400" b="0" i="0" dirty="0">
                <a:solidFill>
                  <a:srgbClr val="000000"/>
                </a:solidFill>
                <a:effectLst/>
                <a:latin typeface="Helvetica Neue"/>
              </a:rPr>
              <a:t>Collecting data and managing data is an overwhelming task when it handled manually- Especially when an institute is growing fast. With a robust university management system, we will be able to store all our data digitally in a centralized hub.</a:t>
            </a:r>
            <a:endParaRPr lang="en-US" sz="1400" b="0" i="0" dirty="0">
              <a:solidFill>
                <a:schemeClr val="tx1"/>
              </a:solidFill>
              <a:effectLst/>
              <a:latin typeface="Helvetica Neue"/>
              <a:cs typeface="Times New Roman" panose="02020603050405020304" pitchFamily="18" charset="0"/>
            </a:endParaRPr>
          </a:p>
          <a:p>
            <a:pPr>
              <a:spcAft>
                <a:spcPts val="2000"/>
              </a:spcAft>
              <a:buFont typeface="Wingdings" panose="05000000000000000000" pitchFamily="2" charset="2"/>
              <a:buChar char="q"/>
            </a:pPr>
            <a:endParaRPr lang="en-US" dirty="0">
              <a:solidFill>
                <a:prstClr val="black">
                  <a:lumMod val="75000"/>
                  <a:lumOff val="25000"/>
                </a:prstClr>
              </a:solidFill>
              <a:latin typeface="Helvetica Neue"/>
              <a:cs typeface="Segoe UI" panose="020B0502040204020203" pitchFamily="34" charset="0"/>
            </a:endParaRPr>
          </a:p>
        </p:txBody>
      </p:sp>
      <p:sp>
        <p:nvSpPr>
          <p:cNvPr id="26" name="Content Placeholder Step 1" descr="Select your 3D model &gt; 3D Models Format &gt; Pan &amp; Zoom&#10;&#10;Note: the Pan &amp; Zoom tool acts like an on/off (toggle) switch. Once pressed, you’ll see a gray box around the Pan &amp; Zoom button to indicate the feature is activated. Press the button again to deactivate the Pan &amp; Zoom feature.">
            <a:extLst>
              <a:ext uri="{FF2B5EF4-FFF2-40B4-BE49-F238E27FC236}">
                <a16:creationId xmlns:a16="http://schemas.microsoft.com/office/drawing/2014/main" xmlns="" id="{36287A64-6C0B-484C-99BC-A0671EE2AAF6}"/>
              </a:ext>
            </a:extLst>
          </p:cNvPr>
          <p:cNvSpPr txBox="1">
            <a:spLocks/>
          </p:cNvSpPr>
          <p:nvPr/>
        </p:nvSpPr>
        <p:spPr>
          <a:xfrm>
            <a:off x="7722989" y="2640811"/>
            <a:ext cx="3034721" cy="369332"/>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endParaRPr lang="en-US" dirty="0">
              <a:solidFill>
                <a:prstClr val="black">
                  <a:lumMod val="75000"/>
                  <a:lumOff val="25000"/>
                </a:prstClr>
              </a:solidFill>
              <a:latin typeface="Segoe UI" panose="020B0502040204020203" pitchFamily="34" charset="0"/>
              <a:cs typeface="Segoe UI" panose="020B0502040204020203" pitchFamily="34" charset="0"/>
            </a:endParaRPr>
          </a:p>
        </p:txBody>
      </p:sp>
      <p:pic>
        <p:nvPicPr>
          <p:cNvPr id="28" name="Picture 27">
            <a:extLst>
              <a:ext uri="{FF2B5EF4-FFF2-40B4-BE49-F238E27FC236}">
                <a16:creationId xmlns:a16="http://schemas.microsoft.com/office/drawing/2014/main" xmlns="" id="{C59D820B-0D91-40A4-BA3F-06167805EAA7}"/>
              </a:ext>
            </a:extLst>
          </p:cNvPr>
          <p:cNvPicPr>
            <a:picLocks noChangeAspect="1"/>
          </p:cNvPicPr>
          <p:nvPr/>
        </p:nvPicPr>
        <p:blipFill>
          <a:blip r:embed="rId2"/>
          <a:stretch>
            <a:fillRect/>
          </a:stretch>
        </p:blipFill>
        <p:spPr>
          <a:xfrm>
            <a:off x="10391128" y="289334"/>
            <a:ext cx="1196438" cy="897329"/>
          </a:xfrm>
          <a:prstGeom prst="rect">
            <a:avLst/>
          </a:prstGeom>
        </p:spPr>
      </p:pic>
      <p:sp>
        <p:nvSpPr>
          <p:cNvPr id="3" name="Rectangle 2"/>
          <p:cNvSpPr/>
          <p:nvPr/>
        </p:nvSpPr>
        <p:spPr>
          <a:xfrm>
            <a:off x="11760591" y="6625883"/>
            <a:ext cx="431409" cy="2321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11</a:t>
            </a:r>
            <a:endParaRPr lang="en-US" dirty="0"/>
          </a:p>
        </p:txBody>
      </p:sp>
    </p:spTree>
    <p:extLst>
      <p:ext uri="{BB962C8B-B14F-4D97-AF65-F5344CB8AC3E}">
        <p14:creationId xmlns:p14="http://schemas.microsoft.com/office/powerpoint/2010/main" val="17647565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a:xfrm>
            <a:off x="521208" y="1536192"/>
            <a:ext cx="6876288" cy="640080"/>
          </a:xfrm>
        </p:spPr>
        <p:txBody>
          <a:bodyPr>
            <a:normAutofit/>
          </a:bodyPr>
          <a:lstStyle/>
          <a:p>
            <a:r>
              <a:rPr lang="en-US" dirty="0">
                <a:latin typeface="Segoe UI Light" panose="020B0502040204020203" pitchFamily="34" charset="0"/>
                <a:cs typeface="Segoe UI Light" panose="020B0502040204020203" pitchFamily="34" charset="0"/>
              </a:rPr>
              <a:t>Thank You for your patience</a:t>
            </a:r>
          </a:p>
        </p:txBody>
      </p:sp>
      <p:sp>
        <p:nvSpPr>
          <p:cNvPr id="5" name="Tell Me Text" descr="Select the Tell Me button and type what you want to know.&#10;"/>
          <p:cNvSpPr>
            <a:spLocks noGrp="1"/>
          </p:cNvSpPr>
          <p:nvPr>
            <p:ph sz="half" idx="4294967295"/>
          </p:nvPr>
        </p:nvSpPr>
        <p:spPr>
          <a:xfrm>
            <a:off x="4376690" y="3402916"/>
            <a:ext cx="7515589" cy="544904"/>
          </a:xfrm>
        </p:spPr>
        <p:txBody>
          <a:bodyPr>
            <a:noAutofit/>
          </a:bodyPr>
          <a:lstStyle/>
          <a:p>
            <a:pPr marL="0" indent="0">
              <a:lnSpc>
                <a:spcPts val="3600"/>
              </a:lnSpc>
              <a:spcAft>
                <a:spcPts val="0"/>
              </a:spcAft>
              <a:buNone/>
            </a:pPr>
            <a:r>
              <a:rPr lang="en-US" sz="2000" dirty="0">
                <a:latin typeface="Segoe UI Light" panose="020B0502040204020203" pitchFamily="34" charset="0"/>
                <a:cs typeface="Segoe UI Light" panose="020B0502040204020203" pitchFamily="34" charset="0"/>
              </a:rPr>
              <a:t>Question &amp; Answer</a:t>
            </a:r>
          </a:p>
        </p:txBody>
      </p:sp>
      <p:pic>
        <p:nvPicPr>
          <p:cNvPr id="2" name="Tell Me Button Close-up" descr="Tell Me button"/>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39274" y="3080494"/>
            <a:ext cx="1269672" cy="1189747"/>
          </a:xfrm>
          <a:prstGeom prst="rect">
            <a:avLst/>
          </a:prstGeom>
        </p:spPr>
      </p:pic>
      <p:pic>
        <p:nvPicPr>
          <p:cNvPr id="27" name="Picture 26">
            <a:extLst>
              <a:ext uri="{FF2B5EF4-FFF2-40B4-BE49-F238E27FC236}">
                <a16:creationId xmlns:a16="http://schemas.microsoft.com/office/drawing/2014/main" xmlns="" id="{0DA0EE5A-240F-4717-A15C-B076C60906D7}"/>
              </a:ext>
            </a:extLst>
          </p:cNvPr>
          <p:cNvPicPr>
            <a:picLocks noChangeAspect="1"/>
          </p:cNvPicPr>
          <p:nvPr/>
        </p:nvPicPr>
        <p:blipFill>
          <a:blip r:embed="rId4"/>
          <a:stretch>
            <a:fillRect/>
          </a:stretch>
        </p:blipFill>
        <p:spPr>
          <a:xfrm>
            <a:off x="8739509" y="4182893"/>
            <a:ext cx="3152770" cy="2364579"/>
          </a:xfrm>
          <a:prstGeom prst="rect">
            <a:avLst/>
          </a:prstGeom>
        </p:spPr>
      </p:pic>
      <p:sp>
        <p:nvSpPr>
          <p:cNvPr id="3" name="Rectangle 2"/>
          <p:cNvSpPr/>
          <p:nvPr/>
        </p:nvSpPr>
        <p:spPr>
          <a:xfrm>
            <a:off x="11760591" y="6547472"/>
            <a:ext cx="431409" cy="3105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12</a:t>
            </a:r>
            <a:endParaRPr lang="en-US" dirty="0"/>
          </a:p>
        </p:txBody>
      </p:sp>
    </p:spTree>
    <p:extLst>
      <p:ext uri="{BB962C8B-B14F-4D97-AF65-F5344CB8AC3E}">
        <p14:creationId xmlns:p14="http://schemas.microsoft.com/office/powerpoint/2010/main" val="89302588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xmlns:p14="http://schemas.microsoft.com/office/powerpoint/2010/mai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64322E42-AFFD-4B81-BD7A-77AB9FC3B4B1}"/>
              </a:ext>
            </a:extLst>
          </p:cNvPr>
          <p:cNvSpPr>
            <a:spLocks noGrp="1"/>
          </p:cNvSpPr>
          <p:nvPr>
            <p:ph type="title"/>
          </p:nvPr>
        </p:nvSpPr>
        <p:spPr/>
        <p:txBody>
          <a:bodyPr/>
          <a:lstStyle/>
          <a:p>
            <a:r>
              <a:rPr lang="en-US" b="1" dirty="0"/>
              <a:t>Outline</a:t>
            </a:r>
          </a:p>
        </p:txBody>
      </p:sp>
      <p:sp>
        <p:nvSpPr>
          <p:cNvPr id="5" name="Step 1" descr="Step 1:">
            <a:extLst>
              <a:ext uri="{FF2B5EF4-FFF2-40B4-BE49-F238E27FC236}">
                <a16:creationId xmlns:a16="http://schemas.microsoft.com/office/drawing/2014/main" xmlns="" id="{D4693D8A-3AAB-45B5-8381-3001C700C32F}"/>
              </a:ext>
            </a:extLst>
          </p:cNvPr>
          <p:cNvSpPr/>
          <p:nvPr/>
        </p:nvSpPr>
        <p:spPr bwMode="blackWhite">
          <a:xfrm>
            <a:off x="630366" y="1562886"/>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mj-lt"/>
                <a:cs typeface="Segoe UI Semibold" panose="020B0702040204020203" pitchFamily="34" charset="0"/>
              </a:rPr>
              <a:t>1</a:t>
            </a:r>
          </a:p>
        </p:txBody>
      </p:sp>
      <p:sp>
        <p:nvSpPr>
          <p:cNvPr id="6" name="Content Placeholder Step 1" descr="Select the 3D Model on the right, then go to Animations &gt; Turntable&#10;Hint: Effect Options gives you even more options for Turntable.&#10;">
            <a:extLst>
              <a:ext uri="{FF2B5EF4-FFF2-40B4-BE49-F238E27FC236}">
                <a16:creationId xmlns:a16="http://schemas.microsoft.com/office/drawing/2014/main" xmlns="" id="{8110C53D-9866-4A6B-9E28-68BBE6EFF866}"/>
              </a:ext>
            </a:extLst>
          </p:cNvPr>
          <p:cNvSpPr txBox="1">
            <a:spLocks/>
          </p:cNvSpPr>
          <p:nvPr/>
        </p:nvSpPr>
        <p:spPr>
          <a:xfrm>
            <a:off x="1208080" y="1574613"/>
            <a:ext cx="5110159" cy="409838"/>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0"/>
              </a:spcAft>
              <a:buNone/>
            </a:pPr>
            <a:r>
              <a:rPr lang="en-US" sz="1400" b="1" dirty="0">
                <a:solidFill>
                  <a:prstClr val="black">
                    <a:lumMod val="75000"/>
                    <a:lumOff val="25000"/>
                  </a:prstClr>
                </a:solidFill>
                <a:latin typeface="Helvetica Neue"/>
                <a:cs typeface="Segoe UI" panose="020B0502040204020203" pitchFamily="34" charset="0"/>
              </a:rPr>
              <a:t>Introduction of The Project</a:t>
            </a:r>
            <a:endParaRPr lang="en-US" sz="1400" b="1" dirty="0">
              <a:solidFill>
                <a:srgbClr val="D24726"/>
              </a:solidFill>
              <a:latin typeface="Helvetica Neue"/>
              <a:cs typeface="Segoe UI Semibold" panose="020B0702040204020203" pitchFamily="34" charset="0"/>
            </a:endParaRPr>
          </a:p>
        </p:txBody>
      </p:sp>
      <p:sp>
        <p:nvSpPr>
          <p:cNvPr id="7" name="Step 2" descr="Step 2:">
            <a:extLst>
              <a:ext uri="{FF2B5EF4-FFF2-40B4-BE49-F238E27FC236}">
                <a16:creationId xmlns:a16="http://schemas.microsoft.com/office/drawing/2014/main" xmlns="" id="{D7689DB6-3948-40C3-8F69-1ED48F5AE1BB}"/>
              </a:ext>
            </a:extLst>
          </p:cNvPr>
          <p:cNvSpPr/>
          <p:nvPr/>
        </p:nvSpPr>
        <p:spPr bwMode="blackWhite">
          <a:xfrm>
            <a:off x="656199" y="2179025"/>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latin typeface="+mj-lt"/>
                <a:cs typeface="Segoe UI Semibold" panose="020B0702040204020203" pitchFamily="34" charset="0"/>
              </a:rPr>
              <a:t>2</a:t>
            </a:r>
            <a:endParaRPr lang="en-US" dirty="0">
              <a:solidFill>
                <a:schemeClr val="bg1"/>
              </a:solidFill>
              <a:latin typeface="+mj-lt"/>
              <a:cs typeface="Segoe UI Semibold" panose="020B0702040204020203" pitchFamily="34" charset="0"/>
            </a:endParaRPr>
          </a:p>
        </p:txBody>
      </p:sp>
      <p:sp>
        <p:nvSpPr>
          <p:cNvPr id="10" name="Step 3" descr="Step 3">
            <a:extLst>
              <a:ext uri="{FF2B5EF4-FFF2-40B4-BE49-F238E27FC236}">
                <a16:creationId xmlns:a16="http://schemas.microsoft.com/office/drawing/2014/main" xmlns="" id="{9D4BEFE4-E36D-4025-A26C-11D7E10A9478}"/>
              </a:ext>
            </a:extLst>
          </p:cNvPr>
          <p:cNvSpPr/>
          <p:nvPr/>
        </p:nvSpPr>
        <p:spPr bwMode="blackWhite">
          <a:xfrm>
            <a:off x="656199" y="2772511"/>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mj-lt"/>
                <a:cs typeface="Segoe UI Semibold" panose="020B0702040204020203" pitchFamily="34" charset="0"/>
              </a:rPr>
              <a:t>3</a:t>
            </a:r>
          </a:p>
        </p:txBody>
      </p:sp>
      <p:sp>
        <p:nvSpPr>
          <p:cNvPr id="16" name="Step 1" descr="Step 1:">
            <a:extLst>
              <a:ext uri="{FF2B5EF4-FFF2-40B4-BE49-F238E27FC236}">
                <a16:creationId xmlns:a16="http://schemas.microsoft.com/office/drawing/2014/main" xmlns="" id="{B3E079FB-58BE-42D1-B2D9-AA9723D4F510}"/>
              </a:ext>
            </a:extLst>
          </p:cNvPr>
          <p:cNvSpPr/>
          <p:nvPr/>
        </p:nvSpPr>
        <p:spPr bwMode="blackWhite">
          <a:xfrm>
            <a:off x="658474" y="3455311"/>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mj-lt"/>
                <a:cs typeface="Segoe UI Semibold" panose="020B0702040204020203" pitchFamily="34" charset="0"/>
              </a:rPr>
              <a:t>4</a:t>
            </a:r>
          </a:p>
        </p:txBody>
      </p:sp>
      <p:sp>
        <p:nvSpPr>
          <p:cNvPr id="17" name="Step 2" descr="Step 2:">
            <a:extLst>
              <a:ext uri="{FF2B5EF4-FFF2-40B4-BE49-F238E27FC236}">
                <a16:creationId xmlns:a16="http://schemas.microsoft.com/office/drawing/2014/main" xmlns="" id="{8E3C4DA8-A459-43B8-99E9-5DD49187B0D4}"/>
              </a:ext>
            </a:extLst>
          </p:cNvPr>
          <p:cNvSpPr/>
          <p:nvPr/>
        </p:nvSpPr>
        <p:spPr bwMode="blackWhite">
          <a:xfrm>
            <a:off x="684307" y="4071450"/>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mj-lt"/>
                <a:cs typeface="Segoe UI Semibold" panose="020B0702040204020203" pitchFamily="34" charset="0"/>
              </a:rPr>
              <a:t>5</a:t>
            </a:r>
          </a:p>
        </p:txBody>
      </p:sp>
      <p:sp>
        <p:nvSpPr>
          <p:cNvPr id="18" name="Step 3" descr="Step 3">
            <a:extLst>
              <a:ext uri="{FF2B5EF4-FFF2-40B4-BE49-F238E27FC236}">
                <a16:creationId xmlns:a16="http://schemas.microsoft.com/office/drawing/2014/main" xmlns="" id="{D59650C1-C3E5-4305-A6AF-FF40B20418DE}"/>
              </a:ext>
            </a:extLst>
          </p:cNvPr>
          <p:cNvSpPr/>
          <p:nvPr/>
        </p:nvSpPr>
        <p:spPr bwMode="blackWhite">
          <a:xfrm>
            <a:off x="684307" y="4664936"/>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mj-lt"/>
                <a:cs typeface="Segoe UI Semibold" panose="020B0702040204020203" pitchFamily="34" charset="0"/>
              </a:rPr>
              <a:t>6</a:t>
            </a:r>
          </a:p>
        </p:txBody>
      </p:sp>
      <p:sp>
        <p:nvSpPr>
          <p:cNvPr id="19" name="Step 2" descr="Step 2:">
            <a:extLst>
              <a:ext uri="{FF2B5EF4-FFF2-40B4-BE49-F238E27FC236}">
                <a16:creationId xmlns:a16="http://schemas.microsoft.com/office/drawing/2014/main" xmlns="" id="{D774C353-9B20-47BE-BC07-057FC8BE2F1F}"/>
              </a:ext>
            </a:extLst>
          </p:cNvPr>
          <p:cNvSpPr/>
          <p:nvPr/>
        </p:nvSpPr>
        <p:spPr bwMode="blackWhite">
          <a:xfrm>
            <a:off x="676909" y="5227021"/>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mj-lt"/>
                <a:cs typeface="Segoe UI Semibold" panose="020B0702040204020203" pitchFamily="34" charset="0"/>
              </a:rPr>
              <a:t>7</a:t>
            </a:r>
          </a:p>
        </p:txBody>
      </p:sp>
      <p:sp>
        <p:nvSpPr>
          <p:cNvPr id="20" name="Step 3" descr="Step 3">
            <a:extLst>
              <a:ext uri="{FF2B5EF4-FFF2-40B4-BE49-F238E27FC236}">
                <a16:creationId xmlns:a16="http://schemas.microsoft.com/office/drawing/2014/main" xmlns="" id="{7126601A-025B-45FD-9F66-4501FBB96992}"/>
              </a:ext>
            </a:extLst>
          </p:cNvPr>
          <p:cNvSpPr/>
          <p:nvPr/>
        </p:nvSpPr>
        <p:spPr bwMode="blackWhite">
          <a:xfrm>
            <a:off x="676909" y="5820507"/>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mj-lt"/>
                <a:cs typeface="Segoe UI Semibold" panose="020B0702040204020203" pitchFamily="34" charset="0"/>
              </a:rPr>
              <a:t>8</a:t>
            </a:r>
          </a:p>
        </p:txBody>
      </p:sp>
      <p:sp>
        <p:nvSpPr>
          <p:cNvPr id="21" name="Content Placeholder Step 1" descr="Select the 3D Model on the right, then go to Animations &gt; Turntable&#10;Hint: Effect Options gives you even more options for Turntable.&#10;">
            <a:extLst>
              <a:ext uri="{FF2B5EF4-FFF2-40B4-BE49-F238E27FC236}">
                <a16:creationId xmlns:a16="http://schemas.microsoft.com/office/drawing/2014/main" xmlns="" id="{AE14EEE5-8A16-434C-A417-DA39CBE12D48}"/>
              </a:ext>
            </a:extLst>
          </p:cNvPr>
          <p:cNvSpPr txBox="1">
            <a:spLocks/>
          </p:cNvSpPr>
          <p:nvPr/>
        </p:nvSpPr>
        <p:spPr>
          <a:xfrm>
            <a:off x="1234713" y="4071450"/>
            <a:ext cx="5110159" cy="409838"/>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0"/>
              </a:spcAft>
              <a:buNone/>
            </a:pPr>
            <a:r>
              <a:rPr lang="en-US" sz="1400" b="1" dirty="0">
                <a:solidFill>
                  <a:prstClr val="black">
                    <a:lumMod val="75000"/>
                    <a:lumOff val="25000"/>
                  </a:prstClr>
                </a:solidFill>
                <a:latin typeface="Helvetica Neue"/>
                <a:cs typeface="Segoe UI" panose="020B0502040204020203" pitchFamily="34" charset="0"/>
              </a:rPr>
              <a:t>Tools &amp; Technology </a:t>
            </a:r>
            <a:endParaRPr lang="en-US" sz="1400" b="1" dirty="0">
              <a:solidFill>
                <a:srgbClr val="D24726"/>
              </a:solidFill>
              <a:latin typeface="Helvetica Neue"/>
              <a:cs typeface="Segoe UI Semibold" panose="020B0702040204020203" pitchFamily="34" charset="0"/>
            </a:endParaRPr>
          </a:p>
        </p:txBody>
      </p:sp>
      <p:sp>
        <p:nvSpPr>
          <p:cNvPr id="22" name="Content Placeholder Step 1" descr="Select the 3D Model on the right, then go to Animations &gt; Turntable&#10;Hint: Effect Options gives you even more options for Turntable.&#10;">
            <a:extLst>
              <a:ext uri="{FF2B5EF4-FFF2-40B4-BE49-F238E27FC236}">
                <a16:creationId xmlns:a16="http://schemas.microsoft.com/office/drawing/2014/main" xmlns="" id="{FCDEC79C-7F36-4C0E-9C87-EE03C260C82C}"/>
              </a:ext>
            </a:extLst>
          </p:cNvPr>
          <p:cNvSpPr txBox="1">
            <a:spLocks/>
          </p:cNvSpPr>
          <p:nvPr/>
        </p:nvSpPr>
        <p:spPr>
          <a:xfrm>
            <a:off x="1234713" y="2748299"/>
            <a:ext cx="5110159" cy="409838"/>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0"/>
              </a:spcAft>
              <a:buNone/>
            </a:pPr>
            <a:r>
              <a:rPr lang="en-US" sz="1400" b="1" dirty="0">
                <a:solidFill>
                  <a:prstClr val="black">
                    <a:lumMod val="75000"/>
                    <a:lumOff val="25000"/>
                  </a:prstClr>
                </a:solidFill>
                <a:latin typeface="Helvetica Neue"/>
                <a:cs typeface="Segoe UI" panose="020B0502040204020203" pitchFamily="34" charset="0"/>
              </a:rPr>
              <a:t>Module Diagram</a:t>
            </a:r>
            <a:endParaRPr lang="en-US" sz="1400" b="1" dirty="0">
              <a:solidFill>
                <a:srgbClr val="D24726"/>
              </a:solidFill>
              <a:latin typeface="Helvetica Neue"/>
              <a:cs typeface="Segoe UI Semibold" panose="020B0702040204020203" pitchFamily="34" charset="0"/>
            </a:endParaRPr>
          </a:p>
        </p:txBody>
      </p:sp>
      <p:sp>
        <p:nvSpPr>
          <p:cNvPr id="23" name="Content Placeholder Step 1" descr="Select the 3D Model on the right, then go to Animations &gt; Turntable&#10;Hint: Effect Options gives you even more options for Turntable.&#10;">
            <a:extLst>
              <a:ext uri="{FF2B5EF4-FFF2-40B4-BE49-F238E27FC236}">
                <a16:creationId xmlns:a16="http://schemas.microsoft.com/office/drawing/2014/main" xmlns="" id="{709F4B94-D716-4D6D-9360-9AB9F38B10AA}"/>
              </a:ext>
            </a:extLst>
          </p:cNvPr>
          <p:cNvSpPr txBox="1">
            <a:spLocks/>
          </p:cNvSpPr>
          <p:nvPr/>
        </p:nvSpPr>
        <p:spPr>
          <a:xfrm>
            <a:off x="1234713" y="3455311"/>
            <a:ext cx="5110159" cy="409838"/>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0"/>
              </a:spcAft>
              <a:buNone/>
            </a:pPr>
            <a:r>
              <a:rPr lang="en-US" sz="1400" b="1" dirty="0">
                <a:solidFill>
                  <a:prstClr val="black">
                    <a:lumMod val="75000"/>
                    <a:lumOff val="25000"/>
                  </a:prstClr>
                </a:solidFill>
                <a:latin typeface="Helvetica Neue"/>
                <a:cs typeface="Segoe UI" panose="020B0502040204020203" pitchFamily="34" charset="0"/>
              </a:rPr>
              <a:t>Challenges of The Project</a:t>
            </a:r>
            <a:endParaRPr lang="en-US" sz="1400" b="1" dirty="0">
              <a:solidFill>
                <a:srgbClr val="D24726"/>
              </a:solidFill>
              <a:latin typeface="Helvetica Neue"/>
              <a:cs typeface="Segoe UI Semibold" panose="020B0702040204020203" pitchFamily="34" charset="0"/>
            </a:endParaRPr>
          </a:p>
        </p:txBody>
      </p:sp>
      <p:sp>
        <p:nvSpPr>
          <p:cNvPr id="25" name="Content Placeholder Step 1" descr="Select the 3D Model on the right, then go to Animations &gt; Turntable&#10;Hint: Effect Options gives you even more options for Turntable.&#10;">
            <a:extLst>
              <a:ext uri="{FF2B5EF4-FFF2-40B4-BE49-F238E27FC236}">
                <a16:creationId xmlns:a16="http://schemas.microsoft.com/office/drawing/2014/main" xmlns="" id="{59AB4E8B-C94D-4A87-923B-2769C4CE9A01}"/>
              </a:ext>
            </a:extLst>
          </p:cNvPr>
          <p:cNvSpPr txBox="1">
            <a:spLocks/>
          </p:cNvSpPr>
          <p:nvPr/>
        </p:nvSpPr>
        <p:spPr>
          <a:xfrm>
            <a:off x="1201394" y="2152400"/>
            <a:ext cx="5110159" cy="409838"/>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0"/>
              </a:spcAft>
              <a:buNone/>
            </a:pPr>
            <a:r>
              <a:rPr lang="en-US" sz="1400" b="1" dirty="0">
                <a:solidFill>
                  <a:prstClr val="black">
                    <a:lumMod val="75000"/>
                    <a:lumOff val="25000"/>
                  </a:prstClr>
                </a:solidFill>
                <a:latin typeface="Helvetica Neue"/>
                <a:cs typeface="Segoe UI" panose="020B0502040204020203" pitchFamily="34" charset="0"/>
              </a:rPr>
              <a:t>The Project Aim</a:t>
            </a:r>
            <a:endParaRPr lang="en-US" sz="1400" b="1" dirty="0">
              <a:solidFill>
                <a:srgbClr val="D24726"/>
              </a:solidFill>
              <a:latin typeface="Helvetica Neue"/>
              <a:cs typeface="Segoe UI Semibold" panose="020B0702040204020203" pitchFamily="34" charset="0"/>
            </a:endParaRPr>
          </a:p>
        </p:txBody>
      </p:sp>
      <p:sp>
        <p:nvSpPr>
          <p:cNvPr id="27" name="Content Placeholder Step 1" descr="Select the 3D Model on the right, then go to Animations &gt; Turntable&#10;Hint: Effect Options gives you even more options for Turntable.&#10;">
            <a:extLst>
              <a:ext uri="{FF2B5EF4-FFF2-40B4-BE49-F238E27FC236}">
                <a16:creationId xmlns:a16="http://schemas.microsoft.com/office/drawing/2014/main" xmlns="" id="{9FC7693C-34A2-4703-AAF6-83EE7FE6856F}"/>
              </a:ext>
            </a:extLst>
          </p:cNvPr>
          <p:cNvSpPr txBox="1">
            <a:spLocks/>
          </p:cNvSpPr>
          <p:nvPr/>
        </p:nvSpPr>
        <p:spPr>
          <a:xfrm>
            <a:off x="1234712" y="5903395"/>
            <a:ext cx="5110159" cy="409838"/>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0"/>
              </a:spcAft>
              <a:buNone/>
            </a:pPr>
            <a:r>
              <a:rPr lang="en-US" sz="1400" b="1" dirty="0">
                <a:solidFill>
                  <a:prstClr val="black">
                    <a:lumMod val="75000"/>
                    <a:lumOff val="25000"/>
                  </a:prstClr>
                </a:solidFill>
                <a:latin typeface="Helvetica Neue"/>
                <a:cs typeface="Segoe UI" panose="020B0502040204020203" pitchFamily="34" charset="0"/>
              </a:rPr>
              <a:t>Conclusion </a:t>
            </a:r>
            <a:r>
              <a:rPr lang="en-US" sz="1400" b="1" dirty="0" smtClean="0">
                <a:solidFill>
                  <a:prstClr val="black">
                    <a:lumMod val="75000"/>
                    <a:lumOff val="25000"/>
                  </a:prstClr>
                </a:solidFill>
                <a:latin typeface="Helvetica Neue"/>
                <a:cs typeface="Segoe UI" panose="020B0502040204020203" pitchFamily="34" charset="0"/>
              </a:rPr>
              <a:t> </a:t>
            </a:r>
            <a:endParaRPr lang="en-US" sz="1400" b="1" dirty="0">
              <a:solidFill>
                <a:srgbClr val="D24726"/>
              </a:solidFill>
              <a:latin typeface="Helvetica Neue"/>
              <a:cs typeface="Segoe UI Semibold" panose="020B0702040204020203" pitchFamily="34" charset="0"/>
            </a:endParaRPr>
          </a:p>
        </p:txBody>
      </p:sp>
      <p:sp>
        <p:nvSpPr>
          <p:cNvPr id="28" name="Content Placeholder Step 1" descr="Select the 3D Model on the right, then go to Animations &gt; Turntable&#10;Hint: Effect Options gives you even more options for Turntable.&#10;">
            <a:extLst>
              <a:ext uri="{FF2B5EF4-FFF2-40B4-BE49-F238E27FC236}">
                <a16:creationId xmlns:a16="http://schemas.microsoft.com/office/drawing/2014/main" xmlns="" id="{DCD78D47-F323-48A9-A555-80D8F6F9AEDF}"/>
              </a:ext>
            </a:extLst>
          </p:cNvPr>
          <p:cNvSpPr txBox="1">
            <a:spLocks/>
          </p:cNvSpPr>
          <p:nvPr/>
        </p:nvSpPr>
        <p:spPr>
          <a:xfrm>
            <a:off x="1234713" y="4664936"/>
            <a:ext cx="5110159" cy="409838"/>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0"/>
              </a:spcAft>
              <a:buNone/>
            </a:pPr>
            <a:r>
              <a:rPr lang="en-US" sz="1400" b="1" dirty="0">
                <a:solidFill>
                  <a:prstClr val="black">
                    <a:lumMod val="75000"/>
                    <a:lumOff val="25000"/>
                  </a:prstClr>
                </a:solidFill>
                <a:latin typeface="Helvetica Neue"/>
                <a:cs typeface="Segoe UI" panose="020B0502040204020203" pitchFamily="34" charset="0"/>
              </a:rPr>
              <a:t>Facilities &amp; Services</a:t>
            </a:r>
            <a:endParaRPr lang="en-US" sz="1400" b="1" dirty="0">
              <a:solidFill>
                <a:srgbClr val="D24726"/>
              </a:solidFill>
              <a:latin typeface="Helvetica Neue"/>
              <a:cs typeface="Segoe UI Semibold" panose="020B0702040204020203" pitchFamily="34" charset="0"/>
            </a:endParaRPr>
          </a:p>
        </p:txBody>
      </p:sp>
      <p:sp>
        <p:nvSpPr>
          <p:cNvPr id="29" name="Content Placeholder Step 1" descr="Select the 3D Model on the right, then go to Animations &gt; Turntable&#10;Hint: Effect Options gives you even more options for Turntable.&#10;">
            <a:extLst>
              <a:ext uri="{FF2B5EF4-FFF2-40B4-BE49-F238E27FC236}">
                <a16:creationId xmlns:a16="http://schemas.microsoft.com/office/drawing/2014/main" xmlns="" id="{8B43047E-350A-4978-9F49-F27CB5B280C6}"/>
              </a:ext>
            </a:extLst>
          </p:cNvPr>
          <p:cNvSpPr txBox="1">
            <a:spLocks/>
          </p:cNvSpPr>
          <p:nvPr/>
        </p:nvSpPr>
        <p:spPr>
          <a:xfrm>
            <a:off x="1234712" y="5258422"/>
            <a:ext cx="5110159" cy="409838"/>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0"/>
              </a:spcAft>
              <a:buNone/>
            </a:pPr>
            <a:r>
              <a:rPr lang="en-US" sz="1400" b="1" dirty="0">
                <a:solidFill>
                  <a:prstClr val="black">
                    <a:lumMod val="75000"/>
                    <a:lumOff val="25000"/>
                  </a:prstClr>
                </a:solidFill>
                <a:latin typeface="Helvetica Neue"/>
                <a:cs typeface="Segoe UI" panose="020B0502040204020203" pitchFamily="34" charset="0"/>
              </a:rPr>
              <a:t>Hardware Requirement</a:t>
            </a:r>
            <a:endParaRPr lang="en-US" sz="1400" b="1" dirty="0">
              <a:solidFill>
                <a:srgbClr val="D24726"/>
              </a:solidFill>
              <a:latin typeface="Helvetica Neue"/>
              <a:cs typeface="Segoe UI Semibold" panose="020B0702040204020203" pitchFamily="34" charset="0"/>
            </a:endParaRPr>
          </a:p>
        </p:txBody>
      </p:sp>
      <p:pic>
        <p:nvPicPr>
          <p:cNvPr id="30" name="Picture 29">
            <a:extLst>
              <a:ext uri="{FF2B5EF4-FFF2-40B4-BE49-F238E27FC236}">
                <a16:creationId xmlns:a16="http://schemas.microsoft.com/office/drawing/2014/main" xmlns="" id="{159F2FD5-BD24-4D2F-938B-E518AD0F8D6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97118" y="1431526"/>
            <a:ext cx="5090299" cy="2864237"/>
          </a:xfrm>
          <a:prstGeom prst="rect">
            <a:avLst/>
          </a:prstGeom>
        </p:spPr>
      </p:pic>
      <p:pic>
        <p:nvPicPr>
          <p:cNvPr id="46" name="Picture 45">
            <a:extLst>
              <a:ext uri="{FF2B5EF4-FFF2-40B4-BE49-F238E27FC236}">
                <a16:creationId xmlns:a16="http://schemas.microsoft.com/office/drawing/2014/main" xmlns="" id="{C549E3D8-688D-43AA-9275-D74124AF5A11}"/>
              </a:ext>
            </a:extLst>
          </p:cNvPr>
          <p:cNvPicPr>
            <a:picLocks noChangeAspect="1"/>
          </p:cNvPicPr>
          <p:nvPr/>
        </p:nvPicPr>
        <p:blipFill>
          <a:blip r:embed="rId3"/>
          <a:stretch>
            <a:fillRect/>
          </a:stretch>
        </p:blipFill>
        <p:spPr>
          <a:xfrm>
            <a:off x="10391128" y="289334"/>
            <a:ext cx="1196438" cy="897329"/>
          </a:xfrm>
          <a:prstGeom prst="rect">
            <a:avLst/>
          </a:prstGeom>
        </p:spPr>
      </p:pic>
      <p:sp>
        <p:nvSpPr>
          <p:cNvPr id="2" name="Rectangle 1"/>
          <p:cNvSpPr/>
          <p:nvPr/>
        </p:nvSpPr>
        <p:spPr>
          <a:xfrm>
            <a:off x="11859066" y="6499274"/>
            <a:ext cx="182880" cy="2250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2</a:t>
            </a:r>
            <a:endParaRPr lang="en-US" dirty="0"/>
          </a:p>
        </p:txBody>
      </p:sp>
    </p:spTree>
    <p:extLst>
      <p:ext uri="{BB962C8B-B14F-4D97-AF65-F5344CB8AC3E}">
        <p14:creationId xmlns:p14="http://schemas.microsoft.com/office/powerpoint/2010/main" val="14243141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A31795B-A93A-416C-8052-FAF4D9073E67}"/>
              </a:ext>
            </a:extLst>
          </p:cNvPr>
          <p:cNvSpPr>
            <a:spLocks noGrp="1"/>
          </p:cNvSpPr>
          <p:nvPr>
            <p:ph type="title"/>
          </p:nvPr>
        </p:nvSpPr>
        <p:spPr/>
        <p:txBody>
          <a:bodyPr/>
          <a:lstStyle/>
          <a:p>
            <a:r>
              <a:rPr lang="en-US" b="1" dirty="0"/>
              <a:t>Introduction : University management System</a:t>
            </a:r>
          </a:p>
        </p:txBody>
      </p:sp>
      <p:pic>
        <p:nvPicPr>
          <p:cNvPr id="3" name="Grid" descr="grid plane">
            <a:extLst>
              <a:ext uri="{FF2B5EF4-FFF2-40B4-BE49-F238E27FC236}">
                <a16:creationId xmlns:a16="http://schemas.microsoft.com/office/drawing/2014/main" xmlns="" id="{71F5A0B2-7584-4034-8919-A5F2C482F463}"/>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307" r="-943" b="-1096"/>
          <a:stretch/>
        </p:blipFill>
        <p:spPr>
          <a:xfrm>
            <a:off x="6546235" y="2374984"/>
            <a:ext cx="5896604" cy="3030452"/>
          </a:xfrm>
          <a:prstGeom prst="rect">
            <a:avLst/>
          </a:prstGeom>
        </p:spPr>
      </p:pic>
      <p:grpSp>
        <p:nvGrpSpPr>
          <p:cNvPr id="9" name="Cube" descr="Cube with a 3D rotation control">
            <a:extLst>
              <a:ext uri="{FF2B5EF4-FFF2-40B4-BE49-F238E27FC236}">
                <a16:creationId xmlns:a16="http://schemas.microsoft.com/office/drawing/2014/main" xmlns="" id="{924FAB36-8DBD-4698-B240-7634FDAAC8B7}"/>
              </a:ext>
            </a:extLst>
          </p:cNvPr>
          <p:cNvGrpSpPr/>
          <p:nvPr/>
        </p:nvGrpSpPr>
        <p:grpSpPr>
          <a:xfrm>
            <a:off x="9494537" y="2268245"/>
            <a:ext cx="1861399" cy="1621965"/>
            <a:chOff x="4599319" y="2552528"/>
            <a:chExt cx="1861399" cy="1621965"/>
          </a:xfrm>
        </p:grpSpPr>
        <p:sp>
          <p:nvSpPr>
            <p:cNvPr id="10" name="Freeform 5">
              <a:extLst>
                <a:ext uri="{FF2B5EF4-FFF2-40B4-BE49-F238E27FC236}">
                  <a16:creationId xmlns:a16="http://schemas.microsoft.com/office/drawing/2014/main" xmlns="" id="{10E7FCA4-3412-493F-BCF2-4FD94D4BBD84}"/>
                </a:ext>
                <a:ext uri="{C183D7F6-B498-43B3-948B-1728B52AA6E4}">
                  <adec:decorative xmlns:adec="http://schemas.microsoft.com/office/drawing/2017/decorative" xmlns="" val="1"/>
                </a:ext>
              </a:extLst>
            </p:cNvPr>
            <p:cNvSpPr>
              <a:spLocks/>
            </p:cNvSpPr>
            <p:nvPr/>
          </p:nvSpPr>
          <p:spPr bwMode="auto">
            <a:xfrm>
              <a:off x="4601606" y="2552528"/>
              <a:ext cx="1859112" cy="1621965"/>
            </a:xfrm>
            <a:custGeom>
              <a:avLst/>
              <a:gdLst>
                <a:gd name="T0" fmla="*/ 1270 w 1270"/>
                <a:gd name="T1" fmla="*/ 163 h 1108"/>
                <a:gd name="T2" fmla="*/ 1270 w 1270"/>
                <a:gd name="T3" fmla="*/ 796 h 1108"/>
                <a:gd name="T4" fmla="*/ 635 w 1270"/>
                <a:gd name="T5" fmla="*/ 1108 h 1108"/>
                <a:gd name="T6" fmla="*/ 0 w 1270"/>
                <a:gd name="T7" fmla="*/ 796 h 1108"/>
                <a:gd name="T8" fmla="*/ 0 w 1270"/>
                <a:gd name="T9" fmla="*/ 165 h 1108"/>
                <a:gd name="T10" fmla="*/ 0 w 1270"/>
                <a:gd name="T11" fmla="*/ 165 h 1108"/>
                <a:gd name="T12" fmla="*/ 0 w 1270"/>
                <a:gd name="T13" fmla="*/ 165 h 1108"/>
                <a:gd name="T14" fmla="*/ 0 w 1270"/>
                <a:gd name="T15" fmla="*/ 157 h 1108"/>
                <a:gd name="T16" fmla="*/ 623 w 1270"/>
                <a:gd name="T17" fmla="*/ 0 h 1108"/>
                <a:gd name="T18" fmla="*/ 623 w 1270"/>
                <a:gd name="T19" fmla="*/ 0 h 1108"/>
                <a:gd name="T20" fmla="*/ 623 w 1270"/>
                <a:gd name="T21" fmla="*/ 0 h 1108"/>
                <a:gd name="T22" fmla="*/ 1270 w 1270"/>
                <a:gd name="T23" fmla="*/ 155 h 1108"/>
                <a:gd name="T24" fmla="*/ 1270 w 1270"/>
                <a:gd name="T25" fmla="*/ 163 h 1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70" h="1108">
                  <a:moveTo>
                    <a:pt x="1270" y="163"/>
                  </a:moveTo>
                  <a:lnTo>
                    <a:pt x="1270" y="796"/>
                  </a:lnTo>
                  <a:lnTo>
                    <a:pt x="635" y="1108"/>
                  </a:lnTo>
                  <a:lnTo>
                    <a:pt x="0" y="796"/>
                  </a:lnTo>
                  <a:lnTo>
                    <a:pt x="0" y="165"/>
                  </a:lnTo>
                  <a:lnTo>
                    <a:pt x="0" y="165"/>
                  </a:lnTo>
                  <a:lnTo>
                    <a:pt x="0" y="165"/>
                  </a:lnTo>
                  <a:lnTo>
                    <a:pt x="0" y="157"/>
                  </a:lnTo>
                  <a:lnTo>
                    <a:pt x="623" y="0"/>
                  </a:lnTo>
                  <a:lnTo>
                    <a:pt x="623" y="0"/>
                  </a:lnTo>
                  <a:lnTo>
                    <a:pt x="623" y="0"/>
                  </a:lnTo>
                  <a:lnTo>
                    <a:pt x="1270" y="155"/>
                  </a:lnTo>
                  <a:lnTo>
                    <a:pt x="1270" y="163"/>
                  </a:lnTo>
                  <a:close/>
                </a:path>
              </a:pathLst>
            </a:custGeom>
            <a:solidFill>
              <a:srgbClr val="F5F5F5"/>
            </a:solidFill>
            <a:ln>
              <a:noFill/>
            </a:ln>
          </p:spPr>
          <p:txBody>
            <a:bodyPr vert="horz" wrap="square" lIns="91440" tIns="45720" rIns="91440" bIns="45720" numCol="1" anchor="t" anchorCtr="0" compatLnSpc="1">
              <a:prstTxWarp prst="textNoShape">
                <a:avLst/>
              </a:prstTxWarp>
            </a:bodyPr>
            <a:lstStyle/>
            <a:p>
              <a:endParaRPr lang="en-AU"/>
            </a:p>
          </p:txBody>
        </p:sp>
        <p:sp>
          <p:nvSpPr>
            <p:cNvPr id="11" name="Line 46">
              <a:extLst>
                <a:ext uri="{FF2B5EF4-FFF2-40B4-BE49-F238E27FC236}">
                  <a16:creationId xmlns:a16="http://schemas.microsoft.com/office/drawing/2014/main" xmlns="" id="{269E6021-A768-4A36-97E2-2B1B9A39E4AF}"/>
                </a:ext>
              </a:extLst>
            </p:cNvPr>
            <p:cNvSpPr>
              <a:spLocks noChangeShapeType="1"/>
            </p:cNvSpPr>
            <p:nvPr/>
          </p:nvSpPr>
          <p:spPr bwMode="auto">
            <a:xfrm>
              <a:off x="5531567" y="3098226"/>
              <a:ext cx="0" cy="1076267"/>
            </a:xfrm>
            <a:prstGeom prst="line">
              <a:avLst/>
            </a:prstGeom>
            <a:noFill/>
            <a:ln w="25400" cap="rnd">
              <a:solidFill>
                <a:schemeClr val="bg1">
                  <a:lumMod val="65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grpSp>
          <p:nvGrpSpPr>
            <p:cNvPr id="12" name="Group 11">
              <a:extLst>
                <a:ext uri="{FF2B5EF4-FFF2-40B4-BE49-F238E27FC236}">
                  <a16:creationId xmlns:a16="http://schemas.microsoft.com/office/drawing/2014/main" xmlns="" id="{1E293B5C-A808-43E2-ABC7-0D662783438C}"/>
                </a:ext>
              </a:extLst>
            </p:cNvPr>
            <p:cNvGrpSpPr/>
            <p:nvPr/>
          </p:nvGrpSpPr>
          <p:grpSpPr>
            <a:xfrm>
              <a:off x="4599319" y="2553433"/>
              <a:ext cx="1861399" cy="1621060"/>
              <a:chOff x="4599319" y="2553433"/>
              <a:chExt cx="1861399" cy="1621060"/>
            </a:xfrm>
          </p:grpSpPr>
          <p:sp>
            <p:nvSpPr>
              <p:cNvPr id="20" name="Freeform 45">
                <a:extLst>
                  <a:ext uri="{FF2B5EF4-FFF2-40B4-BE49-F238E27FC236}">
                    <a16:creationId xmlns:a16="http://schemas.microsoft.com/office/drawing/2014/main" xmlns="" id="{6E8C7F5F-72D8-4D10-A4D9-7562B4C912B1}"/>
                  </a:ext>
                  <a:ext uri="{C183D7F6-B498-43B3-948B-1728B52AA6E4}">
                    <adec:decorative xmlns:adec="http://schemas.microsoft.com/office/drawing/2017/decorative" xmlns="" val="1"/>
                  </a:ext>
                </a:extLst>
              </p:cNvPr>
              <p:cNvSpPr>
                <a:spLocks/>
              </p:cNvSpPr>
              <p:nvPr/>
            </p:nvSpPr>
            <p:spPr bwMode="auto">
              <a:xfrm>
                <a:off x="4599319" y="2788509"/>
                <a:ext cx="1861399" cy="1385984"/>
              </a:xfrm>
              <a:custGeom>
                <a:avLst/>
                <a:gdLst>
                  <a:gd name="T0" fmla="*/ 0 w 1202"/>
                  <a:gd name="T1" fmla="*/ 2 h 895"/>
                  <a:gd name="T2" fmla="*/ 602 w 1202"/>
                  <a:gd name="T3" fmla="*/ 200 h 895"/>
                  <a:gd name="T4" fmla="*/ 1202 w 1202"/>
                  <a:gd name="T5" fmla="*/ 0 h 895"/>
                  <a:gd name="T6" fmla="*/ 1202 w 1202"/>
                  <a:gd name="T7" fmla="*/ 600 h 895"/>
                  <a:gd name="T8" fmla="*/ 602 w 1202"/>
                  <a:gd name="T9" fmla="*/ 895 h 895"/>
                  <a:gd name="T10" fmla="*/ 0 w 1202"/>
                  <a:gd name="T11" fmla="*/ 600 h 895"/>
                  <a:gd name="T12" fmla="*/ 0 w 1202"/>
                  <a:gd name="T13" fmla="*/ 2 h 895"/>
                </a:gdLst>
                <a:ahLst/>
                <a:cxnLst>
                  <a:cxn ang="0">
                    <a:pos x="T0" y="T1"/>
                  </a:cxn>
                  <a:cxn ang="0">
                    <a:pos x="T2" y="T3"/>
                  </a:cxn>
                  <a:cxn ang="0">
                    <a:pos x="T4" y="T5"/>
                  </a:cxn>
                  <a:cxn ang="0">
                    <a:pos x="T6" y="T7"/>
                  </a:cxn>
                  <a:cxn ang="0">
                    <a:pos x="T8" y="T9"/>
                  </a:cxn>
                  <a:cxn ang="0">
                    <a:pos x="T10" y="T11"/>
                  </a:cxn>
                  <a:cxn ang="0">
                    <a:pos x="T12" y="T13"/>
                  </a:cxn>
                </a:cxnLst>
                <a:rect l="0" t="0" r="r" b="b"/>
                <a:pathLst>
                  <a:path w="1202" h="895">
                    <a:moveTo>
                      <a:pt x="0" y="2"/>
                    </a:moveTo>
                    <a:lnTo>
                      <a:pt x="602" y="200"/>
                    </a:lnTo>
                    <a:lnTo>
                      <a:pt x="1202" y="0"/>
                    </a:lnTo>
                    <a:lnTo>
                      <a:pt x="1202" y="600"/>
                    </a:lnTo>
                    <a:lnTo>
                      <a:pt x="602" y="895"/>
                    </a:lnTo>
                    <a:lnTo>
                      <a:pt x="0" y="600"/>
                    </a:lnTo>
                    <a:lnTo>
                      <a:pt x="0" y="2"/>
                    </a:lnTo>
                    <a:close/>
                  </a:path>
                </a:pathLst>
              </a:custGeom>
              <a:noFill/>
              <a:ln w="25400" cap="rnd">
                <a:solidFill>
                  <a:schemeClr val="bg1">
                    <a:lumMod val="65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21" name="Freeform 47">
                <a:extLst>
                  <a:ext uri="{FF2B5EF4-FFF2-40B4-BE49-F238E27FC236}">
                    <a16:creationId xmlns:a16="http://schemas.microsoft.com/office/drawing/2014/main" xmlns="" id="{1F42594E-06CD-49A9-A9A1-365B5D497C3D}"/>
                  </a:ext>
                  <a:ext uri="{C183D7F6-B498-43B3-948B-1728B52AA6E4}">
                    <adec:decorative xmlns:adec="http://schemas.microsoft.com/office/drawing/2017/decorative" xmlns="" val="1"/>
                  </a:ext>
                </a:extLst>
              </p:cNvPr>
              <p:cNvSpPr>
                <a:spLocks/>
              </p:cNvSpPr>
              <p:nvPr/>
            </p:nvSpPr>
            <p:spPr bwMode="auto">
              <a:xfrm>
                <a:off x="4599319" y="2553433"/>
                <a:ext cx="1861399" cy="230740"/>
              </a:xfrm>
              <a:custGeom>
                <a:avLst/>
                <a:gdLst>
                  <a:gd name="T0" fmla="*/ 0 w 1202"/>
                  <a:gd name="T1" fmla="*/ 149 h 149"/>
                  <a:gd name="T2" fmla="*/ 590 w 1202"/>
                  <a:gd name="T3" fmla="*/ 0 h 149"/>
                  <a:gd name="T4" fmla="*/ 590 w 1202"/>
                  <a:gd name="T5" fmla="*/ 0 h 149"/>
                  <a:gd name="T6" fmla="*/ 590 w 1202"/>
                  <a:gd name="T7" fmla="*/ 0 h 149"/>
                  <a:gd name="T8" fmla="*/ 1202 w 1202"/>
                  <a:gd name="T9" fmla="*/ 147 h 149"/>
                </a:gdLst>
                <a:ahLst/>
                <a:cxnLst>
                  <a:cxn ang="0">
                    <a:pos x="T0" y="T1"/>
                  </a:cxn>
                  <a:cxn ang="0">
                    <a:pos x="T2" y="T3"/>
                  </a:cxn>
                  <a:cxn ang="0">
                    <a:pos x="T4" y="T5"/>
                  </a:cxn>
                  <a:cxn ang="0">
                    <a:pos x="T6" y="T7"/>
                  </a:cxn>
                  <a:cxn ang="0">
                    <a:pos x="T8" y="T9"/>
                  </a:cxn>
                </a:cxnLst>
                <a:rect l="0" t="0" r="r" b="b"/>
                <a:pathLst>
                  <a:path w="1202" h="149">
                    <a:moveTo>
                      <a:pt x="0" y="149"/>
                    </a:moveTo>
                    <a:lnTo>
                      <a:pt x="590" y="0"/>
                    </a:lnTo>
                    <a:lnTo>
                      <a:pt x="590" y="0"/>
                    </a:lnTo>
                    <a:lnTo>
                      <a:pt x="590" y="0"/>
                    </a:lnTo>
                    <a:lnTo>
                      <a:pt x="1202" y="147"/>
                    </a:lnTo>
                  </a:path>
                </a:pathLst>
              </a:custGeom>
              <a:noFill/>
              <a:ln w="25400" cap="rnd">
                <a:solidFill>
                  <a:schemeClr val="bg1">
                    <a:lumMod val="65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grpSp>
        <p:grpSp>
          <p:nvGrpSpPr>
            <p:cNvPr id="13" name="Group 12">
              <a:extLst>
                <a:ext uri="{FF2B5EF4-FFF2-40B4-BE49-F238E27FC236}">
                  <a16:creationId xmlns:a16="http://schemas.microsoft.com/office/drawing/2014/main" xmlns="" id="{A2ABFCAA-2489-4148-8F40-6DCB7648C631}"/>
                </a:ext>
              </a:extLst>
            </p:cNvPr>
            <p:cNvGrpSpPr/>
            <p:nvPr/>
          </p:nvGrpSpPr>
          <p:grpSpPr>
            <a:xfrm>
              <a:off x="5223828" y="2873395"/>
              <a:ext cx="643681" cy="643681"/>
              <a:chOff x="5331550" y="2873395"/>
              <a:chExt cx="643681" cy="643681"/>
            </a:xfrm>
          </p:grpSpPr>
          <p:sp>
            <p:nvSpPr>
              <p:cNvPr id="14" name="Oval 13">
                <a:extLst>
                  <a:ext uri="{FF2B5EF4-FFF2-40B4-BE49-F238E27FC236}">
                    <a16:creationId xmlns:a16="http://schemas.microsoft.com/office/drawing/2014/main" xmlns="" id="{FAC7ED2B-27A0-4C17-AA7E-28B80EE37F77}"/>
                  </a:ext>
                  <a:ext uri="{C183D7F6-B498-43B3-948B-1728B52AA6E4}">
                    <adec:decorative xmlns:adec="http://schemas.microsoft.com/office/drawing/2017/decorative" xmlns="" val="1"/>
                  </a:ext>
                </a:extLst>
              </p:cNvPr>
              <p:cNvSpPr/>
              <p:nvPr/>
            </p:nvSpPr>
            <p:spPr>
              <a:xfrm>
                <a:off x="5331550" y="2873395"/>
                <a:ext cx="643681" cy="643681"/>
              </a:xfrm>
              <a:prstGeom prst="ellipse">
                <a:avLst/>
              </a:prstGeom>
              <a:solidFill>
                <a:srgbClr val="F5F5F5"/>
              </a:solidFill>
              <a:ln w="25400" cap="rnd">
                <a:solidFill>
                  <a:schemeClr val="bg1">
                    <a:lumMod val="65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grpSp>
            <p:nvGrpSpPr>
              <p:cNvPr id="15" name="Group 14">
                <a:extLst>
                  <a:ext uri="{FF2B5EF4-FFF2-40B4-BE49-F238E27FC236}">
                    <a16:creationId xmlns:a16="http://schemas.microsoft.com/office/drawing/2014/main" xmlns="" id="{F79CCC39-AB2E-404C-9802-389C2D421349}"/>
                  </a:ext>
                </a:extLst>
              </p:cNvPr>
              <p:cNvGrpSpPr/>
              <p:nvPr/>
            </p:nvGrpSpPr>
            <p:grpSpPr>
              <a:xfrm>
                <a:off x="5395606" y="2945201"/>
                <a:ext cx="507758" cy="507758"/>
                <a:chOff x="5395606" y="2945201"/>
                <a:chExt cx="507758" cy="507758"/>
              </a:xfrm>
            </p:grpSpPr>
            <p:grpSp>
              <p:nvGrpSpPr>
                <p:cNvPr id="16" name="Group 15">
                  <a:extLst>
                    <a:ext uri="{FF2B5EF4-FFF2-40B4-BE49-F238E27FC236}">
                      <a16:creationId xmlns:a16="http://schemas.microsoft.com/office/drawing/2014/main" xmlns="" id="{BCCD461A-750E-4ABD-A986-A1D359309BFC}"/>
                    </a:ext>
                  </a:extLst>
                </p:cNvPr>
                <p:cNvGrpSpPr/>
                <p:nvPr/>
              </p:nvGrpSpPr>
              <p:grpSpPr>
                <a:xfrm>
                  <a:off x="5395606" y="2945201"/>
                  <a:ext cx="507758" cy="507758"/>
                  <a:chOff x="5395606" y="2945201"/>
                  <a:chExt cx="507758" cy="507758"/>
                </a:xfrm>
              </p:grpSpPr>
              <p:sp>
                <p:nvSpPr>
                  <p:cNvPr id="18" name="Arc 17">
                    <a:extLst>
                      <a:ext uri="{FF2B5EF4-FFF2-40B4-BE49-F238E27FC236}">
                        <a16:creationId xmlns:a16="http://schemas.microsoft.com/office/drawing/2014/main" xmlns="" id="{E5754B27-BB40-493C-8E2B-A74B872CE3F8}"/>
                      </a:ext>
                      <a:ext uri="{C183D7F6-B498-43B3-948B-1728B52AA6E4}">
                        <adec:decorative xmlns:adec="http://schemas.microsoft.com/office/drawing/2017/decorative" xmlns="" val="1"/>
                      </a:ext>
                    </a:extLst>
                  </p:cNvPr>
                  <p:cNvSpPr/>
                  <p:nvPr/>
                </p:nvSpPr>
                <p:spPr>
                  <a:xfrm rot="16200000">
                    <a:off x="5555024" y="2942077"/>
                    <a:ext cx="188922" cy="507758"/>
                  </a:xfrm>
                  <a:prstGeom prst="arc">
                    <a:avLst>
                      <a:gd name="adj1" fmla="val 4576378"/>
                      <a:gd name="adj2" fmla="val 11059966"/>
                    </a:avLst>
                  </a:prstGeom>
                  <a:noFill/>
                  <a:ln w="25400" cap="rnd">
                    <a:solidFill>
                      <a:srgbClr val="C00000"/>
                    </a:solidFill>
                    <a:prstDash val="solid"/>
                    <a:round/>
                    <a:headEnd/>
                    <a:tailEnd type="triangle" w="lg" len="med"/>
                  </a:ln>
                  <a:effectLst/>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19" name="Arc 18">
                    <a:extLst>
                      <a:ext uri="{FF2B5EF4-FFF2-40B4-BE49-F238E27FC236}">
                        <a16:creationId xmlns:a16="http://schemas.microsoft.com/office/drawing/2014/main" xmlns="" id="{CAE3FD76-2DD1-4238-84C7-21A1F1D7E8EB}"/>
                      </a:ext>
                      <a:ext uri="{C183D7F6-B498-43B3-948B-1728B52AA6E4}">
                        <adec:decorative xmlns:adec="http://schemas.microsoft.com/office/drawing/2017/decorative" xmlns="" val="1"/>
                      </a:ext>
                    </a:extLst>
                  </p:cNvPr>
                  <p:cNvSpPr/>
                  <p:nvPr/>
                </p:nvSpPr>
                <p:spPr>
                  <a:xfrm rot="10800000">
                    <a:off x="5572149" y="2945201"/>
                    <a:ext cx="174922" cy="507758"/>
                  </a:xfrm>
                  <a:prstGeom prst="arc">
                    <a:avLst>
                      <a:gd name="adj1" fmla="val 15117050"/>
                      <a:gd name="adj2" fmla="val 11084764"/>
                    </a:avLst>
                  </a:prstGeom>
                  <a:noFill/>
                  <a:ln w="25400" cap="rnd">
                    <a:solidFill>
                      <a:srgbClr val="C00000"/>
                    </a:solidFill>
                    <a:prstDash val="solid"/>
                    <a:round/>
                    <a:headEnd/>
                    <a:tailEnd type="triangle" w="lg" len="med"/>
                  </a:ln>
                  <a:effectLst/>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grpSp>
            <p:sp>
              <p:nvSpPr>
                <p:cNvPr id="17" name="Arc 16">
                  <a:extLst>
                    <a:ext uri="{FF2B5EF4-FFF2-40B4-BE49-F238E27FC236}">
                      <a16:creationId xmlns:a16="http://schemas.microsoft.com/office/drawing/2014/main" xmlns="" id="{7DB184CB-D59B-47EA-AF3A-A8030084ED7C}"/>
                    </a:ext>
                    <a:ext uri="{C183D7F6-B498-43B3-948B-1728B52AA6E4}">
                      <adec:decorative xmlns:adec="http://schemas.microsoft.com/office/drawing/2017/decorative" xmlns="" val="1"/>
                    </a:ext>
                  </a:extLst>
                </p:cNvPr>
                <p:cNvSpPr/>
                <p:nvPr/>
              </p:nvSpPr>
              <p:spPr>
                <a:xfrm rot="16200000">
                  <a:off x="5555024" y="2942077"/>
                  <a:ext cx="188922" cy="507758"/>
                </a:xfrm>
                <a:prstGeom prst="arc">
                  <a:avLst>
                    <a:gd name="adj1" fmla="val 14242202"/>
                    <a:gd name="adj2" fmla="val 102366"/>
                  </a:avLst>
                </a:prstGeom>
                <a:noFill/>
                <a:ln w="25400" cap="rnd">
                  <a:solidFill>
                    <a:srgbClr val="C00000"/>
                  </a:solidFill>
                  <a:prstDash val="solid"/>
                  <a:round/>
                  <a:headEnd/>
                  <a:tailEnd type="none" w="lg" len="med"/>
                </a:ln>
                <a:effectLst/>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grpSp>
        </p:grpSp>
      </p:grpSp>
      <p:sp>
        <p:nvSpPr>
          <p:cNvPr id="34" name="TextBox 33">
            <a:extLst>
              <a:ext uri="{FF2B5EF4-FFF2-40B4-BE49-F238E27FC236}">
                <a16:creationId xmlns:a16="http://schemas.microsoft.com/office/drawing/2014/main" xmlns="" id="{93ACE43B-971D-4741-9CC0-CDE5A67279CA}"/>
              </a:ext>
            </a:extLst>
          </p:cNvPr>
          <p:cNvSpPr txBox="1"/>
          <p:nvPr/>
        </p:nvSpPr>
        <p:spPr>
          <a:xfrm>
            <a:off x="426945" y="2259363"/>
            <a:ext cx="8527953" cy="1600438"/>
          </a:xfrm>
          <a:prstGeom prst="rect">
            <a:avLst/>
          </a:prstGeom>
          <a:noFill/>
        </p:spPr>
        <p:txBody>
          <a:bodyPr wrap="square">
            <a:spAutoFit/>
          </a:bodyPr>
          <a:lstStyle/>
          <a:p>
            <a:pPr algn="just">
              <a:buClr>
                <a:srgbClr val="853319"/>
              </a:buClr>
            </a:pPr>
            <a:r>
              <a:rPr lang="en-GB" sz="1400" dirty="0" smtClean="0">
                <a:latin typeface="Helvetica Neue"/>
              </a:rPr>
              <a:t>University </a:t>
            </a:r>
            <a:r>
              <a:rPr lang="en-GB" sz="1400" dirty="0">
                <a:latin typeface="Helvetica Neue"/>
              </a:rPr>
              <a:t>Management System deals with is a kind of page that deals with the charge of university </a:t>
            </a:r>
            <a:r>
              <a:rPr lang="en-GB" sz="1400" dirty="0" err="1">
                <a:latin typeface="Helvetica Neue"/>
              </a:rPr>
              <a:t>data,records,indications</a:t>
            </a:r>
            <a:r>
              <a:rPr lang="en-GB" sz="1400" dirty="0">
                <a:latin typeface="Helvetica Neue"/>
              </a:rPr>
              <a:t>, students actuality and also generates the individual and overall performance of the </a:t>
            </a:r>
            <a:r>
              <a:rPr lang="en-GB" sz="1400" dirty="0" err="1">
                <a:latin typeface="Helvetica Neue"/>
              </a:rPr>
              <a:t>students.UMS</a:t>
            </a:r>
            <a:r>
              <a:rPr lang="en-GB" sz="1400" dirty="0">
                <a:latin typeface="Helvetica Neue"/>
              </a:rPr>
              <a:t> is an automation system and it is used to contain the </a:t>
            </a:r>
            <a:r>
              <a:rPr lang="en-GB" sz="1400" dirty="0" err="1">
                <a:latin typeface="Helvetica Neue"/>
              </a:rPr>
              <a:t>informationa,students</a:t>
            </a:r>
            <a:r>
              <a:rPr lang="en-GB" sz="1400" dirty="0">
                <a:latin typeface="Helvetica Neue"/>
              </a:rPr>
              <a:t> record and information of </a:t>
            </a:r>
            <a:r>
              <a:rPr lang="en-GB" sz="1400" dirty="0" err="1">
                <a:latin typeface="Helvetica Neue"/>
              </a:rPr>
              <a:t>courses.It</a:t>
            </a:r>
            <a:r>
              <a:rPr lang="en-GB" sz="1400" dirty="0">
                <a:latin typeface="Helvetica Neue"/>
              </a:rPr>
              <a:t> sustains all the niceties over the attendance and marks of the student even the registration of a new student in the university. This is a programme which deals with saving of </a:t>
            </a:r>
            <a:r>
              <a:rPr lang="en-GB" sz="1400" dirty="0" err="1">
                <a:latin typeface="Helvetica Neue"/>
              </a:rPr>
              <a:t>informtaion</a:t>
            </a:r>
            <a:r>
              <a:rPr lang="en-GB" sz="1400" dirty="0">
                <a:latin typeface="Helvetica Neue"/>
              </a:rPr>
              <a:t> via an INTRANET based campus mass </a:t>
            </a:r>
            <a:r>
              <a:rPr lang="en-GB" sz="1400" dirty="0" err="1">
                <a:latin typeface="Helvetica Neue"/>
              </a:rPr>
              <a:t>portal.It</a:t>
            </a:r>
            <a:r>
              <a:rPr lang="en-GB" sz="1400" dirty="0">
                <a:latin typeface="Helvetica Neue"/>
              </a:rPr>
              <a:t> is system analysis which is involves creating formal model of solving the problem by understanding requirements.</a:t>
            </a:r>
            <a:endParaRPr lang="en-US" sz="1400" dirty="0">
              <a:solidFill>
                <a:srgbClr val="000000"/>
              </a:solidFill>
              <a:latin typeface="Helvetica Neue"/>
            </a:endParaRPr>
          </a:p>
        </p:txBody>
      </p:sp>
      <p:pic>
        <p:nvPicPr>
          <p:cNvPr id="37" name="Picture 36">
            <a:extLst>
              <a:ext uri="{FF2B5EF4-FFF2-40B4-BE49-F238E27FC236}">
                <a16:creationId xmlns:a16="http://schemas.microsoft.com/office/drawing/2014/main" xmlns="" id="{77B71EB4-9C99-42F7-9E2D-955C3762B117}"/>
              </a:ext>
            </a:extLst>
          </p:cNvPr>
          <p:cNvPicPr>
            <a:picLocks noChangeAspect="1"/>
          </p:cNvPicPr>
          <p:nvPr/>
        </p:nvPicPr>
        <p:blipFill>
          <a:blip r:embed="rId3"/>
          <a:stretch>
            <a:fillRect/>
          </a:stretch>
        </p:blipFill>
        <p:spPr>
          <a:xfrm>
            <a:off x="10391128" y="289334"/>
            <a:ext cx="1196438" cy="897329"/>
          </a:xfrm>
          <a:prstGeom prst="rect">
            <a:avLst/>
          </a:prstGeom>
        </p:spPr>
      </p:pic>
      <p:sp>
        <p:nvSpPr>
          <p:cNvPr id="4" name="Rectangle 3"/>
          <p:cNvSpPr/>
          <p:nvPr/>
        </p:nvSpPr>
        <p:spPr>
          <a:xfrm>
            <a:off x="11732455" y="6625883"/>
            <a:ext cx="267287" cy="2321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3</a:t>
            </a:r>
            <a:endParaRPr lang="en-US" dirty="0"/>
          </a:p>
        </p:txBody>
      </p:sp>
    </p:spTree>
    <p:extLst>
      <p:ext uri="{BB962C8B-B14F-4D97-AF65-F5344CB8AC3E}">
        <p14:creationId xmlns:p14="http://schemas.microsoft.com/office/powerpoint/2010/main" val="38551081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A31795B-A93A-416C-8052-FAF4D9073E67}"/>
              </a:ext>
            </a:extLst>
          </p:cNvPr>
          <p:cNvSpPr>
            <a:spLocks noGrp="1"/>
          </p:cNvSpPr>
          <p:nvPr>
            <p:ph type="title"/>
          </p:nvPr>
        </p:nvSpPr>
        <p:spPr/>
        <p:txBody>
          <a:bodyPr/>
          <a:lstStyle/>
          <a:p>
            <a:r>
              <a:rPr lang="en-US" b="1" dirty="0"/>
              <a:t>Project Aim : University management System</a:t>
            </a:r>
          </a:p>
        </p:txBody>
      </p:sp>
      <p:sp>
        <p:nvSpPr>
          <p:cNvPr id="34" name="TextBox 33">
            <a:extLst>
              <a:ext uri="{FF2B5EF4-FFF2-40B4-BE49-F238E27FC236}">
                <a16:creationId xmlns:a16="http://schemas.microsoft.com/office/drawing/2014/main" xmlns="" id="{93ACE43B-971D-4741-9CC0-CDE5A67279CA}"/>
              </a:ext>
            </a:extLst>
          </p:cNvPr>
          <p:cNvSpPr txBox="1"/>
          <p:nvPr/>
        </p:nvSpPr>
        <p:spPr>
          <a:xfrm>
            <a:off x="426946" y="1326501"/>
            <a:ext cx="6426305" cy="5563061"/>
          </a:xfrm>
          <a:prstGeom prst="rect">
            <a:avLst/>
          </a:prstGeom>
          <a:noFill/>
        </p:spPr>
        <p:txBody>
          <a:bodyPr wrap="square">
            <a:spAutoFit/>
          </a:bodyPr>
          <a:lstStyle/>
          <a:p>
            <a:pPr marL="285750" indent="-285750" algn="just">
              <a:lnSpc>
                <a:spcPct val="200000"/>
              </a:lnSpc>
              <a:buClr>
                <a:srgbClr val="FF0000"/>
              </a:buClr>
              <a:buFont typeface="Wingdings" panose="05000000000000000000" pitchFamily="2" charset="2"/>
              <a:buChar char="q"/>
            </a:pPr>
            <a:r>
              <a:rPr lang="en-US" sz="1500" b="1" i="0" dirty="0">
                <a:solidFill>
                  <a:srgbClr val="222222"/>
                </a:solidFill>
                <a:effectLst/>
                <a:latin typeface="Helvetica Neue"/>
              </a:rPr>
              <a:t>Drive operational efficiency.</a:t>
            </a:r>
          </a:p>
          <a:p>
            <a:pPr marL="285750" indent="-285750" algn="just">
              <a:lnSpc>
                <a:spcPct val="200000"/>
              </a:lnSpc>
              <a:buClr>
                <a:srgbClr val="FF0000"/>
              </a:buClr>
              <a:buFont typeface="Wingdings" panose="05000000000000000000" pitchFamily="2" charset="2"/>
              <a:buChar char="q"/>
            </a:pPr>
            <a:endParaRPr lang="en-US" sz="1500" b="1" i="0" dirty="0">
              <a:solidFill>
                <a:srgbClr val="222222"/>
              </a:solidFill>
              <a:effectLst/>
              <a:latin typeface="Helvetica Neue"/>
            </a:endParaRPr>
          </a:p>
          <a:p>
            <a:pPr marL="285750" indent="-285750" algn="just">
              <a:buClr>
                <a:srgbClr val="FF0000"/>
              </a:buClr>
              <a:buFont typeface="Wingdings" panose="05000000000000000000" pitchFamily="2" charset="2"/>
              <a:buChar char="q"/>
            </a:pPr>
            <a:r>
              <a:rPr lang="en-US" sz="1500" b="1" i="0" dirty="0">
                <a:solidFill>
                  <a:srgbClr val="222222"/>
                </a:solidFill>
                <a:effectLst/>
                <a:latin typeface="Helvetica Neue"/>
              </a:rPr>
              <a:t>Self-service systems with simple to use with little or no training.</a:t>
            </a:r>
          </a:p>
          <a:p>
            <a:pPr algn="just">
              <a:buClr>
                <a:srgbClr val="FF0000"/>
              </a:buClr>
            </a:pPr>
            <a:endParaRPr lang="en-US" sz="1500" b="1" i="0" dirty="0">
              <a:solidFill>
                <a:srgbClr val="222222"/>
              </a:solidFill>
              <a:effectLst/>
              <a:latin typeface="Helvetica Neue"/>
            </a:endParaRPr>
          </a:p>
          <a:p>
            <a:pPr marL="285750" indent="-285750" algn="just">
              <a:lnSpc>
                <a:spcPct val="200000"/>
              </a:lnSpc>
              <a:buClr>
                <a:srgbClr val="FF0000"/>
              </a:buClr>
              <a:buFont typeface="Wingdings" panose="05000000000000000000" pitchFamily="2" charset="2"/>
              <a:buChar char="q"/>
            </a:pPr>
            <a:r>
              <a:rPr lang="en-US" sz="1500" b="1" i="0" dirty="0">
                <a:solidFill>
                  <a:srgbClr val="222222"/>
                </a:solidFill>
                <a:effectLst/>
                <a:latin typeface="Helvetica Neue"/>
              </a:rPr>
              <a:t>Elimination of duplicate data entry processes.</a:t>
            </a:r>
          </a:p>
          <a:p>
            <a:pPr algn="just">
              <a:lnSpc>
                <a:spcPct val="200000"/>
              </a:lnSpc>
              <a:buClr>
                <a:srgbClr val="FF0000"/>
              </a:buClr>
            </a:pPr>
            <a:endParaRPr lang="en-US" sz="1500" b="1" i="0" dirty="0">
              <a:solidFill>
                <a:srgbClr val="222222"/>
              </a:solidFill>
              <a:effectLst/>
              <a:latin typeface="Helvetica Neue"/>
            </a:endParaRPr>
          </a:p>
          <a:p>
            <a:pPr marL="285750" indent="-285750" algn="just">
              <a:buClr>
                <a:srgbClr val="FF0000"/>
              </a:buClr>
              <a:buFont typeface="Wingdings" panose="05000000000000000000" pitchFamily="2" charset="2"/>
              <a:buChar char="q"/>
            </a:pPr>
            <a:r>
              <a:rPr lang="en-US" sz="1500" b="1" i="0" dirty="0">
                <a:solidFill>
                  <a:srgbClr val="222222"/>
                </a:solidFill>
                <a:effectLst/>
                <a:latin typeface="Helvetica Neue"/>
              </a:rPr>
              <a:t>Integrated with Online Application workflow with unified data model.</a:t>
            </a:r>
          </a:p>
          <a:p>
            <a:pPr algn="just">
              <a:lnSpc>
                <a:spcPct val="150000"/>
              </a:lnSpc>
              <a:buClr>
                <a:srgbClr val="FF0000"/>
              </a:buClr>
            </a:pPr>
            <a:endParaRPr lang="en-US" sz="1500" b="1" i="0" dirty="0">
              <a:solidFill>
                <a:srgbClr val="222222"/>
              </a:solidFill>
              <a:effectLst/>
              <a:latin typeface="Helvetica Neue"/>
            </a:endParaRPr>
          </a:p>
          <a:p>
            <a:pPr marL="285750" indent="-285750" algn="just">
              <a:lnSpc>
                <a:spcPct val="200000"/>
              </a:lnSpc>
              <a:buClr>
                <a:srgbClr val="FF0000"/>
              </a:buClr>
              <a:buFont typeface="Wingdings" panose="05000000000000000000" pitchFamily="2" charset="2"/>
              <a:buChar char="q"/>
            </a:pPr>
            <a:r>
              <a:rPr lang="en-US" sz="1500" b="1" i="0" dirty="0">
                <a:solidFill>
                  <a:srgbClr val="222222"/>
                </a:solidFill>
                <a:effectLst/>
                <a:latin typeface="Helvetica Neue"/>
              </a:rPr>
              <a:t>Monitoring and decision support system.</a:t>
            </a:r>
          </a:p>
          <a:p>
            <a:pPr algn="just">
              <a:lnSpc>
                <a:spcPct val="200000"/>
              </a:lnSpc>
              <a:buClr>
                <a:srgbClr val="FF0000"/>
              </a:buClr>
            </a:pPr>
            <a:endParaRPr lang="en-US" sz="1500" b="1" i="0" dirty="0">
              <a:solidFill>
                <a:srgbClr val="222222"/>
              </a:solidFill>
              <a:effectLst/>
              <a:latin typeface="Helvetica Neue"/>
            </a:endParaRPr>
          </a:p>
          <a:p>
            <a:pPr marL="285750" indent="-285750" algn="just">
              <a:buClr>
                <a:srgbClr val="FF0000"/>
              </a:buClr>
              <a:buFont typeface="Wingdings" panose="05000000000000000000" pitchFamily="2" charset="2"/>
              <a:buChar char="q"/>
            </a:pPr>
            <a:r>
              <a:rPr lang="en-US" sz="1500" b="1" i="0" dirty="0">
                <a:solidFill>
                  <a:srgbClr val="222222"/>
                </a:solidFill>
                <a:effectLst/>
                <a:latin typeface="Helvetica Neue"/>
              </a:rPr>
              <a:t>Automation of all the Academic / Examination / Administration operations.</a:t>
            </a:r>
          </a:p>
          <a:p>
            <a:pPr algn="just">
              <a:buClr>
                <a:srgbClr val="FF0000"/>
              </a:buClr>
            </a:pPr>
            <a:endParaRPr lang="en-US" sz="1500" b="1" i="0" dirty="0">
              <a:solidFill>
                <a:srgbClr val="222222"/>
              </a:solidFill>
              <a:effectLst/>
              <a:latin typeface="Helvetica Neue"/>
            </a:endParaRPr>
          </a:p>
          <a:p>
            <a:pPr marL="285750" indent="-285750" algn="just">
              <a:lnSpc>
                <a:spcPct val="200000"/>
              </a:lnSpc>
              <a:buClr>
                <a:srgbClr val="FF0000"/>
              </a:buClr>
              <a:buFont typeface="Wingdings" panose="05000000000000000000" pitchFamily="2" charset="2"/>
              <a:buChar char="q"/>
            </a:pPr>
            <a:r>
              <a:rPr lang="en-US" sz="1500" b="1" i="0" dirty="0">
                <a:solidFill>
                  <a:srgbClr val="222222"/>
                </a:solidFill>
                <a:effectLst/>
                <a:latin typeface="Helvetica Neue"/>
              </a:rPr>
              <a:t>Ease and accuracy of reporting.</a:t>
            </a:r>
          </a:p>
          <a:p>
            <a:endParaRPr lang="en-US" dirty="0"/>
          </a:p>
        </p:txBody>
      </p:sp>
      <p:pic>
        <p:nvPicPr>
          <p:cNvPr id="5" name="Picture 4">
            <a:extLst>
              <a:ext uri="{FF2B5EF4-FFF2-40B4-BE49-F238E27FC236}">
                <a16:creationId xmlns:a16="http://schemas.microsoft.com/office/drawing/2014/main" xmlns="" id="{781C8DEA-B2A3-409F-A097-58629AAC6E6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53251" y="4396732"/>
            <a:ext cx="4911803" cy="2103889"/>
          </a:xfrm>
          <a:prstGeom prst="rect">
            <a:avLst/>
          </a:prstGeom>
        </p:spPr>
      </p:pic>
      <p:pic>
        <p:nvPicPr>
          <p:cNvPr id="22" name="Picture 21">
            <a:extLst>
              <a:ext uri="{FF2B5EF4-FFF2-40B4-BE49-F238E27FC236}">
                <a16:creationId xmlns:a16="http://schemas.microsoft.com/office/drawing/2014/main" xmlns="" id="{353AF204-5A06-440B-8105-65ABF53BBDAD}"/>
              </a:ext>
            </a:extLst>
          </p:cNvPr>
          <p:cNvPicPr>
            <a:picLocks noChangeAspect="1"/>
          </p:cNvPicPr>
          <p:nvPr/>
        </p:nvPicPr>
        <p:blipFill>
          <a:blip r:embed="rId3"/>
          <a:stretch>
            <a:fillRect/>
          </a:stretch>
        </p:blipFill>
        <p:spPr>
          <a:xfrm>
            <a:off x="10391128" y="289334"/>
            <a:ext cx="1196438" cy="897329"/>
          </a:xfrm>
          <a:prstGeom prst="rect">
            <a:avLst/>
          </a:prstGeom>
        </p:spPr>
      </p:pic>
      <p:sp>
        <p:nvSpPr>
          <p:cNvPr id="3" name="Rectangle 2"/>
          <p:cNvSpPr/>
          <p:nvPr/>
        </p:nvSpPr>
        <p:spPr>
          <a:xfrm>
            <a:off x="11971606" y="6639951"/>
            <a:ext cx="220394" cy="2180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4</a:t>
            </a:r>
            <a:endParaRPr lang="en-US" dirty="0"/>
          </a:p>
        </p:txBody>
      </p:sp>
    </p:spTree>
    <p:extLst>
      <p:ext uri="{BB962C8B-B14F-4D97-AF65-F5344CB8AC3E}">
        <p14:creationId xmlns:p14="http://schemas.microsoft.com/office/powerpoint/2010/main" val="3622969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A31795B-A93A-416C-8052-FAF4D9073E67}"/>
              </a:ext>
            </a:extLst>
          </p:cNvPr>
          <p:cNvSpPr>
            <a:spLocks noGrp="1"/>
          </p:cNvSpPr>
          <p:nvPr>
            <p:ph type="title"/>
          </p:nvPr>
        </p:nvSpPr>
        <p:spPr/>
        <p:txBody>
          <a:bodyPr/>
          <a:lstStyle/>
          <a:p>
            <a:r>
              <a:rPr lang="en-US" b="1" dirty="0"/>
              <a:t>Module Diagram : University management System</a:t>
            </a:r>
          </a:p>
        </p:txBody>
      </p:sp>
      <p:sp>
        <p:nvSpPr>
          <p:cNvPr id="34" name="TextBox 33">
            <a:extLst>
              <a:ext uri="{FF2B5EF4-FFF2-40B4-BE49-F238E27FC236}">
                <a16:creationId xmlns:a16="http://schemas.microsoft.com/office/drawing/2014/main" xmlns="" id="{93ACE43B-971D-4741-9CC0-CDE5A67279CA}"/>
              </a:ext>
            </a:extLst>
          </p:cNvPr>
          <p:cNvSpPr txBox="1"/>
          <p:nvPr/>
        </p:nvSpPr>
        <p:spPr>
          <a:xfrm>
            <a:off x="844061" y="1230235"/>
            <a:ext cx="3820901" cy="6155531"/>
          </a:xfrm>
          <a:prstGeom prst="rect">
            <a:avLst/>
          </a:prstGeom>
          <a:noFill/>
        </p:spPr>
        <p:txBody>
          <a:bodyPr wrap="square">
            <a:spAutoFit/>
          </a:bodyPr>
          <a:lstStyle/>
          <a:p>
            <a:pPr algn="just">
              <a:buClr>
                <a:srgbClr val="853319"/>
              </a:buClr>
            </a:pPr>
            <a:r>
              <a:rPr lang="en-US" sz="1600" b="1" dirty="0">
                <a:solidFill>
                  <a:srgbClr val="FF0000"/>
                </a:solidFill>
                <a:latin typeface="Helvetica Neue"/>
              </a:rPr>
              <a:t>Modules</a:t>
            </a:r>
          </a:p>
          <a:p>
            <a:pPr marL="285750" indent="-285750">
              <a:lnSpc>
                <a:spcPct val="300000"/>
              </a:lnSpc>
              <a:buClr>
                <a:srgbClr val="FF0000"/>
              </a:buClr>
              <a:buFont typeface="Wingdings" panose="05000000000000000000" pitchFamily="2" charset="2"/>
              <a:buChar char="q"/>
            </a:pPr>
            <a:r>
              <a:rPr lang="en-US" sz="1400" b="1" i="0" dirty="0">
                <a:solidFill>
                  <a:srgbClr val="222222"/>
                </a:solidFill>
                <a:effectLst/>
                <a:latin typeface="Helvetica Neue"/>
              </a:rPr>
              <a:t>Registration&amp; Online Application.</a:t>
            </a:r>
            <a:endParaRPr lang="en-US" sz="1400" b="1" i="0" u="sng" dirty="0">
              <a:solidFill>
                <a:srgbClr val="222222"/>
              </a:solidFill>
              <a:effectLst/>
              <a:latin typeface="Helvetica Neue"/>
            </a:endParaRPr>
          </a:p>
          <a:p>
            <a:pPr marL="285750" indent="-285750">
              <a:lnSpc>
                <a:spcPct val="300000"/>
              </a:lnSpc>
              <a:buClr>
                <a:srgbClr val="FF0000"/>
              </a:buClr>
              <a:buFont typeface="Wingdings" panose="05000000000000000000" pitchFamily="2" charset="2"/>
              <a:buChar char="q"/>
            </a:pPr>
            <a:r>
              <a:rPr lang="en-US" sz="1400" b="1" i="0" dirty="0">
                <a:solidFill>
                  <a:srgbClr val="222222"/>
                </a:solidFill>
                <a:effectLst/>
                <a:latin typeface="Helvetica Neue"/>
              </a:rPr>
              <a:t>Student Performance.</a:t>
            </a:r>
          </a:p>
          <a:p>
            <a:pPr marL="285750" indent="-285750">
              <a:lnSpc>
                <a:spcPct val="300000"/>
              </a:lnSpc>
              <a:buClr>
                <a:srgbClr val="FF0000"/>
              </a:buClr>
              <a:buFont typeface="Wingdings" panose="05000000000000000000" pitchFamily="2" charset="2"/>
              <a:buChar char="q"/>
            </a:pPr>
            <a:r>
              <a:rPr lang="en-US" sz="1400" b="1" i="0" dirty="0">
                <a:solidFill>
                  <a:srgbClr val="222222"/>
                </a:solidFill>
                <a:effectLst/>
                <a:latin typeface="Helvetica Neue"/>
              </a:rPr>
              <a:t>Lesson Management System.</a:t>
            </a:r>
          </a:p>
          <a:p>
            <a:pPr marL="285750" indent="-285750">
              <a:lnSpc>
                <a:spcPct val="300000"/>
              </a:lnSpc>
              <a:buClr>
                <a:srgbClr val="FF0000"/>
              </a:buClr>
              <a:buFont typeface="Wingdings" panose="05000000000000000000" pitchFamily="2" charset="2"/>
              <a:buChar char="q"/>
            </a:pPr>
            <a:r>
              <a:rPr lang="en-US" sz="1400" b="1" i="0" dirty="0">
                <a:solidFill>
                  <a:srgbClr val="222222"/>
                </a:solidFill>
                <a:effectLst/>
                <a:latin typeface="Helvetica Neue"/>
              </a:rPr>
              <a:t>Core Examinations.</a:t>
            </a:r>
          </a:p>
          <a:p>
            <a:pPr marL="285750" indent="-285750">
              <a:lnSpc>
                <a:spcPct val="300000"/>
              </a:lnSpc>
              <a:buClr>
                <a:srgbClr val="FF0000"/>
              </a:buClr>
              <a:buFont typeface="Wingdings" panose="05000000000000000000" pitchFamily="2" charset="2"/>
              <a:buChar char="q"/>
            </a:pPr>
            <a:r>
              <a:rPr lang="en-US" sz="1400" b="1" i="0" dirty="0">
                <a:solidFill>
                  <a:srgbClr val="222222"/>
                </a:solidFill>
                <a:effectLst/>
                <a:latin typeface="Helvetica Neue"/>
              </a:rPr>
              <a:t>Student Portal</a:t>
            </a:r>
            <a:r>
              <a:rPr lang="en-US" sz="1400" b="0" i="0" dirty="0" smtClean="0">
                <a:solidFill>
                  <a:srgbClr val="333333"/>
                </a:solidFill>
                <a:effectLst/>
                <a:latin typeface="Helvetica Neue"/>
              </a:rPr>
              <a:t>.</a:t>
            </a:r>
          </a:p>
          <a:p>
            <a:pPr marL="285750" indent="-285750">
              <a:lnSpc>
                <a:spcPct val="300000"/>
              </a:lnSpc>
              <a:buClr>
                <a:srgbClr val="FF0000"/>
              </a:buClr>
              <a:buFont typeface="Wingdings" panose="05000000000000000000" pitchFamily="2" charset="2"/>
              <a:buChar char="q"/>
            </a:pPr>
            <a:r>
              <a:rPr lang="en-GB" sz="1400" b="1" dirty="0" smtClean="0">
                <a:solidFill>
                  <a:srgbClr val="333333"/>
                </a:solidFill>
                <a:latin typeface="Helvetica Neue"/>
              </a:rPr>
              <a:t>Online Class</a:t>
            </a:r>
            <a:r>
              <a:rPr lang="en-GB" sz="1400" dirty="0" smtClean="0">
                <a:solidFill>
                  <a:srgbClr val="333333"/>
                </a:solidFill>
                <a:latin typeface="Helvetica Neue"/>
              </a:rPr>
              <a:t>.</a:t>
            </a:r>
            <a:endParaRPr lang="en-US" sz="1400" b="0" i="0" dirty="0">
              <a:solidFill>
                <a:srgbClr val="333333"/>
              </a:solidFill>
              <a:effectLst/>
              <a:latin typeface="Helvetica Neue"/>
            </a:endParaRPr>
          </a:p>
          <a:p>
            <a:pPr marL="285750" indent="-285750">
              <a:lnSpc>
                <a:spcPct val="300000"/>
              </a:lnSpc>
              <a:buClr>
                <a:srgbClr val="FF0000"/>
              </a:buClr>
              <a:buFont typeface="Wingdings" panose="05000000000000000000" pitchFamily="2" charset="2"/>
              <a:buChar char="q"/>
            </a:pPr>
            <a:r>
              <a:rPr lang="en-US" sz="1400" b="1" dirty="0" smtClean="0">
                <a:solidFill>
                  <a:srgbClr val="333333"/>
                </a:solidFill>
                <a:latin typeface="Helvetica Neue"/>
              </a:rPr>
              <a:t>Homework &amp; Assignment Submission.</a:t>
            </a:r>
          </a:p>
          <a:p>
            <a:pPr marL="285750" indent="-285750">
              <a:lnSpc>
                <a:spcPct val="300000"/>
              </a:lnSpc>
              <a:buClr>
                <a:srgbClr val="FF0000"/>
              </a:buClr>
              <a:buFont typeface="Wingdings" panose="05000000000000000000" pitchFamily="2" charset="2"/>
              <a:buChar char="q"/>
            </a:pPr>
            <a:r>
              <a:rPr lang="en-GB" sz="1400" b="1" dirty="0" smtClean="0">
                <a:solidFill>
                  <a:srgbClr val="333333"/>
                </a:solidFill>
                <a:latin typeface="Helvetica Neue"/>
              </a:rPr>
              <a:t>E-payment.</a:t>
            </a:r>
            <a:endParaRPr lang="en-US" sz="1400" b="1" dirty="0">
              <a:solidFill>
                <a:srgbClr val="333333"/>
              </a:solidFill>
              <a:latin typeface="Helvetica Neue"/>
            </a:endParaRPr>
          </a:p>
          <a:p>
            <a:pPr marL="285750" indent="-285750">
              <a:lnSpc>
                <a:spcPct val="300000"/>
              </a:lnSpc>
              <a:buClr>
                <a:srgbClr val="FF0000"/>
              </a:buClr>
              <a:buFont typeface="Wingdings" panose="05000000000000000000" pitchFamily="2" charset="2"/>
              <a:buChar char="q"/>
            </a:pPr>
            <a:r>
              <a:rPr lang="en-US" sz="1400" b="1" i="0" dirty="0">
                <a:solidFill>
                  <a:srgbClr val="333333"/>
                </a:solidFill>
                <a:effectLst/>
                <a:latin typeface="Helvetica Neue"/>
              </a:rPr>
              <a:t>Digital Notice Board.</a:t>
            </a:r>
            <a:endParaRPr lang="en-US" sz="1400" b="0" i="0" dirty="0">
              <a:solidFill>
                <a:srgbClr val="333333"/>
              </a:solidFill>
              <a:effectLst/>
              <a:latin typeface="Helvetica Neue"/>
            </a:endParaRPr>
          </a:p>
        </p:txBody>
      </p:sp>
      <p:pic>
        <p:nvPicPr>
          <p:cNvPr id="5" name="Picture 4">
            <a:extLst>
              <a:ext uri="{FF2B5EF4-FFF2-40B4-BE49-F238E27FC236}">
                <a16:creationId xmlns:a16="http://schemas.microsoft.com/office/drawing/2014/main" xmlns="" id="{ED225EEE-E987-4890-A4B9-405E281B2E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67752" y="1514641"/>
            <a:ext cx="4592597" cy="3017992"/>
          </a:xfrm>
          <a:prstGeom prst="rect">
            <a:avLst/>
          </a:prstGeom>
        </p:spPr>
      </p:pic>
      <p:sp>
        <p:nvSpPr>
          <p:cNvPr id="22" name="TextBox 21">
            <a:extLst>
              <a:ext uri="{FF2B5EF4-FFF2-40B4-BE49-F238E27FC236}">
                <a16:creationId xmlns:a16="http://schemas.microsoft.com/office/drawing/2014/main" xmlns="" id="{56D69BE4-6E07-4606-9CF3-07AB4B02AC47}"/>
              </a:ext>
            </a:extLst>
          </p:cNvPr>
          <p:cNvSpPr txBox="1"/>
          <p:nvPr/>
        </p:nvSpPr>
        <p:spPr>
          <a:xfrm>
            <a:off x="4664963" y="1595357"/>
            <a:ext cx="2552960" cy="1833643"/>
          </a:xfrm>
          <a:prstGeom prst="rect">
            <a:avLst/>
          </a:prstGeom>
          <a:noFill/>
        </p:spPr>
        <p:txBody>
          <a:bodyPr wrap="square">
            <a:spAutoFit/>
          </a:bodyPr>
          <a:lstStyle/>
          <a:p>
            <a:pPr algn="just">
              <a:buClr>
                <a:srgbClr val="853319"/>
              </a:buClr>
            </a:pPr>
            <a:r>
              <a:rPr lang="en-US" sz="1600" b="1" dirty="0">
                <a:solidFill>
                  <a:srgbClr val="FF0000"/>
                </a:solidFill>
                <a:latin typeface="Helvetica Neue"/>
              </a:rPr>
              <a:t>Operations</a:t>
            </a:r>
          </a:p>
          <a:p>
            <a:pPr marL="285750" indent="-285750">
              <a:lnSpc>
                <a:spcPct val="150000"/>
              </a:lnSpc>
              <a:buClr>
                <a:srgbClr val="FF0000"/>
              </a:buClr>
              <a:buFont typeface="Wingdings" panose="05000000000000000000" pitchFamily="2" charset="2"/>
              <a:buChar char="q"/>
            </a:pPr>
            <a:r>
              <a:rPr lang="en-US" sz="1400" b="1" i="0" dirty="0">
                <a:solidFill>
                  <a:srgbClr val="222222"/>
                </a:solidFill>
                <a:effectLst/>
                <a:latin typeface="Helvetica Neue"/>
              </a:rPr>
              <a:t>Add</a:t>
            </a:r>
          </a:p>
          <a:p>
            <a:pPr marL="285750" indent="-285750">
              <a:lnSpc>
                <a:spcPct val="150000"/>
              </a:lnSpc>
              <a:buClr>
                <a:srgbClr val="FF0000"/>
              </a:buClr>
              <a:buFont typeface="Wingdings" panose="05000000000000000000" pitchFamily="2" charset="2"/>
              <a:buChar char="q"/>
            </a:pPr>
            <a:r>
              <a:rPr lang="en-US" sz="1400" b="1" i="0" dirty="0">
                <a:solidFill>
                  <a:srgbClr val="222222"/>
                </a:solidFill>
                <a:effectLst/>
                <a:latin typeface="Helvetica Neue"/>
              </a:rPr>
              <a:t>Update</a:t>
            </a:r>
          </a:p>
          <a:p>
            <a:pPr marL="285750" indent="-285750">
              <a:lnSpc>
                <a:spcPct val="150000"/>
              </a:lnSpc>
              <a:buClr>
                <a:srgbClr val="FF0000"/>
              </a:buClr>
              <a:buFont typeface="Wingdings" panose="05000000000000000000" pitchFamily="2" charset="2"/>
              <a:buChar char="q"/>
            </a:pPr>
            <a:r>
              <a:rPr lang="en-US" sz="1400" b="1" dirty="0">
                <a:solidFill>
                  <a:srgbClr val="222222"/>
                </a:solidFill>
                <a:latin typeface="Helvetica Neue"/>
              </a:rPr>
              <a:t>Delete</a:t>
            </a:r>
            <a:endParaRPr lang="en-US" sz="1400" b="0" i="0" dirty="0">
              <a:solidFill>
                <a:srgbClr val="333333"/>
              </a:solidFill>
              <a:effectLst/>
              <a:latin typeface="Helvetica Neue"/>
            </a:endParaRPr>
          </a:p>
          <a:p>
            <a:pPr>
              <a:lnSpc>
                <a:spcPct val="300000"/>
              </a:lnSpc>
              <a:buClr>
                <a:srgbClr val="FF0000"/>
              </a:buClr>
            </a:pPr>
            <a:endParaRPr lang="en-US" sz="1400" b="0" i="0" dirty="0">
              <a:solidFill>
                <a:srgbClr val="333333"/>
              </a:solidFill>
              <a:effectLst/>
              <a:latin typeface="Helvetica Neue"/>
            </a:endParaRPr>
          </a:p>
        </p:txBody>
      </p:sp>
      <p:pic>
        <p:nvPicPr>
          <p:cNvPr id="23" name="Picture 22">
            <a:extLst>
              <a:ext uri="{FF2B5EF4-FFF2-40B4-BE49-F238E27FC236}">
                <a16:creationId xmlns:a16="http://schemas.microsoft.com/office/drawing/2014/main" xmlns="" id="{17E0CCBD-016F-4283-A63A-1AB1725A61DE}"/>
              </a:ext>
            </a:extLst>
          </p:cNvPr>
          <p:cNvPicPr>
            <a:picLocks noChangeAspect="1"/>
          </p:cNvPicPr>
          <p:nvPr/>
        </p:nvPicPr>
        <p:blipFill>
          <a:blip r:embed="rId3"/>
          <a:stretch>
            <a:fillRect/>
          </a:stretch>
        </p:blipFill>
        <p:spPr>
          <a:xfrm>
            <a:off x="10391128" y="289334"/>
            <a:ext cx="1196438" cy="897329"/>
          </a:xfrm>
          <a:prstGeom prst="rect">
            <a:avLst/>
          </a:prstGeom>
        </p:spPr>
      </p:pic>
      <p:sp>
        <p:nvSpPr>
          <p:cNvPr id="3" name="Rectangle 2"/>
          <p:cNvSpPr/>
          <p:nvPr/>
        </p:nvSpPr>
        <p:spPr>
          <a:xfrm>
            <a:off x="11971606" y="6668086"/>
            <a:ext cx="220394" cy="1899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5</a:t>
            </a:r>
            <a:endParaRPr lang="en-US" dirty="0"/>
          </a:p>
        </p:txBody>
      </p:sp>
    </p:spTree>
    <p:extLst>
      <p:ext uri="{BB962C8B-B14F-4D97-AF65-F5344CB8AC3E}">
        <p14:creationId xmlns:p14="http://schemas.microsoft.com/office/powerpoint/2010/main" val="32796566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A31795B-A93A-416C-8052-FAF4D9073E67}"/>
              </a:ext>
            </a:extLst>
          </p:cNvPr>
          <p:cNvSpPr>
            <a:spLocks noGrp="1"/>
          </p:cNvSpPr>
          <p:nvPr>
            <p:ph type="title"/>
          </p:nvPr>
        </p:nvSpPr>
        <p:spPr/>
        <p:txBody>
          <a:bodyPr/>
          <a:lstStyle/>
          <a:p>
            <a:r>
              <a:rPr lang="en-US" b="1" dirty="0"/>
              <a:t>Module Diagram : University management System</a:t>
            </a:r>
          </a:p>
        </p:txBody>
      </p:sp>
      <p:sp>
        <p:nvSpPr>
          <p:cNvPr id="4" name="Rectangle 3">
            <a:extLst>
              <a:ext uri="{FF2B5EF4-FFF2-40B4-BE49-F238E27FC236}">
                <a16:creationId xmlns:a16="http://schemas.microsoft.com/office/drawing/2014/main" xmlns="" id="{0ADEDB79-B908-40A8-9365-6B5AA1E38D1D}"/>
              </a:ext>
            </a:extLst>
          </p:cNvPr>
          <p:cNvSpPr/>
          <p:nvPr/>
        </p:nvSpPr>
        <p:spPr>
          <a:xfrm>
            <a:off x="4734128" y="2312219"/>
            <a:ext cx="2266545" cy="747763"/>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a:t>User Management System</a:t>
            </a:r>
          </a:p>
        </p:txBody>
      </p:sp>
      <p:sp>
        <p:nvSpPr>
          <p:cNvPr id="7" name="Rectangle 6">
            <a:extLst>
              <a:ext uri="{FF2B5EF4-FFF2-40B4-BE49-F238E27FC236}">
                <a16:creationId xmlns:a16="http://schemas.microsoft.com/office/drawing/2014/main" xmlns="" id="{F3F6DF3F-8D95-4B2C-AF0F-4930B384639F}"/>
              </a:ext>
            </a:extLst>
          </p:cNvPr>
          <p:cNvSpPr/>
          <p:nvPr/>
        </p:nvSpPr>
        <p:spPr>
          <a:xfrm>
            <a:off x="2467584" y="1427002"/>
            <a:ext cx="1608306" cy="644989"/>
          </a:xfrm>
          <a:prstGeom prst="rec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Student</a:t>
            </a:r>
          </a:p>
        </p:txBody>
      </p:sp>
      <p:sp>
        <p:nvSpPr>
          <p:cNvPr id="8" name="Rectangle 7">
            <a:extLst>
              <a:ext uri="{FF2B5EF4-FFF2-40B4-BE49-F238E27FC236}">
                <a16:creationId xmlns:a16="http://schemas.microsoft.com/office/drawing/2014/main" xmlns="" id="{BB729DCC-59CA-4F62-9391-EE9F8B51385F}"/>
              </a:ext>
            </a:extLst>
          </p:cNvPr>
          <p:cNvSpPr/>
          <p:nvPr/>
        </p:nvSpPr>
        <p:spPr>
          <a:xfrm>
            <a:off x="7620001" y="1427002"/>
            <a:ext cx="1608306" cy="644989"/>
          </a:xfrm>
          <a:prstGeom prst="rec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Admin </a:t>
            </a:r>
          </a:p>
        </p:txBody>
      </p:sp>
      <p:cxnSp>
        <p:nvCxnSpPr>
          <p:cNvPr id="9" name="Straight Arrow Connector 8">
            <a:extLst>
              <a:ext uri="{FF2B5EF4-FFF2-40B4-BE49-F238E27FC236}">
                <a16:creationId xmlns:a16="http://schemas.microsoft.com/office/drawing/2014/main" xmlns="" id="{3B0EE917-4CD6-491F-BCD9-3FFECDFFD934}"/>
              </a:ext>
            </a:extLst>
          </p:cNvPr>
          <p:cNvCxnSpPr>
            <a:stCxn id="8" idx="2"/>
            <a:endCxn id="4" idx="3"/>
          </p:cNvCxnSpPr>
          <p:nvPr/>
        </p:nvCxnSpPr>
        <p:spPr>
          <a:xfrm flipH="1">
            <a:off x="7000673" y="2071991"/>
            <a:ext cx="1423481" cy="61411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xmlns="" id="{3AD959DC-A9C4-44CE-96D4-84A4B77696FF}"/>
              </a:ext>
            </a:extLst>
          </p:cNvPr>
          <p:cNvCxnSpPr>
            <a:stCxn id="7" idx="2"/>
            <a:endCxn id="4" idx="1"/>
          </p:cNvCxnSpPr>
          <p:nvPr/>
        </p:nvCxnSpPr>
        <p:spPr>
          <a:xfrm>
            <a:off x="3271737" y="2071991"/>
            <a:ext cx="1462391" cy="61411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xmlns="" id="{6A25797D-5F0E-4A28-9F63-9D6892951570}"/>
              </a:ext>
            </a:extLst>
          </p:cNvPr>
          <p:cNvSpPr/>
          <p:nvPr/>
        </p:nvSpPr>
        <p:spPr>
          <a:xfrm>
            <a:off x="693208" y="4370467"/>
            <a:ext cx="2373549" cy="747763"/>
          </a:xfrm>
          <a:prstGeom prst="rect">
            <a:avLst/>
          </a:prstGeom>
          <a:solidFill>
            <a:srgbClr val="7030A0"/>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GB" dirty="0" smtClean="0"/>
              <a:t>Online Class</a:t>
            </a:r>
            <a:endParaRPr lang="en-US" dirty="0"/>
          </a:p>
        </p:txBody>
      </p:sp>
      <p:sp>
        <p:nvSpPr>
          <p:cNvPr id="14" name="Rectangle 13">
            <a:extLst>
              <a:ext uri="{FF2B5EF4-FFF2-40B4-BE49-F238E27FC236}">
                <a16:creationId xmlns:a16="http://schemas.microsoft.com/office/drawing/2014/main" xmlns="" id="{68BDB3A0-B41C-4550-8EC5-495F3DBC697A}"/>
              </a:ext>
            </a:extLst>
          </p:cNvPr>
          <p:cNvSpPr/>
          <p:nvPr/>
        </p:nvSpPr>
        <p:spPr>
          <a:xfrm>
            <a:off x="3547353" y="5892188"/>
            <a:ext cx="2373549" cy="747763"/>
          </a:xfrm>
          <a:prstGeom prst="rect">
            <a:avLst/>
          </a:prstGeom>
          <a:solidFill>
            <a:srgbClr val="7030A0"/>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GB" dirty="0">
                <a:solidFill>
                  <a:schemeClr val="bg1"/>
                </a:solidFill>
                <a:latin typeface="Segoe UI (Body"/>
              </a:rPr>
              <a:t>E-payment</a:t>
            </a:r>
            <a:endParaRPr lang="en-US" dirty="0">
              <a:solidFill>
                <a:schemeClr val="bg1"/>
              </a:solidFill>
              <a:latin typeface="Segoe UI (Body"/>
            </a:endParaRPr>
          </a:p>
        </p:txBody>
      </p:sp>
      <p:sp>
        <p:nvSpPr>
          <p:cNvPr id="15" name="Rectangle 14">
            <a:extLst>
              <a:ext uri="{FF2B5EF4-FFF2-40B4-BE49-F238E27FC236}">
                <a16:creationId xmlns:a16="http://schemas.microsoft.com/office/drawing/2014/main" xmlns="" id="{59AE4713-F982-431C-8512-E2B97FF13EC8}"/>
              </a:ext>
            </a:extLst>
          </p:cNvPr>
          <p:cNvSpPr/>
          <p:nvPr/>
        </p:nvSpPr>
        <p:spPr>
          <a:xfrm>
            <a:off x="8545043" y="4788827"/>
            <a:ext cx="2373549" cy="747763"/>
          </a:xfrm>
          <a:prstGeom prst="rect">
            <a:avLst/>
          </a:prstGeom>
          <a:solidFill>
            <a:srgbClr val="7030A0"/>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Attendance System</a:t>
            </a:r>
          </a:p>
        </p:txBody>
      </p:sp>
      <p:sp>
        <p:nvSpPr>
          <p:cNvPr id="16" name="Rectangle 15">
            <a:extLst>
              <a:ext uri="{FF2B5EF4-FFF2-40B4-BE49-F238E27FC236}">
                <a16:creationId xmlns:a16="http://schemas.microsoft.com/office/drawing/2014/main" xmlns="" id="{438166D0-3A05-4EB8-BD63-7F627DA2814B}"/>
              </a:ext>
            </a:extLst>
          </p:cNvPr>
          <p:cNvSpPr/>
          <p:nvPr/>
        </p:nvSpPr>
        <p:spPr>
          <a:xfrm>
            <a:off x="8545044" y="3380315"/>
            <a:ext cx="2373549" cy="747763"/>
          </a:xfrm>
          <a:prstGeom prst="rect">
            <a:avLst/>
          </a:prstGeom>
          <a:solidFill>
            <a:srgbClr val="7030A0"/>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Notice &amp; Schedule</a:t>
            </a:r>
          </a:p>
        </p:txBody>
      </p:sp>
      <p:sp>
        <p:nvSpPr>
          <p:cNvPr id="13" name="Oval 12">
            <a:extLst>
              <a:ext uri="{FF2B5EF4-FFF2-40B4-BE49-F238E27FC236}">
                <a16:creationId xmlns:a16="http://schemas.microsoft.com/office/drawing/2014/main" xmlns="" id="{21889E42-5DCB-4EB9-8268-0DC67CAC333F}"/>
              </a:ext>
            </a:extLst>
          </p:cNvPr>
          <p:cNvSpPr/>
          <p:nvPr/>
        </p:nvSpPr>
        <p:spPr>
          <a:xfrm>
            <a:off x="457203" y="1389098"/>
            <a:ext cx="1608305" cy="716883"/>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Students Profile</a:t>
            </a:r>
          </a:p>
        </p:txBody>
      </p:sp>
      <p:sp>
        <p:nvSpPr>
          <p:cNvPr id="19" name="Oval 18">
            <a:extLst>
              <a:ext uri="{FF2B5EF4-FFF2-40B4-BE49-F238E27FC236}">
                <a16:creationId xmlns:a16="http://schemas.microsoft.com/office/drawing/2014/main" xmlns="" id="{E760D24C-745D-4C65-8C54-E47C65F5E772}"/>
              </a:ext>
            </a:extLst>
          </p:cNvPr>
          <p:cNvSpPr/>
          <p:nvPr/>
        </p:nvSpPr>
        <p:spPr>
          <a:xfrm>
            <a:off x="9996792" y="1388089"/>
            <a:ext cx="1608305" cy="716883"/>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Admins Profile</a:t>
            </a:r>
          </a:p>
        </p:txBody>
      </p:sp>
      <p:cxnSp>
        <p:nvCxnSpPr>
          <p:cNvPr id="20" name="Straight Arrow Connector 19">
            <a:extLst>
              <a:ext uri="{FF2B5EF4-FFF2-40B4-BE49-F238E27FC236}">
                <a16:creationId xmlns:a16="http://schemas.microsoft.com/office/drawing/2014/main" xmlns="" id="{77F7B4DD-3F87-48F1-B8AD-8035A48A54EF}"/>
              </a:ext>
            </a:extLst>
          </p:cNvPr>
          <p:cNvCxnSpPr>
            <a:stCxn id="7" idx="1"/>
            <a:endCxn id="13" idx="6"/>
          </p:cNvCxnSpPr>
          <p:nvPr/>
        </p:nvCxnSpPr>
        <p:spPr>
          <a:xfrm flipH="1" flipV="1">
            <a:off x="2065508" y="1747540"/>
            <a:ext cx="402076" cy="195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xmlns="" id="{A40E468F-06A9-4221-94D1-71175854D19D}"/>
              </a:ext>
            </a:extLst>
          </p:cNvPr>
          <p:cNvCxnSpPr>
            <a:stCxn id="8" idx="3"/>
            <a:endCxn id="19" idx="2"/>
          </p:cNvCxnSpPr>
          <p:nvPr/>
        </p:nvCxnSpPr>
        <p:spPr>
          <a:xfrm flipV="1">
            <a:off x="9228307" y="1746531"/>
            <a:ext cx="768485" cy="296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xmlns="" id="{AED9494B-489F-4F99-BBE0-D49F98A6DDD5}"/>
              </a:ext>
            </a:extLst>
          </p:cNvPr>
          <p:cNvCxnSpPr>
            <a:stCxn id="4" idx="2"/>
            <a:endCxn id="12" idx="3"/>
          </p:cNvCxnSpPr>
          <p:nvPr/>
        </p:nvCxnSpPr>
        <p:spPr>
          <a:xfrm flipH="1">
            <a:off x="3066757" y="3059982"/>
            <a:ext cx="2800644" cy="168436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xmlns="" id="{984D9656-D306-41E4-B812-90FDD745E7FF}"/>
              </a:ext>
            </a:extLst>
          </p:cNvPr>
          <p:cNvCxnSpPr>
            <a:stCxn id="4" idx="2"/>
            <a:endCxn id="16" idx="1"/>
          </p:cNvCxnSpPr>
          <p:nvPr/>
        </p:nvCxnSpPr>
        <p:spPr>
          <a:xfrm>
            <a:off x="5867401" y="3059982"/>
            <a:ext cx="2677643" cy="69421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xmlns="" id="{4C8EBD97-3C97-4D4C-B12E-FB26E172F04E}"/>
              </a:ext>
            </a:extLst>
          </p:cNvPr>
          <p:cNvCxnSpPr>
            <a:stCxn id="4" idx="2"/>
            <a:endCxn id="14" idx="0"/>
          </p:cNvCxnSpPr>
          <p:nvPr/>
        </p:nvCxnSpPr>
        <p:spPr>
          <a:xfrm flipH="1">
            <a:off x="4734128" y="3059982"/>
            <a:ext cx="1133273" cy="283220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xmlns="" id="{063A6366-9DCA-4333-88E4-F618FCFC8CB0}"/>
              </a:ext>
            </a:extLst>
          </p:cNvPr>
          <p:cNvCxnSpPr>
            <a:stCxn id="4" idx="2"/>
            <a:endCxn id="15" idx="0"/>
          </p:cNvCxnSpPr>
          <p:nvPr/>
        </p:nvCxnSpPr>
        <p:spPr>
          <a:xfrm>
            <a:off x="5867401" y="3059982"/>
            <a:ext cx="3864417" cy="172884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5" name="Rectangle 34">
            <a:extLst>
              <a:ext uri="{FF2B5EF4-FFF2-40B4-BE49-F238E27FC236}">
                <a16:creationId xmlns:a16="http://schemas.microsoft.com/office/drawing/2014/main" xmlns="" id="{49B13C19-32C8-4DB5-AEBC-B969E19CC016}"/>
              </a:ext>
            </a:extLst>
          </p:cNvPr>
          <p:cNvSpPr/>
          <p:nvPr/>
        </p:nvSpPr>
        <p:spPr>
          <a:xfrm>
            <a:off x="6790527" y="5892188"/>
            <a:ext cx="2373549" cy="747763"/>
          </a:xfrm>
          <a:prstGeom prst="rect">
            <a:avLst/>
          </a:prstGeom>
          <a:solidFill>
            <a:srgbClr val="7030A0"/>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Resource Management System</a:t>
            </a:r>
          </a:p>
        </p:txBody>
      </p:sp>
      <p:cxnSp>
        <p:nvCxnSpPr>
          <p:cNvPr id="37" name="Straight Arrow Connector 36">
            <a:extLst>
              <a:ext uri="{FF2B5EF4-FFF2-40B4-BE49-F238E27FC236}">
                <a16:creationId xmlns:a16="http://schemas.microsoft.com/office/drawing/2014/main" xmlns="" id="{071EA04A-BB27-4E54-9F34-A877B40CAF68}"/>
              </a:ext>
            </a:extLst>
          </p:cNvPr>
          <p:cNvCxnSpPr>
            <a:stCxn id="4" idx="2"/>
            <a:endCxn id="35" idx="0"/>
          </p:cNvCxnSpPr>
          <p:nvPr/>
        </p:nvCxnSpPr>
        <p:spPr>
          <a:xfrm>
            <a:off x="5867401" y="3059982"/>
            <a:ext cx="2109901" cy="283220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pic>
        <p:nvPicPr>
          <p:cNvPr id="38" name="Picture 37">
            <a:extLst>
              <a:ext uri="{FF2B5EF4-FFF2-40B4-BE49-F238E27FC236}">
                <a16:creationId xmlns:a16="http://schemas.microsoft.com/office/drawing/2014/main" xmlns="" id="{76C34A66-8212-4363-8619-08873601222F}"/>
              </a:ext>
            </a:extLst>
          </p:cNvPr>
          <p:cNvPicPr>
            <a:picLocks noChangeAspect="1"/>
          </p:cNvPicPr>
          <p:nvPr/>
        </p:nvPicPr>
        <p:blipFill>
          <a:blip r:embed="rId2"/>
          <a:stretch>
            <a:fillRect/>
          </a:stretch>
        </p:blipFill>
        <p:spPr>
          <a:xfrm>
            <a:off x="10391128" y="289334"/>
            <a:ext cx="1196438" cy="897329"/>
          </a:xfrm>
          <a:prstGeom prst="rect">
            <a:avLst/>
          </a:prstGeom>
        </p:spPr>
      </p:pic>
      <p:sp>
        <p:nvSpPr>
          <p:cNvPr id="3" name="Rectangle 2"/>
          <p:cNvSpPr/>
          <p:nvPr/>
        </p:nvSpPr>
        <p:spPr>
          <a:xfrm>
            <a:off x="11943471" y="6639951"/>
            <a:ext cx="248529" cy="2180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6</a:t>
            </a:r>
            <a:endParaRPr lang="en-US" dirty="0"/>
          </a:p>
        </p:txBody>
      </p:sp>
      <p:sp>
        <p:nvSpPr>
          <p:cNvPr id="17" name="Rectangle 16"/>
          <p:cNvSpPr/>
          <p:nvPr/>
        </p:nvSpPr>
        <p:spPr>
          <a:xfrm>
            <a:off x="693208" y="3198181"/>
            <a:ext cx="2344621" cy="747764"/>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Examination Management System</a:t>
            </a:r>
            <a:endParaRPr lang="en-US" dirty="0"/>
          </a:p>
        </p:txBody>
      </p:sp>
      <p:sp>
        <p:nvSpPr>
          <p:cNvPr id="18" name="Rectangle 17"/>
          <p:cNvSpPr/>
          <p:nvPr/>
        </p:nvSpPr>
        <p:spPr>
          <a:xfrm>
            <a:off x="604434" y="5416052"/>
            <a:ext cx="2433394" cy="666947"/>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latin typeface="Segoe UI (Body"/>
              </a:rPr>
              <a:t>Homework &amp; Assignment Submission</a:t>
            </a:r>
          </a:p>
        </p:txBody>
      </p:sp>
      <p:cxnSp>
        <p:nvCxnSpPr>
          <p:cNvPr id="39" name="Straight Arrow Connector 38"/>
          <p:cNvCxnSpPr>
            <a:stCxn id="4" idx="2"/>
            <a:endCxn id="18" idx="3"/>
          </p:cNvCxnSpPr>
          <p:nvPr/>
        </p:nvCxnSpPr>
        <p:spPr>
          <a:xfrm flipH="1">
            <a:off x="3037828" y="3059982"/>
            <a:ext cx="2829573" cy="26895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endCxn id="17" idx="3"/>
          </p:cNvCxnSpPr>
          <p:nvPr/>
        </p:nvCxnSpPr>
        <p:spPr>
          <a:xfrm flipH="1">
            <a:off x="3037829" y="3059982"/>
            <a:ext cx="2645519" cy="5120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994181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A31795B-A93A-416C-8052-FAF4D9073E67}"/>
              </a:ext>
            </a:extLst>
          </p:cNvPr>
          <p:cNvSpPr>
            <a:spLocks noGrp="1"/>
          </p:cNvSpPr>
          <p:nvPr>
            <p:ph type="title"/>
          </p:nvPr>
        </p:nvSpPr>
        <p:spPr/>
        <p:txBody>
          <a:bodyPr/>
          <a:lstStyle/>
          <a:p>
            <a:r>
              <a:rPr lang="en-US" b="1" dirty="0"/>
              <a:t>Challenges: University management System</a:t>
            </a:r>
          </a:p>
        </p:txBody>
      </p:sp>
      <p:sp>
        <p:nvSpPr>
          <p:cNvPr id="34" name="TextBox 33">
            <a:extLst>
              <a:ext uri="{FF2B5EF4-FFF2-40B4-BE49-F238E27FC236}">
                <a16:creationId xmlns:a16="http://schemas.microsoft.com/office/drawing/2014/main" xmlns="" id="{93ACE43B-971D-4741-9CC0-CDE5A67279CA}"/>
              </a:ext>
            </a:extLst>
          </p:cNvPr>
          <p:cNvSpPr txBox="1"/>
          <p:nvPr/>
        </p:nvSpPr>
        <p:spPr>
          <a:xfrm>
            <a:off x="426945" y="1514641"/>
            <a:ext cx="6595291" cy="5740033"/>
          </a:xfrm>
          <a:prstGeom prst="rect">
            <a:avLst/>
          </a:prstGeom>
          <a:noFill/>
        </p:spPr>
        <p:txBody>
          <a:bodyPr wrap="square">
            <a:spAutoFit/>
          </a:bodyPr>
          <a:lstStyle/>
          <a:p>
            <a:pPr algn="just">
              <a:buClr>
                <a:srgbClr val="853319"/>
              </a:buClr>
            </a:pPr>
            <a:endParaRPr lang="en-US" sz="1500" dirty="0">
              <a:solidFill>
                <a:srgbClr val="FF0000"/>
              </a:solidFill>
              <a:latin typeface="Helvetica Neue"/>
            </a:endParaRPr>
          </a:p>
          <a:p>
            <a:pPr marL="285750" indent="-285750" algn="just">
              <a:buFont typeface="Wingdings" panose="05000000000000000000" pitchFamily="2" charset="2"/>
              <a:buChar char="q"/>
            </a:pPr>
            <a:r>
              <a:rPr lang="en-US" sz="1400" b="1" i="0" dirty="0">
                <a:solidFill>
                  <a:srgbClr val="FF0000"/>
                </a:solidFill>
                <a:effectLst/>
                <a:latin typeface="Helvetica Neue"/>
              </a:rPr>
              <a:t>Data migration: </a:t>
            </a:r>
          </a:p>
          <a:p>
            <a:pPr algn="just"/>
            <a:r>
              <a:rPr lang="en-US" sz="1400" b="0" i="0" dirty="0">
                <a:solidFill>
                  <a:srgbClr val="333333"/>
                </a:solidFill>
                <a:effectLst/>
                <a:latin typeface="Helvetica Neue"/>
              </a:rPr>
              <a:t>The people in the management such as you need to make sure that it is uploaded onto the database and is then properly checked to verify how accurate the data is.  </a:t>
            </a:r>
          </a:p>
          <a:p>
            <a:pPr algn="just"/>
            <a:endParaRPr lang="en-US" sz="1400" b="0" i="0" dirty="0">
              <a:solidFill>
                <a:srgbClr val="FF0000"/>
              </a:solidFill>
              <a:effectLst/>
              <a:latin typeface="Helvetica Neue"/>
            </a:endParaRPr>
          </a:p>
          <a:p>
            <a:pPr marL="285750" indent="-285750" algn="just">
              <a:buFont typeface="Wingdings" panose="05000000000000000000" pitchFamily="2" charset="2"/>
              <a:buChar char="q"/>
            </a:pPr>
            <a:r>
              <a:rPr lang="en-US" sz="1400" b="1" i="0" dirty="0">
                <a:solidFill>
                  <a:srgbClr val="FF0000"/>
                </a:solidFill>
                <a:effectLst/>
                <a:latin typeface="Helvetica Neue"/>
              </a:rPr>
              <a:t>Internet Connectivity: </a:t>
            </a:r>
          </a:p>
          <a:p>
            <a:pPr algn="just"/>
            <a:r>
              <a:rPr lang="en-US" sz="1400" b="0" i="0" dirty="0">
                <a:solidFill>
                  <a:srgbClr val="333333"/>
                </a:solidFill>
                <a:effectLst/>
                <a:latin typeface="Helvetica Neue"/>
              </a:rPr>
              <a:t>The thing about this is that the ERPs used by schools these days are web-based. This is why good connectivity is needed so that the system could be provided with all </a:t>
            </a:r>
            <a:r>
              <a:rPr lang="en-US" sz="1400" b="0" i="0" dirty="0">
                <a:solidFill>
                  <a:srgbClr val="333333"/>
                </a:solidFill>
                <a:effectLst>
                  <a:outerShdw blurRad="38100" dist="38100" dir="2700000" algn="tl">
                    <a:srgbClr val="000000">
                      <a:alpha val="43137"/>
                    </a:srgbClr>
                  </a:outerShdw>
                </a:effectLst>
                <a:latin typeface="Helvetica Neue"/>
              </a:rPr>
              <a:t>the</a:t>
            </a:r>
            <a:r>
              <a:rPr lang="en-US" sz="1400" b="0" i="0" dirty="0">
                <a:solidFill>
                  <a:srgbClr val="333333"/>
                </a:solidFill>
                <a:effectLst/>
                <a:latin typeface="Helvetica Neue"/>
              </a:rPr>
              <a:t> support that it needs</a:t>
            </a:r>
          </a:p>
          <a:p>
            <a:pPr algn="just"/>
            <a:endParaRPr lang="en-US" sz="1400" b="0" i="0" dirty="0">
              <a:solidFill>
                <a:srgbClr val="FF0000"/>
              </a:solidFill>
              <a:effectLst/>
              <a:latin typeface="Helvetica Neue"/>
            </a:endParaRPr>
          </a:p>
          <a:p>
            <a:pPr marL="285750" indent="-285750" algn="just">
              <a:buFont typeface="Wingdings" panose="05000000000000000000" pitchFamily="2" charset="2"/>
              <a:buChar char="q"/>
            </a:pPr>
            <a:r>
              <a:rPr lang="en-US" sz="1400" b="1" i="0" dirty="0">
                <a:solidFill>
                  <a:srgbClr val="FF0000"/>
                </a:solidFill>
                <a:effectLst/>
                <a:latin typeface="Helvetica Neue"/>
              </a:rPr>
              <a:t>Training:</a:t>
            </a:r>
          </a:p>
          <a:p>
            <a:pPr algn="just"/>
            <a:r>
              <a:rPr lang="en-US" sz="1400" b="0" i="0" dirty="0">
                <a:solidFill>
                  <a:srgbClr val="333333"/>
                </a:solidFill>
                <a:effectLst/>
                <a:latin typeface="Helvetica Neue"/>
              </a:rPr>
              <a:t>The success of a school management system is normally dependent on how well the end users are able to use it. It is very important that all the technical and non-technical staff members in your school know how to use the system. </a:t>
            </a:r>
          </a:p>
          <a:p>
            <a:pPr algn="just"/>
            <a:endParaRPr lang="en-US" sz="1400" b="0" i="0" dirty="0">
              <a:solidFill>
                <a:srgbClr val="FF0000"/>
              </a:solidFill>
              <a:effectLst/>
              <a:latin typeface="Helvetica Neue"/>
            </a:endParaRPr>
          </a:p>
          <a:p>
            <a:pPr marL="285750" indent="-285750" algn="just">
              <a:buFont typeface="Wingdings" panose="05000000000000000000" pitchFamily="2" charset="2"/>
              <a:buChar char="q"/>
            </a:pPr>
            <a:r>
              <a:rPr lang="en-US" sz="1400" b="1" i="0" dirty="0">
                <a:solidFill>
                  <a:srgbClr val="FF0000"/>
                </a:solidFill>
                <a:effectLst/>
                <a:latin typeface="Helvetica Neue"/>
              </a:rPr>
              <a:t>Monitoring: </a:t>
            </a:r>
          </a:p>
          <a:p>
            <a:pPr algn="just"/>
            <a:r>
              <a:rPr lang="en-US" sz="1400" b="0" i="0" dirty="0">
                <a:solidFill>
                  <a:srgbClr val="333333"/>
                </a:solidFill>
                <a:effectLst/>
                <a:latin typeface="Helvetica Neue"/>
              </a:rPr>
              <a:t>It would also be great if the vendor is able to monitor how the system is going after you have implemented it. This is a key element in making sure that the system functions well and the implementation is successful.</a:t>
            </a:r>
            <a:endParaRPr lang="en-US" sz="1400" b="0" i="0" dirty="0">
              <a:solidFill>
                <a:srgbClr val="FF0000"/>
              </a:solidFill>
              <a:effectLst/>
              <a:latin typeface="Helvetica Neue"/>
            </a:endParaRPr>
          </a:p>
          <a:p>
            <a:endParaRPr lang="en-US" b="0" i="0" dirty="0">
              <a:solidFill>
                <a:srgbClr val="000000"/>
              </a:solidFill>
              <a:effectLst/>
              <a:latin typeface="Helvetica Neue"/>
            </a:endParaRPr>
          </a:p>
          <a:p>
            <a:r>
              <a:rPr lang="en-US" dirty="0"/>
              <a:t/>
            </a:r>
            <a:br>
              <a:rPr lang="en-US" dirty="0"/>
            </a:br>
            <a:endParaRPr lang="en-US" dirty="0">
              <a:solidFill>
                <a:srgbClr val="000000"/>
              </a:solidFill>
              <a:latin typeface="Helvetica Neue"/>
            </a:endParaRPr>
          </a:p>
          <a:p>
            <a:endParaRPr lang="en-US" dirty="0"/>
          </a:p>
        </p:txBody>
      </p:sp>
      <p:pic>
        <p:nvPicPr>
          <p:cNvPr id="5" name="Picture 4">
            <a:extLst>
              <a:ext uri="{FF2B5EF4-FFF2-40B4-BE49-F238E27FC236}">
                <a16:creationId xmlns:a16="http://schemas.microsoft.com/office/drawing/2014/main" xmlns="" id="{260E812D-2127-4D2B-964D-37042CE1C66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69676" y="3077538"/>
            <a:ext cx="3649796" cy="2051185"/>
          </a:xfrm>
          <a:prstGeom prst="rect">
            <a:avLst/>
          </a:prstGeom>
        </p:spPr>
      </p:pic>
      <p:pic>
        <p:nvPicPr>
          <p:cNvPr id="22" name="Picture 21">
            <a:extLst>
              <a:ext uri="{FF2B5EF4-FFF2-40B4-BE49-F238E27FC236}">
                <a16:creationId xmlns:a16="http://schemas.microsoft.com/office/drawing/2014/main" xmlns="" id="{2512CBED-4BC0-4ABA-854C-DF6920F3DF01}"/>
              </a:ext>
            </a:extLst>
          </p:cNvPr>
          <p:cNvPicPr>
            <a:picLocks noChangeAspect="1"/>
          </p:cNvPicPr>
          <p:nvPr/>
        </p:nvPicPr>
        <p:blipFill>
          <a:blip r:embed="rId3"/>
          <a:stretch>
            <a:fillRect/>
          </a:stretch>
        </p:blipFill>
        <p:spPr>
          <a:xfrm>
            <a:off x="10391128" y="289334"/>
            <a:ext cx="1196438" cy="897329"/>
          </a:xfrm>
          <a:prstGeom prst="rect">
            <a:avLst/>
          </a:prstGeom>
        </p:spPr>
      </p:pic>
      <p:sp>
        <p:nvSpPr>
          <p:cNvPr id="3" name="Rectangle 2"/>
          <p:cNvSpPr/>
          <p:nvPr/>
        </p:nvSpPr>
        <p:spPr>
          <a:xfrm>
            <a:off x="11999742" y="6625883"/>
            <a:ext cx="192258" cy="2321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7</a:t>
            </a:r>
            <a:endParaRPr lang="en-US" dirty="0"/>
          </a:p>
        </p:txBody>
      </p:sp>
    </p:spTree>
    <p:extLst>
      <p:ext uri="{BB962C8B-B14F-4D97-AF65-F5344CB8AC3E}">
        <p14:creationId xmlns:p14="http://schemas.microsoft.com/office/powerpoint/2010/main" val="22915050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64322E42-AFFD-4B81-BD7A-77AB9FC3B4B1}"/>
              </a:ext>
            </a:extLst>
          </p:cNvPr>
          <p:cNvSpPr>
            <a:spLocks noGrp="1"/>
          </p:cNvSpPr>
          <p:nvPr>
            <p:ph type="title"/>
          </p:nvPr>
        </p:nvSpPr>
        <p:spPr/>
        <p:txBody>
          <a:bodyPr/>
          <a:lstStyle/>
          <a:p>
            <a:r>
              <a:rPr lang="en-US" b="1" dirty="0"/>
              <a:t>Tools &amp; Technologies</a:t>
            </a:r>
          </a:p>
        </p:txBody>
      </p:sp>
      <p:sp>
        <p:nvSpPr>
          <p:cNvPr id="5" name="Step 1" descr="Step 1:">
            <a:extLst>
              <a:ext uri="{FF2B5EF4-FFF2-40B4-BE49-F238E27FC236}">
                <a16:creationId xmlns:a16="http://schemas.microsoft.com/office/drawing/2014/main" xmlns="" id="{D4693D8A-3AAB-45B5-8381-3001C700C32F}"/>
              </a:ext>
            </a:extLst>
          </p:cNvPr>
          <p:cNvSpPr/>
          <p:nvPr/>
        </p:nvSpPr>
        <p:spPr bwMode="blackWhite">
          <a:xfrm>
            <a:off x="630366" y="1562886"/>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sp>
        <p:nvSpPr>
          <p:cNvPr id="6" name="Content Placeholder Step 1" descr="Select the 3D Model on the right, then go to Animations &gt; Turntable&#10;Hint: Effect Options gives you even more options for Turntable.&#10;">
            <a:extLst>
              <a:ext uri="{FF2B5EF4-FFF2-40B4-BE49-F238E27FC236}">
                <a16:creationId xmlns:a16="http://schemas.microsoft.com/office/drawing/2014/main" xmlns="" id="{8110C53D-9866-4A6B-9E28-68BBE6EFF866}"/>
              </a:ext>
            </a:extLst>
          </p:cNvPr>
          <p:cNvSpPr txBox="1">
            <a:spLocks/>
          </p:cNvSpPr>
          <p:nvPr/>
        </p:nvSpPr>
        <p:spPr>
          <a:xfrm>
            <a:off x="1208080" y="1574613"/>
            <a:ext cx="5110159" cy="409838"/>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0"/>
              </a:spcAft>
              <a:buNone/>
            </a:pPr>
            <a:r>
              <a:rPr lang="en-US" sz="1400" b="1" dirty="0">
                <a:solidFill>
                  <a:prstClr val="black">
                    <a:lumMod val="75000"/>
                    <a:lumOff val="25000"/>
                  </a:prstClr>
                </a:solidFill>
                <a:latin typeface="Helvetica Neue"/>
                <a:cs typeface="Segoe UI" panose="020B0502040204020203" pitchFamily="34" charset="0"/>
              </a:rPr>
              <a:t>PHP</a:t>
            </a:r>
            <a:endParaRPr lang="en-US" sz="1400" b="1" dirty="0">
              <a:solidFill>
                <a:srgbClr val="D24726"/>
              </a:solidFill>
              <a:latin typeface="Helvetica Neue"/>
              <a:cs typeface="Segoe UI Semibold" panose="020B0702040204020203" pitchFamily="34" charset="0"/>
            </a:endParaRPr>
          </a:p>
        </p:txBody>
      </p:sp>
      <p:sp>
        <p:nvSpPr>
          <p:cNvPr id="7" name="Step 2" descr="Step 2:">
            <a:extLst>
              <a:ext uri="{FF2B5EF4-FFF2-40B4-BE49-F238E27FC236}">
                <a16:creationId xmlns:a16="http://schemas.microsoft.com/office/drawing/2014/main" xmlns="" id="{D7689DB6-3948-40C3-8F69-1ED48F5AE1BB}"/>
              </a:ext>
            </a:extLst>
          </p:cNvPr>
          <p:cNvSpPr/>
          <p:nvPr/>
        </p:nvSpPr>
        <p:spPr bwMode="blackWhite">
          <a:xfrm>
            <a:off x="656199" y="2179025"/>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latin typeface="Segoe UI Semibold" panose="020B0702040204020203" pitchFamily="34" charset="0"/>
                <a:cs typeface="Segoe UI Semibold" panose="020B0702040204020203" pitchFamily="34" charset="0"/>
              </a:rPr>
              <a:t>2</a:t>
            </a:r>
            <a:endParaRPr lang="en-US" dirty="0">
              <a:solidFill>
                <a:schemeClr val="bg1"/>
              </a:solidFill>
              <a:latin typeface="Segoe UI Semibold" panose="020B0702040204020203" pitchFamily="34" charset="0"/>
              <a:cs typeface="Segoe UI Semibold" panose="020B0702040204020203" pitchFamily="34" charset="0"/>
            </a:endParaRPr>
          </a:p>
        </p:txBody>
      </p:sp>
      <p:sp>
        <p:nvSpPr>
          <p:cNvPr id="10" name="Step 3" descr="Step 3">
            <a:extLst>
              <a:ext uri="{FF2B5EF4-FFF2-40B4-BE49-F238E27FC236}">
                <a16:creationId xmlns:a16="http://schemas.microsoft.com/office/drawing/2014/main" xmlns="" id="{9D4BEFE4-E36D-4025-A26C-11D7E10A9478}"/>
              </a:ext>
            </a:extLst>
          </p:cNvPr>
          <p:cNvSpPr/>
          <p:nvPr/>
        </p:nvSpPr>
        <p:spPr bwMode="blackWhite">
          <a:xfrm>
            <a:off x="656199" y="2772511"/>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Segoe UI Semibold" panose="020B0702040204020203" pitchFamily="34" charset="0"/>
                <a:cs typeface="Segoe UI Semibold" panose="020B0702040204020203" pitchFamily="34" charset="0"/>
              </a:rPr>
              <a:t>3</a:t>
            </a:r>
          </a:p>
        </p:txBody>
      </p:sp>
      <p:sp>
        <p:nvSpPr>
          <p:cNvPr id="16" name="Step 1" descr="Step 1:">
            <a:extLst>
              <a:ext uri="{FF2B5EF4-FFF2-40B4-BE49-F238E27FC236}">
                <a16:creationId xmlns:a16="http://schemas.microsoft.com/office/drawing/2014/main" xmlns="" id="{B3E079FB-58BE-42D1-B2D9-AA9723D4F510}"/>
              </a:ext>
            </a:extLst>
          </p:cNvPr>
          <p:cNvSpPr/>
          <p:nvPr/>
        </p:nvSpPr>
        <p:spPr bwMode="blackWhite">
          <a:xfrm>
            <a:off x="658474" y="3455311"/>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Segoe UI Semibold" panose="020B0702040204020203" pitchFamily="34" charset="0"/>
                <a:cs typeface="Segoe UI Semibold" panose="020B0702040204020203" pitchFamily="34" charset="0"/>
              </a:rPr>
              <a:t>4</a:t>
            </a:r>
          </a:p>
        </p:txBody>
      </p:sp>
      <p:sp>
        <p:nvSpPr>
          <p:cNvPr id="17" name="Step 2" descr="Step 2:">
            <a:extLst>
              <a:ext uri="{FF2B5EF4-FFF2-40B4-BE49-F238E27FC236}">
                <a16:creationId xmlns:a16="http://schemas.microsoft.com/office/drawing/2014/main" xmlns="" id="{8E3C4DA8-A459-43B8-99E9-5DD49187B0D4}"/>
              </a:ext>
            </a:extLst>
          </p:cNvPr>
          <p:cNvSpPr/>
          <p:nvPr/>
        </p:nvSpPr>
        <p:spPr bwMode="blackWhite">
          <a:xfrm>
            <a:off x="684307" y="4071450"/>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Segoe UI Semibold" panose="020B0702040204020203" pitchFamily="34" charset="0"/>
                <a:cs typeface="Segoe UI Semibold" panose="020B0702040204020203" pitchFamily="34" charset="0"/>
              </a:rPr>
              <a:t>5</a:t>
            </a:r>
          </a:p>
        </p:txBody>
      </p:sp>
      <p:sp>
        <p:nvSpPr>
          <p:cNvPr id="18" name="Step 3" descr="Step 3">
            <a:extLst>
              <a:ext uri="{FF2B5EF4-FFF2-40B4-BE49-F238E27FC236}">
                <a16:creationId xmlns:a16="http://schemas.microsoft.com/office/drawing/2014/main" xmlns="" id="{D59650C1-C3E5-4305-A6AF-FF40B20418DE}"/>
              </a:ext>
            </a:extLst>
          </p:cNvPr>
          <p:cNvSpPr/>
          <p:nvPr/>
        </p:nvSpPr>
        <p:spPr bwMode="blackWhite">
          <a:xfrm>
            <a:off x="684307" y="4664936"/>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Segoe UI Semibold" panose="020B0702040204020203" pitchFamily="34" charset="0"/>
                <a:cs typeface="Segoe UI Semibold" panose="020B0702040204020203" pitchFamily="34" charset="0"/>
              </a:rPr>
              <a:t>6</a:t>
            </a:r>
          </a:p>
        </p:txBody>
      </p:sp>
      <p:sp>
        <p:nvSpPr>
          <p:cNvPr id="19" name="Step 2" descr="Step 2:">
            <a:extLst>
              <a:ext uri="{FF2B5EF4-FFF2-40B4-BE49-F238E27FC236}">
                <a16:creationId xmlns:a16="http://schemas.microsoft.com/office/drawing/2014/main" xmlns="" id="{D774C353-9B20-47BE-BC07-057FC8BE2F1F}"/>
              </a:ext>
            </a:extLst>
          </p:cNvPr>
          <p:cNvSpPr/>
          <p:nvPr/>
        </p:nvSpPr>
        <p:spPr bwMode="blackWhite">
          <a:xfrm>
            <a:off x="676909" y="5227021"/>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Segoe UI Semibold" panose="020B0702040204020203" pitchFamily="34" charset="0"/>
                <a:cs typeface="Segoe UI Semibold" panose="020B0702040204020203" pitchFamily="34" charset="0"/>
              </a:rPr>
              <a:t>7</a:t>
            </a:r>
          </a:p>
        </p:txBody>
      </p:sp>
      <p:sp>
        <p:nvSpPr>
          <p:cNvPr id="20" name="Step 3" descr="Step 3">
            <a:extLst>
              <a:ext uri="{FF2B5EF4-FFF2-40B4-BE49-F238E27FC236}">
                <a16:creationId xmlns:a16="http://schemas.microsoft.com/office/drawing/2014/main" xmlns="" id="{7126601A-025B-45FD-9F66-4501FBB96992}"/>
              </a:ext>
            </a:extLst>
          </p:cNvPr>
          <p:cNvSpPr/>
          <p:nvPr/>
        </p:nvSpPr>
        <p:spPr bwMode="blackWhite">
          <a:xfrm>
            <a:off x="676909" y="5820507"/>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Segoe UI Semibold" panose="020B0702040204020203" pitchFamily="34" charset="0"/>
                <a:cs typeface="Segoe UI Semibold" panose="020B0702040204020203" pitchFamily="34" charset="0"/>
              </a:rPr>
              <a:t>8</a:t>
            </a:r>
          </a:p>
        </p:txBody>
      </p:sp>
      <p:sp>
        <p:nvSpPr>
          <p:cNvPr id="21" name="Content Placeholder Step 1" descr="Select the 3D Model on the right, then go to Animations &gt; Turntable&#10;Hint: Effect Options gives you even more options for Turntable.&#10;">
            <a:extLst>
              <a:ext uri="{FF2B5EF4-FFF2-40B4-BE49-F238E27FC236}">
                <a16:creationId xmlns:a16="http://schemas.microsoft.com/office/drawing/2014/main" xmlns="" id="{AE14EEE5-8A16-434C-A417-DA39CBE12D48}"/>
              </a:ext>
            </a:extLst>
          </p:cNvPr>
          <p:cNvSpPr txBox="1">
            <a:spLocks/>
          </p:cNvSpPr>
          <p:nvPr/>
        </p:nvSpPr>
        <p:spPr>
          <a:xfrm>
            <a:off x="1234713" y="4071450"/>
            <a:ext cx="5110159" cy="409838"/>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0"/>
              </a:spcAft>
              <a:buNone/>
            </a:pPr>
            <a:r>
              <a:rPr lang="en-US" sz="1400" b="1" dirty="0">
                <a:solidFill>
                  <a:prstClr val="black">
                    <a:lumMod val="75000"/>
                    <a:lumOff val="25000"/>
                  </a:prstClr>
                </a:solidFill>
                <a:latin typeface="Helvetica Neue"/>
                <a:cs typeface="Segoe UI" panose="020B0502040204020203" pitchFamily="34" charset="0"/>
              </a:rPr>
              <a:t>Java Script</a:t>
            </a:r>
            <a:endParaRPr lang="en-US" sz="1400" b="1" dirty="0">
              <a:solidFill>
                <a:srgbClr val="D24726"/>
              </a:solidFill>
              <a:latin typeface="Helvetica Neue"/>
              <a:cs typeface="Segoe UI Semibold" panose="020B0702040204020203" pitchFamily="34" charset="0"/>
            </a:endParaRPr>
          </a:p>
        </p:txBody>
      </p:sp>
      <p:sp>
        <p:nvSpPr>
          <p:cNvPr id="22" name="Content Placeholder Step 1" descr="Select the 3D Model on the right, then go to Animations &gt; Turntable&#10;Hint: Effect Options gives you even more options for Turntable.&#10;">
            <a:extLst>
              <a:ext uri="{FF2B5EF4-FFF2-40B4-BE49-F238E27FC236}">
                <a16:creationId xmlns:a16="http://schemas.microsoft.com/office/drawing/2014/main" xmlns="" id="{FCDEC79C-7F36-4C0E-9C87-EE03C260C82C}"/>
              </a:ext>
            </a:extLst>
          </p:cNvPr>
          <p:cNvSpPr txBox="1">
            <a:spLocks/>
          </p:cNvSpPr>
          <p:nvPr/>
        </p:nvSpPr>
        <p:spPr>
          <a:xfrm>
            <a:off x="1234713" y="2748299"/>
            <a:ext cx="5110159" cy="409838"/>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0"/>
              </a:spcAft>
              <a:buNone/>
            </a:pPr>
            <a:r>
              <a:rPr lang="en-US" sz="1400" b="1" dirty="0">
                <a:solidFill>
                  <a:prstClr val="black">
                    <a:lumMod val="75000"/>
                    <a:lumOff val="25000"/>
                  </a:prstClr>
                </a:solidFill>
                <a:latin typeface="Helvetica Neue"/>
                <a:cs typeface="Segoe UI" panose="020B0502040204020203" pitchFamily="34" charset="0"/>
              </a:rPr>
              <a:t>CSS</a:t>
            </a:r>
            <a:endParaRPr lang="en-US" sz="1400" b="1" dirty="0">
              <a:solidFill>
                <a:srgbClr val="D24726"/>
              </a:solidFill>
              <a:latin typeface="Helvetica Neue"/>
              <a:cs typeface="Segoe UI Semibold" panose="020B0702040204020203" pitchFamily="34" charset="0"/>
            </a:endParaRPr>
          </a:p>
        </p:txBody>
      </p:sp>
      <p:sp>
        <p:nvSpPr>
          <p:cNvPr id="23" name="Content Placeholder Step 1" descr="Select the 3D Model on the right, then go to Animations &gt; Turntable&#10;Hint: Effect Options gives you even more options for Turntable.&#10;">
            <a:extLst>
              <a:ext uri="{FF2B5EF4-FFF2-40B4-BE49-F238E27FC236}">
                <a16:creationId xmlns:a16="http://schemas.microsoft.com/office/drawing/2014/main" xmlns="" id="{709F4B94-D716-4D6D-9360-9AB9F38B10AA}"/>
              </a:ext>
            </a:extLst>
          </p:cNvPr>
          <p:cNvSpPr txBox="1">
            <a:spLocks/>
          </p:cNvSpPr>
          <p:nvPr/>
        </p:nvSpPr>
        <p:spPr>
          <a:xfrm>
            <a:off x="1234713" y="3455311"/>
            <a:ext cx="5110159" cy="409838"/>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0"/>
              </a:spcAft>
              <a:buNone/>
            </a:pPr>
            <a:r>
              <a:rPr lang="en-US" sz="1400" b="1" dirty="0" err="1">
                <a:solidFill>
                  <a:prstClr val="black">
                    <a:lumMod val="75000"/>
                    <a:lumOff val="25000"/>
                  </a:prstClr>
                </a:solidFill>
                <a:latin typeface="Helvetica Neue"/>
                <a:cs typeface="Segoe UI" panose="020B0502040204020203" pitchFamily="34" charset="0"/>
              </a:rPr>
              <a:t>Xampp</a:t>
            </a:r>
            <a:r>
              <a:rPr lang="en-US" sz="1400" b="1" dirty="0">
                <a:solidFill>
                  <a:prstClr val="black">
                    <a:lumMod val="75000"/>
                    <a:lumOff val="25000"/>
                  </a:prstClr>
                </a:solidFill>
                <a:latin typeface="Helvetica Neue"/>
                <a:cs typeface="Segoe UI" panose="020B0502040204020203" pitchFamily="34" charset="0"/>
              </a:rPr>
              <a:t> Server</a:t>
            </a:r>
            <a:endParaRPr lang="en-US" sz="1400" b="1" dirty="0">
              <a:solidFill>
                <a:srgbClr val="D24726"/>
              </a:solidFill>
              <a:latin typeface="Helvetica Neue"/>
              <a:cs typeface="Segoe UI Semibold" panose="020B0702040204020203" pitchFamily="34" charset="0"/>
            </a:endParaRPr>
          </a:p>
        </p:txBody>
      </p:sp>
      <p:sp>
        <p:nvSpPr>
          <p:cNvPr id="25" name="Content Placeholder Step 1" descr="Select the 3D Model on the right, then go to Animations &gt; Turntable&#10;Hint: Effect Options gives you even more options for Turntable.&#10;">
            <a:extLst>
              <a:ext uri="{FF2B5EF4-FFF2-40B4-BE49-F238E27FC236}">
                <a16:creationId xmlns:a16="http://schemas.microsoft.com/office/drawing/2014/main" xmlns="" id="{59AB4E8B-C94D-4A87-923B-2769C4CE9A01}"/>
              </a:ext>
            </a:extLst>
          </p:cNvPr>
          <p:cNvSpPr txBox="1">
            <a:spLocks/>
          </p:cNvSpPr>
          <p:nvPr/>
        </p:nvSpPr>
        <p:spPr>
          <a:xfrm>
            <a:off x="1201394" y="2152400"/>
            <a:ext cx="5110159" cy="409838"/>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0"/>
              </a:spcAft>
              <a:buNone/>
            </a:pPr>
            <a:r>
              <a:rPr lang="en-US" sz="1400" b="1" dirty="0">
                <a:solidFill>
                  <a:prstClr val="black">
                    <a:lumMod val="75000"/>
                    <a:lumOff val="25000"/>
                  </a:prstClr>
                </a:solidFill>
                <a:latin typeface="Helvetica Neue"/>
                <a:cs typeface="Segoe UI" panose="020B0502040204020203" pitchFamily="34" charset="0"/>
              </a:rPr>
              <a:t>HTML</a:t>
            </a:r>
            <a:endParaRPr lang="en-US" sz="1400" b="1" dirty="0">
              <a:solidFill>
                <a:srgbClr val="D24726"/>
              </a:solidFill>
              <a:latin typeface="Helvetica Neue"/>
              <a:cs typeface="Segoe UI Semibold" panose="020B0702040204020203" pitchFamily="34" charset="0"/>
            </a:endParaRPr>
          </a:p>
        </p:txBody>
      </p:sp>
      <p:sp>
        <p:nvSpPr>
          <p:cNvPr id="27" name="Content Placeholder Step 1" descr="Select the 3D Model on the right, then go to Animations &gt; Turntable&#10;Hint: Effect Options gives you even more options for Turntable.&#10;">
            <a:extLst>
              <a:ext uri="{FF2B5EF4-FFF2-40B4-BE49-F238E27FC236}">
                <a16:creationId xmlns:a16="http://schemas.microsoft.com/office/drawing/2014/main" xmlns="" id="{9FC7693C-34A2-4703-AAF6-83EE7FE6856F}"/>
              </a:ext>
            </a:extLst>
          </p:cNvPr>
          <p:cNvSpPr txBox="1">
            <a:spLocks/>
          </p:cNvSpPr>
          <p:nvPr/>
        </p:nvSpPr>
        <p:spPr>
          <a:xfrm>
            <a:off x="1234712" y="5903395"/>
            <a:ext cx="5110159" cy="409838"/>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0"/>
              </a:spcAft>
              <a:buNone/>
            </a:pPr>
            <a:r>
              <a:rPr lang="en-US" sz="1400" b="1" dirty="0">
                <a:solidFill>
                  <a:prstClr val="black">
                    <a:lumMod val="75000"/>
                    <a:lumOff val="25000"/>
                  </a:prstClr>
                </a:solidFill>
                <a:latin typeface="Helvetica Neue"/>
                <a:cs typeface="Segoe UI" panose="020B0502040204020203" pitchFamily="34" charset="0"/>
              </a:rPr>
              <a:t>Ajax</a:t>
            </a:r>
            <a:endParaRPr lang="en-US" sz="1400" b="1" dirty="0">
              <a:solidFill>
                <a:srgbClr val="D24726"/>
              </a:solidFill>
              <a:latin typeface="Helvetica Neue"/>
              <a:cs typeface="Segoe UI Semibold" panose="020B0702040204020203" pitchFamily="34" charset="0"/>
            </a:endParaRPr>
          </a:p>
        </p:txBody>
      </p:sp>
      <p:sp>
        <p:nvSpPr>
          <p:cNvPr id="28" name="Content Placeholder Step 1" descr="Select the 3D Model on the right, then go to Animations &gt; Turntable&#10;Hint: Effect Options gives you even more options for Turntable.&#10;">
            <a:extLst>
              <a:ext uri="{FF2B5EF4-FFF2-40B4-BE49-F238E27FC236}">
                <a16:creationId xmlns:a16="http://schemas.microsoft.com/office/drawing/2014/main" xmlns="" id="{DCD78D47-F323-48A9-A555-80D8F6F9AEDF}"/>
              </a:ext>
            </a:extLst>
          </p:cNvPr>
          <p:cNvSpPr txBox="1">
            <a:spLocks/>
          </p:cNvSpPr>
          <p:nvPr/>
        </p:nvSpPr>
        <p:spPr>
          <a:xfrm>
            <a:off x="1234713" y="4664936"/>
            <a:ext cx="5110159" cy="409838"/>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0"/>
              </a:spcAft>
              <a:buNone/>
            </a:pPr>
            <a:r>
              <a:rPr lang="en-US" sz="1400" b="1" dirty="0">
                <a:solidFill>
                  <a:prstClr val="black">
                    <a:lumMod val="75000"/>
                    <a:lumOff val="25000"/>
                  </a:prstClr>
                </a:solidFill>
                <a:latin typeface="Helvetica Neue"/>
                <a:cs typeface="Segoe UI" panose="020B0502040204020203" pitchFamily="34" charset="0"/>
              </a:rPr>
              <a:t>My  SQL</a:t>
            </a:r>
            <a:endParaRPr lang="en-US" sz="1400" b="1" dirty="0">
              <a:solidFill>
                <a:srgbClr val="D24726"/>
              </a:solidFill>
              <a:latin typeface="Helvetica Neue"/>
              <a:cs typeface="Segoe UI Semibold" panose="020B0702040204020203" pitchFamily="34" charset="0"/>
            </a:endParaRPr>
          </a:p>
        </p:txBody>
      </p:sp>
      <p:sp>
        <p:nvSpPr>
          <p:cNvPr id="29" name="Content Placeholder Step 1" descr="Select the 3D Model on the right, then go to Animations &gt; Turntable&#10;Hint: Effect Options gives you even more options for Turntable.&#10;">
            <a:extLst>
              <a:ext uri="{FF2B5EF4-FFF2-40B4-BE49-F238E27FC236}">
                <a16:creationId xmlns:a16="http://schemas.microsoft.com/office/drawing/2014/main" xmlns="" id="{8B43047E-350A-4978-9F49-F27CB5B280C6}"/>
              </a:ext>
            </a:extLst>
          </p:cNvPr>
          <p:cNvSpPr txBox="1">
            <a:spLocks/>
          </p:cNvSpPr>
          <p:nvPr/>
        </p:nvSpPr>
        <p:spPr>
          <a:xfrm>
            <a:off x="1234712" y="5258422"/>
            <a:ext cx="5110159" cy="409838"/>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0"/>
              </a:spcAft>
              <a:buNone/>
            </a:pPr>
            <a:r>
              <a:rPr lang="en-US" sz="1400" b="1" dirty="0">
                <a:solidFill>
                  <a:prstClr val="black">
                    <a:lumMod val="75000"/>
                    <a:lumOff val="25000"/>
                  </a:prstClr>
                </a:solidFill>
                <a:latin typeface="Helvetica Neue"/>
                <a:cs typeface="Segoe UI" panose="020B0502040204020203" pitchFamily="34" charset="0"/>
              </a:rPr>
              <a:t>Net Beans</a:t>
            </a:r>
            <a:endParaRPr lang="en-US" sz="1400" b="1" dirty="0">
              <a:solidFill>
                <a:srgbClr val="D24726"/>
              </a:solidFill>
              <a:latin typeface="Helvetica Neue"/>
              <a:cs typeface="Segoe UI Semibold" panose="020B0702040204020203" pitchFamily="34" charset="0"/>
            </a:endParaRPr>
          </a:p>
        </p:txBody>
      </p:sp>
      <p:pic>
        <p:nvPicPr>
          <p:cNvPr id="9" name="Picture 8">
            <a:extLst>
              <a:ext uri="{FF2B5EF4-FFF2-40B4-BE49-F238E27FC236}">
                <a16:creationId xmlns:a16="http://schemas.microsoft.com/office/drawing/2014/main" xmlns="" id="{C57D59E3-8B82-4355-8316-65133064A2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4064" y="2007928"/>
            <a:ext cx="3383871" cy="3383871"/>
          </a:xfrm>
          <a:prstGeom prst="rect">
            <a:avLst/>
          </a:prstGeom>
        </p:spPr>
      </p:pic>
      <p:pic>
        <p:nvPicPr>
          <p:cNvPr id="24" name="Picture 23">
            <a:extLst>
              <a:ext uri="{FF2B5EF4-FFF2-40B4-BE49-F238E27FC236}">
                <a16:creationId xmlns:a16="http://schemas.microsoft.com/office/drawing/2014/main" xmlns="" id="{331A97B7-42A3-472F-B8CA-3B787CFC5606}"/>
              </a:ext>
            </a:extLst>
          </p:cNvPr>
          <p:cNvPicPr>
            <a:picLocks noChangeAspect="1"/>
          </p:cNvPicPr>
          <p:nvPr/>
        </p:nvPicPr>
        <p:blipFill>
          <a:blip r:embed="rId3"/>
          <a:stretch>
            <a:fillRect/>
          </a:stretch>
        </p:blipFill>
        <p:spPr>
          <a:xfrm>
            <a:off x="10391128" y="289334"/>
            <a:ext cx="1196438" cy="897329"/>
          </a:xfrm>
          <a:prstGeom prst="rect">
            <a:avLst/>
          </a:prstGeom>
        </p:spPr>
      </p:pic>
      <p:sp>
        <p:nvSpPr>
          <p:cNvPr id="2" name="Rectangle 1"/>
          <p:cNvSpPr/>
          <p:nvPr/>
        </p:nvSpPr>
        <p:spPr>
          <a:xfrm>
            <a:off x="11943471" y="6611815"/>
            <a:ext cx="248529" cy="2461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8</a:t>
            </a:r>
            <a:endParaRPr lang="en-US" dirty="0"/>
          </a:p>
        </p:txBody>
      </p:sp>
    </p:spTree>
    <p:extLst>
      <p:ext uri="{BB962C8B-B14F-4D97-AF65-F5344CB8AC3E}">
        <p14:creationId xmlns:p14="http://schemas.microsoft.com/office/powerpoint/2010/main" val="21735713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9E7273F9-59F9-4FB3-9D34-82C64C4F8667}"/>
              </a:ext>
            </a:extLst>
          </p:cNvPr>
          <p:cNvSpPr>
            <a:spLocks noGrp="1"/>
          </p:cNvSpPr>
          <p:nvPr>
            <p:ph type="title"/>
          </p:nvPr>
        </p:nvSpPr>
        <p:spPr>
          <a:xfrm>
            <a:off x="604434" y="448628"/>
            <a:ext cx="10983132" cy="747763"/>
          </a:xfrm>
        </p:spPr>
        <p:txBody>
          <a:bodyPr>
            <a:normAutofit/>
          </a:bodyPr>
          <a:lstStyle/>
          <a:p>
            <a:r>
              <a:rPr lang="en-US" b="1" dirty="0"/>
              <a:t>Facilities &amp; Services</a:t>
            </a:r>
          </a:p>
        </p:txBody>
      </p:sp>
      <p:sp>
        <p:nvSpPr>
          <p:cNvPr id="2" name="Content Placeholder 1">
            <a:extLst>
              <a:ext uri="{FF2B5EF4-FFF2-40B4-BE49-F238E27FC236}">
                <a16:creationId xmlns:a16="http://schemas.microsoft.com/office/drawing/2014/main" xmlns="" id="{95AB49E1-195D-497A-BB31-2158958CA082}"/>
              </a:ext>
            </a:extLst>
          </p:cNvPr>
          <p:cNvSpPr>
            <a:spLocks noGrp="1"/>
          </p:cNvSpPr>
          <p:nvPr>
            <p:ph idx="1"/>
          </p:nvPr>
        </p:nvSpPr>
        <p:spPr>
          <a:xfrm>
            <a:off x="604434" y="1535836"/>
            <a:ext cx="5387993" cy="4641127"/>
          </a:xfrm>
        </p:spPr>
        <p:txBody>
          <a:bodyPr>
            <a:normAutofit/>
          </a:bodyPr>
          <a:lstStyle/>
          <a:p>
            <a:pPr marL="171450" indent="-171450" algn="just">
              <a:buClr>
                <a:srgbClr val="FF0000"/>
              </a:buClr>
              <a:buSzPct val="100000"/>
              <a:buFont typeface="Wingdings" panose="05000000000000000000" pitchFamily="2" charset="2"/>
              <a:buChar char="q"/>
            </a:pPr>
            <a:r>
              <a:rPr lang="en-US" sz="1400" b="0" i="0" dirty="0">
                <a:solidFill>
                  <a:srgbClr val="333333"/>
                </a:solidFill>
                <a:effectLst/>
                <a:latin typeface="Helvetica Neue"/>
              </a:rPr>
              <a:t>    </a:t>
            </a:r>
            <a:r>
              <a:rPr lang="en-US" sz="1400" b="1" i="0" dirty="0">
                <a:solidFill>
                  <a:srgbClr val="333333"/>
                </a:solidFill>
                <a:effectLst/>
                <a:latin typeface="Helvetica Neue"/>
              </a:rPr>
              <a:t>Seamless management of all in-house activities.</a:t>
            </a:r>
          </a:p>
          <a:p>
            <a:pPr marL="171450" indent="-171450" algn="just">
              <a:buClr>
                <a:srgbClr val="FF0000"/>
              </a:buClr>
              <a:buSzPct val="100000"/>
              <a:buFont typeface="Wingdings" panose="05000000000000000000" pitchFamily="2" charset="2"/>
              <a:buChar char="q"/>
            </a:pPr>
            <a:r>
              <a:rPr lang="en-US" sz="1400" b="1" i="0" dirty="0">
                <a:solidFill>
                  <a:srgbClr val="333333"/>
                </a:solidFill>
                <a:effectLst/>
                <a:latin typeface="Helvetica Neue"/>
              </a:rPr>
              <a:t>    Role-based login access for data security.</a:t>
            </a:r>
          </a:p>
          <a:p>
            <a:pPr marL="171450" indent="-171450" algn="just">
              <a:buClr>
                <a:srgbClr val="FF0000"/>
              </a:buClr>
              <a:buSzPct val="100000"/>
              <a:buFont typeface="Wingdings" panose="05000000000000000000" pitchFamily="2" charset="2"/>
              <a:buChar char="q"/>
            </a:pPr>
            <a:r>
              <a:rPr lang="en-US" sz="1400" b="1" i="0" dirty="0">
                <a:solidFill>
                  <a:srgbClr val="333333"/>
                </a:solidFill>
                <a:effectLst/>
                <a:latin typeface="Helvetica Neue"/>
              </a:rPr>
              <a:t>    User Friendly Graphical User Interface.</a:t>
            </a:r>
          </a:p>
          <a:p>
            <a:pPr marL="171450" indent="-171450" algn="just">
              <a:buClr>
                <a:srgbClr val="FF0000"/>
              </a:buClr>
              <a:buSzPct val="100000"/>
              <a:buFont typeface="Wingdings" panose="05000000000000000000" pitchFamily="2" charset="2"/>
              <a:buChar char="q"/>
            </a:pPr>
            <a:r>
              <a:rPr lang="en-US" sz="1400" b="1" i="0" dirty="0">
                <a:solidFill>
                  <a:srgbClr val="333333"/>
                </a:solidFill>
                <a:effectLst/>
                <a:latin typeface="Helvetica Neue"/>
              </a:rPr>
              <a:t>     Attendance System.</a:t>
            </a:r>
          </a:p>
          <a:p>
            <a:pPr marL="171450" indent="-171450" algn="just">
              <a:buClr>
                <a:srgbClr val="FF0000"/>
              </a:buClr>
              <a:buSzPct val="100000"/>
              <a:buFont typeface="Wingdings" panose="05000000000000000000" pitchFamily="2" charset="2"/>
              <a:buChar char="q"/>
            </a:pPr>
            <a:r>
              <a:rPr lang="en-US" sz="1400" b="1" dirty="0">
                <a:solidFill>
                  <a:srgbClr val="333333"/>
                </a:solidFill>
                <a:latin typeface="Helvetica Neue"/>
              </a:rPr>
              <a:t>     Student’s &amp; Teacher’s Profile &amp; Academic Activities.</a:t>
            </a:r>
          </a:p>
          <a:p>
            <a:pPr marL="171450" indent="-171450" algn="just">
              <a:buClr>
                <a:srgbClr val="FF0000"/>
              </a:buClr>
              <a:buSzPct val="100000"/>
              <a:buFont typeface="Wingdings" panose="05000000000000000000" pitchFamily="2" charset="2"/>
              <a:buChar char="q"/>
            </a:pPr>
            <a:r>
              <a:rPr lang="en-US" sz="1400" b="1" dirty="0">
                <a:solidFill>
                  <a:srgbClr val="333333"/>
                </a:solidFill>
                <a:latin typeface="Helvetica Neue"/>
              </a:rPr>
              <a:t>    Examination Results &amp; Important Notice from University.</a:t>
            </a:r>
          </a:p>
          <a:p>
            <a:pPr marL="171450" indent="-171450" algn="just">
              <a:buClr>
                <a:srgbClr val="FF0000"/>
              </a:buClr>
              <a:buSzPct val="100000"/>
              <a:buFont typeface="Wingdings" panose="05000000000000000000" pitchFamily="2" charset="2"/>
              <a:buChar char="q"/>
            </a:pPr>
            <a:r>
              <a:rPr lang="en-US" sz="1400" b="1" dirty="0">
                <a:solidFill>
                  <a:srgbClr val="333333"/>
                </a:solidFill>
                <a:latin typeface="Helvetica Neue"/>
              </a:rPr>
              <a:t>     Centralized Database &amp; Access from Anywhere through   Web.</a:t>
            </a:r>
            <a:endParaRPr lang="en-US" sz="1400" b="1" i="0" dirty="0">
              <a:solidFill>
                <a:srgbClr val="333333"/>
              </a:solidFill>
              <a:effectLst/>
              <a:latin typeface="Helvetica Neue"/>
            </a:endParaRPr>
          </a:p>
        </p:txBody>
      </p:sp>
      <p:pic>
        <p:nvPicPr>
          <p:cNvPr id="8" name="Picture 7">
            <a:extLst>
              <a:ext uri="{FF2B5EF4-FFF2-40B4-BE49-F238E27FC236}">
                <a16:creationId xmlns:a16="http://schemas.microsoft.com/office/drawing/2014/main" xmlns="" id="{99FC3555-F16C-4D9C-9D72-61B5537D8F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37332" y="1338433"/>
            <a:ext cx="4850234" cy="3357854"/>
          </a:xfrm>
          <a:prstGeom prst="rect">
            <a:avLst/>
          </a:prstGeom>
        </p:spPr>
      </p:pic>
      <p:pic>
        <p:nvPicPr>
          <p:cNvPr id="9" name="Picture 8">
            <a:extLst>
              <a:ext uri="{FF2B5EF4-FFF2-40B4-BE49-F238E27FC236}">
                <a16:creationId xmlns:a16="http://schemas.microsoft.com/office/drawing/2014/main" xmlns="" id="{6F26D33E-8BE6-434C-8EFF-D2460C07E415}"/>
              </a:ext>
            </a:extLst>
          </p:cNvPr>
          <p:cNvPicPr>
            <a:picLocks noChangeAspect="1"/>
          </p:cNvPicPr>
          <p:nvPr/>
        </p:nvPicPr>
        <p:blipFill>
          <a:blip r:embed="rId3"/>
          <a:stretch>
            <a:fillRect/>
          </a:stretch>
        </p:blipFill>
        <p:spPr>
          <a:xfrm>
            <a:off x="10391128" y="289334"/>
            <a:ext cx="1196438" cy="897329"/>
          </a:xfrm>
          <a:prstGeom prst="rect">
            <a:avLst/>
          </a:prstGeom>
        </p:spPr>
      </p:pic>
      <p:sp>
        <p:nvSpPr>
          <p:cNvPr id="3" name="Rectangle 2"/>
          <p:cNvSpPr/>
          <p:nvPr/>
        </p:nvSpPr>
        <p:spPr>
          <a:xfrm>
            <a:off x="11957538" y="6625883"/>
            <a:ext cx="234462" cy="2321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9</a:t>
            </a:r>
            <a:endParaRPr lang="en-US" dirty="0"/>
          </a:p>
        </p:txBody>
      </p:sp>
    </p:spTree>
    <p:extLst>
      <p:ext uri="{BB962C8B-B14F-4D97-AF65-F5344CB8AC3E}">
        <p14:creationId xmlns:p14="http://schemas.microsoft.com/office/powerpoint/2010/main" val="225163801"/>
      </p:ext>
    </p:extLst>
  </p:cSld>
  <p:clrMapOvr>
    <a:masterClrMapping/>
  </p:clrMapOvr>
</p:sld>
</file>

<file path=ppt/theme/theme1.xml><?xml version="1.0" encoding="utf-8"?>
<a:theme xmlns:a="http://schemas.openxmlformats.org/drawingml/2006/main" name="Get Started with 3D">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vert="horz" lIns="91440" tIns="45720" rIns="91440" bIns="45720" rtlCol="0">
        <a:noAutofit/>
      </a:bodyPr>
      <a:lstStyle>
        <a:defPPr marL="0" indent="0" algn="l">
          <a:lnSpc>
            <a:spcPts val="1800"/>
          </a:lnSpc>
          <a:spcAft>
            <a:spcPts val="600"/>
          </a:spcAft>
          <a:buNone/>
          <a:defRPr sz="1200" dirty="0" smtClean="0">
            <a:solidFill>
              <a:prstClr val="black">
                <a:lumMod val="75000"/>
                <a:lumOff val="25000"/>
              </a:prstClr>
            </a:solidFill>
            <a:latin typeface="Segoe UI" panose="020B0502040204020203" pitchFamily="34" charset="0"/>
            <a:cs typeface="Segoe UI" panose="020B0502040204020203" pitchFamily="34" charset="0"/>
          </a:defRPr>
        </a:defPPr>
      </a:lstStyle>
    </a:txDef>
  </a:objectDefaults>
  <a:extraClrSchemeLst/>
  <a:extLst>
    <a:ext uri="{05A4C25C-085E-4340-85A3-A5531E510DB2}">
      <thm15:themeFamily xmlns:thm15="http://schemas.microsoft.com/office/thememl/2012/main" name="Bring Your Presentations" id="{59065FFD-95A5-4387-9888-595CD54FE3CE}" vid="{8A46A32C-1227-47D7-A4C8-360887988CE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{75E8F0DE-D620-4588-9EB4-942962FC6600}tf16411177</Template>
  <TotalTime>305</TotalTime>
  <Words>597</Words>
  <Application>Microsoft Office PowerPoint</Application>
  <PresentationFormat>Widescreen</PresentationFormat>
  <Paragraphs>145</Paragraphs>
  <Slides>12</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12</vt:i4>
      </vt:variant>
    </vt:vector>
  </HeadingPairs>
  <TitlesOfParts>
    <vt:vector size="22" baseType="lpstr">
      <vt:lpstr>Arial</vt:lpstr>
      <vt:lpstr>Calibri</vt:lpstr>
      <vt:lpstr>Helvetica Neue</vt:lpstr>
      <vt:lpstr>Segoe UI</vt:lpstr>
      <vt:lpstr>Segoe UI (Body</vt:lpstr>
      <vt:lpstr>Segoe UI Light</vt:lpstr>
      <vt:lpstr>Segoe UI Semibold</vt:lpstr>
      <vt:lpstr>Times New Roman</vt:lpstr>
      <vt:lpstr>Wingdings</vt:lpstr>
      <vt:lpstr>Get Started with 3D</vt:lpstr>
      <vt:lpstr>University Management System CSE 498</vt:lpstr>
      <vt:lpstr>Outline</vt:lpstr>
      <vt:lpstr>Introduction : University management System</vt:lpstr>
      <vt:lpstr>Project Aim : University management System</vt:lpstr>
      <vt:lpstr>Module Diagram : University management System</vt:lpstr>
      <vt:lpstr>Module Diagram : University management System</vt:lpstr>
      <vt:lpstr>Challenges: University management System</vt:lpstr>
      <vt:lpstr>Tools &amp; Technologies</vt:lpstr>
      <vt:lpstr>Facilities &amp; Services</vt:lpstr>
      <vt:lpstr>Hardware requirement</vt:lpstr>
      <vt:lpstr>Conclusion</vt:lpstr>
      <vt:lpstr>Thank You for your patience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Bring Your Presentations  to Life with 3D</dc:title>
  <dc:creator>dip</dc:creator>
  <cp:lastModifiedBy>IT-LAPTOP</cp:lastModifiedBy>
  <cp:revision>41</cp:revision>
  <dcterms:created xsi:type="dcterms:W3CDTF">2020-07-13T14:40:48Z</dcterms:created>
  <dcterms:modified xsi:type="dcterms:W3CDTF">2020-07-14T09:44:07Z</dcterms:modified>
</cp:coreProperties>
</file>