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9"/>
  </p:notesMasterIdLst>
  <p:handoutMasterIdLst>
    <p:handoutMasterId r:id="rId30"/>
  </p:handoutMasterIdLst>
  <p:sldIdLst>
    <p:sldId id="494" r:id="rId2"/>
    <p:sldId id="523" r:id="rId3"/>
    <p:sldId id="525" r:id="rId4"/>
    <p:sldId id="526" r:id="rId5"/>
    <p:sldId id="527" r:id="rId6"/>
    <p:sldId id="528" r:id="rId7"/>
    <p:sldId id="538" r:id="rId8"/>
    <p:sldId id="511" r:id="rId9"/>
    <p:sldId id="513" r:id="rId10"/>
    <p:sldId id="514" r:id="rId11"/>
    <p:sldId id="515" r:id="rId12"/>
    <p:sldId id="516" r:id="rId13"/>
    <p:sldId id="518" r:id="rId14"/>
    <p:sldId id="517" r:id="rId15"/>
    <p:sldId id="519" r:id="rId16"/>
    <p:sldId id="520" r:id="rId17"/>
    <p:sldId id="521" r:id="rId18"/>
    <p:sldId id="522" r:id="rId19"/>
    <p:sldId id="529" r:id="rId20"/>
    <p:sldId id="537" r:id="rId21"/>
    <p:sldId id="536" r:id="rId22"/>
    <p:sldId id="530" r:id="rId23"/>
    <p:sldId id="531" r:id="rId24"/>
    <p:sldId id="532" r:id="rId25"/>
    <p:sldId id="533" r:id="rId26"/>
    <p:sldId id="534" r:id="rId27"/>
    <p:sldId id="53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orient="horz" pos="144" userDrawn="1">
          <p15:clr>
            <a:srgbClr val="F26B43"/>
          </p15:clr>
        </p15:guide>
        <p15:guide id="6" orient="horz" pos="3888" userDrawn="1">
          <p15:clr>
            <a:srgbClr val="F26B43"/>
          </p15:clr>
        </p15:guide>
        <p15:guide id="9" pos="6697">
          <p15:clr>
            <a:srgbClr val="A4A3A4"/>
          </p15:clr>
        </p15:guide>
        <p15:guide id="11" orient="horz" pos="115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294B"/>
    <a:srgbClr val="00BF6F"/>
    <a:srgbClr val="FE5000"/>
    <a:srgbClr val="B1B3B3"/>
    <a:srgbClr val="63666A"/>
    <a:srgbClr val="005EB8"/>
    <a:srgbClr val="B7E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7752061-5463-48E6-A297-43E0E91C0267}">
  <a:tblStyle styleId="{0817EA92-75D0-4044-A80A-286907CE0DDB}" styleName="GE Ruled Table">
    <a:wholeTbl>
      <a:tcTxStyle>
        <a:fontRef idx="minor">
          <a:prstClr val="black"/>
        </a:fontRef>
        <a:schemeClr val="accent2"/>
      </a:tcTxStyle>
      <a:tcStyle>
        <a:tcBdr>
          <a:left>
            <a:ln w="0" cmpd="sng">
              <a:solidFill>
                <a:schemeClr val="bg1"/>
              </a:solidFill>
            </a:ln>
          </a:left>
          <a:right>
            <a:ln w="0" cmpd="sng">
              <a:solidFill>
                <a:schemeClr val="bg1"/>
              </a:solidFill>
            </a:ln>
          </a:right>
          <a:top>
            <a:ln w="19050" cmpd="sng">
              <a:gradFill>
                <a:gsLst>
                  <a:gs pos="0">
                    <a:schemeClr val="bg1"/>
                  </a:gs>
                  <a:gs pos="25000">
                    <a:srgbClr val="B7E6FF"/>
                  </a:gs>
                  <a:gs pos="100000">
                    <a:schemeClr val="accent3"/>
                  </a:gs>
                </a:gsLst>
                <a:lin ang="0" scaled="0"/>
              </a:gradFill>
            </a:ln>
          </a:top>
          <a:bottom>
            <a:ln w="0" cmpd="sng">
              <a:solidFill>
                <a:schemeClr val="bg1"/>
              </a:solidFill>
            </a:ln>
          </a:bottom>
          <a:insideH>
            <a:ln w="19050" cmpd="sng">
              <a:gradFill>
                <a:gsLst>
                  <a:gs pos="0">
                    <a:schemeClr val="bg1"/>
                  </a:gs>
                  <a:gs pos="25000">
                    <a:srgbClr val="B7E6FF"/>
                  </a:gs>
                  <a:gs pos="100000">
                    <a:schemeClr val="accent3"/>
                  </a:gs>
                </a:gsLst>
                <a:lin ang="0" scaled="0"/>
              </a:gradFill>
            </a:ln>
          </a:insideH>
          <a:insideV>
            <a:ln w="0" cmpd="sng">
              <a:solidFill>
                <a:schemeClr val="bg1"/>
              </a:solidFill>
            </a:ln>
          </a:insideV>
        </a:tcBdr>
      </a:tcStyle>
    </a:wholeTbl>
    <a:band1H>
      <a:tcStyle>
        <a:tcBdr/>
      </a:tcStyle>
    </a:band1H>
    <a:band2H>
      <a:tcStyle>
        <a:tcBdr/>
      </a:tcStyle>
    </a:band2H>
    <a:band1V>
      <a:tcStyle>
        <a:tcBdr/>
      </a:tcStyle>
    </a:band1V>
    <a:band2V>
      <a:tcStyle>
        <a:tcBdr/>
      </a:tcStyle>
    </a:band2V>
    <a:lastCol>
      <a:tcStyle>
        <a:tcBdr/>
      </a:tcStyle>
    </a:lastCol>
    <a:firstCol>
      <a:tcTxStyle b="on">
        <a:fontRef idx="minor">
          <a:prstClr val="black"/>
        </a:fontRef>
        <a:schemeClr val="accent2"/>
      </a:tcTxStyle>
      <a:tcStyle>
        <a:tcBdr>
          <a:top>
            <a:ln w="0" cmpd="sng">
              <a:solidFill>
                <a:schemeClr val="lt1"/>
              </a:solidFill>
            </a:ln>
          </a:top>
          <a:insideH>
            <a:ln w="0" cmpd="sng">
              <a:solidFill>
                <a:schemeClr val="lt1"/>
              </a:solidFill>
            </a:ln>
          </a:insideH>
        </a:tcBdr>
      </a:tcStyle>
    </a:firstCol>
    <a:lastRow>
      <a:tcStyle>
        <a:tcBdr/>
      </a:tcStyle>
    </a:lastRow>
    <a:firstRow>
      <a:tcStyle>
        <a:tcBdr/>
      </a:tcStyle>
    </a:firstRow>
  </a:tblStyle>
  <a:tblStyle styleId="{B7752061-5463-48E6-A297-43E0E91C0267}" styleName="GE Solid Table">
    <a:wholeTbl>
      <a:tcTxStyle>
        <a:fontRef idx="minor">
          <a:prstClr val="black"/>
        </a:fontRef>
        <a:schemeClr val="accent2"/>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811" autoAdjust="0"/>
    <p:restoredTop sz="91497" autoAdjust="0"/>
  </p:normalViewPr>
  <p:slideViewPr>
    <p:cSldViewPr snapToGrid="0" showGuides="1">
      <p:cViewPr varScale="1">
        <p:scale>
          <a:sx n="117" d="100"/>
          <a:sy n="117" d="100"/>
        </p:scale>
        <p:origin x="192" y="168"/>
      </p:cViewPr>
      <p:guideLst>
        <p:guide orient="horz" pos="144"/>
        <p:guide orient="horz" pos="3888"/>
        <p:guide pos="6697"/>
        <p:guide orient="horz" pos="1152"/>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showGuides="1">
      <p:cViewPr varScale="1">
        <p:scale>
          <a:sx n="92" d="100"/>
          <a:sy n="92" d="100"/>
        </p:scale>
        <p:origin x="-3410" y="-8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CBF77B6-06AB-43A3-89A4-8CD1677993D0}" type="datetimeFigureOut">
              <a:rPr lang="en-CA" smtClean="0"/>
              <a:t>2019-02-20</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2762B2D-468D-4837-8CAA-70AF425658B8}" type="slidenum">
              <a:rPr lang="en-CA" smtClean="0"/>
              <a:t>‹#›</a:t>
            </a:fld>
            <a:endParaRPr lang="en-CA"/>
          </a:p>
        </p:txBody>
      </p:sp>
      <p:pic>
        <p:nvPicPr>
          <p:cNvPr id="1026" name="Picture 2" descr="I:\Dockets\1421 SmallStuff GE PPT\Graphics\GE Grey.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02918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6804B0-AD37-4623-8498-3C9AE39E25E5}" type="datetimeFigureOut">
              <a:rPr lang="en-CA" smtClean="0"/>
              <a:t>2019-02-20</a:t>
            </a:fld>
            <a:endParaRPr lang="en-CA"/>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377687" y="4343400"/>
            <a:ext cx="6102626" cy="41148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CDABC8-FD09-47BC-822A-A981D494E0D7}" type="slidenum">
              <a:rPr lang="en-CA" smtClean="0"/>
              <a:t>‹#›</a:t>
            </a:fld>
            <a:endParaRPr lang="en-CA"/>
          </a:p>
        </p:txBody>
      </p:sp>
      <p:pic>
        <p:nvPicPr>
          <p:cNvPr id="8" name="Picture 2" descr="I:\Dockets\1421 SmallStuff GE PPT\Graphics\GE Grey.e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85773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228600" indent="0" algn="l" defTabSz="914400" rtl="0" eaLnBrk="1" latinLnBrk="0" hangingPunct="1">
      <a:defRPr sz="1200" kern="1200">
        <a:solidFill>
          <a:schemeClr val="tx1"/>
        </a:solidFill>
        <a:latin typeface="+mn-lt"/>
        <a:ea typeface="+mn-ea"/>
        <a:cs typeface="+mn-cs"/>
      </a:defRPr>
    </a:lvl2pPr>
    <a:lvl3pPr marL="457200" indent="0" algn="l" defTabSz="914400" rtl="0" eaLnBrk="1" latinLnBrk="0" hangingPunct="1">
      <a:defRPr sz="1200" kern="1200">
        <a:solidFill>
          <a:schemeClr val="tx1"/>
        </a:solidFill>
        <a:latin typeface="+mn-lt"/>
        <a:ea typeface="+mn-ea"/>
        <a:cs typeface="+mn-cs"/>
      </a:defRPr>
    </a:lvl3pPr>
    <a:lvl4pPr marL="685800" indent="0" algn="l" defTabSz="914400" rtl="0" eaLnBrk="1" latinLnBrk="0" hangingPunct="1">
      <a:defRPr sz="1200" kern="1200">
        <a:solidFill>
          <a:schemeClr val="tx1"/>
        </a:solidFill>
        <a:latin typeface="+mn-lt"/>
        <a:ea typeface="+mn-ea"/>
        <a:cs typeface="+mn-cs"/>
      </a:defRPr>
    </a:lvl4pPr>
    <a:lvl5pPr marL="914400" indent="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CDABC8-FD09-47BC-822A-A981D494E0D7}" type="slidenum">
              <a:rPr lang="en-CA" smtClean="0"/>
              <a:t>1</a:t>
            </a:fld>
            <a:endParaRPr lang="en-CA"/>
          </a:p>
        </p:txBody>
      </p:sp>
    </p:spTree>
    <p:extLst>
      <p:ext uri="{BB962C8B-B14F-4D97-AF65-F5344CB8AC3E}">
        <p14:creationId xmlns:p14="http://schemas.microsoft.com/office/powerpoint/2010/main" val="1716635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CDABC8-FD09-47BC-822A-A981D494E0D7}" type="slidenum">
              <a:rPr lang="en-CA" smtClean="0"/>
              <a:t>7</a:t>
            </a:fld>
            <a:endParaRPr lang="en-CA"/>
          </a:p>
        </p:txBody>
      </p:sp>
    </p:spTree>
    <p:extLst>
      <p:ext uri="{BB962C8B-B14F-4D97-AF65-F5344CB8AC3E}">
        <p14:creationId xmlns:p14="http://schemas.microsoft.com/office/powerpoint/2010/main" val="157559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 y="-8587"/>
            <a:ext cx="12207238" cy="6874623"/>
          </a:xfrm>
          <a:prstGeom prst="rect">
            <a:avLst/>
          </a:prstGeom>
        </p:spPr>
      </p:pic>
      <p:sp>
        <p:nvSpPr>
          <p:cNvPr id="2" name="Title 1"/>
          <p:cNvSpPr>
            <a:spLocks noGrp="1"/>
          </p:cNvSpPr>
          <p:nvPr>
            <p:ph type="ctrTitle" hasCustomPrompt="1"/>
          </p:nvPr>
        </p:nvSpPr>
        <p:spPr>
          <a:xfrm>
            <a:off x="1630554" y="1649413"/>
            <a:ext cx="9000934" cy="1554480"/>
          </a:xfrm>
        </p:spPr>
        <p:txBody>
          <a:bodyPr anchor="t" anchorCtr="0">
            <a:noAutofit/>
          </a:bodyPr>
          <a:lstStyle>
            <a:lvl1pPr algn="l">
              <a:lnSpc>
                <a:spcPct val="90000"/>
              </a:lnSpc>
              <a:defRPr sz="4800">
                <a:solidFill>
                  <a:schemeClr val="accent2"/>
                </a:solidFill>
              </a:defRPr>
            </a:lvl1pPr>
          </a:lstStyle>
          <a:p>
            <a:r>
              <a:rPr lang="en-US" dirty="0"/>
              <a:t>Title Slide Layout</a:t>
            </a:r>
            <a:endParaRPr lang="en-CA" dirty="0"/>
          </a:p>
        </p:txBody>
      </p:sp>
      <p:sp>
        <p:nvSpPr>
          <p:cNvPr id="4" name="Date Placeholder 3"/>
          <p:cNvSpPr>
            <a:spLocks noGrp="1"/>
          </p:cNvSpPr>
          <p:nvPr>
            <p:ph type="dt" sz="half" idx="10"/>
          </p:nvPr>
        </p:nvSpPr>
        <p:spPr>
          <a:xfrm>
            <a:off x="1627188" y="3657600"/>
            <a:ext cx="4467288" cy="254013"/>
          </a:xfrm>
          <a:prstGeom prst="rect">
            <a:avLst/>
          </a:prstGeom>
        </p:spPr>
        <p:txBody>
          <a:bodyPr/>
          <a:lstStyle>
            <a:lvl1pPr algn="l">
              <a:defRPr sz="1400" b="1">
                <a:solidFill>
                  <a:schemeClr val="accent2"/>
                </a:solidFill>
              </a:defRPr>
            </a:lvl1pPr>
          </a:lstStyle>
          <a:p>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10"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9" name="TextBox 8"/>
          <p:cNvSpPr txBox="1"/>
          <p:nvPr userDrawn="1"/>
        </p:nvSpPr>
        <p:spPr>
          <a:xfrm>
            <a:off x="1629475" y="3968496"/>
            <a:ext cx="8996362" cy="184666"/>
          </a:xfrm>
          <a:prstGeom prst="rect">
            <a:avLst/>
          </a:prstGeom>
          <a:noFill/>
        </p:spPr>
        <p:txBody>
          <a:bodyPr wrap="square" lIns="0" tIns="0" rIns="0" bIns="0" rtlCol="0">
            <a:spAutoFit/>
          </a:bodyPr>
          <a:lstStyle/>
          <a:p>
            <a:r>
              <a:rPr lang="en-CA" sz="1200" dirty="0">
                <a:solidFill>
                  <a:schemeClr val="accent2"/>
                </a:solidFill>
              </a:rPr>
              <a:t>Confidential. Not to be copied, distributed, or reproduced without prior approval. </a:t>
            </a:r>
          </a:p>
        </p:txBody>
      </p:sp>
    </p:spTree>
    <p:extLst>
      <p:ext uri="{BB962C8B-B14F-4D97-AF65-F5344CB8AC3E}">
        <p14:creationId xmlns:p14="http://schemas.microsoft.com/office/powerpoint/2010/main" val="3183832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33400" y="1649413"/>
            <a:ext cx="10086404" cy="4546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CA" dirty="0"/>
          </a:p>
        </p:txBody>
      </p:sp>
      <p:sp>
        <p:nvSpPr>
          <p:cNvPr id="7" name="Slide Number Placeholder 6"/>
          <p:cNvSpPr>
            <a:spLocks noGrp="1"/>
          </p:cNvSpPr>
          <p:nvPr>
            <p:ph type="sldNum" sz="quarter" idx="12"/>
          </p:nvPr>
        </p:nvSpPr>
        <p:spPr/>
        <p:txBody>
          <a:bodyPr/>
          <a:lstStyle/>
          <a:p>
            <a:fld id="{00E6A5BD-C011-4A45-AA3A-201790FB7F2B}" type="slidenum">
              <a:rPr lang="en-CA" smtClean="0"/>
              <a:t>‹#›</a:t>
            </a:fld>
            <a:endParaRPr lang="en-CA"/>
          </a:p>
        </p:txBody>
      </p:sp>
      <p:sp>
        <p:nvSpPr>
          <p:cNvPr id="8" name="Title 7"/>
          <p:cNvSpPr>
            <a:spLocks noGrp="1"/>
          </p:cNvSpPr>
          <p:nvPr>
            <p:ph type="title" hasCustomPrompt="1"/>
          </p:nvPr>
        </p:nvSpPr>
        <p:spPr>
          <a:xfrm>
            <a:off x="533400" y="222086"/>
            <a:ext cx="10091484" cy="914400"/>
          </a:xfrm>
        </p:spPr>
        <p:txBody>
          <a:bodyPr/>
          <a:lstStyle>
            <a:lvl1pPr>
              <a:defRPr/>
            </a:lvl1pPr>
          </a:lstStyle>
          <a:p>
            <a:r>
              <a:rPr lang="en-US" dirty="0"/>
              <a:t>Picture with Caption Layout</a:t>
            </a:r>
            <a:endParaRPr lang="en-CA" dirty="0"/>
          </a:p>
        </p:txBody>
      </p:sp>
    </p:spTree>
    <p:extLst>
      <p:ext uri="{BB962C8B-B14F-4D97-AF65-F5344CB8AC3E}">
        <p14:creationId xmlns:p14="http://schemas.microsoft.com/office/powerpoint/2010/main" val="496248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3400" y="222086"/>
            <a:ext cx="10091484" cy="914400"/>
          </a:xfrm>
        </p:spPr>
        <p:txBody>
          <a:bodyPr/>
          <a:lstStyle>
            <a:lvl1pPr>
              <a:defRPr/>
            </a:lvl1pPr>
          </a:lstStyle>
          <a:p>
            <a:r>
              <a:rPr lang="en-US" dirty="0"/>
              <a:t>Title Only Layout</a:t>
            </a:r>
            <a:endParaRPr lang="en-CA" dirty="0"/>
          </a:p>
        </p:txBody>
      </p:sp>
      <p:sp>
        <p:nvSpPr>
          <p:cNvPr id="5" name="Slide Number Placeholder 4"/>
          <p:cNvSpPr>
            <a:spLocks noGrp="1"/>
          </p:cNvSpPr>
          <p:nvPr>
            <p:ph type="sldNum" sz="quarter" idx="12"/>
          </p:nvPr>
        </p:nvSpPr>
        <p:spPr/>
        <p:txBody>
          <a:bodyPr/>
          <a:lstStyle/>
          <a:p>
            <a:fld id="{00E6A5BD-C011-4A45-AA3A-201790FB7F2B}" type="slidenum">
              <a:rPr lang="en-CA" smtClean="0"/>
              <a:t>‹#›</a:t>
            </a:fld>
            <a:endParaRPr lang="en-CA"/>
          </a:p>
        </p:txBody>
      </p:sp>
    </p:spTree>
    <p:extLst>
      <p:ext uri="{BB962C8B-B14F-4D97-AF65-F5344CB8AC3E}">
        <p14:creationId xmlns:p14="http://schemas.microsoft.com/office/powerpoint/2010/main" val="709296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0E6A5BD-C011-4A45-AA3A-201790FB7F2B}" type="slidenum">
              <a:rPr lang="en-CA" smtClean="0"/>
              <a:t>‹#›</a:t>
            </a:fld>
            <a:endParaRPr lang="en-CA"/>
          </a:p>
        </p:txBody>
      </p:sp>
    </p:spTree>
    <p:extLst>
      <p:ext uri="{BB962C8B-B14F-4D97-AF65-F5344CB8AC3E}">
        <p14:creationId xmlns:p14="http://schemas.microsoft.com/office/powerpoint/2010/main" val="14204686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gline">
    <p:bg>
      <p:bgPr>
        <a:solidFill>
          <a:schemeClr val="bg1"/>
        </a:solidFill>
        <a:effectLst/>
      </p:bgPr>
    </p:bg>
    <p:spTree>
      <p:nvGrpSpPr>
        <p:cNvPr id="1" name=""/>
        <p:cNvGrpSpPr/>
        <p:nvPr/>
      </p:nvGrpSpPr>
      <p:grpSpPr>
        <a:xfrm>
          <a:off x="0" y="0"/>
          <a:ext cx="0" cy="0"/>
          <a:chOff x="0" y="0"/>
          <a:chExt cx="0" cy="0"/>
        </a:xfrm>
      </p:grpSpPr>
      <p:sp>
        <p:nvSpPr>
          <p:cNvPr id="3" name="AutoShape 3"/>
          <p:cNvSpPr>
            <a:spLocks noChangeAspect="1" noChangeArrowheads="1" noTextEdit="1"/>
          </p:cNvSpPr>
          <p:nvPr/>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5" name="AutoShape 3"/>
          <p:cNvSpPr>
            <a:spLocks noChangeAspect="1" noChangeArrowheads="1" noTextEdit="1"/>
          </p:cNvSpPr>
          <p:nvPr userDrawn="1"/>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6" name="Freeform 5"/>
          <p:cNvSpPr>
            <a:spLocks noEditPoints="1"/>
          </p:cNvSpPr>
          <p:nvPr userDrawn="1"/>
        </p:nvSpPr>
        <p:spPr bwMode="auto">
          <a:xfrm>
            <a:off x="2231136" y="2951163"/>
            <a:ext cx="7927974" cy="949325"/>
          </a:xfrm>
          <a:custGeom>
            <a:avLst/>
            <a:gdLst>
              <a:gd name="T0" fmla="*/ 20 w 9061"/>
              <a:gd name="T1" fmla="*/ 64 h 1076"/>
              <a:gd name="T2" fmla="*/ 310 w 9061"/>
              <a:gd name="T3" fmla="*/ 832 h 1076"/>
              <a:gd name="T4" fmla="*/ 607 w 9061"/>
              <a:gd name="T5" fmla="*/ 832 h 1076"/>
              <a:gd name="T6" fmla="*/ 932 w 9061"/>
              <a:gd name="T7" fmla="*/ 811 h 1076"/>
              <a:gd name="T8" fmla="*/ 647 w 9061"/>
              <a:gd name="T9" fmla="*/ 352 h 1076"/>
              <a:gd name="T10" fmla="*/ 240 w 9061"/>
              <a:gd name="T11" fmla="*/ 296 h 1076"/>
              <a:gd name="T12" fmla="*/ 1565 w 9061"/>
              <a:gd name="T13" fmla="*/ 811 h 1076"/>
              <a:gd name="T14" fmla="*/ 1198 w 9061"/>
              <a:gd name="T15" fmla="*/ 386 h 1076"/>
              <a:gd name="T16" fmla="*/ 1307 w 9061"/>
              <a:gd name="T17" fmla="*/ 844 h 1076"/>
              <a:gd name="T18" fmla="*/ 1322 w 9061"/>
              <a:gd name="T19" fmla="*/ 770 h 1076"/>
              <a:gd name="T20" fmla="*/ 2155 w 9061"/>
              <a:gd name="T21" fmla="*/ 888 h 1076"/>
              <a:gd name="T22" fmla="*/ 1884 w 9061"/>
              <a:gd name="T23" fmla="*/ 658 h 1076"/>
              <a:gd name="T24" fmla="*/ 2127 w 9061"/>
              <a:gd name="T25" fmla="*/ 275 h 1076"/>
              <a:gd name="T26" fmla="*/ 1732 w 9061"/>
              <a:gd name="T27" fmla="*/ 801 h 1076"/>
              <a:gd name="T28" fmla="*/ 1792 w 9061"/>
              <a:gd name="T29" fmla="*/ 820 h 1076"/>
              <a:gd name="T30" fmla="*/ 1766 w 9061"/>
              <a:gd name="T31" fmla="*/ 461 h 1076"/>
              <a:gd name="T32" fmla="*/ 2300 w 9061"/>
              <a:gd name="T33" fmla="*/ 832 h 1076"/>
              <a:gd name="T34" fmla="*/ 2230 w 9061"/>
              <a:gd name="T35" fmla="*/ 811 h 1076"/>
              <a:gd name="T36" fmla="*/ 2214 w 9061"/>
              <a:gd name="T37" fmla="*/ 74 h 1076"/>
              <a:gd name="T38" fmla="*/ 2549 w 9061"/>
              <a:gd name="T39" fmla="*/ 413 h 1076"/>
              <a:gd name="T40" fmla="*/ 2908 w 9061"/>
              <a:gd name="T41" fmla="*/ 811 h 1076"/>
              <a:gd name="T42" fmla="*/ 2480 w 9061"/>
              <a:gd name="T43" fmla="*/ 275 h 1076"/>
              <a:gd name="T44" fmla="*/ 3428 w 9061"/>
              <a:gd name="T45" fmla="*/ 832 h 1076"/>
              <a:gd name="T46" fmla="*/ 3054 w 9061"/>
              <a:gd name="T47" fmla="*/ 382 h 1076"/>
              <a:gd name="T48" fmla="*/ 3006 w 9061"/>
              <a:gd name="T49" fmla="*/ 675 h 1076"/>
              <a:gd name="T50" fmla="*/ 3207 w 9061"/>
              <a:gd name="T51" fmla="*/ 770 h 1076"/>
              <a:gd name="T52" fmla="*/ 3207 w 9061"/>
              <a:gd name="T53" fmla="*/ 770 h 1076"/>
              <a:gd name="T54" fmla="*/ 3876 w 9061"/>
              <a:gd name="T55" fmla="*/ 788 h 1076"/>
              <a:gd name="T56" fmla="*/ 3856 w 9061"/>
              <a:gd name="T57" fmla="*/ 346 h 1076"/>
              <a:gd name="T58" fmla="*/ 3678 w 9061"/>
              <a:gd name="T59" fmla="*/ 125 h 1076"/>
              <a:gd name="T60" fmla="*/ 3513 w 9061"/>
              <a:gd name="T61" fmla="*/ 325 h 1076"/>
              <a:gd name="T62" fmla="*/ 4051 w 9061"/>
              <a:gd name="T63" fmla="*/ 296 h 1076"/>
              <a:gd name="T64" fmla="*/ 4030 w 9061"/>
              <a:gd name="T65" fmla="*/ 832 h 1076"/>
              <a:gd name="T66" fmla="*/ 4068 w 9061"/>
              <a:gd name="T67" fmla="*/ 74 h 1076"/>
              <a:gd name="T68" fmla="*/ 4248 w 9061"/>
              <a:gd name="T69" fmla="*/ 554 h 1076"/>
              <a:gd name="T70" fmla="*/ 4667 w 9061"/>
              <a:gd name="T71" fmla="*/ 554 h 1076"/>
              <a:gd name="T72" fmla="*/ 5132 w 9061"/>
              <a:gd name="T73" fmla="*/ 483 h 1076"/>
              <a:gd name="T74" fmla="*/ 5030 w 9061"/>
              <a:gd name="T75" fmla="*/ 264 h 1076"/>
              <a:gd name="T76" fmla="*/ 4774 w 9061"/>
              <a:gd name="T77" fmla="*/ 811 h 1076"/>
              <a:gd name="T78" fmla="*/ 6045 w 9061"/>
              <a:gd name="T79" fmla="*/ 465 h 1076"/>
              <a:gd name="T80" fmla="*/ 5824 w 9061"/>
              <a:gd name="T81" fmla="*/ 340 h 1076"/>
              <a:gd name="T82" fmla="*/ 5961 w 9061"/>
              <a:gd name="T83" fmla="*/ 761 h 1076"/>
              <a:gd name="T84" fmla="*/ 5694 w 9061"/>
              <a:gd name="T85" fmla="*/ 673 h 1076"/>
              <a:gd name="T86" fmla="*/ 6204 w 9061"/>
              <a:gd name="T87" fmla="*/ 346 h 1076"/>
              <a:gd name="T88" fmla="*/ 6434 w 9061"/>
              <a:gd name="T89" fmla="*/ 750 h 1076"/>
              <a:gd name="T90" fmla="*/ 6473 w 9061"/>
              <a:gd name="T91" fmla="*/ 296 h 1076"/>
              <a:gd name="T92" fmla="*/ 6204 w 9061"/>
              <a:gd name="T93" fmla="*/ 146 h 1076"/>
              <a:gd name="T94" fmla="*/ 6204 w 9061"/>
              <a:gd name="T95" fmla="*/ 346 h 1076"/>
              <a:gd name="T96" fmla="*/ 7189 w 9061"/>
              <a:gd name="T97" fmla="*/ 275 h 1076"/>
              <a:gd name="T98" fmla="*/ 6788 w 9061"/>
              <a:gd name="T99" fmla="*/ 275 h 1076"/>
              <a:gd name="T100" fmla="*/ 7040 w 9061"/>
              <a:gd name="T101" fmla="*/ 812 h 1076"/>
              <a:gd name="T102" fmla="*/ 7566 w 9061"/>
              <a:gd name="T103" fmla="*/ 306 h 1076"/>
              <a:gd name="T104" fmla="*/ 7868 w 9061"/>
              <a:gd name="T105" fmla="*/ 335 h 1076"/>
              <a:gd name="T106" fmla="*/ 7868 w 9061"/>
              <a:gd name="T107" fmla="*/ 264 h 1076"/>
              <a:gd name="T108" fmla="*/ 8321 w 9061"/>
              <a:gd name="T109" fmla="*/ 811 h 1076"/>
              <a:gd name="T110" fmla="*/ 8522 w 9061"/>
              <a:gd name="T111" fmla="*/ 269 h 1076"/>
              <a:gd name="T112" fmla="*/ 8231 w 9061"/>
              <a:gd name="T113" fmla="*/ 296 h 1076"/>
              <a:gd name="T114" fmla="*/ 9056 w 9061"/>
              <a:gd name="T115" fmla="*/ 813 h 1076"/>
              <a:gd name="T116" fmla="*/ 8704 w 9061"/>
              <a:gd name="T117" fmla="*/ 526 h 1076"/>
              <a:gd name="T118" fmla="*/ 8634 w 9061"/>
              <a:gd name="T119" fmla="*/ 832 h 1076"/>
              <a:gd name="T120" fmla="*/ 8988 w 9061"/>
              <a:gd name="T121" fmla="*/ 832 h 1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61" h="1076">
                <a:moveTo>
                  <a:pt x="74" y="832"/>
                </a:moveTo>
                <a:lnTo>
                  <a:pt x="74" y="832"/>
                </a:lnTo>
                <a:cubicBezTo>
                  <a:pt x="89" y="832"/>
                  <a:pt x="95" y="826"/>
                  <a:pt x="95" y="811"/>
                </a:cubicBezTo>
                <a:lnTo>
                  <a:pt x="95" y="85"/>
                </a:lnTo>
                <a:cubicBezTo>
                  <a:pt x="95" y="70"/>
                  <a:pt x="89" y="64"/>
                  <a:pt x="74" y="64"/>
                </a:cubicBezTo>
                <a:lnTo>
                  <a:pt x="20" y="64"/>
                </a:lnTo>
                <a:cubicBezTo>
                  <a:pt x="5" y="64"/>
                  <a:pt x="0" y="70"/>
                  <a:pt x="0" y="85"/>
                </a:cubicBezTo>
                <a:lnTo>
                  <a:pt x="0" y="811"/>
                </a:lnTo>
                <a:cubicBezTo>
                  <a:pt x="0" y="826"/>
                  <a:pt x="5" y="832"/>
                  <a:pt x="20" y="832"/>
                </a:cubicBezTo>
                <a:lnTo>
                  <a:pt x="74" y="832"/>
                </a:lnTo>
                <a:close/>
                <a:moveTo>
                  <a:pt x="310" y="832"/>
                </a:moveTo>
                <a:lnTo>
                  <a:pt x="310" y="832"/>
                </a:lnTo>
                <a:cubicBezTo>
                  <a:pt x="325" y="832"/>
                  <a:pt x="331" y="826"/>
                  <a:pt x="331" y="811"/>
                </a:cubicBezTo>
                <a:lnTo>
                  <a:pt x="331" y="413"/>
                </a:lnTo>
                <a:cubicBezTo>
                  <a:pt x="369" y="357"/>
                  <a:pt x="425" y="339"/>
                  <a:pt x="471" y="339"/>
                </a:cubicBezTo>
                <a:cubicBezTo>
                  <a:pt x="565" y="339"/>
                  <a:pt x="586" y="418"/>
                  <a:pt x="586" y="483"/>
                </a:cubicBezTo>
                <a:lnTo>
                  <a:pt x="586" y="811"/>
                </a:lnTo>
                <a:cubicBezTo>
                  <a:pt x="586" y="826"/>
                  <a:pt x="592" y="832"/>
                  <a:pt x="607" y="832"/>
                </a:cubicBezTo>
                <a:lnTo>
                  <a:pt x="655" y="832"/>
                </a:lnTo>
                <a:cubicBezTo>
                  <a:pt x="671" y="832"/>
                  <a:pt x="676" y="826"/>
                  <a:pt x="676" y="811"/>
                </a:cubicBezTo>
                <a:lnTo>
                  <a:pt x="676" y="413"/>
                </a:lnTo>
                <a:cubicBezTo>
                  <a:pt x="715" y="357"/>
                  <a:pt x="771" y="339"/>
                  <a:pt x="817" y="339"/>
                </a:cubicBezTo>
                <a:cubicBezTo>
                  <a:pt x="912" y="339"/>
                  <a:pt x="932" y="418"/>
                  <a:pt x="932" y="483"/>
                </a:cubicBezTo>
                <a:lnTo>
                  <a:pt x="932" y="811"/>
                </a:lnTo>
                <a:cubicBezTo>
                  <a:pt x="932" y="826"/>
                  <a:pt x="937" y="832"/>
                  <a:pt x="952" y="832"/>
                </a:cubicBezTo>
                <a:lnTo>
                  <a:pt x="1001" y="832"/>
                </a:lnTo>
                <a:cubicBezTo>
                  <a:pt x="1016" y="832"/>
                  <a:pt x="1022" y="826"/>
                  <a:pt x="1022" y="811"/>
                </a:cubicBezTo>
                <a:lnTo>
                  <a:pt x="1022" y="475"/>
                </a:lnTo>
                <a:cubicBezTo>
                  <a:pt x="1022" y="361"/>
                  <a:pt x="971" y="264"/>
                  <a:pt x="834" y="264"/>
                </a:cubicBezTo>
                <a:cubicBezTo>
                  <a:pt x="747" y="264"/>
                  <a:pt x="687" y="304"/>
                  <a:pt x="647" y="352"/>
                </a:cubicBezTo>
                <a:cubicBezTo>
                  <a:pt x="619" y="298"/>
                  <a:pt x="568" y="264"/>
                  <a:pt x="490" y="264"/>
                </a:cubicBezTo>
                <a:cubicBezTo>
                  <a:pt x="405" y="264"/>
                  <a:pt x="355" y="303"/>
                  <a:pt x="325" y="342"/>
                </a:cubicBezTo>
                <a:lnTo>
                  <a:pt x="325" y="296"/>
                </a:lnTo>
                <a:cubicBezTo>
                  <a:pt x="325" y="281"/>
                  <a:pt x="319" y="275"/>
                  <a:pt x="304" y="275"/>
                </a:cubicBezTo>
                <a:lnTo>
                  <a:pt x="261" y="275"/>
                </a:lnTo>
                <a:cubicBezTo>
                  <a:pt x="246" y="275"/>
                  <a:pt x="240" y="281"/>
                  <a:pt x="240" y="296"/>
                </a:cubicBezTo>
                <a:lnTo>
                  <a:pt x="240" y="811"/>
                </a:lnTo>
                <a:cubicBezTo>
                  <a:pt x="240" y="826"/>
                  <a:pt x="246" y="832"/>
                  <a:pt x="261" y="832"/>
                </a:cubicBezTo>
                <a:lnTo>
                  <a:pt x="310" y="832"/>
                </a:lnTo>
                <a:close/>
                <a:moveTo>
                  <a:pt x="1544" y="832"/>
                </a:moveTo>
                <a:lnTo>
                  <a:pt x="1544" y="832"/>
                </a:lnTo>
                <a:cubicBezTo>
                  <a:pt x="1559" y="832"/>
                  <a:pt x="1565" y="826"/>
                  <a:pt x="1565" y="811"/>
                </a:cubicBezTo>
                <a:lnTo>
                  <a:pt x="1565" y="465"/>
                </a:lnTo>
                <a:cubicBezTo>
                  <a:pt x="1565" y="346"/>
                  <a:pt x="1502" y="264"/>
                  <a:pt x="1351" y="264"/>
                </a:cubicBezTo>
                <a:cubicBezTo>
                  <a:pt x="1274" y="264"/>
                  <a:pt x="1203" y="286"/>
                  <a:pt x="1155" y="325"/>
                </a:cubicBezTo>
                <a:cubicBezTo>
                  <a:pt x="1145" y="333"/>
                  <a:pt x="1144" y="344"/>
                  <a:pt x="1151" y="355"/>
                </a:cubicBezTo>
                <a:lnTo>
                  <a:pt x="1169" y="382"/>
                </a:lnTo>
                <a:cubicBezTo>
                  <a:pt x="1179" y="395"/>
                  <a:pt x="1186" y="396"/>
                  <a:pt x="1198" y="386"/>
                </a:cubicBezTo>
                <a:cubicBezTo>
                  <a:pt x="1238" y="355"/>
                  <a:pt x="1292" y="340"/>
                  <a:pt x="1343" y="340"/>
                </a:cubicBezTo>
                <a:cubicBezTo>
                  <a:pt x="1454" y="340"/>
                  <a:pt x="1474" y="411"/>
                  <a:pt x="1474" y="479"/>
                </a:cubicBezTo>
                <a:lnTo>
                  <a:pt x="1474" y="526"/>
                </a:lnTo>
                <a:cubicBezTo>
                  <a:pt x="1444" y="513"/>
                  <a:pt x="1398" y="504"/>
                  <a:pt x="1343" y="504"/>
                </a:cubicBezTo>
                <a:cubicBezTo>
                  <a:pt x="1190" y="504"/>
                  <a:pt x="1122" y="578"/>
                  <a:pt x="1122" y="675"/>
                </a:cubicBezTo>
                <a:cubicBezTo>
                  <a:pt x="1122" y="772"/>
                  <a:pt x="1187" y="844"/>
                  <a:pt x="1307" y="844"/>
                </a:cubicBezTo>
                <a:cubicBezTo>
                  <a:pt x="1400" y="844"/>
                  <a:pt x="1450" y="801"/>
                  <a:pt x="1480" y="761"/>
                </a:cubicBezTo>
                <a:lnTo>
                  <a:pt x="1480" y="811"/>
                </a:lnTo>
                <a:cubicBezTo>
                  <a:pt x="1480" y="826"/>
                  <a:pt x="1486" y="832"/>
                  <a:pt x="1501" y="832"/>
                </a:cubicBezTo>
                <a:lnTo>
                  <a:pt x="1544" y="832"/>
                </a:lnTo>
                <a:close/>
                <a:moveTo>
                  <a:pt x="1322" y="770"/>
                </a:moveTo>
                <a:lnTo>
                  <a:pt x="1322" y="770"/>
                </a:lnTo>
                <a:cubicBezTo>
                  <a:pt x="1237" y="770"/>
                  <a:pt x="1213" y="719"/>
                  <a:pt x="1213" y="673"/>
                </a:cubicBezTo>
                <a:cubicBezTo>
                  <a:pt x="1213" y="615"/>
                  <a:pt x="1251" y="573"/>
                  <a:pt x="1355" y="573"/>
                </a:cubicBezTo>
                <a:cubicBezTo>
                  <a:pt x="1390" y="573"/>
                  <a:pt x="1444" y="578"/>
                  <a:pt x="1474" y="592"/>
                </a:cubicBezTo>
                <a:lnTo>
                  <a:pt x="1474" y="690"/>
                </a:lnTo>
                <a:cubicBezTo>
                  <a:pt x="1435" y="747"/>
                  <a:pt x="1380" y="770"/>
                  <a:pt x="1322" y="770"/>
                </a:cubicBezTo>
                <a:close/>
                <a:moveTo>
                  <a:pt x="2155" y="888"/>
                </a:moveTo>
                <a:lnTo>
                  <a:pt x="2155" y="888"/>
                </a:lnTo>
                <a:cubicBezTo>
                  <a:pt x="2155" y="790"/>
                  <a:pt x="2075" y="746"/>
                  <a:pt x="1974" y="746"/>
                </a:cubicBezTo>
                <a:lnTo>
                  <a:pt x="1834" y="746"/>
                </a:lnTo>
                <a:cubicBezTo>
                  <a:pt x="1766" y="746"/>
                  <a:pt x="1760" y="726"/>
                  <a:pt x="1760" y="709"/>
                </a:cubicBezTo>
                <a:cubicBezTo>
                  <a:pt x="1760" y="688"/>
                  <a:pt x="1771" y="666"/>
                  <a:pt x="1794" y="644"/>
                </a:cubicBezTo>
                <a:cubicBezTo>
                  <a:pt x="1820" y="653"/>
                  <a:pt x="1850" y="658"/>
                  <a:pt x="1884" y="658"/>
                </a:cubicBezTo>
                <a:cubicBezTo>
                  <a:pt x="2037" y="658"/>
                  <a:pt x="2094" y="559"/>
                  <a:pt x="2094" y="460"/>
                </a:cubicBezTo>
                <a:cubicBezTo>
                  <a:pt x="2094" y="409"/>
                  <a:pt x="2079" y="369"/>
                  <a:pt x="2039" y="335"/>
                </a:cubicBezTo>
                <a:cubicBezTo>
                  <a:pt x="2062" y="341"/>
                  <a:pt x="2098" y="346"/>
                  <a:pt x="2127" y="346"/>
                </a:cubicBezTo>
                <a:cubicBezTo>
                  <a:pt x="2141" y="346"/>
                  <a:pt x="2148" y="340"/>
                  <a:pt x="2148" y="325"/>
                </a:cubicBezTo>
                <a:lnTo>
                  <a:pt x="2148" y="296"/>
                </a:lnTo>
                <a:cubicBezTo>
                  <a:pt x="2148" y="281"/>
                  <a:pt x="2142" y="275"/>
                  <a:pt x="2127" y="275"/>
                </a:cubicBezTo>
                <a:lnTo>
                  <a:pt x="1958" y="275"/>
                </a:lnTo>
                <a:cubicBezTo>
                  <a:pt x="1937" y="268"/>
                  <a:pt x="1913" y="264"/>
                  <a:pt x="1881" y="264"/>
                </a:cubicBezTo>
                <a:cubicBezTo>
                  <a:pt x="1736" y="264"/>
                  <a:pt x="1677" y="362"/>
                  <a:pt x="1677" y="462"/>
                </a:cubicBezTo>
                <a:cubicBezTo>
                  <a:pt x="1677" y="522"/>
                  <a:pt x="1699" y="584"/>
                  <a:pt x="1754" y="622"/>
                </a:cubicBezTo>
                <a:cubicBezTo>
                  <a:pt x="1719" y="642"/>
                  <a:pt x="1681" y="674"/>
                  <a:pt x="1681" y="724"/>
                </a:cubicBezTo>
                <a:cubicBezTo>
                  <a:pt x="1681" y="762"/>
                  <a:pt x="1702" y="788"/>
                  <a:pt x="1732" y="801"/>
                </a:cubicBezTo>
                <a:cubicBezTo>
                  <a:pt x="1677" y="823"/>
                  <a:pt x="1640" y="862"/>
                  <a:pt x="1640" y="922"/>
                </a:cubicBezTo>
                <a:cubicBezTo>
                  <a:pt x="1640" y="1020"/>
                  <a:pt x="1736" y="1076"/>
                  <a:pt x="1882" y="1076"/>
                </a:cubicBezTo>
                <a:cubicBezTo>
                  <a:pt x="2060" y="1076"/>
                  <a:pt x="2155" y="994"/>
                  <a:pt x="2155" y="888"/>
                </a:cubicBezTo>
                <a:close/>
                <a:moveTo>
                  <a:pt x="1728" y="911"/>
                </a:moveTo>
                <a:lnTo>
                  <a:pt x="1728" y="911"/>
                </a:lnTo>
                <a:cubicBezTo>
                  <a:pt x="1728" y="873"/>
                  <a:pt x="1747" y="841"/>
                  <a:pt x="1792" y="820"/>
                </a:cubicBezTo>
                <a:lnTo>
                  <a:pt x="1956" y="820"/>
                </a:lnTo>
                <a:cubicBezTo>
                  <a:pt x="2038" y="820"/>
                  <a:pt x="2065" y="854"/>
                  <a:pt x="2065" y="897"/>
                </a:cubicBezTo>
                <a:cubicBezTo>
                  <a:pt x="2065" y="960"/>
                  <a:pt x="2009" y="1011"/>
                  <a:pt x="1884" y="1011"/>
                </a:cubicBezTo>
                <a:cubicBezTo>
                  <a:pt x="1762" y="1011"/>
                  <a:pt x="1728" y="963"/>
                  <a:pt x="1728" y="911"/>
                </a:cubicBezTo>
                <a:close/>
                <a:moveTo>
                  <a:pt x="1766" y="461"/>
                </a:moveTo>
                <a:lnTo>
                  <a:pt x="1766" y="461"/>
                </a:lnTo>
                <a:cubicBezTo>
                  <a:pt x="1766" y="385"/>
                  <a:pt x="1808" y="328"/>
                  <a:pt x="1886" y="328"/>
                </a:cubicBezTo>
                <a:cubicBezTo>
                  <a:pt x="1964" y="328"/>
                  <a:pt x="2005" y="385"/>
                  <a:pt x="2005" y="461"/>
                </a:cubicBezTo>
                <a:cubicBezTo>
                  <a:pt x="2005" y="537"/>
                  <a:pt x="1964" y="593"/>
                  <a:pt x="1886" y="593"/>
                </a:cubicBezTo>
                <a:cubicBezTo>
                  <a:pt x="1808" y="593"/>
                  <a:pt x="1766" y="537"/>
                  <a:pt x="1766" y="461"/>
                </a:cubicBezTo>
                <a:close/>
                <a:moveTo>
                  <a:pt x="2300" y="832"/>
                </a:moveTo>
                <a:lnTo>
                  <a:pt x="2300" y="832"/>
                </a:lnTo>
                <a:cubicBezTo>
                  <a:pt x="2315" y="832"/>
                  <a:pt x="2320" y="826"/>
                  <a:pt x="2320" y="811"/>
                </a:cubicBezTo>
                <a:lnTo>
                  <a:pt x="2320" y="296"/>
                </a:lnTo>
                <a:cubicBezTo>
                  <a:pt x="2320" y="281"/>
                  <a:pt x="2315" y="275"/>
                  <a:pt x="2300" y="275"/>
                </a:cubicBezTo>
                <a:lnTo>
                  <a:pt x="2251" y="275"/>
                </a:lnTo>
                <a:cubicBezTo>
                  <a:pt x="2236" y="275"/>
                  <a:pt x="2230" y="281"/>
                  <a:pt x="2230" y="296"/>
                </a:cubicBezTo>
                <a:lnTo>
                  <a:pt x="2230" y="811"/>
                </a:lnTo>
                <a:cubicBezTo>
                  <a:pt x="2230" y="826"/>
                  <a:pt x="2236" y="832"/>
                  <a:pt x="2251" y="832"/>
                </a:cubicBezTo>
                <a:lnTo>
                  <a:pt x="2300" y="832"/>
                </a:lnTo>
                <a:close/>
                <a:moveTo>
                  <a:pt x="2337" y="74"/>
                </a:moveTo>
                <a:lnTo>
                  <a:pt x="2337" y="74"/>
                </a:lnTo>
                <a:cubicBezTo>
                  <a:pt x="2337" y="40"/>
                  <a:pt x="2314" y="12"/>
                  <a:pt x="2275" y="12"/>
                </a:cubicBezTo>
                <a:cubicBezTo>
                  <a:pt x="2237" y="12"/>
                  <a:pt x="2214" y="40"/>
                  <a:pt x="2214" y="74"/>
                </a:cubicBezTo>
                <a:cubicBezTo>
                  <a:pt x="2214" y="109"/>
                  <a:pt x="2237" y="137"/>
                  <a:pt x="2275" y="137"/>
                </a:cubicBezTo>
                <a:cubicBezTo>
                  <a:pt x="2314" y="137"/>
                  <a:pt x="2337" y="109"/>
                  <a:pt x="2337" y="74"/>
                </a:cubicBezTo>
                <a:close/>
                <a:moveTo>
                  <a:pt x="2528" y="832"/>
                </a:moveTo>
                <a:lnTo>
                  <a:pt x="2528" y="832"/>
                </a:lnTo>
                <a:cubicBezTo>
                  <a:pt x="2543" y="832"/>
                  <a:pt x="2549" y="826"/>
                  <a:pt x="2549" y="811"/>
                </a:cubicBezTo>
                <a:lnTo>
                  <a:pt x="2549" y="413"/>
                </a:lnTo>
                <a:cubicBezTo>
                  <a:pt x="2590" y="357"/>
                  <a:pt x="2648" y="339"/>
                  <a:pt x="2696" y="339"/>
                </a:cubicBezTo>
                <a:cubicBezTo>
                  <a:pt x="2795" y="339"/>
                  <a:pt x="2817" y="418"/>
                  <a:pt x="2817" y="483"/>
                </a:cubicBezTo>
                <a:lnTo>
                  <a:pt x="2817" y="811"/>
                </a:lnTo>
                <a:cubicBezTo>
                  <a:pt x="2817" y="826"/>
                  <a:pt x="2823" y="832"/>
                  <a:pt x="2838" y="832"/>
                </a:cubicBezTo>
                <a:lnTo>
                  <a:pt x="2887" y="832"/>
                </a:lnTo>
                <a:cubicBezTo>
                  <a:pt x="2902" y="832"/>
                  <a:pt x="2908" y="826"/>
                  <a:pt x="2908" y="811"/>
                </a:cubicBezTo>
                <a:lnTo>
                  <a:pt x="2908" y="475"/>
                </a:lnTo>
                <a:cubicBezTo>
                  <a:pt x="2908" y="361"/>
                  <a:pt x="2853" y="264"/>
                  <a:pt x="2715" y="264"/>
                </a:cubicBezTo>
                <a:cubicBezTo>
                  <a:pt x="2627" y="264"/>
                  <a:pt x="2575" y="303"/>
                  <a:pt x="2543" y="342"/>
                </a:cubicBezTo>
                <a:lnTo>
                  <a:pt x="2543" y="296"/>
                </a:lnTo>
                <a:cubicBezTo>
                  <a:pt x="2543" y="281"/>
                  <a:pt x="2538" y="275"/>
                  <a:pt x="2522" y="275"/>
                </a:cubicBezTo>
                <a:lnTo>
                  <a:pt x="2480" y="275"/>
                </a:lnTo>
                <a:cubicBezTo>
                  <a:pt x="2464" y="275"/>
                  <a:pt x="2459" y="281"/>
                  <a:pt x="2459" y="296"/>
                </a:cubicBezTo>
                <a:lnTo>
                  <a:pt x="2459" y="811"/>
                </a:lnTo>
                <a:cubicBezTo>
                  <a:pt x="2459" y="826"/>
                  <a:pt x="2464" y="832"/>
                  <a:pt x="2480" y="832"/>
                </a:cubicBezTo>
                <a:lnTo>
                  <a:pt x="2528" y="832"/>
                </a:lnTo>
                <a:close/>
                <a:moveTo>
                  <a:pt x="3428" y="832"/>
                </a:moveTo>
                <a:lnTo>
                  <a:pt x="3428" y="832"/>
                </a:lnTo>
                <a:cubicBezTo>
                  <a:pt x="3443" y="832"/>
                  <a:pt x="3449" y="826"/>
                  <a:pt x="3449" y="811"/>
                </a:cubicBezTo>
                <a:lnTo>
                  <a:pt x="3449" y="465"/>
                </a:lnTo>
                <a:cubicBezTo>
                  <a:pt x="3449" y="346"/>
                  <a:pt x="3387" y="264"/>
                  <a:pt x="3236" y="264"/>
                </a:cubicBezTo>
                <a:cubicBezTo>
                  <a:pt x="3158" y="264"/>
                  <a:pt x="3087" y="286"/>
                  <a:pt x="3040" y="325"/>
                </a:cubicBezTo>
                <a:cubicBezTo>
                  <a:pt x="3029" y="333"/>
                  <a:pt x="3028" y="344"/>
                  <a:pt x="3035" y="355"/>
                </a:cubicBezTo>
                <a:lnTo>
                  <a:pt x="3054" y="382"/>
                </a:lnTo>
                <a:cubicBezTo>
                  <a:pt x="3063" y="395"/>
                  <a:pt x="3070" y="396"/>
                  <a:pt x="3083" y="386"/>
                </a:cubicBezTo>
                <a:cubicBezTo>
                  <a:pt x="3122" y="355"/>
                  <a:pt x="3177" y="340"/>
                  <a:pt x="3228" y="340"/>
                </a:cubicBezTo>
                <a:cubicBezTo>
                  <a:pt x="3338" y="340"/>
                  <a:pt x="3359" y="411"/>
                  <a:pt x="3359" y="479"/>
                </a:cubicBezTo>
                <a:lnTo>
                  <a:pt x="3359" y="526"/>
                </a:lnTo>
                <a:cubicBezTo>
                  <a:pt x="3329" y="513"/>
                  <a:pt x="3282" y="504"/>
                  <a:pt x="3228" y="504"/>
                </a:cubicBezTo>
                <a:cubicBezTo>
                  <a:pt x="3074" y="504"/>
                  <a:pt x="3006" y="578"/>
                  <a:pt x="3006" y="675"/>
                </a:cubicBezTo>
                <a:cubicBezTo>
                  <a:pt x="3006" y="772"/>
                  <a:pt x="3071" y="844"/>
                  <a:pt x="3192" y="844"/>
                </a:cubicBezTo>
                <a:cubicBezTo>
                  <a:pt x="3284" y="844"/>
                  <a:pt x="3334" y="801"/>
                  <a:pt x="3364" y="761"/>
                </a:cubicBezTo>
                <a:lnTo>
                  <a:pt x="3364" y="811"/>
                </a:lnTo>
                <a:cubicBezTo>
                  <a:pt x="3364" y="826"/>
                  <a:pt x="3370" y="832"/>
                  <a:pt x="3385" y="832"/>
                </a:cubicBezTo>
                <a:lnTo>
                  <a:pt x="3428" y="832"/>
                </a:lnTo>
                <a:close/>
                <a:moveTo>
                  <a:pt x="3207" y="770"/>
                </a:moveTo>
                <a:lnTo>
                  <a:pt x="3207" y="770"/>
                </a:lnTo>
                <a:cubicBezTo>
                  <a:pt x="3121" y="770"/>
                  <a:pt x="3098" y="719"/>
                  <a:pt x="3098" y="673"/>
                </a:cubicBezTo>
                <a:cubicBezTo>
                  <a:pt x="3098" y="615"/>
                  <a:pt x="3135" y="573"/>
                  <a:pt x="3239" y="573"/>
                </a:cubicBezTo>
                <a:cubicBezTo>
                  <a:pt x="3274" y="573"/>
                  <a:pt x="3329" y="578"/>
                  <a:pt x="3359" y="592"/>
                </a:cubicBezTo>
                <a:lnTo>
                  <a:pt x="3359" y="690"/>
                </a:lnTo>
                <a:cubicBezTo>
                  <a:pt x="3319" y="747"/>
                  <a:pt x="3265" y="770"/>
                  <a:pt x="3207" y="770"/>
                </a:cubicBezTo>
                <a:close/>
                <a:moveTo>
                  <a:pt x="3608" y="346"/>
                </a:moveTo>
                <a:lnTo>
                  <a:pt x="3608" y="346"/>
                </a:lnTo>
                <a:lnTo>
                  <a:pt x="3608" y="676"/>
                </a:lnTo>
                <a:cubicBezTo>
                  <a:pt x="3608" y="799"/>
                  <a:pt x="3663" y="844"/>
                  <a:pt x="3760" y="844"/>
                </a:cubicBezTo>
                <a:cubicBezTo>
                  <a:pt x="3798" y="844"/>
                  <a:pt x="3834" y="837"/>
                  <a:pt x="3867" y="818"/>
                </a:cubicBezTo>
                <a:cubicBezTo>
                  <a:pt x="3878" y="811"/>
                  <a:pt x="3882" y="802"/>
                  <a:pt x="3876" y="788"/>
                </a:cubicBezTo>
                <a:lnTo>
                  <a:pt x="3863" y="758"/>
                </a:lnTo>
                <a:cubicBezTo>
                  <a:pt x="3858" y="745"/>
                  <a:pt x="3851" y="743"/>
                  <a:pt x="3838" y="750"/>
                </a:cubicBezTo>
                <a:cubicBezTo>
                  <a:pt x="3818" y="761"/>
                  <a:pt x="3797" y="768"/>
                  <a:pt x="3772" y="768"/>
                </a:cubicBezTo>
                <a:cubicBezTo>
                  <a:pt x="3717" y="768"/>
                  <a:pt x="3699" y="734"/>
                  <a:pt x="3699" y="673"/>
                </a:cubicBezTo>
                <a:lnTo>
                  <a:pt x="3699" y="346"/>
                </a:lnTo>
                <a:lnTo>
                  <a:pt x="3856" y="346"/>
                </a:lnTo>
                <a:cubicBezTo>
                  <a:pt x="3871" y="346"/>
                  <a:pt x="3877" y="340"/>
                  <a:pt x="3877" y="325"/>
                </a:cubicBezTo>
                <a:lnTo>
                  <a:pt x="3877" y="296"/>
                </a:lnTo>
                <a:cubicBezTo>
                  <a:pt x="3877" y="281"/>
                  <a:pt x="3871" y="275"/>
                  <a:pt x="3856" y="275"/>
                </a:cubicBezTo>
                <a:lnTo>
                  <a:pt x="3699" y="275"/>
                </a:lnTo>
                <a:lnTo>
                  <a:pt x="3699" y="146"/>
                </a:lnTo>
                <a:cubicBezTo>
                  <a:pt x="3699" y="131"/>
                  <a:pt x="3693" y="125"/>
                  <a:pt x="3678" y="125"/>
                </a:cubicBezTo>
                <a:lnTo>
                  <a:pt x="3629" y="125"/>
                </a:lnTo>
                <a:cubicBezTo>
                  <a:pt x="3614" y="125"/>
                  <a:pt x="3608" y="131"/>
                  <a:pt x="3608" y="146"/>
                </a:cubicBezTo>
                <a:lnTo>
                  <a:pt x="3608" y="275"/>
                </a:lnTo>
                <a:lnTo>
                  <a:pt x="3534" y="275"/>
                </a:lnTo>
                <a:cubicBezTo>
                  <a:pt x="3519" y="275"/>
                  <a:pt x="3513" y="281"/>
                  <a:pt x="3513" y="296"/>
                </a:cubicBezTo>
                <a:lnTo>
                  <a:pt x="3513" y="325"/>
                </a:lnTo>
                <a:cubicBezTo>
                  <a:pt x="3513" y="340"/>
                  <a:pt x="3519" y="346"/>
                  <a:pt x="3534" y="346"/>
                </a:cubicBezTo>
                <a:lnTo>
                  <a:pt x="3608" y="346"/>
                </a:lnTo>
                <a:close/>
                <a:moveTo>
                  <a:pt x="4030" y="832"/>
                </a:moveTo>
                <a:lnTo>
                  <a:pt x="4030" y="832"/>
                </a:lnTo>
                <a:cubicBezTo>
                  <a:pt x="4045" y="832"/>
                  <a:pt x="4051" y="826"/>
                  <a:pt x="4051" y="811"/>
                </a:cubicBezTo>
                <a:lnTo>
                  <a:pt x="4051" y="296"/>
                </a:lnTo>
                <a:cubicBezTo>
                  <a:pt x="4051" y="281"/>
                  <a:pt x="4045" y="275"/>
                  <a:pt x="4030" y="275"/>
                </a:cubicBezTo>
                <a:lnTo>
                  <a:pt x="3982" y="275"/>
                </a:lnTo>
                <a:cubicBezTo>
                  <a:pt x="3967" y="275"/>
                  <a:pt x="3961" y="281"/>
                  <a:pt x="3961" y="296"/>
                </a:cubicBezTo>
                <a:lnTo>
                  <a:pt x="3961" y="811"/>
                </a:lnTo>
                <a:cubicBezTo>
                  <a:pt x="3961" y="826"/>
                  <a:pt x="3967" y="832"/>
                  <a:pt x="3982" y="832"/>
                </a:cubicBezTo>
                <a:lnTo>
                  <a:pt x="4030" y="832"/>
                </a:lnTo>
                <a:close/>
                <a:moveTo>
                  <a:pt x="4068" y="74"/>
                </a:moveTo>
                <a:lnTo>
                  <a:pt x="4068" y="74"/>
                </a:lnTo>
                <a:cubicBezTo>
                  <a:pt x="4068" y="40"/>
                  <a:pt x="4044" y="12"/>
                  <a:pt x="4006" y="12"/>
                </a:cubicBezTo>
                <a:cubicBezTo>
                  <a:pt x="3968" y="12"/>
                  <a:pt x="3945" y="40"/>
                  <a:pt x="3945" y="74"/>
                </a:cubicBezTo>
                <a:cubicBezTo>
                  <a:pt x="3945" y="109"/>
                  <a:pt x="3968" y="137"/>
                  <a:pt x="4006" y="137"/>
                </a:cubicBezTo>
                <a:cubicBezTo>
                  <a:pt x="4044" y="137"/>
                  <a:pt x="4068" y="109"/>
                  <a:pt x="4068" y="74"/>
                </a:cubicBezTo>
                <a:close/>
                <a:moveTo>
                  <a:pt x="4248" y="554"/>
                </a:moveTo>
                <a:lnTo>
                  <a:pt x="4248" y="554"/>
                </a:lnTo>
                <a:cubicBezTo>
                  <a:pt x="4248" y="439"/>
                  <a:pt x="4295" y="335"/>
                  <a:pt x="4411" y="335"/>
                </a:cubicBezTo>
                <a:cubicBezTo>
                  <a:pt x="4527" y="335"/>
                  <a:pt x="4573" y="439"/>
                  <a:pt x="4573" y="554"/>
                </a:cubicBezTo>
                <a:cubicBezTo>
                  <a:pt x="4573" y="668"/>
                  <a:pt x="4527" y="772"/>
                  <a:pt x="4411" y="772"/>
                </a:cubicBezTo>
                <a:cubicBezTo>
                  <a:pt x="4295" y="772"/>
                  <a:pt x="4248" y="668"/>
                  <a:pt x="4248" y="554"/>
                </a:cubicBezTo>
                <a:close/>
                <a:moveTo>
                  <a:pt x="4667" y="554"/>
                </a:moveTo>
                <a:lnTo>
                  <a:pt x="4667" y="554"/>
                </a:lnTo>
                <a:cubicBezTo>
                  <a:pt x="4667" y="404"/>
                  <a:pt x="4593" y="264"/>
                  <a:pt x="4411" y="264"/>
                </a:cubicBezTo>
                <a:cubicBezTo>
                  <a:pt x="4232" y="264"/>
                  <a:pt x="4155" y="404"/>
                  <a:pt x="4155" y="554"/>
                </a:cubicBezTo>
                <a:cubicBezTo>
                  <a:pt x="4155" y="703"/>
                  <a:pt x="4229" y="844"/>
                  <a:pt x="4411" y="844"/>
                </a:cubicBezTo>
                <a:cubicBezTo>
                  <a:pt x="4590" y="844"/>
                  <a:pt x="4667" y="703"/>
                  <a:pt x="4667" y="554"/>
                </a:cubicBezTo>
                <a:close/>
                <a:moveTo>
                  <a:pt x="4844" y="832"/>
                </a:moveTo>
                <a:lnTo>
                  <a:pt x="4844" y="832"/>
                </a:lnTo>
                <a:cubicBezTo>
                  <a:pt x="4859" y="832"/>
                  <a:pt x="4864" y="826"/>
                  <a:pt x="4864" y="811"/>
                </a:cubicBezTo>
                <a:lnTo>
                  <a:pt x="4864" y="413"/>
                </a:lnTo>
                <a:cubicBezTo>
                  <a:pt x="4905" y="357"/>
                  <a:pt x="4963" y="339"/>
                  <a:pt x="5012" y="339"/>
                </a:cubicBezTo>
                <a:cubicBezTo>
                  <a:pt x="5110" y="339"/>
                  <a:pt x="5132" y="418"/>
                  <a:pt x="5132" y="483"/>
                </a:cubicBezTo>
                <a:lnTo>
                  <a:pt x="5132" y="811"/>
                </a:lnTo>
                <a:cubicBezTo>
                  <a:pt x="5132" y="826"/>
                  <a:pt x="5138" y="832"/>
                  <a:pt x="5153" y="832"/>
                </a:cubicBezTo>
                <a:lnTo>
                  <a:pt x="5202" y="832"/>
                </a:lnTo>
                <a:cubicBezTo>
                  <a:pt x="5217" y="832"/>
                  <a:pt x="5223" y="826"/>
                  <a:pt x="5223" y="811"/>
                </a:cubicBezTo>
                <a:lnTo>
                  <a:pt x="5223" y="475"/>
                </a:lnTo>
                <a:cubicBezTo>
                  <a:pt x="5223" y="361"/>
                  <a:pt x="5168" y="264"/>
                  <a:pt x="5030" y="264"/>
                </a:cubicBezTo>
                <a:cubicBezTo>
                  <a:pt x="4942" y="264"/>
                  <a:pt x="4890" y="303"/>
                  <a:pt x="4859" y="342"/>
                </a:cubicBezTo>
                <a:lnTo>
                  <a:pt x="4859" y="296"/>
                </a:lnTo>
                <a:cubicBezTo>
                  <a:pt x="4859" y="281"/>
                  <a:pt x="4853" y="275"/>
                  <a:pt x="4838" y="275"/>
                </a:cubicBezTo>
                <a:lnTo>
                  <a:pt x="4795" y="275"/>
                </a:lnTo>
                <a:cubicBezTo>
                  <a:pt x="4780" y="275"/>
                  <a:pt x="4774" y="281"/>
                  <a:pt x="4774" y="296"/>
                </a:cubicBezTo>
                <a:lnTo>
                  <a:pt x="4774" y="811"/>
                </a:lnTo>
                <a:cubicBezTo>
                  <a:pt x="4774" y="826"/>
                  <a:pt x="4780" y="832"/>
                  <a:pt x="4795" y="832"/>
                </a:cubicBezTo>
                <a:lnTo>
                  <a:pt x="4844" y="832"/>
                </a:lnTo>
                <a:close/>
                <a:moveTo>
                  <a:pt x="6024" y="832"/>
                </a:moveTo>
                <a:lnTo>
                  <a:pt x="6024" y="832"/>
                </a:lnTo>
                <a:cubicBezTo>
                  <a:pt x="6039" y="832"/>
                  <a:pt x="6045" y="826"/>
                  <a:pt x="6045" y="811"/>
                </a:cubicBezTo>
                <a:lnTo>
                  <a:pt x="6045" y="465"/>
                </a:lnTo>
                <a:cubicBezTo>
                  <a:pt x="6045" y="346"/>
                  <a:pt x="5983" y="264"/>
                  <a:pt x="5832" y="264"/>
                </a:cubicBezTo>
                <a:cubicBezTo>
                  <a:pt x="5754" y="264"/>
                  <a:pt x="5683" y="286"/>
                  <a:pt x="5636" y="325"/>
                </a:cubicBezTo>
                <a:cubicBezTo>
                  <a:pt x="5625" y="333"/>
                  <a:pt x="5624" y="344"/>
                  <a:pt x="5631" y="355"/>
                </a:cubicBezTo>
                <a:lnTo>
                  <a:pt x="5650" y="382"/>
                </a:lnTo>
                <a:cubicBezTo>
                  <a:pt x="5659" y="395"/>
                  <a:pt x="5666" y="396"/>
                  <a:pt x="5679" y="386"/>
                </a:cubicBezTo>
                <a:cubicBezTo>
                  <a:pt x="5718" y="355"/>
                  <a:pt x="5773" y="340"/>
                  <a:pt x="5824" y="340"/>
                </a:cubicBezTo>
                <a:cubicBezTo>
                  <a:pt x="5934" y="340"/>
                  <a:pt x="5955" y="411"/>
                  <a:pt x="5955" y="479"/>
                </a:cubicBezTo>
                <a:lnTo>
                  <a:pt x="5955" y="526"/>
                </a:lnTo>
                <a:cubicBezTo>
                  <a:pt x="5925" y="513"/>
                  <a:pt x="5878" y="504"/>
                  <a:pt x="5824" y="504"/>
                </a:cubicBezTo>
                <a:cubicBezTo>
                  <a:pt x="5671" y="504"/>
                  <a:pt x="5602" y="578"/>
                  <a:pt x="5602" y="675"/>
                </a:cubicBezTo>
                <a:cubicBezTo>
                  <a:pt x="5602" y="772"/>
                  <a:pt x="5667" y="844"/>
                  <a:pt x="5788" y="844"/>
                </a:cubicBezTo>
                <a:cubicBezTo>
                  <a:pt x="5881" y="844"/>
                  <a:pt x="5930" y="801"/>
                  <a:pt x="5961" y="761"/>
                </a:cubicBezTo>
                <a:lnTo>
                  <a:pt x="5961" y="811"/>
                </a:lnTo>
                <a:cubicBezTo>
                  <a:pt x="5961" y="826"/>
                  <a:pt x="5966" y="832"/>
                  <a:pt x="5981" y="832"/>
                </a:cubicBezTo>
                <a:lnTo>
                  <a:pt x="6024" y="832"/>
                </a:lnTo>
                <a:close/>
                <a:moveTo>
                  <a:pt x="5803" y="770"/>
                </a:moveTo>
                <a:lnTo>
                  <a:pt x="5803" y="770"/>
                </a:lnTo>
                <a:cubicBezTo>
                  <a:pt x="5717" y="770"/>
                  <a:pt x="5694" y="719"/>
                  <a:pt x="5694" y="673"/>
                </a:cubicBezTo>
                <a:cubicBezTo>
                  <a:pt x="5694" y="615"/>
                  <a:pt x="5731" y="573"/>
                  <a:pt x="5835" y="573"/>
                </a:cubicBezTo>
                <a:cubicBezTo>
                  <a:pt x="5870" y="573"/>
                  <a:pt x="5925" y="578"/>
                  <a:pt x="5955" y="592"/>
                </a:cubicBezTo>
                <a:lnTo>
                  <a:pt x="5955" y="690"/>
                </a:lnTo>
                <a:cubicBezTo>
                  <a:pt x="5915" y="747"/>
                  <a:pt x="5861" y="770"/>
                  <a:pt x="5803" y="770"/>
                </a:cubicBezTo>
                <a:close/>
                <a:moveTo>
                  <a:pt x="6204" y="346"/>
                </a:moveTo>
                <a:lnTo>
                  <a:pt x="6204" y="346"/>
                </a:lnTo>
                <a:lnTo>
                  <a:pt x="6204" y="676"/>
                </a:lnTo>
                <a:cubicBezTo>
                  <a:pt x="6204" y="799"/>
                  <a:pt x="6259" y="844"/>
                  <a:pt x="6356" y="844"/>
                </a:cubicBezTo>
                <a:cubicBezTo>
                  <a:pt x="6395" y="844"/>
                  <a:pt x="6431" y="837"/>
                  <a:pt x="6463" y="818"/>
                </a:cubicBezTo>
                <a:cubicBezTo>
                  <a:pt x="6475" y="811"/>
                  <a:pt x="6478" y="802"/>
                  <a:pt x="6472" y="788"/>
                </a:cubicBezTo>
                <a:lnTo>
                  <a:pt x="6460" y="758"/>
                </a:lnTo>
                <a:cubicBezTo>
                  <a:pt x="6454" y="745"/>
                  <a:pt x="6447" y="743"/>
                  <a:pt x="6434" y="750"/>
                </a:cubicBezTo>
                <a:cubicBezTo>
                  <a:pt x="6414" y="761"/>
                  <a:pt x="6393" y="768"/>
                  <a:pt x="6368" y="768"/>
                </a:cubicBezTo>
                <a:cubicBezTo>
                  <a:pt x="6313" y="768"/>
                  <a:pt x="6295" y="734"/>
                  <a:pt x="6295" y="673"/>
                </a:cubicBezTo>
                <a:lnTo>
                  <a:pt x="6295" y="346"/>
                </a:lnTo>
                <a:lnTo>
                  <a:pt x="6453" y="346"/>
                </a:lnTo>
                <a:cubicBezTo>
                  <a:pt x="6468" y="346"/>
                  <a:pt x="6473" y="340"/>
                  <a:pt x="6473" y="325"/>
                </a:cubicBezTo>
                <a:lnTo>
                  <a:pt x="6473" y="296"/>
                </a:lnTo>
                <a:cubicBezTo>
                  <a:pt x="6473" y="281"/>
                  <a:pt x="6468" y="275"/>
                  <a:pt x="6453" y="275"/>
                </a:cubicBezTo>
                <a:lnTo>
                  <a:pt x="6295" y="275"/>
                </a:lnTo>
                <a:lnTo>
                  <a:pt x="6295" y="146"/>
                </a:lnTo>
                <a:cubicBezTo>
                  <a:pt x="6295" y="131"/>
                  <a:pt x="6289" y="125"/>
                  <a:pt x="6274" y="125"/>
                </a:cubicBezTo>
                <a:lnTo>
                  <a:pt x="6225" y="125"/>
                </a:lnTo>
                <a:cubicBezTo>
                  <a:pt x="6210" y="125"/>
                  <a:pt x="6204" y="131"/>
                  <a:pt x="6204" y="146"/>
                </a:cubicBezTo>
                <a:lnTo>
                  <a:pt x="6204" y="275"/>
                </a:lnTo>
                <a:lnTo>
                  <a:pt x="6130" y="275"/>
                </a:lnTo>
                <a:cubicBezTo>
                  <a:pt x="6115" y="275"/>
                  <a:pt x="6109" y="281"/>
                  <a:pt x="6109" y="296"/>
                </a:cubicBezTo>
                <a:lnTo>
                  <a:pt x="6109" y="325"/>
                </a:lnTo>
                <a:cubicBezTo>
                  <a:pt x="6109" y="340"/>
                  <a:pt x="6115" y="346"/>
                  <a:pt x="6130" y="346"/>
                </a:cubicBezTo>
                <a:lnTo>
                  <a:pt x="6204" y="346"/>
                </a:lnTo>
                <a:close/>
                <a:moveTo>
                  <a:pt x="7502" y="275"/>
                </a:moveTo>
                <a:lnTo>
                  <a:pt x="7502" y="275"/>
                </a:lnTo>
                <a:cubicBezTo>
                  <a:pt x="7487" y="275"/>
                  <a:pt x="7480" y="281"/>
                  <a:pt x="7478" y="296"/>
                </a:cubicBezTo>
                <a:cubicBezTo>
                  <a:pt x="7451" y="447"/>
                  <a:pt x="7398" y="628"/>
                  <a:pt x="7350" y="741"/>
                </a:cubicBezTo>
                <a:cubicBezTo>
                  <a:pt x="7298" y="628"/>
                  <a:pt x="7241" y="447"/>
                  <a:pt x="7214" y="296"/>
                </a:cubicBezTo>
                <a:cubicBezTo>
                  <a:pt x="7211" y="281"/>
                  <a:pt x="7204" y="275"/>
                  <a:pt x="7189" y="275"/>
                </a:cubicBezTo>
                <a:lnTo>
                  <a:pt x="7150" y="275"/>
                </a:lnTo>
                <a:cubicBezTo>
                  <a:pt x="7135" y="275"/>
                  <a:pt x="7128" y="281"/>
                  <a:pt x="7125" y="296"/>
                </a:cubicBezTo>
                <a:cubicBezTo>
                  <a:pt x="7099" y="447"/>
                  <a:pt x="7042" y="628"/>
                  <a:pt x="6990" y="741"/>
                </a:cubicBezTo>
                <a:cubicBezTo>
                  <a:pt x="6942" y="628"/>
                  <a:pt x="6889" y="447"/>
                  <a:pt x="6862" y="296"/>
                </a:cubicBezTo>
                <a:cubicBezTo>
                  <a:pt x="6860" y="281"/>
                  <a:pt x="6853" y="275"/>
                  <a:pt x="6838" y="275"/>
                </a:cubicBezTo>
                <a:lnTo>
                  <a:pt x="6788" y="275"/>
                </a:lnTo>
                <a:cubicBezTo>
                  <a:pt x="6776" y="275"/>
                  <a:pt x="6770" y="281"/>
                  <a:pt x="6770" y="290"/>
                </a:cubicBezTo>
                <a:cubicBezTo>
                  <a:pt x="6770" y="295"/>
                  <a:pt x="6772" y="301"/>
                  <a:pt x="6773" y="306"/>
                </a:cubicBezTo>
                <a:cubicBezTo>
                  <a:pt x="6808" y="483"/>
                  <a:pt x="6877" y="688"/>
                  <a:pt x="6935" y="813"/>
                </a:cubicBezTo>
                <a:cubicBezTo>
                  <a:pt x="6941" y="826"/>
                  <a:pt x="6950" y="832"/>
                  <a:pt x="6965" y="832"/>
                </a:cubicBezTo>
                <a:lnTo>
                  <a:pt x="7011" y="832"/>
                </a:lnTo>
                <a:cubicBezTo>
                  <a:pt x="7026" y="832"/>
                  <a:pt x="7034" y="826"/>
                  <a:pt x="7040" y="812"/>
                </a:cubicBezTo>
                <a:cubicBezTo>
                  <a:pt x="7104" y="659"/>
                  <a:pt x="7147" y="533"/>
                  <a:pt x="7169" y="412"/>
                </a:cubicBezTo>
                <a:cubicBezTo>
                  <a:pt x="7193" y="533"/>
                  <a:pt x="7234" y="659"/>
                  <a:pt x="7301" y="813"/>
                </a:cubicBezTo>
                <a:cubicBezTo>
                  <a:pt x="7306" y="826"/>
                  <a:pt x="7314" y="832"/>
                  <a:pt x="7330" y="832"/>
                </a:cubicBezTo>
                <a:lnTo>
                  <a:pt x="7374" y="832"/>
                </a:lnTo>
                <a:cubicBezTo>
                  <a:pt x="7389" y="832"/>
                  <a:pt x="7398" y="825"/>
                  <a:pt x="7404" y="813"/>
                </a:cubicBezTo>
                <a:cubicBezTo>
                  <a:pt x="7465" y="690"/>
                  <a:pt x="7531" y="483"/>
                  <a:pt x="7566" y="306"/>
                </a:cubicBezTo>
                <a:cubicBezTo>
                  <a:pt x="7567" y="301"/>
                  <a:pt x="7568" y="295"/>
                  <a:pt x="7568" y="290"/>
                </a:cubicBezTo>
                <a:cubicBezTo>
                  <a:pt x="7568" y="281"/>
                  <a:pt x="7563" y="275"/>
                  <a:pt x="7551" y="275"/>
                </a:cubicBezTo>
                <a:lnTo>
                  <a:pt x="7502" y="275"/>
                </a:lnTo>
                <a:close/>
                <a:moveTo>
                  <a:pt x="7705" y="554"/>
                </a:moveTo>
                <a:lnTo>
                  <a:pt x="7705" y="554"/>
                </a:lnTo>
                <a:cubicBezTo>
                  <a:pt x="7705" y="439"/>
                  <a:pt x="7752" y="335"/>
                  <a:pt x="7868" y="335"/>
                </a:cubicBezTo>
                <a:cubicBezTo>
                  <a:pt x="7984" y="335"/>
                  <a:pt x="8030" y="439"/>
                  <a:pt x="8030" y="554"/>
                </a:cubicBezTo>
                <a:cubicBezTo>
                  <a:pt x="8030" y="668"/>
                  <a:pt x="7984" y="772"/>
                  <a:pt x="7868" y="772"/>
                </a:cubicBezTo>
                <a:cubicBezTo>
                  <a:pt x="7752" y="772"/>
                  <a:pt x="7705" y="668"/>
                  <a:pt x="7705" y="554"/>
                </a:cubicBezTo>
                <a:close/>
                <a:moveTo>
                  <a:pt x="8124" y="554"/>
                </a:moveTo>
                <a:lnTo>
                  <a:pt x="8124" y="554"/>
                </a:lnTo>
                <a:cubicBezTo>
                  <a:pt x="8124" y="404"/>
                  <a:pt x="8050" y="264"/>
                  <a:pt x="7868" y="264"/>
                </a:cubicBezTo>
                <a:cubicBezTo>
                  <a:pt x="7689" y="264"/>
                  <a:pt x="7611" y="404"/>
                  <a:pt x="7611" y="554"/>
                </a:cubicBezTo>
                <a:cubicBezTo>
                  <a:pt x="7611" y="703"/>
                  <a:pt x="7686" y="844"/>
                  <a:pt x="7868" y="844"/>
                </a:cubicBezTo>
                <a:cubicBezTo>
                  <a:pt x="8046" y="844"/>
                  <a:pt x="8124" y="703"/>
                  <a:pt x="8124" y="554"/>
                </a:cubicBezTo>
                <a:close/>
                <a:moveTo>
                  <a:pt x="8300" y="832"/>
                </a:moveTo>
                <a:lnTo>
                  <a:pt x="8300" y="832"/>
                </a:lnTo>
                <a:cubicBezTo>
                  <a:pt x="8315" y="832"/>
                  <a:pt x="8321" y="826"/>
                  <a:pt x="8321" y="811"/>
                </a:cubicBezTo>
                <a:lnTo>
                  <a:pt x="8321" y="413"/>
                </a:lnTo>
                <a:cubicBezTo>
                  <a:pt x="8357" y="363"/>
                  <a:pt x="8410" y="346"/>
                  <a:pt x="8455" y="346"/>
                </a:cubicBezTo>
                <a:cubicBezTo>
                  <a:pt x="8471" y="346"/>
                  <a:pt x="8487" y="348"/>
                  <a:pt x="8503" y="353"/>
                </a:cubicBezTo>
                <a:cubicBezTo>
                  <a:pt x="8518" y="356"/>
                  <a:pt x="8524" y="353"/>
                  <a:pt x="8528" y="338"/>
                </a:cubicBezTo>
                <a:lnTo>
                  <a:pt x="8537" y="295"/>
                </a:lnTo>
                <a:cubicBezTo>
                  <a:pt x="8540" y="282"/>
                  <a:pt x="8535" y="273"/>
                  <a:pt x="8522" y="269"/>
                </a:cubicBezTo>
                <a:cubicBezTo>
                  <a:pt x="8506" y="265"/>
                  <a:pt x="8488" y="264"/>
                  <a:pt x="8473" y="264"/>
                </a:cubicBezTo>
                <a:cubicBezTo>
                  <a:pt x="8392" y="264"/>
                  <a:pt x="8347" y="308"/>
                  <a:pt x="8315" y="348"/>
                </a:cubicBezTo>
                <a:lnTo>
                  <a:pt x="8315" y="296"/>
                </a:lnTo>
                <a:cubicBezTo>
                  <a:pt x="8315" y="281"/>
                  <a:pt x="8310" y="275"/>
                  <a:pt x="8294" y="275"/>
                </a:cubicBezTo>
                <a:lnTo>
                  <a:pt x="8252" y="275"/>
                </a:lnTo>
                <a:cubicBezTo>
                  <a:pt x="8236" y="275"/>
                  <a:pt x="8231" y="281"/>
                  <a:pt x="8231" y="296"/>
                </a:cubicBezTo>
                <a:lnTo>
                  <a:pt x="8231" y="811"/>
                </a:lnTo>
                <a:cubicBezTo>
                  <a:pt x="8231" y="826"/>
                  <a:pt x="8236" y="832"/>
                  <a:pt x="8252" y="832"/>
                </a:cubicBezTo>
                <a:lnTo>
                  <a:pt x="8300" y="832"/>
                </a:lnTo>
                <a:close/>
                <a:moveTo>
                  <a:pt x="9044" y="832"/>
                </a:moveTo>
                <a:lnTo>
                  <a:pt x="9044" y="832"/>
                </a:lnTo>
                <a:cubicBezTo>
                  <a:pt x="9058" y="832"/>
                  <a:pt x="9061" y="825"/>
                  <a:pt x="9056" y="813"/>
                </a:cubicBezTo>
                <a:cubicBezTo>
                  <a:pt x="9009" y="716"/>
                  <a:pt x="8919" y="595"/>
                  <a:pt x="8833" y="515"/>
                </a:cubicBezTo>
                <a:cubicBezTo>
                  <a:pt x="8909" y="447"/>
                  <a:pt x="8978" y="369"/>
                  <a:pt x="9028" y="293"/>
                </a:cubicBezTo>
                <a:cubicBezTo>
                  <a:pt x="9035" y="282"/>
                  <a:pt x="9031" y="275"/>
                  <a:pt x="9018" y="275"/>
                </a:cubicBezTo>
                <a:lnTo>
                  <a:pt x="8962" y="275"/>
                </a:lnTo>
                <a:cubicBezTo>
                  <a:pt x="8945" y="275"/>
                  <a:pt x="8937" y="280"/>
                  <a:pt x="8928" y="293"/>
                </a:cubicBezTo>
                <a:cubicBezTo>
                  <a:pt x="8878" y="367"/>
                  <a:pt x="8789" y="465"/>
                  <a:pt x="8704" y="526"/>
                </a:cubicBezTo>
                <a:lnTo>
                  <a:pt x="8704" y="20"/>
                </a:lnTo>
                <a:cubicBezTo>
                  <a:pt x="8704" y="5"/>
                  <a:pt x="8698" y="0"/>
                  <a:pt x="8683" y="0"/>
                </a:cubicBezTo>
                <a:lnTo>
                  <a:pt x="8634" y="0"/>
                </a:lnTo>
                <a:cubicBezTo>
                  <a:pt x="8619" y="0"/>
                  <a:pt x="8614" y="5"/>
                  <a:pt x="8614" y="20"/>
                </a:cubicBezTo>
                <a:lnTo>
                  <a:pt x="8614" y="811"/>
                </a:lnTo>
                <a:cubicBezTo>
                  <a:pt x="8614" y="826"/>
                  <a:pt x="8619" y="832"/>
                  <a:pt x="8634" y="832"/>
                </a:cubicBezTo>
                <a:lnTo>
                  <a:pt x="8683" y="832"/>
                </a:lnTo>
                <a:cubicBezTo>
                  <a:pt x="8698" y="832"/>
                  <a:pt x="8704" y="826"/>
                  <a:pt x="8704" y="811"/>
                </a:cubicBezTo>
                <a:lnTo>
                  <a:pt x="8704" y="613"/>
                </a:lnTo>
                <a:cubicBezTo>
                  <a:pt x="8727" y="598"/>
                  <a:pt x="8750" y="581"/>
                  <a:pt x="8773" y="564"/>
                </a:cubicBezTo>
                <a:cubicBezTo>
                  <a:pt x="8846" y="634"/>
                  <a:pt x="8914" y="732"/>
                  <a:pt x="8958" y="813"/>
                </a:cubicBezTo>
                <a:cubicBezTo>
                  <a:pt x="8965" y="827"/>
                  <a:pt x="8973" y="832"/>
                  <a:pt x="8988" y="832"/>
                </a:cubicBezTo>
                <a:lnTo>
                  <a:pt x="9044" y="83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7534125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Monogram 1">
    <p:bg>
      <p:bgPr>
        <a:solidFill>
          <a:schemeClr val="bg1"/>
        </a:soli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3"/>
          <p:cNvSpPr>
            <a:spLocks noChangeAspect="1" noChangeArrowheads="1" noTextEdit="1"/>
          </p:cNvSpPr>
          <p:nvPr userDrawn="1"/>
        </p:nvSpPr>
        <p:spPr bwMode="auto">
          <a:xfrm>
            <a:off x="4819650" y="2185988"/>
            <a:ext cx="2543175"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9351951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Monogram 2">
    <p:bg>
      <p:bgPr>
        <a:solidFill>
          <a:schemeClr val="accent1"/>
        </a:solidFill>
        <a:effectLst/>
      </p:bgPr>
    </p:bg>
    <p:spTree>
      <p:nvGrpSpPr>
        <p:cNvPr id="1" name=""/>
        <p:cNvGrpSpPr/>
        <p:nvPr/>
      </p:nvGrpSpPr>
      <p:grpSpPr>
        <a:xfrm>
          <a:off x="0" y="0"/>
          <a:ext cx="0" cy="0"/>
          <a:chOff x="0" y="0"/>
          <a:chExt cx="0" cy="0"/>
        </a:xfrm>
      </p:grpSpPr>
      <p:pic>
        <p:nvPicPr>
          <p:cNvPr id="3" name="Picture 3" descr="I:\Dockets\1421 SmallStuff GE PPT\Graphics\GEWhite.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9981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able">
    <p:spTree>
      <p:nvGrpSpPr>
        <p:cNvPr id="1" name=""/>
        <p:cNvGrpSpPr/>
        <p:nvPr/>
      </p:nvGrpSpPr>
      <p:grpSpPr>
        <a:xfrm>
          <a:off x="0" y="0"/>
          <a:ext cx="0" cy="0"/>
          <a:chOff x="0" y="0"/>
          <a:chExt cx="0" cy="0"/>
        </a:xfrm>
      </p:grpSpPr>
      <p:sp>
        <p:nvSpPr>
          <p:cNvPr id="4" name="Table Placeholder 3"/>
          <p:cNvSpPr>
            <a:spLocks noGrp="1"/>
          </p:cNvSpPr>
          <p:nvPr>
            <p:ph type="tbl" sz="quarter" idx="10"/>
          </p:nvPr>
        </p:nvSpPr>
        <p:spPr>
          <a:xfrm>
            <a:off x="548217" y="2112264"/>
            <a:ext cx="11082528" cy="3163824"/>
          </a:xfrm>
        </p:spPr>
        <p:txBody>
          <a:bodyPr/>
          <a:lstStyle/>
          <a:p>
            <a:r>
              <a:rPr lang="en-US"/>
              <a:t>Click icon to add table</a:t>
            </a:r>
          </a:p>
        </p:txBody>
      </p:sp>
      <p:sp>
        <p:nvSpPr>
          <p:cNvPr id="6" name="Text Placeholder 5"/>
          <p:cNvSpPr>
            <a:spLocks noGrp="1"/>
          </p:cNvSpPr>
          <p:nvPr>
            <p:ph type="body" sz="quarter" idx="11"/>
          </p:nvPr>
        </p:nvSpPr>
        <p:spPr>
          <a:xfrm>
            <a:off x="548217" y="5657850"/>
            <a:ext cx="4706112" cy="393192"/>
          </a:xfrm>
        </p:spPr>
        <p:txBody>
          <a:bodyPr>
            <a:noAutofit/>
          </a:bodyPr>
          <a:lstStyle>
            <a:lvl1pPr marL="0">
              <a:lnSpc>
                <a:spcPct val="100000"/>
              </a:lnSpc>
              <a:spcBef>
                <a:spcPts val="0"/>
              </a:spcBef>
              <a:defRPr sz="900">
                <a:solidFill>
                  <a:schemeClr val="tx1"/>
                </a:solidFill>
              </a:defRPr>
            </a:lvl1pPr>
          </a:lstStyle>
          <a:p>
            <a:pPr lvl="0"/>
            <a:r>
              <a:rPr lang="en-US"/>
              <a:t>Click to edit Master text styles</a:t>
            </a:r>
          </a:p>
        </p:txBody>
      </p:sp>
      <p:sp>
        <p:nvSpPr>
          <p:cNvPr id="3" name="Title 2"/>
          <p:cNvSpPr>
            <a:spLocks noGrp="1"/>
          </p:cNvSpPr>
          <p:nvPr>
            <p:ph type="title" hasCustomPrompt="1"/>
          </p:nvPr>
        </p:nvSpPr>
        <p:spPr/>
        <p:txBody>
          <a:bodyPr/>
          <a:lstStyle>
            <a:lvl1pPr>
              <a:defRPr baseline="0"/>
            </a:lvl1pPr>
          </a:lstStyle>
          <a:p>
            <a:r>
              <a:rPr lang="en-US" dirty="0"/>
              <a:t>Click to insert headline</a:t>
            </a:r>
          </a:p>
        </p:txBody>
      </p:sp>
    </p:spTree>
    <p:extLst>
      <p:ext uri="{BB962C8B-B14F-4D97-AF65-F5344CB8AC3E}">
        <p14:creationId xmlns:p14="http://schemas.microsoft.com/office/powerpoint/2010/main" val="34381306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4-Column Tabl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91"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hasCustomPrompt="1"/>
          </p:nvPr>
        </p:nvSpPr>
        <p:spPr>
          <a:xfrm>
            <a:off x="533400" y="219456"/>
            <a:ext cx="8900668" cy="914400"/>
          </a:xfrm>
        </p:spPr>
        <p:txBody>
          <a:bodyPr/>
          <a:lstStyle>
            <a:lvl1pPr>
              <a:defRPr/>
            </a:lvl1pPr>
          </a:lstStyle>
          <a:p>
            <a:r>
              <a:rPr lang="en-US" dirty="0"/>
              <a:t>4-Column Table Layout</a:t>
            </a:r>
            <a:endParaRPr lang="en-CA" dirty="0"/>
          </a:p>
        </p:txBody>
      </p:sp>
      <p:sp>
        <p:nvSpPr>
          <p:cNvPr id="9" name="Slide Number Placeholder 8"/>
          <p:cNvSpPr>
            <a:spLocks noGrp="1"/>
          </p:cNvSpPr>
          <p:nvPr>
            <p:ph type="sldNum" sz="quarter" idx="12"/>
          </p:nvPr>
        </p:nvSpPr>
        <p:spPr/>
        <p:txBody>
          <a:bodyPr/>
          <a:lstStyle>
            <a:lvl1pPr>
              <a:defRPr sz="1200"/>
            </a:lvl1pPr>
          </a:lstStyle>
          <a:p>
            <a:fld id="{00E6A5BD-C011-4A45-AA3A-201790FB7F2B}" type="slidenum">
              <a:rPr lang="en-CA" smtClean="0"/>
              <a:pPr/>
              <a:t>‹#›</a:t>
            </a:fld>
            <a:endParaRPr lang="en-CA" dirty="0"/>
          </a:p>
        </p:txBody>
      </p:sp>
      <p:sp>
        <p:nvSpPr>
          <p:cNvPr id="13" name="Table Placeholder 12"/>
          <p:cNvSpPr>
            <a:spLocks noGrp="1"/>
          </p:cNvSpPr>
          <p:nvPr>
            <p:ph type="tbl" sz="quarter" idx="13"/>
          </p:nvPr>
        </p:nvSpPr>
        <p:spPr>
          <a:xfrm>
            <a:off x="533400" y="1853076"/>
            <a:ext cx="11207950" cy="4342937"/>
          </a:xfrm>
          <a:prstGeom prst="rect">
            <a:avLst/>
          </a:prstGeom>
        </p:spPr>
        <p:txBody>
          <a:bodyPr/>
          <a:lstStyle/>
          <a:p>
            <a:r>
              <a:rPr lang="en-US"/>
              <a:t>Click icon to add table</a:t>
            </a:r>
            <a:endParaRPr lang="en-CA" dirty="0"/>
          </a:p>
        </p:txBody>
      </p:sp>
    </p:spTree>
    <p:extLst>
      <p:ext uri="{BB962C8B-B14F-4D97-AF65-F5344CB8AC3E}">
        <p14:creationId xmlns:p14="http://schemas.microsoft.com/office/powerpoint/2010/main" val="22345964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2086"/>
            <a:ext cx="10091484" cy="914400"/>
          </a:xfrm>
        </p:spPr>
        <p:txBody>
          <a:bodyPr/>
          <a:lstStyle/>
          <a:p>
            <a:r>
              <a:rPr lang="en-US"/>
              <a:t>Click to edit Master title style</a:t>
            </a:r>
            <a:endParaRPr lang="en-US" dirty="0"/>
          </a:p>
        </p:txBody>
      </p:sp>
      <p:sp>
        <p:nvSpPr>
          <p:cNvPr id="3" name="Content Placeholder 2"/>
          <p:cNvSpPr>
            <a:spLocks noGrp="1"/>
          </p:cNvSpPr>
          <p:nvPr>
            <p:ph idx="1"/>
          </p:nvPr>
        </p:nvSpPr>
        <p:spPr>
          <a:xfrm>
            <a:off x="533400" y="1627634"/>
            <a:ext cx="10132616" cy="4346825"/>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061304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1" y="-8587"/>
            <a:ext cx="12207234" cy="6874623"/>
          </a:xfrm>
          <a:prstGeom prst="rect">
            <a:avLst/>
          </a:prstGeom>
        </p:spPr>
      </p:pic>
      <p:sp>
        <p:nvSpPr>
          <p:cNvPr id="2" name="Title 1"/>
          <p:cNvSpPr>
            <a:spLocks noGrp="1"/>
          </p:cNvSpPr>
          <p:nvPr>
            <p:ph type="ctrTitle" hasCustomPrompt="1"/>
          </p:nvPr>
        </p:nvSpPr>
        <p:spPr>
          <a:xfrm>
            <a:off x="1624903" y="1649413"/>
            <a:ext cx="9000934" cy="1417468"/>
          </a:xfrm>
        </p:spPr>
        <p:txBody>
          <a:bodyPr anchor="t" anchorCtr="0">
            <a:noAutofit/>
          </a:bodyPr>
          <a:lstStyle>
            <a:lvl1pPr algn="l">
              <a:lnSpc>
                <a:spcPct val="90000"/>
              </a:lnSpc>
              <a:defRPr sz="4800">
                <a:solidFill>
                  <a:schemeClr val="accent2"/>
                </a:solidFill>
              </a:defRPr>
            </a:lvl1pPr>
          </a:lstStyle>
          <a:p>
            <a:r>
              <a:rPr lang="en-US" dirty="0"/>
              <a:t>Title Slide 2 Layout</a:t>
            </a:r>
            <a:endParaRPr lang="en-CA" dirty="0"/>
          </a:p>
        </p:txBody>
      </p:sp>
      <p:sp>
        <p:nvSpPr>
          <p:cNvPr id="4" name="Date Placeholder 3"/>
          <p:cNvSpPr>
            <a:spLocks noGrp="1"/>
          </p:cNvSpPr>
          <p:nvPr>
            <p:ph type="dt" sz="half" idx="10"/>
          </p:nvPr>
        </p:nvSpPr>
        <p:spPr>
          <a:xfrm>
            <a:off x="1627188" y="3072384"/>
            <a:ext cx="3979927" cy="254013"/>
          </a:xfrm>
          <a:prstGeom prst="rect">
            <a:avLst/>
          </a:prstGeom>
        </p:spPr>
        <p:txBody>
          <a:bodyPr/>
          <a:lstStyle>
            <a:lvl1pPr algn="l">
              <a:defRPr sz="1300" b="1">
                <a:solidFill>
                  <a:schemeClr val="accent2"/>
                </a:solidFill>
              </a:defRPr>
            </a:lvl1pPr>
          </a:lstStyle>
          <a:p>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629475" y="3383280"/>
            <a:ext cx="3977640" cy="1684307"/>
          </a:xfrm>
          <a:prstGeom prst="rect">
            <a:avLst/>
          </a:prstGeom>
          <a:noFill/>
        </p:spPr>
        <p:txBody>
          <a:bodyPr wrap="square" lIns="0" tIns="0" rIns="0" bIns="0" rtlCol="0">
            <a:spAutoFit/>
          </a:bodyPr>
          <a:lstStyle/>
          <a:p>
            <a:pPr>
              <a:lnSpc>
                <a:spcPct val="110000"/>
              </a:lnSpc>
            </a:pPr>
            <a:r>
              <a:rPr lang="en-CA" sz="800" b="1" dirty="0">
                <a:solidFill>
                  <a:schemeClr val="accent2"/>
                </a:solidFill>
              </a:rPr>
              <a:t>Confidential. Not to be copied, reproduced, or distributed without prior approval.</a:t>
            </a:r>
          </a:p>
          <a:p>
            <a:pPr>
              <a:lnSpc>
                <a:spcPct val="110000"/>
              </a:lnSpc>
            </a:pPr>
            <a:endParaRPr lang="en-CA" sz="800" b="1" dirty="0">
              <a:solidFill>
                <a:schemeClr val="accent2"/>
              </a:solidFill>
            </a:endParaRPr>
          </a:p>
          <a:p>
            <a:pPr>
              <a:lnSpc>
                <a:spcPct val="110000"/>
              </a:lnSpc>
            </a:pPr>
            <a:r>
              <a:rPr lang="en-CA" sz="800" b="1" dirty="0">
                <a:solidFill>
                  <a:schemeClr val="accent2"/>
                </a:solidFill>
              </a:rPr>
              <a:t>CAUTION CONCERNING FORWARD-LOOKING STATEMENTS:</a:t>
            </a:r>
          </a:p>
          <a:p>
            <a:pPr>
              <a:lnSpc>
                <a:spcPct val="110000"/>
              </a:lnSpc>
            </a:pPr>
            <a:r>
              <a:rPr lang="en-CA" sz="800" dirty="0">
                <a:solidFill>
                  <a:schemeClr val="accent2"/>
                </a:solidFill>
              </a:rPr>
              <a:t>This document contains "forward-looking statements" – that is, statements related to future events that by their nature address matters that are, to different degrees, uncertain. For details on the uncertainties that may cause our actual future results to be materially different than those expressed in our forward-looking statements, see </a:t>
            </a:r>
            <a:br>
              <a:rPr lang="en-CA" sz="800" dirty="0">
                <a:solidFill>
                  <a:schemeClr val="accent2"/>
                </a:solidFill>
              </a:rPr>
            </a:br>
            <a:r>
              <a:rPr lang="en-CA" sz="800" dirty="0">
                <a:solidFill>
                  <a:schemeClr val="accent2"/>
                </a:solidFill>
              </a:rPr>
              <a:t>http://www.ge.com/investor-relations/disclaimer-caution-concerning-forwardlooking-statements as well as our annual reports on Form 10-K and quarterly reports on Form 10-Q. We do not undertake to update our forward-looking statements. This document also includes certain forward-looking projected financial information that is based on current estimates and forecasts. Actual results could differ materially. to total risk-weighted assets.]</a:t>
            </a:r>
          </a:p>
        </p:txBody>
      </p:sp>
      <p:sp>
        <p:nvSpPr>
          <p:cNvPr id="7" name="TextBox 6"/>
          <p:cNvSpPr txBox="1"/>
          <p:nvPr/>
        </p:nvSpPr>
        <p:spPr>
          <a:xfrm>
            <a:off x="5820377" y="3383280"/>
            <a:ext cx="4800600" cy="3114122"/>
          </a:xfrm>
          <a:prstGeom prst="rect">
            <a:avLst/>
          </a:prstGeom>
          <a:noFill/>
        </p:spPr>
        <p:txBody>
          <a:bodyPr wrap="square" lIns="0" tIns="0" rIns="0" bIns="0" rtlCol="0">
            <a:spAutoFit/>
          </a:bodyPr>
          <a:lstStyle/>
          <a:p>
            <a:pPr>
              <a:lnSpc>
                <a:spcPct val="110000"/>
              </a:lnSpc>
            </a:pPr>
            <a:r>
              <a:rPr lang="en-CA" sz="800" b="1" dirty="0">
                <a:solidFill>
                  <a:schemeClr val="accent2"/>
                </a:solidFill>
              </a:rPr>
              <a:t>NON-GAAP FINANCIAL MEASURES:</a:t>
            </a:r>
          </a:p>
          <a:p>
            <a:pPr>
              <a:lnSpc>
                <a:spcPct val="110000"/>
              </a:lnSpc>
            </a:pPr>
            <a:r>
              <a:rPr lang="en-CA" sz="800" dirty="0">
                <a:solidFill>
                  <a:schemeClr val="accent2"/>
                </a:solidFill>
              </a:rPr>
              <a:t>In this document, we sometimes use information derived from consolidated financial data but not presented in our financial statements prepared in accordance with U.S. generally accepted accounting principles (GAAP). Certain of these data are considered “non-GAAP financial measures” under the U.S. Securities and Exchange Commission rules. These non-GAAP financial measures supplement our GAAP disclosures and should not be considered an alternative to the GAAP measure. The reasons we use these non-GAAP financial measures and the reconciliations to their most directly comparable GAAP financial measures are posted to the investor relations section of our website at www.ge.com. [We use non-GAAP financial measures including the following:</a:t>
            </a:r>
          </a:p>
          <a:p>
            <a:pPr>
              <a:lnSpc>
                <a:spcPct val="110000"/>
              </a:lnSpc>
            </a:pPr>
            <a:r>
              <a:rPr lang="en-CA" sz="800" dirty="0">
                <a:solidFill>
                  <a:schemeClr val="accent2"/>
                </a:solidFill>
              </a:rPr>
              <a:t>•  Operating earnings and EPS, which is earnings from continuing operations excluding non-service-related pension costs of our principal pension plans.</a:t>
            </a:r>
          </a:p>
          <a:p>
            <a:pPr>
              <a:lnSpc>
                <a:spcPct val="110000"/>
              </a:lnSpc>
            </a:pPr>
            <a:r>
              <a:rPr lang="en-CA" sz="800" dirty="0">
                <a:solidFill>
                  <a:schemeClr val="accent2"/>
                </a:solidFill>
              </a:rPr>
              <a:t>•  GE Industrial operating &amp; Verticals earnings and EPS, which is operating earnings of our industrial businesses and the GE Capital businesses that we expect to retain.</a:t>
            </a:r>
          </a:p>
          <a:p>
            <a:pPr>
              <a:lnSpc>
                <a:spcPct val="110000"/>
              </a:lnSpc>
            </a:pPr>
            <a:r>
              <a:rPr lang="en-CA" sz="800" dirty="0">
                <a:solidFill>
                  <a:schemeClr val="accent2"/>
                </a:solidFill>
              </a:rPr>
              <a:t>•  GE Industrial &amp; Verticals revenues, which is revenue of our industrial businesses and the GE Capital businesses that we expect to retain.</a:t>
            </a:r>
          </a:p>
          <a:p>
            <a:pPr>
              <a:lnSpc>
                <a:spcPct val="110000"/>
              </a:lnSpc>
            </a:pPr>
            <a:r>
              <a:rPr lang="en-CA" sz="800" dirty="0">
                <a:solidFill>
                  <a:schemeClr val="accent2"/>
                </a:solidFill>
              </a:rPr>
              <a:t>•  Industrial segment organic revenue, which is the sum of revenue from all of our industrial segments less the effects of acquisitions/dispositions and currency exchange.</a:t>
            </a:r>
          </a:p>
          <a:p>
            <a:pPr>
              <a:lnSpc>
                <a:spcPct val="110000"/>
              </a:lnSpc>
            </a:pPr>
            <a:r>
              <a:rPr lang="en-CA" sz="800" dirty="0">
                <a:solidFill>
                  <a:schemeClr val="accent2"/>
                </a:solidFill>
              </a:rPr>
              <a:t>•  Industrial segment organic operating profit, which is the sum of segment profit from all of our industrial segments less the effects of acquisitions/dispositions and currency exchange.</a:t>
            </a:r>
          </a:p>
          <a:p>
            <a:pPr>
              <a:lnSpc>
                <a:spcPct val="110000"/>
              </a:lnSpc>
            </a:pPr>
            <a:r>
              <a:rPr lang="en-CA" sz="800" dirty="0">
                <a:solidFill>
                  <a:schemeClr val="accent2"/>
                </a:solidFill>
              </a:rPr>
              <a:t>•  Industrial cash flows from operating activities (Industrial CFOA), which is GE’s cash flow from operating activities excluding dividends received from GE Capital.</a:t>
            </a:r>
          </a:p>
          <a:p>
            <a:pPr>
              <a:lnSpc>
                <a:spcPct val="110000"/>
              </a:lnSpc>
            </a:pPr>
            <a:r>
              <a:rPr lang="en-CA" sz="800" dirty="0">
                <a:solidFill>
                  <a:schemeClr val="accent2"/>
                </a:solidFill>
              </a:rPr>
              <a:t>•  Capital ending net investment (ENI), excluding liquidity, which is a measure we use to measure the size of our Capital segment.</a:t>
            </a:r>
          </a:p>
          <a:p>
            <a:pPr>
              <a:lnSpc>
                <a:spcPct val="110000"/>
              </a:lnSpc>
            </a:pPr>
            <a:r>
              <a:rPr lang="en-CA" sz="800" dirty="0">
                <a:solidFill>
                  <a:schemeClr val="accent2"/>
                </a:solidFill>
              </a:rPr>
              <a:t>•  GE Capital Tier 1 Common ratio estimate is a ratio of equity</a:t>
            </a:r>
          </a:p>
        </p:txBody>
      </p:sp>
      <p:sp>
        <p:nvSpPr>
          <p:cNvPr id="12"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302394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1649413"/>
            <a:ext cx="9000934" cy="2852737"/>
          </a:xfrm>
        </p:spPr>
        <p:txBody>
          <a:bodyPr anchor="t" anchorCtr="0">
            <a:noAutofit/>
          </a:bodyPr>
          <a:lstStyle>
            <a:lvl1pPr>
              <a:lnSpc>
                <a:spcPct val="90000"/>
              </a:lnSpc>
              <a:defRPr sz="4800">
                <a:solidFill>
                  <a:schemeClr val="bg1"/>
                </a:solidFill>
              </a:defRPr>
            </a:lvl1pPr>
          </a:lstStyle>
          <a:p>
            <a:r>
              <a:rPr lang="en-US" dirty="0"/>
              <a:t>Section Divider</a:t>
            </a:r>
            <a:endParaRPr lang="en-CA"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E6A5BD-C011-4A45-AA3A-201790FB7F2B}" type="slidenum">
              <a:rPr lang="en-CA" smtClean="0"/>
              <a:pPr/>
              <a:t>‹#›</a:t>
            </a:fld>
            <a:endParaRPr lang="en-CA"/>
          </a:p>
        </p:txBody>
      </p:sp>
      <p:cxnSp>
        <p:nvCxnSpPr>
          <p:cNvPr id="7" name="Straight Connector 6"/>
          <p:cNvCxnSpPr/>
          <p:nvPr userDrawn="1"/>
        </p:nvCxnSpPr>
        <p:spPr>
          <a:xfrm>
            <a:off x="1627188" y="6410996"/>
            <a:ext cx="1011574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Picture 3" descr="I:\Dockets\1421 SmallStuff GE PPT\Graphics\GEWhite.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428" y="6345936"/>
            <a:ext cx="384048" cy="384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825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Divider Dark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dirty="0"/>
              <a:t>Click icon to add picture</a:t>
            </a:r>
            <a:endParaRPr lang="en-CA" dirty="0"/>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bg1"/>
                </a:solidFill>
              </a:defRPr>
            </a:lvl1pPr>
          </a:lstStyle>
          <a:p>
            <a:r>
              <a:rPr lang="en-US" dirty="0"/>
              <a:t>Section Divider Dark Image Layout</a:t>
            </a:r>
            <a:endParaRPr lang="en-CA" dirty="0"/>
          </a:p>
        </p:txBody>
      </p:sp>
    </p:spTree>
    <p:extLst>
      <p:ext uri="{BB962C8B-B14F-4D97-AF65-F5344CB8AC3E}">
        <p14:creationId xmlns:p14="http://schemas.microsoft.com/office/powerpoint/2010/main" val="2187823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Divider Light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a:t>Click icon to add picture</a:t>
            </a:r>
            <a:endParaRPr lang="en-CA"/>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accent2"/>
                </a:solidFill>
              </a:defRPr>
            </a:lvl1pPr>
          </a:lstStyle>
          <a:p>
            <a:r>
              <a:rPr lang="en-US" dirty="0"/>
              <a:t>Section Divider Light Image Layout</a:t>
            </a:r>
            <a:endParaRPr lang="en-CA" dirty="0"/>
          </a:p>
        </p:txBody>
      </p:sp>
    </p:spTree>
    <p:extLst>
      <p:ext uri="{BB962C8B-B14F-4D97-AF65-F5344CB8AC3E}">
        <p14:creationId xmlns:p14="http://schemas.microsoft.com/office/powerpoint/2010/main" val="601252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 No Ru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3400" y="219456"/>
            <a:ext cx="9193128" cy="914400"/>
          </a:xfrm>
        </p:spPr>
        <p:txBody>
          <a:bodyPr/>
          <a:lstStyle>
            <a:lvl1pPr>
              <a:defRPr/>
            </a:lvl1pPr>
          </a:lstStyle>
          <a:p>
            <a:r>
              <a:rPr lang="en-US" dirty="0"/>
              <a:t>Title and Content – No Rule Layout</a:t>
            </a:r>
            <a:endParaRPr lang="en-CA" dirty="0"/>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a:p>
        </p:txBody>
      </p:sp>
      <p:sp>
        <p:nvSpPr>
          <p:cNvPr id="9" name="Text Placeholder 8"/>
          <p:cNvSpPr>
            <a:spLocks noGrp="1"/>
          </p:cNvSpPr>
          <p:nvPr>
            <p:ph type="body" sz="quarter" idx="13" hasCustomPrompt="1"/>
          </p:nvPr>
        </p:nvSpPr>
        <p:spPr>
          <a:xfrm>
            <a:off x="533400" y="1133856"/>
            <a:ext cx="10098088"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533400" y="1847088"/>
            <a:ext cx="10098088" cy="43434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extLst>
      <p:ext uri="{BB962C8B-B14F-4D97-AF65-F5344CB8AC3E}">
        <p14:creationId xmlns:p14="http://schemas.microsoft.com/office/powerpoint/2010/main" val="752874212"/>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4202" y="219456"/>
            <a:ext cx="10090682" cy="914400"/>
          </a:xfrm>
        </p:spPr>
        <p:txBody>
          <a:bodyPr/>
          <a:lstStyle>
            <a:lvl1pPr>
              <a:defRPr/>
            </a:lvl1pPr>
          </a:lstStyle>
          <a:p>
            <a:r>
              <a:rPr lang="en-US" dirty="0"/>
              <a:t>Title and Content Layout</a:t>
            </a:r>
            <a:endParaRPr lang="en-CA" dirty="0"/>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a:p>
        </p:txBody>
      </p:sp>
      <p:cxnSp>
        <p:nvCxnSpPr>
          <p:cNvPr id="8" name="Straight Connector 7"/>
          <p:cNvCxnSpPr/>
          <p:nvPr/>
        </p:nvCxnSpPr>
        <p:spPr>
          <a:xfrm>
            <a:off x="2751138" y="1647255"/>
            <a:ext cx="899636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hasCustomPrompt="1"/>
          </p:nvPr>
        </p:nvSpPr>
        <p:spPr>
          <a:xfrm>
            <a:off x="533400" y="1133856"/>
            <a:ext cx="10098088"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533400" y="1847088"/>
            <a:ext cx="10098088"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0" name="Straight Connector 9"/>
          <p:cNvCxnSpPr/>
          <p:nvPr userDrawn="1"/>
        </p:nvCxnSpPr>
        <p:spPr>
          <a:xfrm>
            <a:off x="1627188" y="1647255"/>
            <a:ext cx="1012031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3" name="TextBox 2"/>
          <p:cNvSpPr txBox="1"/>
          <p:nvPr userDrawn="1"/>
        </p:nvSpPr>
        <p:spPr>
          <a:xfrm>
            <a:off x="10798629" y="6475080"/>
            <a:ext cx="362857" cy="276999"/>
          </a:xfrm>
          <a:prstGeom prst="rect">
            <a:avLst/>
          </a:prstGeom>
          <a:noFill/>
        </p:spPr>
        <p:txBody>
          <a:bodyPr wrap="square" lIns="0" tIns="0" rIns="0" bIns="0" rtlCol="0">
            <a:spAutoFit/>
          </a:bodyPr>
          <a:lstStyle/>
          <a:p>
            <a:endParaRPr lang="en-US" dirty="0">
              <a:solidFill>
                <a:schemeClr val="accent2"/>
              </a:solidFill>
            </a:endParaRPr>
          </a:p>
        </p:txBody>
      </p:sp>
    </p:spTree>
    <p:extLst>
      <p:ext uri="{BB962C8B-B14F-4D97-AF65-F5344CB8AC3E}">
        <p14:creationId xmlns:p14="http://schemas.microsoft.com/office/powerpoint/2010/main" val="2206630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3400" y="219456"/>
            <a:ext cx="10086306" cy="914400"/>
          </a:xfrm>
        </p:spPr>
        <p:txBody>
          <a:bodyPr/>
          <a:lstStyle>
            <a:lvl1pPr>
              <a:defRPr/>
            </a:lvl1pPr>
          </a:lstStyle>
          <a:p>
            <a:r>
              <a:rPr lang="en-US" dirty="0"/>
              <a:t>Comparison Layout</a:t>
            </a:r>
            <a:endParaRPr lang="en-CA" dirty="0"/>
          </a:p>
        </p:txBody>
      </p:sp>
      <p:sp>
        <p:nvSpPr>
          <p:cNvPr id="3" name="Text Placeholder 2"/>
          <p:cNvSpPr>
            <a:spLocks noGrp="1"/>
          </p:cNvSpPr>
          <p:nvPr>
            <p:ph type="body" idx="1" hasCustomPrompt="1"/>
          </p:nvPr>
        </p:nvSpPr>
        <p:spPr>
          <a:xfrm>
            <a:off x="533400" y="1133856"/>
            <a:ext cx="6037263"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6810374" y="1133856"/>
            <a:ext cx="4934487"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4944318"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810375" y="1649541"/>
            <a:ext cx="4934487"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537660" y="1848930"/>
            <a:ext cx="6033003"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6810375" y="1848930"/>
            <a:ext cx="4937125"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userDrawn="1"/>
        </p:nvCxnSpPr>
        <p:spPr>
          <a:xfrm>
            <a:off x="914400" y="1649541"/>
            <a:ext cx="5656263" cy="0"/>
          </a:xfrm>
          <a:prstGeom prst="line">
            <a:avLst/>
          </a:prstGeom>
          <a:ln w="19050">
            <a:gradFill>
              <a:gsLst>
                <a:gs pos="0">
                  <a:schemeClr val="bg1"/>
                </a:gs>
                <a:gs pos="25000">
                  <a:srgbClr val="B7E6FF"/>
                </a:gs>
                <a:gs pos="100000">
                  <a:schemeClr val="accent3"/>
                </a:gs>
              </a:gsLst>
              <a:lin ang="10800000" scaled="0"/>
            </a:gra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6810375" y="1649541"/>
            <a:ext cx="4934487" cy="0"/>
          </a:xfrm>
          <a:prstGeom prst="line">
            <a:avLst/>
          </a:prstGeom>
          <a:ln w="19050">
            <a:gradFill>
              <a:gsLst>
                <a:gs pos="0">
                  <a:schemeClr val="bg1"/>
                </a:gs>
                <a:gs pos="25000">
                  <a:srgbClr val="B7E6FF"/>
                </a:gs>
                <a:gs pos="100000">
                  <a:schemeClr val="accent3"/>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0445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3400" y="219456"/>
            <a:ext cx="10088944" cy="914400"/>
          </a:xfrm>
        </p:spPr>
        <p:txBody>
          <a:bodyPr/>
          <a:lstStyle>
            <a:lvl1pPr>
              <a:defRPr baseline="0"/>
            </a:lvl1pPr>
          </a:lstStyle>
          <a:p>
            <a:r>
              <a:rPr lang="en-US" dirty="0"/>
              <a:t>4-Column Table Layout (needs reformatting)</a:t>
            </a:r>
            <a:endParaRPr lang="en-CA" dirty="0"/>
          </a:p>
        </p:txBody>
      </p:sp>
      <p:sp>
        <p:nvSpPr>
          <p:cNvPr id="3" name="Text Placeholder 2"/>
          <p:cNvSpPr>
            <a:spLocks noGrp="1"/>
          </p:cNvSpPr>
          <p:nvPr>
            <p:ph type="body" idx="1" hasCustomPrompt="1"/>
          </p:nvPr>
        </p:nvSpPr>
        <p:spPr>
          <a:xfrm>
            <a:off x="532311" y="1133856"/>
            <a:ext cx="2386584"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533400" y="1853076"/>
            <a:ext cx="11207950"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3108929"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5" name="Text Placeholder 4"/>
          <p:cNvSpPr>
            <a:spLocks noGrp="1"/>
          </p:cNvSpPr>
          <p:nvPr>
            <p:ph type="body" sz="quarter" idx="15" hasCustomPrompt="1"/>
          </p:nvPr>
        </p:nvSpPr>
        <p:spPr>
          <a:xfrm>
            <a:off x="5685547"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12" name="Text Placeholder 11"/>
          <p:cNvSpPr>
            <a:spLocks noGrp="1"/>
          </p:cNvSpPr>
          <p:nvPr>
            <p:ph type="body" sz="quarter" idx="16" hasCustomPrompt="1"/>
          </p:nvPr>
        </p:nvSpPr>
        <p:spPr>
          <a:xfrm>
            <a:off x="8262166"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Tree>
    <p:extLst>
      <p:ext uri="{BB962C8B-B14F-4D97-AF65-F5344CB8AC3E}">
        <p14:creationId xmlns:p14="http://schemas.microsoft.com/office/powerpoint/2010/main" val="315895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612648" y="6345936"/>
            <a:ext cx="384048" cy="384048"/>
          </a:xfrm>
          <a:prstGeom prst="rect">
            <a:avLst/>
          </a:prstGeom>
        </p:spPr>
      </p:pic>
      <p:sp>
        <p:nvSpPr>
          <p:cNvPr id="2" name="Title Placeholder 1"/>
          <p:cNvSpPr>
            <a:spLocks noGrp="1"/>
          </p:cNvSpPr>
          <p:nvPr>
            <p:ph type="title"/>
          </p:nvPr>
        </p:nvSpPr>
        <p:spPr>
          <a:xfrm>
            <a:off x="533400" y="222086"/>
            <a:ext cx="10091484" cy="914400"/>
          </a:xfrm>
          <a:prstGeom prst="rect">
            <a:avLst/>
          </a:prstGeom>
        </p:spPr>
        <p:txBody>
          <a:bodyPr vert="horz" lIns="0" tIns="0" rIns="0" bIns="0" rtlCol="0" anchor="ctr" anchorCtr="0">
            <a:noAutofit/>
          </a:bodyPr>
          <a:lstStyle/>
          <a:p>
            <a:r>
              <a:rPr lang="en-US"/>
              <a:t>Click to edit Master title style</a:t>
            </a:r>
            <a:endParaRPr lang="en-CA" dirty="0"/>
          </a:p>
        </p:txBody>
      </p:sp>
      <p:sp>
        <p:nvSpPr>
          <p:cNvPr id="3" name="Text Placeholder 2"/>
          <p:cNvSpPr>
            <a:spLocks noGrp="1"/>
          </p:cNvSpPr>
          <p:nvPr>
            <p:ph type="body" idx="1"/>
          </p:nvPr>
        </p:nvSpPr>
        <p:spPr>
          <a:xfrm>
            <a:off x="533400" y="1846398"/>
            <a:ext cx="10091485" cy="43434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6" name="Slide Number Placeholder 5"/>
          <p:cNvSpPr>
            <a:spLocks noGrp="1"/>
          </p:cNvSpPr>
          <p:nvPr>
            <p:ph type="sldNum" sz="quarter" idx="4"/>
          </p:nvPr>
        </p:nvSpPr>
        <p:spPr>
          <a:xfrm>
            <a:off x="11413998" y="6475080"/>
            <a:ext cx="329636" cy="182880"/>
          </a:xfrm>
          <a:prstGeom prst="rect">
            <a:avLst/>
          </a:prstGeom>
        </p:spPr>
        <p:txBody>
          <a:bodyPr vert="horz" lIns="0" tIns="0" rIns="0" bIns="0" rtlCol="0" anchor="t" anchorCtr="0">
            <a:noAutofit/>
          </a:bodyPr>
          <a:lstStyle>
            <a:lvl1pPr algn="r">
              <a:defRPr sz="1200">
                <a:solidFill>
                  <a:schemeClr val="accent2"/>
                </a:solidFill>
              </a:defRPr>
            </a:lvl1pPr>
          </a:lstStyle>
          <a:p>
            <a:fld id="{00E6A5BD-C011-4A45-AA3A-201790FB7F2B}" type="slidenum">
              <a:rPr lang="en-CA" smtClean="0"/>
              <a:pPr/>
              <a:t>‹#›</a:t>
            </a:fld>
            <a:endParaRPr lang="en-CA" dirty="0"/>
          </a:p>
        </p:txBody>
      </p:sp>
      <p:cxnSp>
        <p:nvCxnSpPr>
          <p:cNvPr id="11" name="Straight Connector 10"/>
          <p:cNvCxnSpPr/>
          <p:nvPr/>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238052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92" r:id="rId9"/>
    <p:sldLayoutId id="2147483694" r:id="rId10"/>
    <p:sldLayoutId id="2147483695" r:id="rId11"/>
    <p:sldLayoutId id="2147483696" r:id="rId12"/>
    <p:sldLayoutId id="2147483697" r:id="rId13"/>
    <p:sldLayoutId id="2147483698" r:id="rId14"/>
    <p:sldLayoutId id="2147483699" r:id="rId15"/>
    <p:sldLayoutId id="2147483702" r:id="rId16"/>
    <p:sldLayoutId id="2147483703" r:id="rId17"/>
    <p:sldLayoutId id="2147483705" r:id="rId18"/>
  </p:sldLayoutIdLst>
  <p:hf hdr="0" ftr="0" dt="0"/>
  <p:txStyles>
    <p:title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p:titleStyle>
    <p:bodyStyle>
      <a:lvl1pPr marL="192024" indent="-192024" algn="l" defTabSz="914400" rtl="0" eaLnBrk="1" latinLnBrk="0" hangingPunct="1">
        <a:lnSpc>
          <a:spcPct val="99000"/>
        </a:lnSpc>
        <a:spcBef>
          <a:spcPts val="1400"/>
        </a:spcBef>
        <a:spcAft>
          <a:spcPts val="0"/>
        </a:spcAft>
        <a:buFont typeface="Arial" panose="020B0604020202020204" pitchFamily="34" charset="0"/>
        <a:buChar char="•"/>
        <a:defRPr sz="2800" kern="1200">
          <a:solidFill>
            <a:schemeClr val="accent2"/>
          </a:solidFill>
          <a:latin typeface="+mn-lt"/>
          <a:ea typeface="+mn-ea"/>
          <a:cs typeface="+mn-cs"/>
        </a:defRPr>
      </a:lvl1pPr>
      <a:lvl2pPr marL="192024" indent="0" algn="l" defTabSz="914400" rtl="0" eaLnBrk="1" latinLnBrk="0" hangingPunct="1">
        <a:lnSpc>
          <a:spcPct val="99000"/>
        </a:lnSpc>
        <a:spcBef>
          <a:spcPts val="0"/>
        </a:spcBef>
        <a:buFontTx/>
        <a:buNone/>
        <a:defRPr sz="2800" kern="1200">
          <a:solidFill>
            <a:schemeClr val="accent2"/>
          </a:solidFill>
          <a:latin typeface="+mn-lt"/>
          <a:ea typeface="+mn-ea"/>
          <a:cs typeface="+mn-cs"/>
        </a:defRPr>
      </a:lvl2pPr>
      <a:lvl3pPr marL="192088" indent="-192088" algn="l" defTabSz="914400" rtl="0" eaLnBrk="1" latinLnBrk="0" hangingPunct="1">
        <a:lnSpc>
          <a:spcPct val="99000"/>
        </a:lnSpc>
        <a:spcBef>
          <a:spcPts val="1200"/>
        </a:spcBef>
        <a:buSzPct val="91000"/>
        <a:buFont typeface="Arial" panose="020B0604020202020204" pitchFamily="34" charset="0"/>
        <a:buChar char="•"/>
        <a:defRPr sz="2400" kern="1200">
          <a:solidFill>
            <a:schemeClr val="accent2"/>
          </a:solidFill>
          <a:latin typeface="+mn-lt"/>
          <a:ea typeface="+mn-ea"/>
          <a:cs typeface="+mn-cs"/>
        </a:defRPr>
      </a:lvl3pPr>
      <a:lvl4pPr marL="192024" indent="0" algn="l" defTabSz="914400" rtl="0" eaLnBrk="1" latinLnBrk="0" hangingPunct="1">
        <a:lnSpc>
          <a:spcPct val="99000"/>
        </a:lnSpc>
        <a:spcBef>
          <a:spcPts val="0"/>
        </a:spcBef>
        <a:buFontTx/>
        <a:buNone/>
        <a:defRPr sz="2400" kern="1200">
          <a:solidFill>
            <a:schemeClr val="accent2"/>
          </a:solidFill>
          <a:latin typeface="+mn-lt"/>
          <a:ea typeface="+mn-ea"/>
          <a:cs typeface="+mn-cs"/>
        </a:defRPr>
      </a:lvl4pPr>
      <a:lvl5pPr marL="192024" indent="-192024" algn="l" defTabSz="914400" rtl="0" eaLnBrk="1" latinLnBrk="0" hangingPunct="1">
        <a:lnSpc>
          <a:spcPct val="99000"/>
        </a:lnSpc>
        <a:spcBef>
          <a:spcPts val="900"/>
        </a:spcBef>
        <a:buSzPct val="91000"/>
        <a:buFont typeface="Arial" panose="020B0604020202020204" pitchFamily="34" charset="0"/>
        <a:buChar char="•"/>
        <a:defRPr sz="1800" kern="1200">
          <a:solidFill>
            <a:schemeClr val="accent2"/>
          </a:solidFill>
          <a:latin typeface="+mn-lt"/>
          <a:ea typeface="+mn-ea"/>
          <a:cs typeface="+mn-cs"/>
        </a:defRPr>
      </a:lvl5pPr>
      <a:lvl6pPr marL="192024"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6pPr>
      <a:lvl7pPr marL="0" indent="0" algn="l" defTabSz="914400" rtl="0" eaLnBrk="1" latinLnBrk="0" hangingPunct="1">
        <a:lnSpc>
          <a:spcPct val="99000"/>
        </a:lnSpc>
        <a:spcBef>
          <a:spcPts val="900"/>
        </a:spcBef>
        <a:buSzPct val="91000"/>
        <a:buFontTx/>
        <a:buNone/>
        <a:defRPr sz="1800" b="1" kern="1200">
          <a:solidFill>
            <a:schemeClr val="accent2"/>
          </a:solidFill>
          <a:latin typeface="+mn-lt"/>
          <a:ea typeface="+mn-ea"/>
          <a:cs typeface="+mn-cs"/>
        </a:defRPr>
      </a:lvl7pPr>
      <a:lvl8pPr marL="0"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8pPr>
      <a:lvl9pPr marL="0" indent="0" algn="l" defTabSz="914400" rtl="0" eaLnBrk="1" latinLnBrk="0" hangingPunct="1">
        <a:lnSpc>
          <a:spcPct val="99000"/>
        </a:lnSpc>
        <a:spcBef>
          <a:spcPts val="900"/>
        </a:spcBef>
        <a:buSzPct val="91000"/>
        <a:buFontTx/>
        <a:buNone/>
        <a:defRPr sz="1800" i="1" kern="1200">
          <a:solidFill>
            <a:schemeClr val="accent2"/>
          </a:solidFill>
          <a:latin typeface="+mn-lt"/>
          <a:ea typeface="+mn-ea"/>
          <a:cs typeface="+mn-cs"/>
        </a:defRPr>
      </a:lvl9pPr>
    </p:bodyStyle>
    <p:otherStyle>
      <a:defPPr>
        <a:defRPr lang="en-US"/>
      </a:defPPr>
      <a:lvl1pPr marL="0" algn="l" defTabSz="914400" rtl="0" eaLnBrk="1" latinLnBrk="0" hangingPunct="1">
        <a:lnSpc>
          <a:spcPct val="99000"/>
        </a:lnSpc>
        <a:defRPr sz="1400" kern="1200">
          <a:solidFill>
            <a:schemeClr val="accent2"/>
          </a:solidFill>
          <a:latin typeface="+mn-lt"/>
          <a:ea typeface="+mn-ea"/>
          <a:cs typeface="+mn-cs"/>
        </a:defRPr>
      </a:lvl1pPr>
      <a:lvl2pPr marL="0" algn="l" defTabSz="914400" rtl="0" eaLnBrk="1" latinLnBrk="0" hangingPunct="1">
        <a:lnSpc>
          <a:spcPct val="99000"/>
        </a:lnSpc>
        <a:spcBef>
          <a:spcPts val="900"/>
        </a:spcBef>
        <a:defRPr sz="1400" b="1" kern="1200">
          <a:solidFill>
            <a:schemeClr val="accent2"/>
          </a:solidFill>
          <a:latin typeface="+mn-lt"/>
          <a:ea typeface="+mn-ea"/>
          <a:cs typeface="+mn-cs"/>
        </a:defRPr>
      </a:lvl2pPr>
      <a:lvl3pPr marL="155448" indent="-155448" algn="l" defTabSz="914400" rtl="0" eaLnBrk="1" latinLnBrk="0" hangingPunct="1">
        <a:lnSpc>
          <a:spcPct val="99000"/>
        </a:lnSpc>
        <a:buSzPct val="91000"/>
        <a:buFont typeface="Arial" panose="020B0604020202020204" pitchFamily="34" charset="0"/>
        <a:buChar char="•"/>
        <a:defRPr sz="1400" kern="1200">
          <a:solidFill>
            <a:schemeClr val="accent2"/>
          </a:solidFill>
          <a:latin typeface="+mn-lt"/>
          <a:ea typeface="+mn-ea"/>
          <a:cs typeface="+mn-cs"/>
        </a:defRPr>
      </a:lvl3pPr>
      <a:lvl4pPr marL="155448" indent="-155448" algn="l" defTabSz="914400" rtl="0" eaLnBrk="1" latinLnBrk="0" hangingPunct="1">
        <a:lnSpc>
          <a:spcPct val="99000"/>
        </a:lnSpc>
        <a:spcBef>
          <a:spcPts val="900"/>
        </a:spcBef>
        <a:buSzPct val="91000"/>
        <a:buFont typeface="Arial" panose="020B0604020202020204" pitchFamily="34" charset="0"/>
        <a:buChar char="•"/>
        <a:defRPr sz="1400" b="1" kern="1200">
          <a:solidFill>
            <a:schemeClr val="accent2"/>
          </a:solidFill>
          <a:latin typeface="+mn-lt"/>
          <a:ea typeface="+mn-ea"/>
          <a:cs typeface="+mn-cs"/>
        </a:defRPr>
      </a:lvl4pPr>
      <a:lvl5pPr marL="155448" algn="l" defTabSz="914400" rtl="0" eaLnBrk="1" latinLnBrk="0" hangingPunct="1">
        <a:lnSpc>
          <a:spcPct val="99000"/>
        </a:lnSpc>
        <a:defRPr sz="1400" kern="1200">
          <a:solidFill>
            <a:schemeClr val="accent2"/>
          </a:solidFill>
          <a:latin typeface="+mn-lt"/>
          <a:ea typeface="+mn-ea"/>
          <a:cs typeface="+mn-cs"/>
        </a:defRPr>
      </a:lvl5pPr>
      <a:lvl6pPr marL="0" algn="l" defTabSz="914400" rtl="0" eaLnBrk="1" latinLnBrk="0" hangingPunct="1">
        <a:lnSpc>
          <a:spcPct val="99000"/>
        </a:lnSpc>
        <a:defRPr sz="1400" kern="1200">
          <a:solidFill>
            <a:schemeClr val="accent2"/>
          </a:solidFill>
          <a:latin typeface="+mn-lt"/>
          <a:ea typeface="+mn-ea"/>
          <a:cs typeface="+mn-cs"/>
        </a:defRPr>
      </a:lvl6pPr>
      <a:lvl7pPr marL="0" algn="l" defTabSz="914400" rtl="0" eaLnBrk="1" latinLnBrk="0" hangingPunct="1">
        <a:lnSpc>
          <a:spcPct val="99000"/>
        </a:lnSpc>
        <a:defRPr sz="1400" kern="1200">
          <a:solidFill>
            <a:schemeClr val="accent2"/>
          </a:solidFill>
          <a:latin typeface="+mn-lt"/>
          <a:ea typeface="+mn-ea"/>
          <a:cs typeface="+mn-cs"/>
        </a:defRPr>
      </a:lvl7pPr>
      <a:lvl8pPr marL="0" algn="l" defTabSz="914400" rtl="0" eaLnBrk="1" latinLnBrk="0" hangingPunct="1">
        <a:lnSpc>
          <a:spcPct val="99000"/>
        </a:lnSpc>
        <a:defRPr sz="1400" kern="1200">
          <a:solidFill>
            <a:schemeClr val="accent2"/>
          </a:solidFill>
          <a:latin typeface="+mn-lt"/>
          <a:ea typeface="+mn-ea"/>
          <a:cs typeface="+mn-cs"/>
        </a:defRPr>
      </a:lvl8pPr>
      <a:lvl9pPr marL="0" algn="l" defTabSz="914400" rtl="0" eaLnBrk="1" latinLnBrk="0" hangingPunct="1">
        <a:lnSpc>
          <a:spcPct val="99000"/>
        </a:lnSpc>
        <a:defRPr sz="1400" kern="1200">
          <a:solidFill>
            <a:schemeClr val="accent2"/>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36" userDrawn="1">
          <p15:clr>
            <a:srgbClr val="F26B43"/>
          </p15:clr>
        </p15:guide>
        <p15:guide id="3" pos="734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20.tiff"/><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21.tiff"/><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18.xml"/><Relationship Id="rId5" Type="http://schemas.openxmlformats.org/officeDocument/2006/relationships/image" Target="../media/image11.png"/><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hyperlink" Target="https://linkedin.com/in/alexanderjkelly" TargetMode="External"/><Relationship Id="rId2" Type="http://schemas.openxmlformats.org/officeDocument/2006/relationships/hyperlink" Target="https://ajkelly.net/" TargetMode="Externa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hyperlink" Target="http://www.ftdichip.com/Drivers/VCP/MacOSX/FTDIUSBSerialDriver_v2_4_2.dmg" TargetMode="External"/><Relationship Id="rId2" Type="http://schemas.openxmlformats.org/officeDocument/2006/relationships/hyperlink" Target="https://github.com/pilotdeveloper/sensors_lab.git" TargetMode="Externa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633009" y="5047367"/>
            <a:ext cx="9001125" cy="1554162"/>
          </a:xfrm>
        </p:spPr>
        <p:txBody>
          <a:bodyPr/>
          <a:lstStyle/>
          <a:p>
            <a:pPr algn="ctr"/>
            <a:r>
              <a:rPr lang="en-US" dirty="0">
                <a:solidFill>
                  <a:schemeClr val="bg1"/>
                </a:solidFill>
              </a:rPr>
              <a:t>Alex Kelly &amp; Abhinav Reddy</a:t>
            </a:r>
            <a:br>
              <a:rPr lang="en-US" dirty="0">
                <a:solidFill>
                  <a:schemeClr val="bg1"/>
                </a:solidFill>
              </a:rPr>
            </a:br>
            <a:r>
              <a:rPr lang="en-US" dirty="0">
                <a:solidFill>
                  <a:schemeClr val="bg1"/>
                </a:solidFill>
              </a:rPr>
              <a:t>GE Digital</a:t>
            </a:r>
          </a:p>
        </p:txBody>
      </p:sp>
    </p:spTree>
    <p:extLst>
      <p:ext uri="{BB962C8B-B14F-4D97-AF65-F5344CB8AC3E}">
        <p14:creationId xmlns:p14="http://schemas.microsoft.com/office/powerpoint/2010/main" val="174806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your board</a:t>
            </a:r>
          </a:p>
        </p:txBody>
      </p:sp>
      <p:sp>
        <p:nvSpPr>
          <p:cNvPr id="3" name="Content Placeholder 2"/>
          <p:cNvSpPr>
            <a:spLocks noGrp="1"/>
          </p:cNvSpPr>
          <p:nvPr>
            <p:ph idx="1"/>
          </p:nvPr>
        </p:nvSpPr>
        <p:spPr/>
        <p:txBody>
          <a:bodyPr/>
          <a:lstStyle/>
          <a:p>
            <a:r>
              <a:rPr lang="en-US" sz="2400" dirty="0"/>
              <a:t>Open the Arduino IDE</a:t>
            </a:r>
          </a:p>
          <a:p>
            <a:r>
              <a:rPr lang="en-US" sz="2400" dirty="0"/>
              <a:t>Select Tools, Click Board -&gt; Arduino Nano</a:t>
            </a:r>
          </a:p>
          <a:p>
            <a:r>
              <a:rPr lang="en-US" sz="2400" dirty="0"/>
              <a:t>Take note of the current devices under Tools -&gt; Port (write down so you don’t select them later)</a:t>
            </a:r>
          </a:p>
          <a:p>
            <a:r>
              <a:rPr lang="en-US" sz="2400" dirty="0"/>
              <a:t>Plug your Arduino in, wait about 20 seconds, and then check under Tools -&gt; Port.  </a:t>
            </a:r>
          </a:p>
          <a:p>
            <a:pPr marL="534924" lvl="3" indent="-342900"/>
            <a:r>
              <a:rPr lang="en-US" b="1" dirty="0"/>
              <a:t>	</a:t>
            </a:r>
            <a:r>
              <a:rPr lang="en-US" dirty="0"/>
              <a:t>Windows – should show as a COM# device</a:t>
            </a:r>
          </a:p>
          <a:p>
            <a:pPr marL="534924" lvl="3" indent="-342900"/>
            <a:r>
              <a:rPr lang="en-US" dirty="0"/>
              <a:t>	Mac Users – check the file called “</a:t>
            </a:r>
            <a:r>
              <a:rPr lang="en-US" dirty="0" err="1"/>
              <a:t>mac_help.txt</a:t>
            </a:r>
            <a:r>
              <a:rPr lang="en-US" dirty="0"/>
              <a:t>” in the repo.</a:t>
            </a:r>
          </a:p>
          <a:p>
            <a:r>
              <a:rPr lang="en-US" sz="2400" dirty="0"/>
              <a:t>Open the file </a:t>
            </a:r>
            <a:r>
              <a:rPr lang="en-US" sz="2400" dirty="0" err="1"/>
              <a:t>helloworld</a:t>
            </a:r>
            <a:r>
              <a:rPr lang="en-US" sz="2400" dirty="0"/>
              <a:t>/</a:t>
            </a:r>
            <a:r>
              <a:rPr lang="en-US" sz="2400" dirty="0" err="1"/>
              <a:t>helloworld.ino</a:t>
            </a:r>
            <a:r>
              <a:rPr lang="en-US" sz="2400" dirty="0"/>
              <a:t> and click the run button in Arduino</a:t>
            </a:r>
          </a:p>
          <a:p>
            <a:pPr lvl="1"/>
            <a:endParaRPr lang="en-US" sz="2400" dirty="0"/>
          </a:p>
        </p:txBody>
      </p:sp>
    </p:spTree>
    <p:extLst>
      <p:ext uri="{BB962C8B-B14F-4D97-AF65-F5344CB8AC3E}">
        <p14:creationId xmlns:p14="http://schemas.microsoft.com/office/powerpoint/2010/main" val="2066430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010C0-7366-3745-9EC6-6D00C60E687B}"/>
              </a:ext>
            </a:extLst>
          </p:cNvPr>
          <p:cNvSpPr>
            <a:spLocks noGrp="1"/>
          </p:cNvSpPr>
          <p:nvPr>
            <p:ph type="title"/>
          </p:nvPr>
        </p:nvSpPr>
        <p:spPr/>
        <p:txBody>
          <a:bodyPr/>
          <a:lstStyle/>
          <a:p>
            <a:r>
              <a:rPr lang="en-US" dirty="0" err="1"/>
              <a:t>hello_world.ino</a:t>
            </a:r>
            <a:endParaRPr lang="en-US" dirty="0"/>
          </a:p>
        </p:txBody>
      </p:sp>
      <p:sp>
        <p:nvSpPr>
          <p:cNvPr id="3" name="Content Placeholder 2">
            <a:extLst>
              <a:ext uri="{FF2B5EF4-FFF2-40B4-BE49-F238E27FC236}">
                <a16:creationId xmlns:a16="http://schemas.microsoft.com/office/drawing/2014/main" id="{F10BEE8A-9F6B-F44C-9F49-2B6B5AE77E3B}"/>
              </a:ext>
            </a:extLst>
          </p:cNvPr>
          <p:cNvSpPr>
            <a:spLocks noGrp="1"/>
          </p:cNvSpPr>
          <p:nvPr>
            <p:ph idx="1"/>
          </p:nvPr>
        </p:nvSpPr>
        <p:spPr/>
        <p:txBody>
          <a:bodyPr/>
          <a:lstStyle/>
          <a:p>
            <a:r>
              <a:rPr lang="en-US" dirty="0"/>
              <a:t>Once you have </a:t>
            </a:r>
            <a:r>
              <a:rPr lang="en-US" dirty="0" err="1"/>
              <a:t>hello_world</a:t>
            </a:r>
            <a:r>
              <a:rPr lang="en-US" dirty="0"/>
              <a:t> running, you should be able to type a character and have your Arduino respond.  If it doesn’t, please see me before we continue!</a:t>
            </a:r>
          </a:p>
          <a:p>
            <a:endParaRPr lang="en-US" dirty="0"/>
          </a:p>
          <a:p>
            <a:endParaRPr lang="en-US" dirty="0"/>
          </a:p>
        </p:txBody>
      </p:sp>
    </p:spTree>
    <p:extLst>
      <p:ext uri="{BB962C8B-B14F-4D97-AF65-F5344CB8AC3E}">
        <p14:creationId xmlns:p14="http://schemas.microsoft.com/office/powerpoint/2010/main" val="3020462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FF66F-1CD4-874A-B044-6C36DC019151}"/>
              </a:ext>
            </a:extLst>
          </p:cNvPr>
          <p:cNvSpPr>
            <a:spLocks noGrp="1"/>
          </p:cNvSpPr>
          <p:nvPr>
            <p:ph type="title"/>
          </p:nvPr>
        </p:nvSpPr>
        <p:spPr/>
        <p:txBody>
          <a:bodyPr/>
          <a:lstStyle/>
          <a:p>
            <a:r>
              <a:rPr lang="en-US" dirty="0"/>
              <a:t>What we’re building</a:t>
            </a:r>
          </a:p>
        </p:txBody>
      </p:sp>
      <p:pic>
        <p:nvPicPr>
          <p:cNvPr id="5" name="Content Placeholder 4">
            <a:extLst>
              <a:ext uri="{FF2B5EF4-FFF2-40B4-BE49-F238E27FC236}">
                <a16:creationId xmlns:a16="http://schemas.microsoft.com/office/drawing/2014/main" id="{482B9516-4E84-7C4F-A41E-5F1803F807A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02190" y="1627188"/>
            <a:ext cx="5795433" cy="4346575"/>
          </a:xfrm>
        </p:spPr>
      </p:pic>
    </p:spTree>
    <p:extLst>
      <p:ext uri="{BB962C8B-B14F-4D97-AF65-F5344CB8AC3E}">
        <p14:creationId xmlns:p14="http://schemas.microsoft.com/office/powerpoint/2010/main" val="2640305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5632C-88ED-1648-8204-F374C216AEAB}"/>
              </a:ext>
            </a:extLst>
          </p:cNvPr>
          <p:cNvSpPr>
            <a:spLocks noGrp="1"/>
          </p:cNvSpPr>
          <p:nvPr>
            <p:ph type="title"/>
          </p:nvPr>
        </p:nvSpPr>
        <p:spPr/>
        <p:txBody>
          <a:bodyPr/>
          <a:lstStyle/>
          <a:p>
            <a:r>
              <a:rPr lang="en-US" dirty="0"/>
              <a:t>What we’re building</a:t>
            </a:r>
          </a:p>
        </p:txBody>
      </p:sp>
      <p:pic>
        <p:nvPicPr>
          <p:cNvPr id="5" name="Content Placeholder 4">
            <a:extLst>
              <a:ext uri="{FF2B5EF4-FFF2-40B4-BE49-F238E27FC236}">
                <a16:creationId xmlns:a16="http://schemas.microsoft.com/office/drawing/2014/main" id="{1359FDAD-4B75-5F40-9A2E-418F3309F92A}"/>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02190" y="1627188"/>
            <a:ext cx="5795433" cy="4346575"/>
          </a:xfrm>
        </p:spPr>
      </p:pic>
    </p:spTree>
    <p:extLst>
      <p:ext uri="{BB962C8B-B14F-4D97-AF65-F5344CB8AC3E}">
        <p14:creationId xmlns:p14="http://schemas.microsoft.com/office/powerpoint/2010/main" val="3127997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45210-DBBD-C044-B9C4-FFC465BD6D41}"/>
              </a:ext>
            </a:extLst>
          </p:cNvPr>
          <p:cNvSpPr>
            <a:spLocks noGrp="1"/>
          </p:cNvSpPr>
          <p:nvPr>
            <p:ph type="title"/>
          </p:nvPr>
        </p:nvSpPr>
        <p:spPr/>
        <p:txBody>
          <a:bodyPr/>
          <a:lstStyle/>
          <a:p>
            <a:r>
              <a:rPr lang="en-US" dirty="0"/>
              <a:t>Parts we’re using</a:t>
            </a:r>
          </a:p>
        </p:txBody>
      </p:sp>
      <p:sp>
        <p:nvSpPr>
          <p:cNvPr id="3" name="Content Placeholder 2">
            <a:extLst>
              <a:ext uri="{FF2B5EF4-FFF2-40B4-BE49-F238E27FC236}">
                <a16:creationId xmlns:a16="http://schemas.microsoft.com/office/drawing/2014/main" id="{91E7CCBF-79D3-FF4D-A055-7091BAE93FFF}"/>
              </a:ext>
            </a:extLst>
          </p:cNvPr>
          <p:cNvSpPr>
            <a:spLocks noGrp="1"/>
          </p:cNvSpPr>
          <p:nvPr>
            <p:ph idx="1"/>
          </p:nvPr>
        </p:nvSpPr>
        <p:spPr/>
        <p:txBody>
          <a:bodyPr/>
          <a:lstStyle/>
          <a:p>
            <a:r>
              <a:rPr lang="en-US" dirty="0"/>
              <a:t>NRF24L01+ Wireless Transceiver</a:t>
            </a:r>
          </a:p>
          <a:p>
            <a:r>
              <a:rPr lang="en-US" dirty="0"/>
              <a:t>Arduino Nano</a:t>
            </a:r>
          </a:p>
          <a:p>
            <a:r>
              <a:rPr lang="en-US" dirty="0"/>
              <a:t>10 µf Capacitor</a:t>
            </a:r>
          </a:p>
          <a:p>
            <a:r>
              <a:rPr lang="en-US" dirty="0"/>
              <a:t>Breadboard</a:t>
            </a:r>
          </a:p>
          <a:p>
            <a:r>
              <a:rPr lang="en-US" dirty="0"/>
              <a:t>Shoe Boxes</a:t>
            </a:r>
          </a:p>
          <a:p>
            <a:pPr marL="0" indent="0">
              <a:buNone/>
            </a:pPr>
            <a:endParaRPr lang="en-US" dirty="0"/>
          </a:p>
          <a:p>
            <a:endParaRPr lang="en-US" dirty="0"/>
          </a:p>
        </p:txBody>
      </p:sp>
    </p:spTree>
    <p:extLst>
      <p:ext uri="{BB962C8B-B14F-4D97-AF65-F5344CB8AC3E}">
        <p14:creationId xmlns:p14="http://schemas.microsoft.com/office/powerpoint/2010/main" val="138244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1CE7C-781B-B34F-A0DE-06215634E945}"/>
              </a:ext>
            </a:extLst>
          </p:cNvPr>
          <p:cNvSpPr>
            <a:spLocks noGrp="1"/>
          </p:cNvSpPr>
          <p:nvPr>
            <p:ph type="title"/>
          </p:nvPr>
        </p:nvSpPr>
        <p:spPr/>
        <p:txBody>
          <a:bodyPr/>
          <a:lstStyle/>
          <a:p>
            <a:r>
              <a:rPr lang="en-US" dirty="0"/>
              <a:t>The build</a:t>
            </a:r>
          </a:p>
        </p:txBody>
      </p:sp>
      <p:sp>
        <p:nvSpPr>
          <p:cNvPr id="3" name="Content Placeholder 2">
            <a:extLst>
              <a:ext uri="{FF2B5EF4-FFF2-40B4-BE49-F238E27FC236}">
                <a16:creationId xmlns:a16="http://schemas.microsoft.com/office/drawing/2014/main" id="{AF754E19-1B4C-2649-B0EC-CBAE049295C4}"/>
              </a:ext>
            </a:extLst>
          </p:cNvPr>
          <p:cNvSpPr>
            <a:spLocks noGrp="1"/>
          </p:cNvSpPr>
          <p:nvPr>
            <p:ph idx="1"/>
          </p:nvPr>
        </p:nvSpPr>
        <p:spPr/>
        <p:txBody>
          <a:bodyPr/>
          <a:lstStyle/>
          <a:p>
            <a:r>
              <a:rPr lang="en-US" dirty="0"/>
              <a:t>Start by connecting the Arduino and the NRF24L01+ </a:t>
            </a:r>
          </a:p>
          <a:p>
            <a:endParaRPr lang="en-US" dirty="0"/>
          </a:p>
        </p:txBody>
      </p:sp>
      <p:pic>
        <p:nvPicPr>
          <p:cNvPr id="4" name="Picture 3">
            <a:extLst>
              <a:ext uri="{FF2B5EF4-FFF2-40B4-BE49-F238E27FC236}">
                <a16:creationId xmlns:a16="http://schemas.microsoft.com/office/drawing/2014/main" id="{A623D7EC-690E-9946-81F1-A83F55373139}"/>
              </a:ext>
            </a:extLst>
          </p:cNvPr>
          <p:cNvPicPr>
            <a:picLocks noChangeAspect="1"/>
          </p:cNvPicPr>
          <p:nvPr/>
        </p:nvPicPr>
        <p:blipFill>
          <a:blip r:embed="rId2"/>
          <a:stretch>
            <a:fillRect/>
          </a:stretch>
        </p:blipFill>
        <p:spPr>
          <a:xfrm>
            <a:off x="533400" y="2282709"/>
            <a:ext cx="6051945" cy="2583579"/>
          </a:xfrm>
          <a:prstGeom prst="rect">
            <a:avLst/>
          </a:prstGeom>
        </p:spPr>
      </p:pic>
      <p:graphicFrame>
        <p:nvGraphicFramePr>
          <p:cNvPr id="7" name="Table 6">
            <a:extLst>
              <a:ext uri="{FF2B5EF4-FFF2-40B4-BE49-F238E27FC236}">
                <a16:creationId xmlns:a16="http://schemas.microsoft.com/office/drawing/2014/main" id="{37830F17-64F7-4845-9946-61084F9B25A5}"/>
              </a:ext>
            </a:extLst>
          </p:cNvPr>
          <p:cNvGraphicFramePr>
            <a:graphicFrameLocks noGrp="1"/>
          </p:cNvGraphicFramePr>
          <p:nvPr>
            <p:extLst>
              <p:ext uri="{D42A27DB-BD31-4B8C-83A1-F6EECF244321}">
                <p14:modId xmlns:p14="http://schemas.microsoft.com/office/powerpoint/2010/main" val="1282060917"/>
              </p:ext>
            </p:extLst>
          </p:nvPr>
        </p:nvGraphicFramePr>
        <p:xfrm>
          <a:off x="7055945" y="2282709"/>
          <a:ext cx="4095532" cy="3337560"/>
        </p:xfrm>
        <a:graphic>
          <a:graphicData uri="http://schemas.openxmlformats.org/drawingml/2006/table">
            <a:tbl>
              <a:tblPr firstRow="1" bandRow="1">
                <a:tableStyleId>{B7752061-5463-48E6-A297-43E0E91C0267}</a:tableStyleId>
              </a:tblPr>
              <a:tblGrid>
                <a:gridCol w="2047766">
                  <a:extLst>
                    <a:ext uri="{9D8B030D-6E8A-4147-A177-3AD203B41FA5}">
                      <a16:colId xmlns:a16="http://schemas.microsoft.com/office/drawing/2014/main" val="2540224487"/>
                    </a:ext>
                  </a:extLst>
                </a:gridCol>
                <a:gridCol w="2047766">
                  <a:extLst>
                    <a:ext uri="{9D8B030D-6E8A-4147-A177-3AD203B41FA5}">
                      <a16:colId xmlns:a16="http://schemas.microsoft.com/office/drawing/2014/main" val="3651891508"/>
                    </a:ext>
                  </a:extLst>
                </a:gridCol>
              </a:tblGrid>
              <a:tr h="370840">
                <a:tc>
                  <a:txBody>
                    <a:bodyPr/>
                    <a:lstStyle/>
                    <a:p>
                      <a:r>
                        <a:rPr lang="en-US" dirty="0"/>
                        <a:t>NRF24L01+</a:t>
                      </a:r>
                    </a:p>
                  </a:txBody>
                  <a:tcPr/>
                </a:tc>
                <a:tc>
                  <a:txBody>
                    <a:bodyPr/>
                    <a:lstStyle/>
                    <a:p>
                      <a:r>
                        <a:rPr lang="en-US" dirty="0"/>
                        <a:t>Arduino Pin</a:t>
                      </a:r>
                    </a:p>
                  </a:txBody>
                  <a:tcPr/>
                </a:tc>
                <a:extLst>
                  <a:ext uri="{0D108BD9-81ED-4DB2-BD59-A6C34878D82A}">
                    <a16:rowId xmlns:a16="http://schemas.microsoft.com/office/drawing/2014/main" val="3307099543"/>
                  </a:ext>
                </a:extLst>
              </a:tr>
              <a:tr h="370840">
                <a:tc>
                  <a:txBody>
                    <a:bodyPr/>
                    <a:lstStyle/>
                    <a:p>
                      <a:r>
                        <a:rPr lang="en-US" dirty="0"/>
                        <a:t>1 – GND</a:t>
                      </a:r>
                    </a:p>
                  </a:txBody>
                  <a:tcPr/>
                </a:tc>
                <a:tc>
                  <a:txBody>
                    <a:bodyPr/>
                    <a:lstStyle/>
                    <a:p>
                      <a:r>
                        <a:rPr lang="en-US" dirty="0"/>
                        <a:t>Ground</a:t>
                      </a:r>
                    </a:p>
                  </a:txBody>
                  <a:tcPr/>
                </a:tc>
                <a:extLst>
                  <a:ext uri="{0D108BD9-81ED-4DB2-BD59-A6C34878D82A}">
                    <a16:rowId xmlns:a16="http://schemas.microsoft.com/office/drawing/2014/main" val="777203068"/>
                  </a:ext>
                </a:extLst>
              </a:tr>
              <a:tr h="370840">
                <a:tc>
                  <a:txBody>
                    <a:bodyPr/>
                    <a:lstStyle/>
                    <a:p>
                      <a:r>
                        <a:rPr lang="en-US" dirty="0"/>
                        <a:t>2 – VCC </a:t>
                      </a:r>
                    </a:p>
                  </a:txBody>
                  <a:tcPr/>
                </a:tc>
                <a:tc>
                  <a:txBody>
                    <a:bodyPr/>
                    <a:lstStyle/>
                    <a:p>
                      <a:r>
                        <a:rPr lang="en-US" dirty="0"/>
                        <a:t>3v3</a:t>
                      </a:r>
                    </a:p>
                  </a:txBody>
                  <a:tcPr/>
                </a:tc>
                <a:extLst>
                  <a:ext uri="{0D108BD9-81ED-4DB2-BD59-A6C34878D82A}">
                    <a16:rowId xmlns:a16="http://schemas.microsoft.com/office/drawing/2014/main" val="286758553"/>
                  </a:ext>
                </a:extLst>
              </a:tr>
              <a:tr h="370840">
                <a:tc>
                  <a:txBody>
                    <a:bodyPr/>
                    <a:lstStyle/>
                    <a:p>
                      <a:r>
                        <a:rPr lang="en-US" dirty="0"/>
                        <a:t>3 – CE</a:t>
                      </a:r>
                    </a:p>
                  </a:txBody>
                  <a:tcPr/>
                </a:tc>
                <a:tc>
                  <a:txBody>
                    <a:bodyPr/>
                    <a:lstStyle/>
                    <a:p>
                      <a:r>
                        <a:rPr lang="en-US" dirty="0"/>
                        <a:t>D9</a:t>
                      </a:r>
                    </a:p>
                  </a:txBody>
                  <a:tcPr/>
                </a:tc>
                <a:extLst>
                  <a:ext uri="{0D108BD9-81ED-4DB2-BD59-A6C34878D82A}">
                    <a16:rowId xmlns:a16="http://schemas.microsoft.com/office/drawing/2014/main" val="3595430476"/>
                  </a:ext>
                </a:extLst>
              </a:tr>
              <a:tr h="370840">
                <a:tc>
                  <a:txBody>
                    <a:bodyPr/>
                    <a:lstStyle/>
                    <a:p>
                      <a:r>
                        <a:rPr lang="en-US" dirty="0"/>
                        <a:t>4 – CSN</a:t>
                      </a:r>
                    </a:p>
                  </a:txBody>
                  <a:tcPr/>
                </a:tc>
                <a:tc>
                  <a:txBody>
                    <a:bodyPr/>
                    <a:lstStyle/>
                    <a:p>
                      <a:r>
                        <a:rPr lang="en-US" dirty="0"/>
                        <a:t>D10</a:t>
                      </a:r>
                    </a:p>
                  </a:txBody>
                  <a:tcPr/>
                </a:tc>
                <a:extLst>
                  <a:ext uri="{0D108BD9-81ED-4DB2-BD59-A6C34878D82A}">
                    <a16:rowId xmlns:a16="http://schemas.microsoft.com/office/drawing/2014/main" val="2066082483"/>
                  </a:ext>
                </a:extLst>
              </a:tr>
              <a:tr h="370840">
                <a:tc>
                  <a:txBody>
                    <a:bodyPr/>
                    <a:lstStyle/>
                    <a:p>
                      <a:r>
                        <a:rPr lang="en-US" dirty="0"/>
                        <a:t>5 – SCK</a:t>
                      </a:r>
                    </a:p>
                  </a:txBody>
                  <a:tcPr/>
                </a:tc>
                <a:tc>
                  <a:txBody>
                    <a:bodyPr/>
                    <a:lstStyle/>
                    <a:p>
                      <a:r>
                        <a:rPr lang="en-US" dirty="0"/>
                        <a:t>D13</a:t>
                      </a:r>
                    </a:p>
                  </a:txBody>
                  <a:tcPr/>
                </a:tc>
                <a:extLst>
                  <a:ext uri="{0D108BD9-81ED-4DB2-BD59-A6C34878D82A}">
                    <a16:rowId xmlns:a16="http://schemas.microsoft.com/office/drawing/2014/main" val="1726522343"/>
                  </a:ext>
                </a:extLst>
              </a:tr>
              <a:tr h="370840">
                <a:tc>
                  <a:txBody>
                    <a:bodyPr/>
                    <a:lstStyle/>
                    <a:p>
                      <a:r>
                        <a:rPr lang="en-US" dirty="0"/>
                        <a:t>6 – MOSI</a:t>
                      </a:r>
                    </a:p>
                  </a:txBody>
                  <a:tcPr/>
                </a:tc>
                <a:tc>
                  <a:txBody>
                    <a:bodyPr/>
                    <a:lstStyle/>
                    <a:p>
                      <a:r>
                        <a:rPr lang="en-US" dirty="0"/>
                        <a:t>D11</a:t>
                      </a:r>
                    </a:p>
                  </a:txBody>
                  <a:tcPr/>
                </a:tc>
                <a:extLst>
                  <a:ext uri="{0D108BD9-81ED-4DB2-BD59-A6C34878D82A}">
                    <a16:rowId xmlns:a16="http://schemas.microsoft.com/office/drawing/2014/main" val="3824281077"/>
                  </a:ext>
                </a:extLst>
              </a:tr>
              <a:tr h="370840">
                <a:tc>
                  <a:txBody>
                    <a:bodyPr/>
                    <a:lstStyle/>
                    <a:p>
                      <a:r>
                        <a:rPr lang="en-US" dirty="0"/>
                        <a:t>7 – MISO</a:t>
                      </a:r>
                    </a:p>
                  </a:txBody>
                  <a:tcPr/>
                </a:tc>
                <a:tc>
                  <a:txBody>
                    <a:bodyPr/>
                    <a:lstStyle/>
                    <a:p>
                      <a:r>
                        <a:rPr lang="en-US" dirty="0"/>
                        <a:t>D12</a:t>
                      </a:r>
                    </a:p>
                  </a:txBody>
                  <a:tcPr/>
                </a:tc>
                <a:extLst>
                  <a:ext uri="{0D108BD9-81ED-4DB2-BD59-A6C34878D82A}">
                    <a16:rowId xmlns:a16="http://schemas.microsoft.com/office/drawing/2014/main" val="1033745723"/>
                  </a:ext>
                </a:extLst>
              </a:tr>
              <a:tr h="370840">
                <a:tc>
                  <a:txBody>
                    <a:bodyPr/>
                    <a:lstStyle/>
                    <a:p>
                      <a:r>
                        <a:rPr lang="en-US" dirty="0"/>
                        <a:t>8 – IRQ</a:t>
                      </a:r>
                    </a:p>
                  </a:txBody>
                  <a:tcPr/>
                </a:tc>
                <a:tc>
                  <a:txBody>
                    <a:bodyPr/>
                    <a:lstStyle/>
                    <a:p>
                      <a:r>
                        <a:rPr lang="en-US" dirty="0"/>
                        <a:t>D8</a:t>
                      </a:r>
                    </a:p>
                  </a:txBody>
                  <a:tcPr/>
                </a:tc>
                <a:extLst>
                  <a:ext uri="{0D108BD9-81ED-4DB2-BD59-A6C34878D82A}">
                    <a16:rowId xmlns:a16="http://schemas.microsoft.com/office/drawing/2014/main" val="3694844833"/>
                  </a:ext>
                </a:extLst>
              </a:tr>
            </a:tbl>
          </a:graphicData>
        </a:graphic>
      </p:graphicFrame>
    </p:spTree>
    <p:extLst>
      <p:ext uri="{BB962C8B-B14F-4D97-AF65-F5344CB8AC3E}">
        <p14:creationId xmlns:p14="http://schemas.microsoft.com/office/powerpoint/2010/main" val="2808610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20C1D-50F7-4E43-A655-21A88C374FF7}"/>
              </a:ext>
            </a:extLst>
          </p:cNvPr>
          <p:cNvSpPr>
            <a:spLocks noGrp="1"/>
          </p:cNvSpPr>
          <p:nvPr>
            <p:ph type="title"/>
          </p:nvPr>
        </p:nvSpPr>
        <p:spPr/>
        <p:txBody>
          <a:bodyPr/>
          <a:lstStyle/>
          <a:p>
            <a:r>
              <a:rPr lang="en-US" dirty="0"/>
              <a:t>Capacitor</a:t>
            </a:r>
          </a:p>
        </p:txBody>
      </p:sp>
      <p:sp>
        <p:nvSpPr>
          <p:cNvPr id="3" name="Content Placeholder 2">
            <a:extLst>
              <a:ext uri="{FF2B5EF4-FFF2-40B4-BE49-F238E27FC236}">
                <a16:creationId xmlns:a16="http://schemas.microsoft.com/office/drawing/2014/main" id="{6220C2FB-BDD3-1D44-8921-B85F2F43A378}"/>
              </a:ext>
            </a:extLst>
          </p:cNvPr>
          <p:cNvSpPr>
            <a:spLocks noGrp="1"/>
          </p:cNvSpPr>
          <p:nvPr>
            <p:ph idx="1"/>
          </p:nvPr>
        </p:nvSpPr>
        <p:spPr/>
        <p:txBody>
          <a:bodyPr/>
          <a:lstStyle/>
          <a:p>
            <a:r>
              <a:rPr lang="en-US" dirty="0"/>
              <a:t>Bursting a signal requires a lot of energy – around 100 mA depending on the transmission strength.  The Arduino Mano is not capable of handling this burst over 3.3v, so you have to add a capacitor to account for the voltage drops. </a:t>
            </a:r>
          </a:p>
          <a:p>
            <a:r>
              <a:rPr lang="en-US" dirty="0"/>
              <a:t>The capacitor must be connected across 3.3v and Ground on your NRF24L01.  See photo in diagrams called “capacitor” for info on how to do this.</a:t>
            </a:r>
          </a:p>
          <a:p>
            <a:r>
              <a:rPr lang="en-US" b="1" dirty="0"/>
              <a:t>Be sure that the - - - (on the side of the capacitor) is on the ground side – you’ll short out the device if not!</a:t>
            </a:r>
          </a:p>
          <a:p>
            <a:endParaRPr lang="en-US" dirty="0"/>
          </a:p>
        </p:txBody>
      </p:sp>
    </p:spTree>
    <p:extLst>
      <p:ext uri="{BB962C8B-B14F-4D97-AF65-F5344CB8AC3E}">
        <p14:creationId xmlns:p14="http://schemas.microsoft.com/office/powerpoint/2010/main" val="2850825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AA60E-F1A4-B341-8418-AA355E912D67}"/>
              </a:ext>
            </a:extLst>
          </p:cNvPr>
          <p:cNvSpPr>
            <a:spLocks noGrp="1"/>
          </p:cNvSpPr>
          <p:nvPr>
            <p:ph type="title"/>
          </p:nvPr>
        </p:nvSpPr>
        <p:spPr/>
        <p:txBody>
          <a:bodyPr/>
          <a:lstStyle/>
          <a:p>
            <a:r>
              <a:rPr lang="en-US" dirty="0"/>
              <a:t>Tactical Switches</a:t>
            </a:r>
          </a:p>
        </p:txBody>
      </p:sp>
      <p:sp>
        <p:nvSpPr>
          <p:cNvPr id="3" name="Content Placeholder 2">
            <a:extLst>
              <a:ext uri="{FF2B5EF4-FFF2-40B4-BE49-F238E27FC236}">
                <a16:creationId xmlns:a16="http://schemas.microsoft.com/office/drawing/2014/main" id="{15AF0856-CD6C-F546-AFC9-359BAA15E7AE}"/>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8BB03EA0-A71F-AC4A-AB6F-D0574ED68F13}"/>
              </a:ext>
            </a:extLst>
          </p:cNvPr>
          <p:cNvPicPr>
            <a:picLocks noChangeAspect="1"/>
          </p:cNvPicPr>
          <p:nvPr/>
        </p:nvPicPr>
        <p:blipFill>
          <a:blip r:embed="rId2"/>
          <a:stretch>
            <a:fillRect/>
          </a:stretch>
        </p:blipFill>
        <p:spPr>
          <a:xfrm>
            <a:off x="695457" y="2377437"/>
            <a:ext cx="9481670" cy="2467832"/>
          </a:xfrm>
          <a:prstGeom prst="rect">
            <a:avLst/>
          </a:prstGeom>
        </p:spPr>
      </p:pic>
    </p:spTree>
    <p:extLst>
      <p:ext uri="{BB962C8B-B14F-4D97-AF65-F5344CB8AC3E}">
        <p14:creationId xmlns:p14="http://schemas.microsoft.com/office/powerpoint/2010/main" val="21576004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BDBFE5-9D52-D74B-8382-14297D463301}"/>
              </a:ext>
            </a:extLst>
          </p:cNvPr>
          <p:cNvSpPr>
            <a:spLocks noGrp="1"/>
          </p:cNvSpPr>
          <p:nvPr>
            <p:ph idx="1"/>
          </p:nvPr>
        </p:nvSpPr>
        <p:spPr>
          <a:xfrm>
            <a:off x="533400" y="562328"/>
            <a:ext cx="11141149" cy="4346825"/>
          </a:xfrm>
        </p:spPr>
        <p:txBody>
          <a:bodyPr/>
          <a:lstStyle/>
          <a:p>
            <a:r>
              <a:rPr lang="en-US" dirty="0"/>
              <a:t>Connect GND to the Negative Rail (Blue </a:t>
            </a:r>
            <a:r>
              <a:rPr lang="en-US" b="1" dirty="0"/>
              <a:t>– </a:t>
            </a:r>
            <a:r>
              <a:rPr lang="en-US" dirty="0"/>
              <a:t>on either side)</a:t>
            </a:r>
          </a:p>
          <a:p>
            <a:r>
              <a:rPr lang="en-US" dirty="0"/>
              <a:t>Press your buttons in to the bread board, ensure AB are on left &amp; CD are on right </a:t>
            </a:r>
          </a:p>
          <a:p>
            <a:r>
              <a:rPr lang="en-US" dirty="0"/>
              <a:t>Connect the left side of the switches (A) to the Negative rail with four male to male jumper wires.</a:t>
            </a:r>
          </a:p>
          <a:p>
            <a:r>
              <a:rPr lang="en-US" dirty="0"/>
              <a:t>Connect the right side of the switch to D2, D3, D4, and D5 respectively</a:t>
            </a:r>
          </a:p>
          <a:p>
            <a:r>
              <a:rPr lang="en-US" dirty="0"/>
              <a:t>(see all images in </a:t>
            </a:r>
            <a:r>
              <a:rPr lang="en-US" dirty="0" err="1"/>
              <a:t>github</a:t>
            </a:r>
            <a:r>
              <a:rPr lang="en-US" dirty="0"/>
              <a:t> repository for </a:t>
            </a:r>
            <a:r>
              <a:rPr lang="en-US"/>
              <a:t>additional info)</a:t>
            </a:r>
            <a:endParaRPr lang="en-US" dirty="0"/>
          </a:p>
        </p:txBody>
      </p:sp>
    </p:spTree>
    <p:extLst>
      <p:ext uri="{BB962C8B-B14F-4D97-AF65-F5344CB8AC3E}">
        <p14:creationId xmlns:p14="http://schemas.microsoft.com/office/powerpoint/2010/main" val="23287444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0B394-692A-45F3-877D-FF21D4A59424}"/>
              </a:ext>
            </a:extLst>
          </p:cNvPr>
          <p:cNvSpPr>
            <a:spLocks noGrp="1"/>
          </p:cNvSpPr>
          <p:nvPr>
            <p:ph type="title"/>
          </p:nvPr>
        </p:nvSpPr>
        <p:spPr/>
        <p:txBody>
          <a:bodyPr/>
          <a:lstStyle/>
          <a:p>
            <a:r>
              <a:rPr lang="en-US" dirty="0"/>
              <a:t>Program your board</a:t>
            </a:r>
          </a:p>
        </p:txBody>
      </p:sp>
      <p:sp>
        <p:nvSpPr>
          <p:cNvPr id="3" name="Content Placeholder 2">
            <a:extLst>
              <a:ext uri="{FF2B5EF4-FFF2-40B4-BE49-F238E27FC236}">
                <a16:creationId xmlns:a16="http://schemas.microsoft.com/office/drawing/2014/main" id="{7FD22553-7140-4EAE-A673-8F37562BCE27}"/>
              </a:ext>
            </a:extLst>
          </p:cNvPr>
          <p:cNvSpPr>
            <a:spLocks noGrp="1"/>
          </p:cNvSpPr>
          <p:nvPr>
            <p:ph idx="1"/>
          </p:nvPr>
        </p:nvSpPr>
        <p:spPr/>
        <p:txBody>
          <a:bodyPr/>
          <a:lstStyle/>
          <a:p>
            <a:r>
              <a:rPr lang="en-US" dirty="0"/>
              <a:t>Open </a:t>
            </a:r>
            <a:r>
              <a:rPr lang="en-US" dirty="0" err="1"/>
              <a:t>Transmitter.ino</a:t>
            </a:r>
            <a:r>
              <a:rPr lang="en-US" dirty="0"/>
              <a:t> and set your group number equal to </a:t>
            </a:r>
            <a:r>
              <a:rPr lang="en-US" dirty="0" err="1"/>
              <a:t>tableNumber</a:t>
            </a:r>
            <a:r>
              <a:rPr lang="en-US" dirty="0"/>
              <a:t>.</a:t>
            </a:r>
          </a:p>
          <a:p>
            <a:r>
              <a:rPr lang="en-US" dirty="0"/>
              <a:t>Compile the source and upload to </a:t>
            </a:r>
            <a:r>
              <a:rPr lang="en-US"/>
              <a:t>your Arduino!</a:t>
            </a:r>
          </a:p>
        </p:txBody>
      </p:sp>
    </p:spTree>
    <p:extLst>
      <p:ext uri="{BB962C8B-B14F-4D97-AF65-F5344CB8AC3E}">
        <p14:creationId xmlns:p14="http://schemas.microsoft.com/office/powerpoint/2010/main" val="2215537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6FD8462F-474D-4270-B8BA-33F26C2FFF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7995" y="1136487"/>
            <a:ext cx="7589905" cy="4269322"/>
          </a:xfrm>
          <a:prstGeom prst="rect">
            <a:avLst/>
          </a:prstGeom>
        </p:spPr>
      </p:pic>
      <p:sp>
        <p:nvSpPr>
          <p:cNvPr id="3" name="Title 2">
            <a:extLst>
              <a:ext uri="{FF2B5EF4-FFF2-40B4-BE49-F238E27FC236}">
                <a16:creationId xmlns:a16="http://schemas.microsoft.com/office/drawing/2014/main" id="{FDF58119-C7C8-4236-B437-7333A1D7FF5C}"/>
              </a:ext>
            </a:extLst>
          </p:cNvPr>
          <p:cNvSpPr>
            <a:spLocks noGrp="1"/>
          </p:cNvSpPr>
          <p:nvPr>
            <p:ph type="title"/>
          </p:nvPr>
        </p:nvSpPr>
        <p:spPr>
          <a:xfrm>
            <a:off x="533400" y="222086"/>
            <a:ext cx="10091484" cy="914400"/>
          </a:xfrm>
        </p:spPr>
        <p:txBody>
          <a:bodyPr/>
          <a:lstStyle/>
          <a:p>
            <a:r>
              <a:rPr lang="en-US" dirty="0"/>
              <a:t>A little more about me.</a:t>
            </a:r>
          </a:p>
        </p:txBody>
      </p:sp>
      <p:pic>
        <p:nvPicPr>
          <p:cNvPr id="6" name="Content Placeholder 5">
            <a:extLst>
              <a:ext uri="{FF2B5EF4-FFF2-40B4-BE49-F238E27FC236}">
                <a16:creationId xmlns:a16="http://schemas.microsoft.com/office/drawing/2014/main" id="{6D0A0543-7550-40FC-9F4F-4887CA90BB4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7244" y="1136486"/>
            <a:ext cx="3248025" cy="4286250"/>
          </a:xfrm>
        </p:spPr>
      </p:pic>
      <p:sp>
        <p:nvSpPr>
          <p:cNvPr id="2" name="Slide Number Placeholder 1">
            <a:extLst>
              <a:ext uri="{FF2B5EF4-FFF2-40B4-BE49-F238E27FC236}">
                <a16:creationId xmlns:a16="http://schemas.microsoft.com/office/drawing/2014/main" id="{49B152A8-EF71-42D1-8DE2-D02867DCB6C7}"/>
              </a:ext>
            </a:extLst>
          </p:cNvPr>
          <p:cNvSpPr>
            <a:spLocks noGrp="1"/>
          </p:cNvSpPr>
          <p:nvPr>
            <p:ph type="sldNum" sz="quarter" idx="4294967295"/>
          </p:nvPr>
        </p:nvSpPr>
        <p:spPr>
          <a:xfrm>
            <a:off x="11861800" y="6475413"/>
            <a:ext cx="330200" cy="182562"/>
          </a:xfrm>
        </p:spPr>
        <p:txBody>
          <a:bodyPr/>
          <a:lstStyle/>
          <a:p>
            <a:fld id="{00E6A5BD-C011-4A45-AA3A-201790FB7F2B}" type="slidenum">
              <a:rPr lang="en-CA" smtClean="0"/>
              <a:t>2</a:t>
            </a:fld>
            <a:endParaRPr lang="en-CA"/>
          </a:p>
        </p:txBody>
      </p:sp>
      <p:pic>
        <p:nvPicPr>
          <p:cNvPr id="8" name="Picture 7">
            <a:extLst>
              <a:ext uri="{FF2B5EF4-FFF2-40B4-BE49-F238E27FC236}">
                <a16:creationId xmlns:a16="http://schemas.microsoft.com/office/drawing/2014/main" id="{60C25D76-3984-4773-919B-E7693091EB2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96248" y="1971948"/>
            <a:ext cx="1628508" cy="1563368"/>
          </a:xfrm>
          <a:prstGeom prst="rect">
            <a:avLst/>
          </a:prstGeom>
        </p:spPr>
      </p:pic>
      <p:sp>
        <p:nvSpPr>
          <p:cNvPr id="11" name="TextBox 10">
            <a:extLst>
              <a:ext uri="{FF2B5EF4-FFF2-40B4-BE49-F238E27FC236}">
                <a16:creationId xmlns:a16="http://schemas.microsoft.com/office/drawing/2014/main" id="{00ECA2BE-B62B-4044-BCA6-2E786FB4F939}"/>
              </a:ext>
            </a:extLst>
          </p:cNvPr>
          <p:cNvSpPr txBox="1"/>
          <p:nvPr/>
        </p:nvSpPr>
        <p:spPr>
          <a:xfrm>
            <a:off x="8730129" y="679286"/>
            <a:ext cx="3429000" cy="1292662"/>
          </a:xfrm>
          <a:prstGeom prst="rect">
            <a:avLst/>
          </a:prstGeom>
          <a:noFill/>
        </p:spPr>
        <p:txBody>
          <a:bodyPr wrap="square" lIns="0" tIns="0" rIns="0" bIns="0" rtlCol="0">
            <a:spAutoFit/>
          </a:bodyPr>
          <a:lstStyle/>
          <a:p>
            <a:r>
              <a:rPr lang="en-US" sz="2800" dirty="0">
                <a:solidFill>
                  <a:schemeClr val="accent2"/>
                </a:solidFill>
              </a:rPr>
              <a:t>2013 – Bachelors of Science in Computer Science, Clemson</a:t>
            </a:r>
          </a:p>
        </p:txBody>
      </p:sp>
      <p:pic>
        <p:nvPicPr>
          <p:cNvPr id="5" name="Picture 4">
            <a:extLst>
              <a:ext uri="{FF2B5EF4-FFF2-40B4-BE49-F238E27FC236}">
                <a16:creationId xmlns:a16="http://schemas.microsoft.com/office/drawing/2014/main" id="{977B07DD-E424-EF4D-8419-B2EF33F2D95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45080" y="4613382"/>
            <a:ext cx="1716720" cy="1894114"/>
          </a:xfrm>
          <a:prstGeom prst="rect">
            <a:avLst/>
          </a:prstGeom>
        </p:spPr>
      </p:pic>
      <p:sp>
        <p:nvSpPr>
          <p:cNvPr id="10" name="TextBox 9">
            <a:extLst>
              <a:ext uri="{FF2B5EF4-FFF2-40B4-BE49-F238E27FC236}">
                <a16:creationId xmlns:a16="http://schemas.microsoft.com/office/drawing/2014/main" id="{9A8FCB77-3D6E-4C40-891A-19A1D942C222}"/>
              </a:ext>
            </a:extLst>
          </p:cNvPr>
          <p:cNvSpPr txBox="1"/>
          <p:nvPr/>
        </p:nvSpPr>
        <p:spPr>
          <a:xfrm>
            <a:off x="8910384" y="3593391"/>
            <a:ext cx="3429000" cy="1292662"/>
          </a:xfrm>
          <a:prstGeom prst="rect">
            <a:avLst/>
          </a:prstGeom>
          <a:noFill/>
        </p:spPr>
        <p:txBody>
          <a:bodyPr wrap="square" lIns="0" tIns="0" rIns="0" bIns="0" rtlCol="0">
            <a:spAutoFit/>
          </a:bodyPr>
          <a:lstStyle/>
          <a:p>
            <a:r>
              <a:rPr lang="en-US" sz="2800" dirty="0">
                <a:solidFill>
                  <a:schemeClr val="accent2"/>
                </a:solidFill>
              </a:rPr>
              <a:t>2019 - 2021 – Masters of Computer Science, GA Tech</a:t>
            </a:r>
          </a:p>
        </p:txBody>
      </p:sp>
    </p:spTree>
    <p:extLst>
      <p:ext uri="{BB962C8B-B14F-4D97-AF65-F5344CB8AC3E}">
        <p14:creationId xmlns:p14="http://schemas.microsoft.com/office/powerpoint/2010/main" val="37961565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AF56E-301D-493F-8850-E0E1A39A92B5}"/>
              </a:ext>
            </a:extLst>
          </p:cNvPr>
          <p:cNvSpPr>
            <a:spLocks noGrp="1"/>
          </p:cNvSpPr>
          <p:nvPr>
            <p:ph type="title"/>
          </p:nvPr>
        </p:nvSpPr>
        <p:spPr/>
        <p:txBody>
          <a:bodyPr/>
          <a:lstStyle/>
          <a:p>
            <a:r>
              <a:rPr lang="en-US" dirty="0"/>
              <a:t>What happened?</a:t>
            </a:r>
          </a:p>
        </p:txBody>
      </p:sp>
      <p:sp>
        <p:nvSpPr>
          <p:cNvPr id="3" name="Content Placeholder 2">
            <a:extLst>
              <a:ext uri="{FF2B5EF4-FFF2-40B4-BE49-F238E27FC236}">
                <a16:creationId xmlns:a16="http://schemas.microsoft.com/office/drawing/2014/main" id="{F8204248-8B2E-4474-BDB9-8E5DA663C7A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934202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68998-41EC-4C02-A264-B5A8699B69E4}"/>
              </a:ext>
            </a:extLst>
          </p:cNvPr>
          <p:cNvSpPr>
            <a:spLocks noGrp="1"/>
          </p:cNvSpPr>
          <p:nvPr>
            <p:ph type="title"/>
          </p:nvPr>
        </p:nvSpPr>
        <p:spPr/>
        <p:txBody>
          <a:bodyPr/>
          <a:lstStyle/>
          <a:p>
            <a:r>
              <a:rPr lang="en-US" dirty="0"/>
              <a:t>Root Cause Analysis</a:t>
            </a:r>
          </a:p>
        </p:txBody>
      </p:sp>
      <p:sp>
        <p:nvSpPr>
          <p:cNvPr id="3" name="Content Placeholder 2">
            <a:extLst>
              <a:ext uri="{FF2B5EF4-FFF2-40B4-BE49-F238E27FC236}">
                <a16:creationId xmlns:a16="http://schemas.microsoft.com/office/drawing/2014/main" id="{5ABEC96E-0D10-41E5-B60F-F4F91643F1CE}"/>
              </a:ext>
            </a:extLst>
          </p:cNvPr>
          <p:cNvSpPr>
            <a:spLocks noGrp="1"/>
          </p:cNvSpPr>
          <p:nvPr>
            <p:ph idx="1"/>
          </p:nvPr>
        </p:nvSpPr>
        <p:spPr/>
        <p:txBody>
          <a:bodyPr/>
          <a:lstStyle/>
          <a:p>
            <a:r>
              <a:rPr lang="en-US" dirty="0"/>
              <a:t>When programming Team 6’s board, I remember turning to them and saying “It’s funny that you’re team 6 and the device mounted as COM6.”  After programming their board, I handed the device to them and couldn’t figure out why I wasn’t receiving any responses.  During the tests, I never noticed that COM6 was still connected – meaning, I was using the transmission file to receive. </a:t>
            </a:r>
          </a:p>
          <a:p>
            <a:pPr marL="0" indent="0">
              <a:buNone/>
            </a:pPr>
            <a:endParaRPr lang="en-US" dirty="0"/>
          </a:p>
        </p:txBody>
      </p:sp>
    </p:spTree>
    <p:extLst>
      <p:ext uri="{BB962C8B-B14F-4D97-AF65-F5344CB8AC3E}">
        <p14:creationId xmlns:p14="http://schemas.microsoft.com/office/powerpoint/2010/main" val="11853724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755B9-F390-451F-8215-5972F790CD75}"/>
              </a:ext>
            </a:extLst>
          </p:cNvPr>
          <p:cNvSpPr>
            <a:spLocks noGrp="1"/>
          </p:cNvSpPr>
          <p:nvPr>
            <p:ph type="title"/>
          </p:nvPr>
        </p:nvSpPr>
        <p:spPr/>
        <p:txBody>
          <a:bodyPr/>
          <a:lstStyle/>
          <a:p>
            <a:r>
              <a:rPr lang="en-US" dirty="0"/>
              <a:t>Transmission Bugs</a:t>
            </a:r>
          </a:p>
        </p:txBody>
      </p:sp>
      <p:sp>
        <p:nvSpPr>
          <p:cNvPr id="3" name="Content Placeholder 2">
            <a:extLst>
              <a:ext uri="{FF2B5EF4-FFF2-40B4-BE49-F238E27FC236}">
                <a16:creationId xmlns:a16="http://schemas.microsoft.com/office/drawing/2014/main" id="{F6F81189-C7CC-4573-839F-ADDAC433F79B}"/>
              </a:ext>
            </a:extLst>
          </p:cNvPr>
          <p:cNvSpPr>
            <a:spLocks noGrp="1"/>
          </p:cNvSpPr>
          <p:nvPr>
            <p:ph idx="1"/>
          </p:nvPr>
        </p:nvSpPr>
        <p:spPr/>
        <p:txBody>
          <a:bodyPr/>
          <a:lstStyle/>
          <a:p>
            <a:r>
              <a:rPr lang="en-US" dirty="0"/>
              <a:t>Previously, the code was resetting the table to be “1” regardless of the entered value.  </a:t>
            </a:r>
          </a:p>
          <a:p>
            <a:r>
              <a:rPr lang="en-US" dirty="0"/>
              <a:t>We were setting a hard integer in the type definition – you don’t do this generally when you have a reusable data type.</a:t>
            </a:r>
          </a:p>
          <a:p>
            <a:r>
              <a:rPr lang="en-US" dirty="0"/>
              <a:t>Too many messages in the debug log making it difficult to read. </a:t>
            </a:r>
          </a:p>
          <a:p>
            <a:endParaRPr lang="en-US" dirty="0"/>
          </a:p>
        </p:txBody>
      </p:sp>
    </p:spTree>
    <p:extLst>
      <p:ext uri="{BB962C8B-B14F-4D97-AF65-F5344CB8AC3E}">
        <p14:creationId xmlns:p14="http://schemas.microsoft.com/office/powerpoint/2010/main" val="30466162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3DDEB-0188-4CA0-84FA-3802C42BF0FF}"/>
              </a:ext>
            </a:extLst>
          </p:cNvPr>
          <p:cNvSpPr>
            <a:spLocks noGrp="1"/>
          </p:cNvSpPr>
          <p:nvPr>
            <p:ph type="title"/>
          </p:nvPr>
        </p:nvSpPr>
        <p:spPr/>
        <p:txBody>
          <a:bodyPr/>
          <a:lstStyle/>
          <a:p>
            <a:r>
              <a:rPr lang="en-US" dirty="0"/>
              <a:t>Receive Bugs</a:t>
            </a:r>
          </a:p>
        </p:txBody>
      </p:sp>
      <p:sp>
        <p:nvSpPr>
          <p:cNvPr id="3" name="Content Placeholder 2">
            <a:extLst>
              <a:ext uri="{FF2B5EF4-FFF2-40B4-BE49-F238E27FC236}">
                <a16:creationId xmlns:a16="http://schemas.microsoft.com/office/drawing/2014/main" id="{E19997C4-BF13-44A6-A2B0-85CB8E21F519}"/>
              </a:ext>
            </a:extLst>
          </p:cNvPr>
          <p:cNvSpPr>
            <a:spLocks noGrp="1"/>
          </p:cNvSpPr>
          <p:nvPr>
            <p:ph idx="1"/>
          </p:nvPr>
        </p:nvSpPr>
        <p:spPr/>
        <p:txBody>
          <a:bodyPr/>
          <a:lstStyle/>
          <a:p>
            <a:r>
              <a:rPr lang="en-US" dirty="0"/>
              <a:t>Massively cleaned up the code to be one simple line instead of a huge if then block</a:t>
            </a:r>
          </a:p>
          <a:p>
            <a:r>
              <a:rPr lang="en-US" dirty="0"/>
              <a:t>Updated the transmission ports to Node to match the actual table numbers (1-10).  </a:t>
            </a:r>
          </a:p>
          <a:p>
            <a:r>
              <a:rPr lang="en-US" dirty="0"/>
              <a:t>Removed code that looked for different transmission channels (not needed)</a:t>
            </a:r>
          </a:p>
        </p:txBody>
      </p:sp>
    </p:spTree>
    <p:extLst>
      <p:ext uri="{BB962C8B-B14F-4D97-AF65-F5344CB8AC3E}">
        <p14:creationId xmlns:p14="http://schemas.microsoft.com/office/powerpoint/2010/main" val="21885462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DCF26-B30A-4F64-9B4B-3E4F8BE5A9E1}"/>
              </a:ext>
            </a:extLst>
          </p:cNvPr>
          <p:cNvSpPr>
            <a:spLocks noGrp="1"/>
          </p:cNvSpPr>
          <p:nvPr>
            <p:ph type="title"/>
          </p:nvPr>
        </p:nvSpPr>
        <p:spPr/>
        <p:txBody>
          <a:bodyPr/>
          <a:lstStyle/>
          <a:p>
            <a:r>
              <a:rPr lang="en-US" dirty="0"/>
              <a:t>Web App Bugs </a:t>
            </a:r>
          </a:p>
        </p:txBody>
      </p:sp>
      <p:sp>
        <p:nvSpPr>
          <p:cNvPr id="3" name="Content Placeholder 2">
            <a:extLst>
              <a:ext uri="{FF2B5EF4-FFF2-40B4-BE49-F238E27FC236}">
                <a16:creationId xmlns:a16="http://schemas.microsoft.com/office/drawing/2014/main" id="{CFA05BC5-8681-4F51-9C8B-0797E6AC1F64}"/>
              </a:ext>
            </a:extLst>
          </p:cNvPr>
          <p:cNvSpPr>
            <a:spLocks noGrp="1"/>
          </p:cNvSpPr>
          <p:nvPr>
            <p:ph idx="1"/>
          </p:nvPr>
        </p:nvSpPr>
        <p:spPr/>
        <p:txBody>
          <a:bodyPr/>
          <a:lstStyle/>
          <a:p>
            <a:r>
              <a:rPr lang="en-US" dirty="0"/>
              <a:t>Fixed the spacing issues in the code that would have made it unusable on 1920x1080</a:t>
            </a:r>
          </a:p>
          <a:p>
            <a:r>
              <a:rPr lang="en-US" dirty="0"/>
              <a:t>Fixed the team names so that they match the correct groups</a:t>
            </a:r>
          </a:p>
          <a:p>
            <a:r>
              <a:rPr lang="en-US" dirty="0"/>
              <a:t>Fixed the random linear display bug (lack of a table)</a:t>
            </a:r>
          </a:p>
          <a:p>
            <a:r>
              <a:rPr lang="en-US" dirty="0"/>
              <a:t>Fixed the transmit variables</a:t>
            </a:r>
          </a:p>
        </p:txBody>
      </p:sp>
    </p:spTree>
    <p:extLst>
      <p:ext uri="{BB962C8B-B14F-4D97-AF65-F5344CB8AC3E}">
        <p14:creationId xmlns:p14="http://schemas.microsoft.com/office/powerpoint/2010/main" val="26001427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64688-DF9B-4E69-9053-5C7C375E89E5}"/>
              </a:ext>
            </a:extLst>
          </p:cNvPr>
          <p:cNvSpPr>
            <a:spLocks noGrp="1"/>
          </p:cNvSpPr>
          <p:nvPr>
            <p:ph type="title"/>
          </p:nvPr>
        </p:nvSpPr>
        <p:spPr>
          <a:xfrm>
            <a:off x="533400" y="222086"/>
            <a:ext cx="10091484" cy="914400"/>
          </a:xfrm>
        </p:spPr>
        <p:txBody>
          <a:bodyPr/>
          <a:lstStyle/>
          <a:p>
            <a:r>
              <a:rPr lang="en-US" dirty="0"/>
              <a:t>Bad code</a:t>
            </a:r>
          </a:p>
        </p:txBody>
      </p:sp>
      <p:sp>
        <p:nvSpPr>
          <p:cNvPr id="3" name="Content Placeholder 2">
            <a:extLst>
              <a:ext uri="{FF2B5EF4-FFF2-40B4-BE49-F238E27FC236}">
                <a16:creationId xmlns:a16="http://schemas.microsoft.com/office/drawing/2014/main" id="{E9B359CB-DB15-4A77-B5DD-77E13E0CE3DA}"/>
              </a:ext>
            </a:extLst>
          </p:cNvPr>
          <p:cNvSpPr>
            <a:spLocks noGrp="1"/>
          </p:cNvSpPr>
          <p:nvPr>
            <p:ph idx="1"/>
          </p:nvPr>
        </p:nvSpPr>
        <p:spPr/>
        <p:txBody>
          <a:bodyPr/>
          <a:lstStyle/>
          <a:p>
            <a:pPr marL="0" indent="0">
              <a:buNone/>
            </a:pPr>
            <a:r>
              <a:rPr lang="en-US" dirty="0"/>
              <a:t>struct dataStruct1 {</a:t>
            </a:r>
            <a:br>
              <a:rPr lang="en-US" dirty="0"/>
            </a:br>
            <a:r>
              <a:rPr lang="en-US" dirty="0"/>
              <a:t>  int table = 6;</a:t>
            </a:r>
            <a:br>
              <a:rPr lang="en-US" dirty="0"/>
            </a:br>
            <a:r>
              <a:rPr lang="en-US" dirty="0"/>
              <a:t>  float t1;</a:t>
            </a:r>
            <a:br>
              <a:rPr lang="en-US" dirty="0"/>
            </a:br>
            <a:r>
              <a:rPr lang="en-US" dirty="0"/>
              <a:t>  char response;</a:t>
            </a:r>
            <a:br>
              <a:rPr lang="en-US" dirty="0"/>
            </a:br>
            <a:r>
              <a:rPr lang="en-US" dirty="0"/>
              <a:t>} transmitter1_data;</a:t>
            </a:r>
          </a:p>
          <a:p>
            <a:pPr marL="0" indent="0">
              <a:buNone/>
            </a:pPr>
            <a:endParaRPr lang="en-US" dirty="0"/>
          </a:p>
        </p:txBody>
      </p:sp>
    </p:spTree>
    <p:extLst>
      <p:ext uri="{BB962C8B-B14F-4D97-AF65-F5344CB8AC3E}">
        <p14:creationId xmlns:p14="http://schemas.microsoft.com/office/powerpoint/2010/main" val="27829653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65BFE-2141-488B-8A55-06001A92C69B}"/>
              </a:ext>
            </a:extLst>
          </p:cNvPr>
          <p:cNvSpPr>
            <a:spLocks noGrp="1"/>
          </p:cNvSpPr>
          <p:nvPr>
            <p:ph type="title"/>
          </p:nvPr>
        </p:nvSpPr>
        <p:spPr/>
        <p:txBody>
          <a:bodyPr/>
          <a:lstStyle/>
          <a:p>
            <a:r>
              <a:rPr lang="en-US" dirty="0"/>
              <a:t>Code walkthrough</a:t>
            </a:r>
          </a:p>
        </p:txBody>
      </p:sp>
      <p:sp>
        <p:nvSpPr>
          <p:cNvPr id="3" name="Content Placeholder 2">
            <a:extLst>
              <a:ext uri="{FF2B5EF4-FFF2-40B4-BE49-F238E27FC236}">
                <a16:creationId xmlns:a16="http://schemas.microsoft.com/office/drawing/2014/main" id="{7C4E55DB-AC9E-48AD-8FB8-45B47FA5CCF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826813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6C60A-0731-4E9D-82EF-4C2C3B1605C4}"/>
              </a:ext>
            </a:extLst>
          </p:cNvPr>
          <p:cNvSpPr>
            <a:spLocks noGrp="1"/>
          </p:cNvSpPr>
          <p:nvPr>
            <p:ph type="title"/>
          </p:nvPr>
        </p:nvSpPr>
        <p:spPr/>
        <p:txBody>
          <a:bodyPr/>
          <a:lstStyle/>
          <a:p>
            <a:r>
              <a:rPr lang="en-US" dirty="0"/>
              <a:t>Connect with me!</a:t>
            </a:r>
          </a:p>
        </p:txBody>
      </p:sp>
      <p:sp>
        <p:nvSpPr>
          <p:cNvPr id="3" name="Content Placeholder 2">
            <a:extLst>
              <a:ext uri="{FF2B5EF4-FFF2-40B4-BE49-F238E27FC236}">
                <a16:creationId xmlns:a16="http://schemas.microsoft.com/office/drawing/2014/main" id="{402CA226-6525-437B-88B4-0AD9A4B24A0E}"/>
              </a:ext>
            </a:extLst>
          </p:cNvPr>
          <p:cNvSpPr>
            <a:spLocks noGrp="1"/>
          </p:cNvSpPr>
          <p:nvPr>
            <p:ph idx="1"/>
          </p:nvPr>
        </p:nvSpPr>
        <p:spPr/>
        <p:txBody>
          <a:bodyPr/>
          <a:lstStyle/>
          <a:p>
            <a:r>
              <a:rPr lang="en-US" dirty="0">
                <a:hlinkClick r:id="rId2"/>
              </a:rPr>
              <a:t>https://ajkelly.net</a:t>
            </a:r>
            <a:endParaRPr lang="en-US" dirty="0"/>
          </a:p>
          <a:p>
            <a:r>
              <a:rPr lang="en-US" dirty="0">
                <a:hlinkClick r:id="rId3"/>
              </a:rPr>
              <a:t>https://linkedin.com/in/alexanderjkelly</a:t>
            </a:r>
            <a:endParaRPr lang="en-US" dirty="0"/>
          </a:p>
          <a:p>
            <a:endParaRPr lang="en-US" dirty="0"/>
          </a:p>
        </p:txBody>
      </p:sp>
    </p:spTree>
    <p:extLst>
      <p:ext uri="{BB962C8B-B14F-4D97-AF65-F5344CB8AC3E}">
        <p14:creationId xmlns:p14="http://schemas.microsoft.com/office/powerpoint/2010/main" val="578060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50DDE-FB1C-45C4-BCEA-56C9797C32CC}"/>
              </a:ext>
            </a:extLst>
          </p:cNvPr>
          <p:cNvSpPr>
            <a:spLocks noGrp="1"/>
          </p:cNvSpPr>
          <p:nvPr>
            <p:ph type="title"/>
          </p:nvPr>
        </p:nvSpPr>
        <p:spPr/>
        <p:txBody>
          <a:bodyPr/>
          <a:lstStyle/>
          <a:p>
            <a:r>
              <a:rPr lang="en-US" dirty="0"/>
              <a:t>2011-2013, NYC – Berkshire Hathaway</a:t>
            </a:r>
          </a:p>
        </p:txBody>
      </p:sp>
      <p:pic>
        <p:nvPicPr>
          <p:cNvPr id="5" name="Content Placeholder 4">
            <a:extLst>
              <a:ext uri="{FF2B5EF4-FFF2-40B4-BE49-F238E27FC236}">
                <a16:creationId xmlns:a16="http://schemas.microsoft.com/office/drawing/2014/main" id="{71100CFA-1A50-463F-B170-CC3CB5B3E0EA}"/>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66525" y="1627188"/>
            <a:ext cx="7266763" cy="4346575"/>
          </a:xfrm>
        </p:spPr>
      </p:pic>
    </p:spTree>
    <p:extLst>
      <p:ext uri="{BB962C8B-B14F-4D97-AF65-F5344CB8AC3E}">
        <p14:creationId xmlns:p14="http://schemas.microsoft.com/office/powerpoint/2010/main" val="2234239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71215-8A33-4F71-8C80-E267BEBB759B}"/>
              </a:ext>
            </a:extLst>
          </p:cNvPr>
          <p:cNvSpPr>
            <a:spLocks noGrp="1"/>
          </p:cNvSpPr>
          <p:nvPr>
            <p:ph type="title"/>
          </p:nvPr>
        </p:nvSpPr>
        <p:spPr/>
        <p:txBody>
          <a:bodyPr/>
          <a:lstStyle/>
          <a:p>
            <a:r>
              <a:rPr lang="en-US" dirty="0"/>
              <a:t>2013-2015, Redmond - Microsoft</a:t>
            </a:r>
          </a:p>
        </p:txBody>
      </p:sp>
      <p:pic>
        <p:nvPicPr>
          <p:cNvPr id="5" name="Content Placeholder 4">
            <a:extLst>
              <a:ext uri="{FF2B5EF4-FFF2-40B4-BE49-F238E27FC236}">
                <a16:creationId xmlns:a16="http://schemas.microsoft.com/office/drawing/2014/main" id="{219D581F-0A1D-49C1-B84E-EF9019CE74A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9076" y="917739"/>
            <a:ext cx="6521454" cy="4346575"/>
          </a:xfrm>
        </p:spPr>
      </p:pic>
      <p:pic>
        <p:nvPicPr>
          <p:cNvPr id="7" name="Picture 6">
            <a:extLst>
              <a:ext uri="{FF2B5EF4-FFF2-40B4-BE49-F238E27FC236}">
                <a16:creationId xmlns:a16="http://schemas.microsoft.com/office/drawing/2014/main" id="{B9905EF6-D1FC-4FCA-A7B1-5B5870A062B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01300" y="2808483"/>
            <a:ext cx="5290700" cy="3505606"/>
          </a:xfrm>
          <a:prstGeom prst="rect">
            <a:avLst/>
          </a:prstGeom>
        </p:spPr>
      </p:pic>
      <p:sp>
        <p:nvSpPr>
          <p:cNvPr id="8" name="TextBox 7">
            <a:extLst>
              <a:ext uri="{FF2B5EF4-FFF2-40B4-BE49-F238E27FC236}">
                <a16:creationId xmlns:a16="http://schemas.microsoft.com/office/drawing/2014/main" id="{406D98E7-C0D8-4184-BE1D-EC2B691542AF}"/>
              </a:ext>
            </a:extLst>
          </p:cNvPr>
          <p:cNvSpPr txBox="1"/>
          <p:nvPr/>
        </p:nvSpPr>
        <p:spPr>
          <a:xfrm>
            <a:off x="7384356" y="1014292"/>
            <a:ext cx="4218535" cy="553998"/>
          </a:xfrm>
          <a:prstGeom prst="rect">
            <a:avLst/>
          </a:prstGeom>
          <a:noFill/>
        </p:spPr>
        <p:txBody>
          <a:bodyPr wrap="square" lIns="0" tIns="0" rIns="0" bIns="0" rtlCol="0">
            <a:spAutoFit/>
          </a:bodyPr>
          <a:lstStyle/>
          <a:p>
            <a:r>
              <a:rPr lang="en-US" sz="3600" dirty="0">
                <a:solidFill>
                  <a:schemeClr val="accent2"/>
                </a:solidFill>
              </a:rPr>
              <a:t>Power BI</a:t>
            </a:r>
          </a:p>
        </p:txBody>
      </p:sp>
    </p:spTree>
    <p:extLst>
      <p:ext uri="{BB962C8B-B14F-4D97-AF65-F5344CB8AC3E}">
        <p14:creationId xmlns:p14="http://schemas.microsoft.com/office/powerpoint/2010/main" val="1116435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F9454-B9DB-45FD-9A0B-4395C2D7659A}"/>
              </a:ext>
            </a:extLst>
          </p:cNvPr>
          <p:cNvSpPr>
            <a:spLocks noGrp="1"/>
          </p:cNvSpPr>
          <p:nvPr>
            <p:ph type="title"/>
          </p:nvPr>
        </p:nvSpPr>
        <p:spPr/>
        <p:txBody>
          <a:bodyPr/>
          <a:lstStyle/>
          <a:p>
            <a:r>
              <a:rPr lang="en-US" dirty="0"/>
              <a:t>2015-2017, Austin – GM</a:t>
            </a:r>
          </a:p>
        </p:txBody>
      </p:sp>
      <p:pic>
        <p:nvPicPr>
          <p:cNvPr id="7" name="Picture 6">
            <a:extLst>
              <a:ext uri="{FF2B5EF4-FFF2-40B4-BE49-F238E27FC236}">
                <a16:creationId xmlns:a16="http://schemas.microsoft.com/office/drawing/2014/main" id="{725BE065-79FB-46BF-B750-B9477AC1D9F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40081" y="3030795"/>
            <a:ext cx="6409102" cy="3605119"/>
          </a:xfrm>
          <a:prstGeom prst="rect">
            <a:avLst/>
          </a:prstGeom>
        </p:spPr>
      </p:pic>
      <p:pic>
        <p:nvPicPr>
          <p:cNvPr id="5" name="Content Placeholder 4">
            <a:extLst>
              <a:ext uri="{FF2B5EF4-FFF2-40B4-BE49-F238E27FC236}">
                <a16:creationId xmlns:a16="http://schemas.microsoft.com/office/drawing/2014/main" id="{AF3FEE9E-7855-4F22-93F4-B657D8C844F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1905" y="1136486"/>
            <a:ext cx="5906795" cy="3322573"/>
          </a:xfrm>
        </p:spPr>
      </p:pic>
      <p:sp>
        <p:nvSpPr>
          <p:cNvPr id="8" name="TextBox 7">
            <a:extLst>
              <a:ext uri="{FF2B5EF4-FFF2-40B4-BE49-F238E27FC236}">
                <a16:creationId xmlns:a16="http://schemas.microsoft.com/office/drawing/2014/main" id="{BD64E5F1-7ABA-434E-984B-CBD231A754BA}"/>
              </a:ext>
            </a:extLst>
          </p:cNvPr>
          <p:cNvSpPr txBox="1"/>
          <p:nvPr/>
        </p:nvSpPr>
        <p:spPr>
          <a:xfrm>
            <a:off x="6769634" y="1468087"/>
            <a:ext cx="4595052" cy="615553"/>
          </a:xfrm>
          <a:prstGeom prst="rect">
            <a:avLst/>
          </a:prstGeom>
          <a:noFill/>
        </p:spPr>
        <p:txBody>
          <a:bodyPr wrap="square" lIns="0" tIns="0" rIns="0" bIns="0" rtlCol="0">
            <a:spAutoFit/>
          </a:bodyPr>
          <a:lstStyle/>
          <a:p>
            <a:r>
              <a:rPr lang="en-US" sz="4000" dirty="0">
                <a:solidFill>
                  <a:schemeClr val="accent2"/>
                </a:solidFill>
              </a:rPr>
              <a:t>http://gm.com</a:t>
            </a:r>
          </a:p>
        </p:txBody>
      </p:sp>
    </p:spTree>
    <p:extLst>
      <p:ext uri="{BB962C8B-B14F-4D97-AF65-F5344CB8AC3E}">
        <p14:creationId xmlns:p14="http://schemas.microsoft.com/office/powerpoint/2010/main" val="475115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2881A-54FE-4082-8082-7417F35AAC81}"/>
              </a:ext>
            </a:extLst>
          </p:cNvPr>
          <p:cNvSpPr>
            <a:spLocks noGrp="1"/>
          </p:cNvSpPr>
          <p:nvPr>
            <p:ph type="title" idx="4294967295"/>
          </p:nvPr>
        </p:nvSpPr>
        <p:spPr>
          <a:xfrm>
            <a:off x="5325035" y="860025"/>
            <a:ext cx="10091738" cy="914400"/>
          </a:xfrm>
        </p:spPr>
        <p:txBody>
          <a:bodyPr/>
          <a:lstStyle/>
          <a:p>
            <a:r>
              <a:rPr lang="en-US" dirty="0"/>
              <a:t>Current</a:t>
            </a:r>
          </a:p>
        </p:txBody>
      </p:sp>
    </p:spTree>
    <p:extLst>
      <p:ext uri="{BB962C8B-B14F-4D97-AF65-F5344CB8AC3E}">
        <p14:creationId xmlns:p14="http://schemas.microsoft.com/office/powerpoint/2010/main" val="1411659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The Sidekick</a:t>
            </a:r>
          </a:p>
        </p:txBody>
      </p:sp>
      <p:pic>
        <p:nvPicPr>
          <p:cNvPr id="1026" name="Picture 2" descr="ttps://pixel.nymag.com/imgs/daily/vulture/2018/07/26/26-teen-titans-go-1.w700.h467.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65994" y="1398076"/>
            <a:ext cx="5213148" cy="347791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849579" y="1388342"/>
            <a:ext cx="6166391" cy="4001095"/>
          </a:xfrm>
          <a:prstGeom prst="rect">
            <a:avLst/>
          </a:prstGeom>
          <a:noFill/>
        </p:spPr>
        <p:txBody>
          <a:bodyPr wrap="square" lIns="0" tIns="0" rIns="0" bIns="0" rtlCol="0">
            <a:spAutoFit/>
          </a:bodyPr>
          <a:lstStyle/>
          <a:p>
            <a:r>
              <a:rPr lang="en-US" sz="2600" dirty="0">
                <a:solidFill>
                  <a:schemeClr val="accent2"/>
                </a:solidFill>
              </a:rPr>
              <a:t>Abhinav Reddy</a:t>
            </a:r>
          </a:p>
          <a:p>
            <a:endParaRPr lang="en-US" sz="2600" dirty="0">
              <a:solidFill>
                <a:schemeClr val="accent2"/>
              </a:solidFill>
            </a:endParaRPr>
          </a:p>
          <a:p>
            <a:r>
              <a:rPr lang="en-US" sz="2600" dirty="0">
                <a:solidFill>
                  <a:schemeClr val="accent1"/>
                </a:solidFill>
              </a:rPr>
              <a:t>GSU</a:t>
            </a:r>
            <a:r>
              <a:rPr lang="en-US" sz="2600" dirty="0">
                <a:solidFill>
                  <a:schemeClr val="accent2"/>
                </a:solidFill>
              </a:rPr>
              <a:t> </a:t>
            </a:r>
            <a:r>
              <a:rPr lang="en-US" sz="2600" dirty="0"/>
              <a:t>Alumni!</a:t>
            </a:r>
          </a:p>
          <a:p>
            <a:r>
              <a:rPr lang="en-US" sz="2600" dirty="0">
                <a:solidFill>
                  <a:schemeClr val="accent2"/>
                </a:solidFill>
              </a:rPr>
              <a:t>    - Graduated Summer 2017</a:t>
            </a:r>
          </a:p>
          <a:p>
            <a:r>
              <a:rPr lang="en-US" sz="2600" dirty="0"/>
              <a:t>GE </a:t>
            </a:r>
            <a:r>
              <a:rPr lang="en-US" sz="2600" dirty="0">
                <a:solidFill>
                  <a:schemeClr val="accent6"/>
                </a:solidFill>
              </a:rPr>
              <a:t>Software Engineer</a:t>
            </a:r>
          </a:p>
          <a:p>
            <a:r>
              <a:rPr lang="en-US" sz="2600" dirty="0">
                <a:solidFill>
                  <a:schemeClr val="accent2"/>
                </a:solidFill>
              </a:rPr>
              <a:t>    - Summer 2017-Present</a:t>
            </a:r>
          </a:p>
          <a:p>
            <a:r>
              <a:rPr lang="en-US" sz="2600" dirty="0">
                <a:solidFill>
                  <a:schemeClr val="accent2"/>
                </a:solidFill>
              </a:rPr>
              <a:t>Once wrote a </a:t>
            </a:r>
            <a:r>
              <a:rPr lang="en-US" sz="2600" dirty="0">
                <a:solidFill>
                  <a:srgbClr val="FFC000"/>
                </a:solidFill>
              </a:rPr>
              <a:t>cryptocurrency</a:t>
            </a:r>
            <a:r>
              <a:rPr lang="en-US" sz="2600" dirty="0">
                <a:solidFill>
                  <a:schemeClr val="accent2"/>
                </a:solidFill>
              </a:rPr>
              <a:t> trading bot</a:t>
            </a:r>
          </a:p>
          <a:p>
            <a:r>
              <a:rPr lang="en-US" sz="2600" dirty="0">
                <a:solidFill>
                  <a:schemeClr val="accent2"/>
                </a:solidFill>
              </a:rPr>
              <a:t>    - Only lost </a:t>
            </a:r>
            <a:r>
              <a:rPr lang="en-US" sz="2600" dirty="0">
                <a:solidFill>
                  <a:srgbClr val="FF0000"/>
                </a:solidFill>
              </a:rPr>
              <a:t>$80</a:t>
            </a:r>
            <a:r>
              <a:rPr lang="en-US" sz="2600" dirty="0">
                <a:solidFill>
                  <a:schemeClr val="accent2"/>
                </a:solidFill>
              </a:rPr>
              <a:t>  :D</a:t>
            </a:r>
          </a:p>
          <a:p>
            <a:r>
              <a:rPr lang="en-US" sz="2600" dirty="0">
                <a:solidFill>
                  <a:schemeClr val="accent2"/>
                </a:solidFill>
              </a:rPr>
              <a:t>Currently working on a news aggregator</a:t>
            </a:r>
          </a:p>
          <a:p>
            <a:r>
              <a:rPr lang="en-US" sz="2600" dirty="0">
                <a:solidFill>
                  <a:schemeClr val="accent2"/>
                </a:solidFill>
              </a:rPr>
              <a:t>    - </a:t>
            </a:r>
            <a:r>
              <a:rPr lang="en-US" sz="2600" dirty="0">
                <a:solidFill>
                  <a:srgbClr val="7030A0"/>
                </a:solidFill>
              </a:rPr>
              <a:t>everything.news </a:t>
            </a:r>
            <a:r>
              <a:rPr lang="en-US" sz="2600" dirty="0">
                <a:solidFill>
                  <a:schemeClr val="accent4"/>
                </a:solidFill>
              </a:rPr>
              <a:t>(migration imminent)</a:t>
            </a:r>
          </a:p>
        </p:txBody>
      </p:sp>
    </p:spTree>
    <p:extLst>
      <p:ext uri="{BB962C8B-B14F-4D97-AF65-F5344CB8AC3E}">
        <p14:creationId xmlns:p14="http://schemas.microsoft.com/office/powerpoint/2010/main" val="553624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1413998" y="6475080"/>
            <a:ext cx="329636" cy="182880"/>
          </a:xfrm>
        </p:spPr>
        <p:txBody>
          <a:bodyPr/>
          <a:lstStyle/>
          <a:p>
            <a:fld id="{00E6A5BD-C011-4A45-AA3A-201790FB7F2B}" type="slidenum">
              <a:rPr lang="en-CA" smtClean="0"/>
              <a:pPr/>
              <a:t>8</a:t>
            </a:fld>
            <a:endParaRPr lang="en-CA"/>
          </a:p>
        </p:txBody>
      </p:sp>
      <p:sp>
        <p:nvSpPr>
          <p:cNvPr id="10" name="Rectangle 9">
            <a:extLst>
              <a:ext uri="{FF2B5EF4-FFF2-40B4-BE49-F238E27FC236}">
                <a16:creationId xmlns:a16="http://schemas.microsoft.com/office/drawing/2014/main" id="{0B067B62-D23E-864B-9E5B-4D924BB9B5A2}"/>
              </a:ext>
            </a:extLst>
          </p:cNvPr>
          <p:cNvSpPr/>
          <p:nvPr/>
        </p:nvSpPr>
        <p:spPr>
          <a:xfrm>
            <a:off x="533767" y="863269"/>
            <a:ext cx="11209867" cy="5016758"/>
          </a:xfrm>
          <a:prstGeom prst="rect">
            <a:avLst/>
          </a:prstGeom>
        </p:spPr>
        <p:txBody>
          <a:bodyPr wrap="square">
            <a:spAutoFit/>
          </a:bodyPr>
          <a:lstStyle/>
          <a:p>
            <a:r>
              <a:rPr lang="en-US" sz="4000" dirty="0" err="1"/>
              <a:t>git</a:t>
            </a:r>
            <a:r>
              <a:rPr lang="en-US" sz="4000" dirty="0"/>
              <a:t> clone </a:t>
            </a:r>
            <a:r>
              <a:rPr lang="en-US" sz="4000" dirty="0">
                <a:hlinkClick r:id="rId2"/>
              </a:rPr>
              <a:t>https://github.com/pilotdeveloper/sensors_lab.git</a:t>
            </a:r>
            <a:endParaRPr lang="en-US" sz="4000" dirty="0"/>
          </a:p>
          <a:p>
            <a:endParaRPr lang="en-US" sz="4000" dirty="0"/>
          </a:p>
          <a:p>
            <a:r>
              <a:rPr lang="en-US" sz="4000" dirty="0"/>
              <a:t>Mac users:  </a:t>
            </a:r>
          </a:p>
          <a:p>
            <a:r>
              <a:rPr lang="en-US" sz="4000" dirty="0"/>
              <a:t>Install below and reboot </a:t>
            </a:r>
            <a:r>
              <a:rPr lang="en-US" sz="4000" dirty="0">
                <a:hlinkClick r:id="rId3"/>
              </a:rPr>
              <a:t>http://www.ftdichip.com/Drivers/VCP/MacOSX/FTDIUSBSerialDriver_v2_4_2.dmg</a:t>
            </a:r>
            <a:r>
              <a:rPr lang="en-US" sz="4000" dirty="0"/>
              <a:t> </a:t>
            </a:r>
          </a:p>
          <a:p>
            <a:endParaRPr lang="en-US" sz="4000" dirty="0"/>
          </a:p>
        </p:txBody>
      </p:sp>
    </p:spTree>
    <p:extLst>
      <p:ext uri="{BB962C8B-B14F-4D97-AF65-F5344CB8AC3E}">
        <p14:creationId xmlns:p14="http://schemas.microsoft.com/office/powerpoint/2010/main" val="1449033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Pick Up</a:t>
            </a:r>
          </a:p>
        </p:txBody>
      </p:sp>
      <p:sp>
        <p:nvSpPr>
          <p:cNvPr id="3" name="Content Placeholder 2"/>
          <p:cNvSpPr>
            <a:spLocks noGrp="1"/>
          </p:cNvSpPr>
          <p:nvPr>
            <p:ph idx="1"/>
          </p:nvPr>
        </p:nvSpPr>
        <p:spPr>
          <a:xfrm>
            <a:off x="533400" y="1136486"/>
            <a:ext cx="10132616" cy="4837973"/>
          </a:xfrm>
        </p:spPr>
        <p:txBody>
          <a:bodyPr/>
          <a:lstStyle/>
          <a:p>
            <a:r>
              <a:rPr lang="en-US" sz="2400" dirty="0"/>
              <a:t>8 male to female jumper cables</a:t>
            </a:r>
          </a:p>
          <a:p>
            <a:r>
              <a:rPr lang="en-US" sz="2400" dirty="0"/>
              <a:t>10 male to male jumper cables</a:t>
            </a:r>
          </a:p>
          <a:p>
            <a:r>
              <a:rPr lang="en-US" sz="2400" dirty="0"/>
              <a:t>10 µf electrolytic capacitor</a:t>
            </a:r>
          </a:p>
          <a:p>
            <a:r>
              <a:rPr lang="en-US" sz="2400" dirty="0"/>
              <a:t>1x NRF24L01+ Transceiver</a:t>
            </a:r>
          </a:p>
          <a:p>
            <a:r>
              <a:rPr lang="en-US" sz="2400" dirty="0"/>
              <a:t>4 tactical buttons</a:t>
            </a:r>
          </a:p>
          <a:p>
            <a:r>
              <a:rPr lang="en-US" sz="2400" dirty="0"/>
              <a:t>Arduino</a:t>
            </a:r>
          </a:p>
          <a:p>
            <a:r>
              <a:rPr lang="en-US" sz="2400" dirty="0"/>
              <a:t>Breadboard</a:t>
            </a:r>
          </a:p>
          <a:p>
            <a:r>
              <a:rPr lang="en-US" sz="2400" dirty="0"/>
              <a:t>USB Cable</a:t>
            </a:r>
          </a:p>
          <a:p>
            <a:endParaRPr lang="en-US" sz="2400" dirty="0"/>
          </a:p>
        </p:txBody>
      </p:sp>
    </p:spTree>
    <p:extLst>
      <p:ext uri="{BB962C8B-B14F-4D97-AF65-F5344CB8AC3E}">
        <p14:creationId xmlns:p14="http://schemas.microsoft.com/office/powerpoint/2010/main" val="13504198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GE">
  <a:themeElements>
    <a:clrScheme name="GE Colors">
      <a:dk1>
        <a:srgbClr val="63666A"/>
      </a:dk1>
      <a:lt1>
        <a:sysClr val="window" lastClr="FFFFFF"/>
      </a:lt1>
      <a:dk2>
        <a:srgbClr val="B1B3B3"/>
      </a:dk2>
      <a:lt2>
        <a:srgbClr val="F0F0F0"/>
      </a:lt2>
      <a:accent1>
        <a:srgbClr val="005EB8"/>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dirty="0" smtClean="0">
            <a:solidFill>
              <a:schemeClr val="accent2"/>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23761</TotalTime>
  <Words>804</Words>
  <Application>Microsoft Macintosh PowerPoint</Application>
  <PresentationFormat>Widescreen</PresentationFormat>
  <Paragraphs>111</Paragraphs>
  <Slides>27</Slides>
  <Notes>2</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1" baseType="lpstr">
      <vt:lpstr>Arial</vt:lpstr>
      <vt:lpstr>GE Inspira Sans</vt:lpstr>
      <vt:lpstr>GE</vt:lpstr>
      <vt:lpstr>think-cell Slide</vt:lpstr>
      <vt:lpstr>Alex Kelly &amp; Abhinav Reddy GE Digital</vt:lpstr>
      <vt:lpstr>A little more about me.</vt:lpstr>
      <vt:lpstr>2011-2013, NYC – Berkshire Hathaway</vt:lpstr>
      <vt:lpstr>2013-2015, Redmond - Microsoft</vt:lpstr>
      <vt:lpstr>2015-2017, Austin – GM</vt:lpstr>
      <vt:lpstr>Current</vt:lpstr>
      <vt:lpstr>The Sidekick</vt:lpstr>
      <vt:lpstr>PowerPoint Presentation</vt:lpstr>
      <vt:lpstr>Please Pick Up</vt:lpstr>
      <vt:lpstr>Test your board</vt:lpstr>
      <vt:lpstr>hello_world.ino</vt:lpstr>
      <vt:lpstr>What we’re building</vt:lpstr>
      <vt:lpstr>What we’re building</vt:lpstr>
      <vt:lpstr>Parts we’re using</vt:lpstr>
      <vt:lpstr>The build</vt:lpstr>
      <vt:lpstr>Capacitor</vt:lpstr>
      <vt:lpstr>Tactical Switches</vt:lpstr>
      <vt:lpstr>PowerPoint Presentation</vt:lpstr>
      <vt:lpstr>Program your board</vt:lpstr>
      <vt:lpstr>What happened?</vt:lpstr>
      <vt:lpstr>Root Cause Analysis</vt:lpstr>
      <vt:lpstr>Transmission Bugs</vt:lpstr>
      <vt:lpstr>Receive Bugs</vt:lpstr>
      <vt:lpstr>Web App Bugs </vt:lpstr>
      <vt:lpstr>Bad code</vt:lpstr>
      <vt:lpstr>Code walkthrough</vt:lpstr>
      <vt:lpstr>Connect with 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1T17 CAS Pitch Bank</dc:title>
  <dc:creator>Marcotte, Aaron (GE Corporate);Wahlstrom, Lina (GE Corporate)</dc:creator>
  <dc:description>Version 1.08
Job 1437
August 25, 2016</dc:description>
  <cp:lastModifiedBy>Alex Kelly</cp:lastModifiedBy>
  <cp:revision>298</cp:revision>
  <dcterms:created xsi:type="dcterms:W3CDTF">2016-09-14T12:26:50Z</dcterms:created>
  <dcterms:modified xsi:type="dcterms:W3CDTF">2019-02-20T22:14:10Z</dcterms:modified>
</cp:coreProperties>
</file>