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tiff" ContentType="image/tif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handoutMasterIdLst>
    <p:handoutMasterId r:id="rId30"/>
  </p:handoutMasterIdLst>
  <p:sldIdLst>
    <p:sldId id="494" r:id="rId2"/>
    <p:sldId id="523" r:id="rId3"/>
    <p:sldId id="525" r:id="rId4"/>
    <p:sldId id="526" r:id="rId5"/>
    <p:sldId id="527" r:id="rId6"/>
    <p:sldId id="528" r:id="rId7"/>
    <p:sldId id="538" r:id="rId8"/>
    <p:sldId id="511" r:id="rId9"/>
    <p:sldId id="513" r:id="rId10"/>
    <p:sldId id="514" r:id="rId11"/>
    <p:sldId id="515" r:id="rId12"/>
    <p:sldId id="516" r:id="rId13"/>
    <p:sldId id="518" r:id="rId14"/>
    <p:sldId id="517" r:id="rId15"/>
    <p:sldId id="519" r:id="rId16"/>
    <p:sldId id="520" r:id="rId17"/>
    <p:sldId id="521" r:id="rId18"/>
    <p:sldId id="522" r:id="rId19"/>
    <p:sldId id="529" r:id="rId20"/>
    <p:sldId id="537" r:id="rId21"/>
    <p:sldId id="536" r:id="rId22"/>
    <p:sldId id="530" r:id="rId23"/>
    <p:sldId id="531" r:id="rId24"/>
    <p:sldId id="532" r:id="rId25"/>
    <p:sldId id="533" r:id="rId26"/>
    <p:sldId id="534" r:id="rId27"/>
    <p:sldId id="53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91478" autoAdjust="0"/>
  </p:normalViewPr>
  <p:slideViewPr>
    <p:cSldViewPr snapToGrid="0" showGuides="1">
      <p:cViewPr varScale="1">
        <p:scale>
          <a:sx n="99" d="100"/>
          <a:sy n="99" d="100"/>
        </p:scale>
        <p:origin x="176" y="616"/>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e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2019-02-20</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e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2019-02-20</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7</a:t>
            </a:fld>
            <a:endParaRPr lang="en-CA"/>
          </a:p>
        </p:txBody>
      </p:sp>
    </p:spTree>
    <p:extLst>
      <p:ext uri="{BB962C8B-B14F-4D97-AF65-F5344CB8AC3E}">
        <p14:creationId xmlns:p14="http://schemas.microsoft.com/office/powerpoint/2010/main" val="15755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1.bin"/><Relationship Id="rId5"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tags" Target="../tags/tag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0.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1" Type="http://schemas.openxmlformats.org/officeDocument/2006/relationships/slideLayout" Target="../slideLayouts/slideLayout18.xml"/><Relationship Id="rId2"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s://ajkelly.net/" TargetMode="External"/><Relationship Id="rId3" Type="http://schemas.openxmlformats.org/officeDocument/2006/relationships/hyperlink" Target="https://linkedin.com/in/alexanderjkell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jpg"/><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4.jpg"/><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pilotdeveloper/sensors_lab.git" TargetMode="External"/><Relationship Id="rId3" Type="http://schemas.openxmlformats.org/officeDocument/2006/relationships/hyperlink" Target="http://www.ftdichip.com/Drivers/VCP/MacOSX/FTDIUSBSerialDriver_v2_4_2.dm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xmlns=""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me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xmlns="" id="{482B9516-4E84-7C4F-A41E-5F1803F807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xmlns="" id="{1359FDAD-4B75-5F40-9A2E-418F3309F92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xmlns=""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xmlns=""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xmlns=""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xmlns=""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xmlns="" val="2540224487"/>
                    </a:ext>
                  </a:extLst>
                </a:gridCol>
                <a:gridCol w="2047766">
                  <a:extLst>
                    <a:ext uri="{9D8B030D-6E8A-4147-A177-3AD203B41FA5}">
                      <a16:colId xmlns:a16="http://schemas.microsoft.com/office/drawing/2014/main" xmlns=""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xmlns=""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xmlns=""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xmlns=""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xmlns=""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xmlns=""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xmlns=""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xmlns=""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xmlns=""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xmlns=""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xmlns=""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xmlns=""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xmlns=""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BDBFE5-9D52-D74B-8382-14297D463301}"/>
              </a:ext>
            </a:extLst>
          </p:cNvPr>
          <p:cNvSpPr>
            <a:spLocks noGrp="1"/>
          </p:cNvSpPr>
          <p:nvPr>
            <p:ph idx="1"/>
          </p:nvPr>
        </p:nvSpPr>
        <p:spPr>
          <a:xfrm>
            <a:off x="533400" y="562328"/>
            <a:ext cx="11141149" cy="4346825"/>
          </a:xfrm>
        </p:spPr>
        <p:txBody>
          <a:bodyPr/>
          <a:lstStyle/>
          <a:p>
            <a:r>
              <a:rPr lang="en-US" dirty="0"/>
              <a:t>Connect GND to the Negative Rail (Blue </a:t>
            </a:r>
            <a:r>
              <a:rPr lang="en-US" b="1" dirty="0"/>
              <a:t>– </a:t>
            </a:r>
            <a:r>
              <a:rPr lang="en-US" dirty="0"/>
              <a:t>on either side)</a:t>
            </a:r>
          </a:p>
          <a:p>
            <a:r>
              <a:rPr lang="en-US" dirty="0"/>
              <a:t>Press your buttons in to the bread board, ensure AB are on left &amp; CD are on right </a:t>
            </a:r>
          </a:p>
          <a:p>
            <a:r>
              <a:rPr lang="en-US" dirty="0"/>
              <a:t>Connect the left side of the switches (A) to the Negative rail with four male to male jumper wires.</a:t>
            </a:r>
          </a:p>
          <a:p>
            <a:r>
              <a:rPr lang="en-US" dirty="0"/>
              <a:t>Connect the right side of the switch to D2, D3, D4, and D5 respectively</a:t>
            </a:r>
          </a:p>
          <a:p>
            <a:r>
              <a:rPr lang="en-US" dirty="0"/>
              <a:t>(see all images in </a:t>
            </a:r>
            <a:r>
              <a:rPr lang="en-US" dirty="0" err="1"/>
              <a:t>github</a:t>
            </a:r>
            <a:r>
              <a:rPr lang="en-US" dirty="0"/>
              <a:t> repository for </a:t>
            </a:r>
            <a:r>
              <a:rPr lang="en-US"/>
              <a:t>additional info)</a:t>
            </a:r>
            <a:endParaRPr lang="en-US" dirty="0"/>
          </a:p>
        </p:txBody>
      </p:sp>
    </p:spTree>
    <p:extLst>
      <p:ext uri="{BB962C8B-B14F-4D97-AF65-F5344CB8AC3E}">
        <p14:creationId xmlns:p14="http://schemas.microsoft.com/office/powerpoint/2010/main" val="232874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40B394-692A-45F3-877D-FF21D4A59424}"/>
              </a:ext>
            </a:extLst>
          </p:cNvPr>
          <p:cNvSpPr>
            <a:spLocks noGrp="1"/>
          </p:cNvSpPr>
          <p:nvPr>
            <p:ph type="title"/>
          </p:nvPr>
        </p:nvSpPr>
        <p:spPr/>
        <p:txBody>
          <a:bodyPr/>
          <a:lstStyle/>
          <a:p>
            <a:r>
              <a:rPr lang="en-US" dirty="0"/>
              <a:t>Program your board</a:t>
            </a:r>
          </a:p>
        </p:txBody>
      </p:sp>
      <p:sp>
        <p:nvSpPr>
          <p:cNvPr id="3" name="Content Placeholder 2">
            <a:extLst>
              <a:ext uri="{FF2B5EF4-FFF2-40B4-BE49-F238E27FC236}">
                <a16:creationId xmlns:a16="http://schemas.microsoft.com/office/drawing/2014/main" xmlns="" id="{7FD22553-7140-4EAE-A673-8F37562BCE27}"/>
              </a:ext>
            </a:extLst>
          </p:cNvPr>
          <p:cNvSpPr>
            <a:spLocks noGrp="1"/>
          </p:cNvSpPr>
          <p:nvPr>
            <p:ph idx="1"/>
          </p:nvPr>
        </p:nvSpPr>
        <p:spPr/>
        <p:txBody>
          <a:bodyPr/>
          <a:lstStyle/>
          <a:p>
            <a:r>
              <a:rPr lang="en-US" dirty="0"/>
              <a:t>Open </a:t>
            </a:r>
            <a:r>
              <a:rPr lang="en-US" dirty="0" err="1"/>
              <a:t>Transmitter.ino</a:t>
            </a:r>
            <a:r>
              <a:rPr lang="en-US" dirty="0"/>
              <a:t> and set your group number equal to </a:t>
            </a:r>
            <a:r>
              <a:rPr lang="en-US" dirty="0" err="1"/>
              <a:t>tableNumber</a:t>
            </a:r>
            <a:r>
              <a:rPr lang="en-US" dirty="0"/>
              <a:t>.</a:t>
            </a:r>
          </a:p>
          <a:p>
            <a:r>
              <a:rPr lang="en-US" dirty="0"/>
              <a:t>Compile the source and upload to </a:t>
            </a:r>
            <a:r>
              <a:rPr lang="en-US"/>
              <a:t>your Arduino!</a:t>
            </a:r>
          </a:p>
        </p:txBody>
      </p:sp>
    </p:spTree>
    <p:extLst>
      <p:ext uri="{BB962C8B-B14F-4D97-AF65-F5344CB8AC3E}">
        <p14:creationId xmlns:p14="http://schemas.microsoft.com/office/powerpoint/2010/main" val="221553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6FD8462F-474D-4270-B8BA-33F26C2FF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95" y="1136487"/>
            <a:ext cx="7589905" cy="4269322"/>
          </a:xfrm>
          <a:prstGeom prst="rect">
            <a:avLst/>
          </a:prstGeom>
        </p:spPr>
      </p:pic>
      <p:sp>
        <p:nvSpPr>
          <p:cNvPr id="3" name="Title 2">
            <a:extLst>
              <a:ext uri="{FF2B5EF4-FFF2-40B4-BE49-F238E27FC236}">
                <a16:creationId xmlns:a16="http://schemas.microsoft.com/office/drawing/2014/main" xmlns="" id="{FDF58119-C7C8-4236-B437-7333A1D7FF5C}"/>
              </a:ext>
            </a:extLst>
          </p:cNvPr>
          <p:cNvSpPr>
            <a:spLocks noGrp="1"/>
          </p:cNvSpPr>
          <p:nvPr>
            <p:ph type="title"/>
          </p:nvPr>
        </p:nvSpPr>
        <p:spPr>
          <a:xfrm>
            <a:off x="533400" y="222086"/>
            <a:ext cx="10091484" cy="914400"/>
          </a:xfrm>
        </p:spPr>
        <p:txBody>
          <a:bodyPr/>
          <a:lstStyle/>
          <a:p>
            <a:r>
              <a:rPr lang="en-US" dirty="0"/>
              <a:t>A little more about me.</a:t>
            </a:r>
          </a:p>
        </p:txBody>
      </p:sp>
      <p:pic>
        <p:nvPicPr>
          <p:cNvPr id="6" name="Content Placeholder 5">
            <a:extLst>
              <a:ext uri="{FF2B5EF4-FFF2-40B4-BE49-F238E27FC236}">
                <a16:creationId xmlns:a16="http://schemas.microsoft.com/office/drawing/2014/main" xmlns="" id="{6D0A0543-7550-40FC-9F4F-4887CA90BB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244" y="1136486"/>
            <a:ext cx="3248025" cy="4286250"/>
          </a:xfrm>
        </p:spPr>
      </p:pic>
      <p:sp>
        <p:nvSpPr>
          <p:cNvPr id="2" name="Slide Number Placeholder 1">
            <a:extLst>
              <a:ext uri="{FF2B5EF4-FFF2-40B4-BE49-F238E27FC236}">
                <a16:creationId xmlns:a16="http://schemas.microsoft.com/office/drawing/2014/main" xmlns=""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2</a:t>
            </a:fld>
            <a:endParaRPr lang="en-CA"/>
          </a:p>
        </p:txBody>
      </p:sp>
      <p:pic>
        <p:nvPicPr>
          <p:cNvPr id="8" name="Picture 7">
            <a:extLst>
              <a:ext uri="{FF2B5EF4-FFF2-40B4-BE49-F238E27FC236}">
                <a16:creationId xmlns:a16="http://schemas.microsoft.com/office/drawing/2014/main" xmlns="" id="{60C25D76-3984-4773-919B-E7693091E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4502" y="2050689"/>
            <a:ext cx="2560254" cy="2457844"/>
          </a:xfrm>
          <a:prstGeom prst="rect">
            <a:avLst/>
          </a:prstGeom>
        </p:spPr>
      </p:pic>
      <p:sp>
        <p:nvSpPr>
          <p:cNvPr id="11" name="TextBox 10">
            <a:extLst>
              <a:ext uri="{FF2B5EF4-FFF2-40B4-BE49-F238E27FC236}">
                <a16:creationId xmlns:a16="http://schemas.microsoft.com/office/drawing/2014/main" xmlns="" id="{00ECA2BE-B62B-4044-BCA6-2E786FB4F939}"/>
              </a:ext>
            </a:extLst>
          </p:cNvPr>
          <p:cNvSpPr txBox="1"/>
          <p:nvPr/>
        </p:nvSpPr>
        <p:spPr>
          <a:xfrm>
            <a:off x="8730129" y="679286"/>
            <a:ext cx="3429000" cy="1292662"/>
          </a:xfrm>
          <a:prstGeom prst="rect">
            <a:avLst/>
          </a:prstGeom>
          <a:noFill/>
        </p:spPr>
        <p:txBody>
          <a:bodyPr wrap="square" lIns="0" tIns="0" rIns="0" bIns="0" rtlCol="0">
            <a:spAutoFit/>
          </a:bodyPr>
          <a:lstStyle/>
          <a:p>
            <a:r>
              <a:rPr lang="en-US" sz="2800" dirty="0">
                <a:solidFill>
                  <a:schemeClr val="accent2"/>
                </a:solidFill>
              </a:rPr>
              <a:t>2013 – Bachelors of Science in Computer Science, Clemson</a:t>
            </a:r>
          </a:p>
        </p:txBody>
      </p:sp>
    </p:spTree>
    <p:extLst>
      <p:ext uri="{BB962C8B-B14F-4D97-AF65-F5344CB8AC3E}">
        <p14:creationId xmlns:p14="http://schemas.microsoft.com/office/powerpoint/2010/main" val="379615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AF56E-301D-493F-8850-E0E1A39A92B5}"/>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xmlns="" id="{F8204248-8B2E-4474-BDB9-8E5DA663C7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3420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68998-41EC-4C02-A264-B5A8699B69E4}"/>
              </a:ext>
            </a:extLst>
          </p:cNvPr>
          <p:cNvSpPr>
            <a:spLocks noGrp="1"/>
          </p:cNvSpPr>
          <p:nvPr>
            <p:ph type="title"/>
          </p:nvPr>
        </p:nvSpPr>
        <p:spPr/>
        <p:txBody>
          <a:bodyPr/>
          <a:lstStyle/>
          <a:p>
            <a:r>
              <a:rPr lang="en-US" dirty="0"/>
              <a:t>Root Cause Analysis</a:t>
            </a:r>
          </a:p>
        </p:txBody>
      </p:sp>
      <p:sp>
        <p:nvSpPr>
          <p:cNvPr id="3" name="Content Placeholder 2">
            <a:extLst>
              <a:ext uri="{FF2B5EF4-FFF2-40B4-BE49-F238E27FC236}">
                <a16:creationId xmlns:a16="http://schemas.microsoft.com/office/drawing/2014/main" xmlns="" id="{5ABEC96E-0D10-41E5-B60F-F4F91643F1CE}"/>
              </a:ext>
            </a:extLst>
          </p:cNvPr>
          <p:cNvSpPr>
            <a:spLocks noGrp="1"/>
          </p:cNvSpPr>
          <p:nvPr>
            <p:ph idx="1"/>
          </p:nvPr>
        </p:nvSpPr>
        <p:spPr/>
        <p:txBody>
          <a:bodyPr/>
          <a:lstStyle/>
          <a:p>
            <a:r>
              <a:rPr lang="en-US" dirty="0"/>
              <a:t>When programming Team 6’s board, I remember turning to them and saying “It’s funny that you’re team 6 and the device mounted as COM6.”  After programming their board, I handed the device to them and couldn’t figure out why I wasn’t receiving any responses.  During the tests, I never noticed that COM6 was still connected – meaning, I was using the transmission file to receive. </a:t>
            </a:r>
          </a:p>
          <a:p>
            <a:pPr marL="0" indent="0">
              <a:buNone/>
            </a:pPr>
            <a:endParaRPr lang="en-US" dirty="0"/>
          </a:p>
        </p:txBody>
      </p:sp>
    </p:spTree>
    <p:extLst>
      <p:ext uri="{BB962C8B-B14F-4D97-AF65-F5344CB8AC3E}">
        <p14:creationId xmlns:p14="http://schemas.microsoft.com/office/powerpoint/2010/main" val="1185372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755B9-F390-451F-8215-5972F790CD75}"/>
              </a:ext>
            </a:extLst>
          </p:cNvPr>
          <p:cNvSpPr>
            <a:spLocks noGrp="1"/>
          </p:cNvSpPr>
          <p:nvPr>
            <p:ph type="title"/>
          </p:nvPr>
        </p:nvSpPr>
        <p:spPr/>
        <p:txBody>
          <a:bodyPr/>
          <a:lstStyle/>
          <a:p>
            <a:r>
              <a:rPr lang="en-US" dirty="0"/>
              <a:t>Transmission Bugs</a:t>
            </a:r>
          </a:p>
        </p:txBody>
      </p:sp>
      <p:sp>
        <p:nvSpPr>
          <p:cNvPr id="3" name="Content Placeholder 2">
            <a:extLst>
              <a:ext uri="{FF2B5EF4-FFF2-40B4-BE49-F238E27FC236}">
                <a16:creationId xmlns:a16="http://schemas.microsoft.com/office/drawing/2014/main" xmlns="" id="{F6F81189-C7CC-4573-839F-ADDAC433F79B}"/>
              </a:ext>
            </a:extLst>
          </p:cNvPr>
          <p:cNvSpPr>
            <a:spLocks noGrp="1"/>
          </p:cNvSpPr>
          <p:nvPr>
            <p:ph idx="1"/>
          </p:nvPr>
        </p:nvSpPr>
        <p:spPr/>
        <p:txBody>
          <a:bodyPr/>
          <a:lstStyle/>
          <a:p>
            <a:r>
              <a:rPr lang="en-US" dirty="0"/>
              <a:t>Previously, the code was resetting the table to be “1” regardless of the entered value.  </a:t>
            </a:r>
          </a:p>
          <a:p>
            <a:r>
              <a:rPr lang="en-US" dirty="0"/>
              <a:t>We were setting a hard integer in the type definition – you don’t do this generally when you have a reusable data type.</a:t>
            </a:r>
          </a:p>
          <a:p>
            <a:r>
              <a:rPr lang="en-US" dirty="0"/>
              <a:t>Too many messages in the debug log making it difficult to read. </a:t>
            </a:r>
          </a:p>
          <a:p>
            <a:endParaRPr lang="en-US" dirty="0"/>
          </a:p>
        </p:txBody>
      </p:sp>
    </p:spTree>
    <p:extLst>
      <p:ext uri="{BB962C8B-B14F-4D97-AF65-F5344CB8AC3E}">
        <p14:creationId xmlns:p14="http://schemas.microsoft.com/office/powerpoint/2010/main" val="3046616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3DDEB-0188-4CA0-84FA-3802C42BF0FF}"/>
              </a:ext>
            </a:extLst>
          </p:cNvPr>
          <p:cNvSpPr>
            <a:spLocks noGrp="1"/>
          </p:cNvSpPr>
          <p:nvPr>
            <p:ph type="title"/>
          </p:nvPr>
        </p:nvSpPr>
        <p:spPr/>
        <p:txBody>
          <a:bodyPr/>
          <a:lstStyle/>
          <a:p>
            <a:r>
              <a:rPr lang="en-US" dirty="0"/>
              <a:t>Receive Bugs</a:t>
            </a:r>
          </a:p>
        </p:txBody>
      </p:sp>
      <p:sp>
        <p:nvSpPr>
          <p:cNvPr id="3" name="Content Placeholder 2">
            <a:extLst>
              <a:ext uri="{FF2B5EF4-FFF2-40B4-BE49-F238E27FC236}">
                <a16:creationId xmlns:a16="http://schemas.microsoft.com/office/drawing/2014/main" xmlns="" id="{E19997C4-BF13-44A6-A2B0-85CB8E21F519}"/>
              </a:ext>
            </a:extLst>
          </p:cNvPr>
          <p:cNvSpPr>
            <a:spLocks noGrp="1"/>
          </p:cNvSpPr>
          <p:nvPr>
            <p:ph idx="1"/>
          </p:nvPr>
        </p:nvSpPr>
        <p:spPr/>
        <p:txBody>
          <a:bodyPr/>
          <a:lstStyle/>
          <a:p>
            <a:r>
              <a:rPr lang="en-US" dirty="0"/>
              <a:t>Massively cleaned up the code to be one simple line instead of a huge if then block</a:t>
            </a:r>
          </a:p>
          <a:p>
            <a:r>
              <a:rPr lang="en-US" dirty="0"/>
              <a:t>Updated the transmission ports to Node to match the actual table numbers (1-10).  </a:t>
            </a:r>
          </a:p>
          <a:p>
            <a:r>
              <a:rPr lang="en-US" dirty="0"/>
              <a:t>Removed code that looked for different transmission channels (not needed)</a:t>
            </a:r>
          </a:p>
        </p:txBody>
      </p:sp>
    </p:spTree>
    <p:extLst>
      <p:ext uri="{BB962C8B-B14F-4D97-AF65-F5344CB8AC3E}">
        <p14:creationId xmlns:p14="http://schemas.microsoft.com/office/powerpoint/2010/main" val="218854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ADCF26-B30A-4F64-9B4B-3E4F8BE5A9E1}"/>
              </a:ext>
            </a:extLst>
          </p:cNvPr>
          <p:cNvSpPr>
            <a:spLocks noGrp="1"/>
          </p:cNvSpPr>
          <p:nvPr>
            <p:ph type="title"/>
          </p:nvPr>
        </p:nvSpPr>
        <p:spPr/>
        <p:txBody>
          <a:bodyPr/>
          <a:lstStyle/>
          <a:p>
            <a:r>
              <a:rPr lang="en-US" dirty="0"/>
              <a:t>Web App Bugs </a:t>
            </a:r>
          </a:p>
        </p:txBody>
      </p:sp>
      <p:sp>
        <p:nvSpPr>
          <p:cNvPr id="3" name="Content Placeholder 2">
            <a:extLst>
              <a:ext uri="{FF2B5EF4-FFF2-40B4-BE49-F238E27FC236}">
                <a16:creationId xmlns:a16="http://schemas.microsoft.com/office/drawing/2014/main" xmlns="" id="{CFA05BC5-8681-4F51-9C8B-0797E6AC1F64}"/>
              </a:ext>
            </a:extLst>
          </p:cNvPr>
          <p:cNvSpPr>
            <a:spLocks noGrp="1"/>
          </p:cNvSpPr>
          <p:nvPr>
            <p:ph idx="1"/>
          </p:nvPr>
        </p:nvSpPr>
        <p:spPr/>
        <p:txBody>
          <a:bodyPr/>
          <a:lstStyle/>
          <a:p>
            <a:r>
              <a:rPr lang="en-US" dirty="0"/>
              <a:t>Fixed the spacing issues in the code that would have made it unusable on 1920x1080</a:t>
            </a:r>
          </a:p>
          <a:p>
            <a:r>
              <a:rPr lang="en-US" dirty="0"/>
              <a:t>Fixed the team names so that they match the correct groups</a:t>
            </a:r>
          </a:p>
          <a:p>
            <a:r>
              <a:rPr lang="en-US" dirty="0"/>
              <a:t>Fixed the random linear display bug (lack of a table)</a:t>
            </a:r>
          </a:p>
          <a:p>
            <a:r>
              <a:rPr lang="en-US" dirty="0"/>
              <a:t>Fixed the transmit variables</a:t>
            </a:r>
          </a:p>
        </p:txBody>
      </p:sp>
    </p:spTree>
    <p:extLst>
      <p:ext uri="{BB962C8B-B14F-4D97-AF65-F5344CB8AC3E}">
        <p14:creationId xmlns:p14="http://schemas.microsoft.com/office/powerpoint/2010/main" val="260014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64688-DF9B-4E69-9053-5C7C375E89E5}"/>
              </a:ext>
            </a:extLst>
          </p:cNvPr>
          <p:cNvSpPr>
            <a:spLocks noGrp="1"/>
          </p:cNvSpPr>
          <p:nvPr>
            <p:ph type="title"/>
          </p:nvPr>
        </p:nvSpPr>
        <p:spPr>
          <a:xfrm>
            <a:off x="533400" y="222086"/>
            <a:ext cx="10091484" cy="914400"/>
          </a:xfrm>
        </p:spPr>
        <p:txBody>
          <a:bodyPr/>
          <a:lstStyle/>
          <a:p>
            <a:r>
              <a:rPr lang="en-US" dirty="0"/>
              <a:t>Bad code</a:t>
            </a:r>
          </a:p>
        </p:txBody>
      </p:sp>
      <p:sp>
        <p:nvSpPr>
          <p:cNvPr id="3" name="Content Placeholder 2">
            <a:extLst>
              <a:ext uri="{FF2B5EF4-FFF2-40B4-BE49-F238E27FC236}">
                <a16:creationId xmlns:a16="http://schemas.microsoft.com/office/drawing/2014/main" xmlns="" id="{E9B359CB-DB15-4A77-B5DD-77E13E0CE3DA}"/>
              </a:ext>
            </a:extLst>
          </p:cNvPr>
          <p:cNvSpPr>
            <a:spLocks noGrp="1"/>
          </p:cNvSpPr>
          <p:nvPr>
            <p:ph idx="1"/>
          </p:nvPr>
        </p:nvSpPr>
        <p:spPr/>
        <p:txBody>
          <a:bodyPr/>
          <a:lstStyle/>
          <a:p>
            <a:pPr marL="0" indent="0">
              <a:buNone/>
            </a:pPr>
            <a:r>
              <a:rPr lang="en-US" dirty="0"/>
              <a:t>struct dataStruct1 {</a:t>
            </a:r>
            <a:br>
              <a:rPr lang="en-US" dirty="0"/>
            </a:br>
            <a:r>
              <a:rPr lang="en-US" dirty="0"/>
              <a:t>  int table = 6;</a:t>
            </a:r>
            <a:br>
              <a:rPr lang="en-US" dirty="0"/>
            </a:br>
            <a:r>
              <a:rPr lang="en-US" dirty="0"/>
              <a:t>  float t1;</a:t>
            </a:r>
            <a:br>
              <a:rPr lang="en-US" dirty="0"/>
            </a:br>
            <a:r>
              <a:rPr lang="en-US" dirty="0"/>
              <a:t>  char response;</a:t>
            </a:r>
            <a:br>
              <a:rPr lang="en-US" dirty="0"/>
            </a:br>
            <a:r>
              <a:rPr lang="en-US" dirty="0"/>
              <a:t>} transmitter1_data;</a:t>
            </a:r>
          </a:p>
          <a:p>
            <a:pPr marL="0" indent="0">
              <a:buNone/>
            </a:pPr>
            <a:endParaRPr lang="en-US" dirty="0"/>
          </a:p>
        </p:txBody>
      </p:sp>
    </p:spTree>
    <p:extLst>
      <p:ext uri="{BB962C8B-B14F-4D97-AF65-F5344CB8AC3E}">
        <p14:creationId xmlns:p14="http://schemas.microsoft.com/office/powerpoint/2010/main" val="278296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65BFE-2141-488B-8A55-06001A92C69B}"/>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xmlns="" id="{7C4E55DB-AC9E-48AD-8FB8-45B47FA5CC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2681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6C60A-0731-4E9D-82EF-4C2C3B1605C4}"/>
              </a:ext>
            </a:extLst>
          </p:cNvPr>
          <p:cNvSpPr>
            <a:spLocks noGrp="1"/>
          </p:cNvSpPr>
          <p:nvPr>
            <p:ph type="title"/>
          </p:nvPr>
        </p:nvSpPr>
        <p:spPr/>
        <p:txBody>
          <a:bodyPr/>
          <a:lstStyle/>
          <a:p>
            <a:r>
              <a:rPr lang="en-US" dirty="0"/>
              <a:t>Connect with me!</a:t>
            </a:r>
          </a:p>
        </p:txBody>
      </p:sp>
      <p:sp>
        <p:nvSpPr>
          <p:cNvPr id="3" name="Content Placeholder 2">
            <a:extLst>
              <a:ext uri="{FF2B5EF4-FFF2-40B4-BE49-F238E27FC236}">
                <a16:creationId xmlns:a16="http://schemas.microsoft.com/office/drawing/2014/main" xmlns="" id="{402CA226-6525-437B-88B4-0AD9A4B24A0E}"/>
              </a:ext>
            </a:extLst>
          </p:cNvPr>
          <p:cNvSpPr>
            <a:spLocks noGrp="1"/>
          </p:cNvSpPr>
          <p:nvPr>
            <p:ph idx="1"/>
          </p:nvPr>
        </p:nvSpPr>
        <p:spPr/>
        <p:txBody>
          <a:bodyPr/>
          <a:lstStyle/>
          <a:p>
            <a:r>
              <a:rPr lang="en-US" dirty="0">
                <a:hlinkClick r:id="rId2"/>
              </a:rPr>
              <a:t>https://ajkelly.net</a:t>
            </a:r>
            <a:endParaRPr lang="en-US" dirty="0"/>
          </a:p>
          <a:p>
            <a:r>
              <a:rPr lang="en-US" dirty="0">
                <a:hlinkClick r:id="rId3"/>
              </a:rPr>
              <a:t>https://linkedin.com/in/alexanderjkelly</a:t>
            </a:r>
            <a:endParaRPr lang="en-US" dirty="0"/>
          </a:p>
          <a:p>
            <a:endParaRPr lang="en-US" dirty="0"/>
          </a:p>
        </p:txBody>
      </p:sp>
    </p:spTree>
    <p:extLst>
      <p:ext uri="{BB962C8B-B14F-4D97-AF65-F5344CB8AC3E}">
        <p14:creationId xmlns:p14="http://schemas.microsoft.com/office/powerpoint/2010/main" val="5780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650DDE-FB1C-45C4-BCEA-56C9797C32CC}"/>
              </a:ext>
            </a:extLst>
          </p:cNvPr>
          <p:cNvSpPr>
            <a:spLocks noGrp="1"/>
          </p:cNvSpPr>
          <p:nvPr>
            <p:ph type="title"/>
          </p:nvPr>
        </p:nvSpPr>
        <p:spPr/>
        <p:txBody>
          <a:bodyPr/>
          <a:lstStyle/>
          <a:p>
            <a:r>
              <a:rPr lang="en-US" dirty="0"/>
              <a:t>2011-2013, NYC – Berkshire Hathaway</a:t>
            </a:r>
          </a:p>
        </p:txBody>
      </p:sp>
      <p:pic>
        <p:nvPicPr>
          <p:cNvPr id="5" name="Content Placeholder 4">
            <a:extLst>
              <a:ext uri="{FF2B5EF4-FFF2-40B4-BE49-F238E27FC236}">
                <a16:creationId xmlns:a16="http://schemas.microsoft.com/office/drawing/2014/main" xmlns="" id="{71100CFA-1A50-463F-B170-CC3CB5B3E0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6525" y="1627188"/>
            <a:ext cx="7266763" cy="4346575"/>
          </a:xfrm>
        </p:spPr>
      </p:pic>
    </p:spTree>
    <p:extLst>
      <p:ext uri="{BB962C8B-B14F-4D97-AF65-F5344CB8AC3E}">
        <p14:creationId xmlns:p14="http://schemas.microsoft.com/office/powerpoint/2010/main" val="22342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71215-8A33-4F71-8C80-E267BEBB759B}"/>
              </a:ext>
            </a:extLst>
          </p:cNvPr>
          <p:cNvSpPr>
            <a:spLocks noGrp="1"/>
          </p:cNvSpPr>
          <p:nvPr>
            <p:ph type="title"/>
          </p:nvPr>
        </p:nvSpPr>
        <p:spPr/>
        <p:txBody>
          <a:bodyPr/>
          <a:lstStyle/>
          <a:p>
            <a:r>
              <a:rPr lang="en-US" dirty="0"/>
              <a:t>2013-2015, Redmond - Microsoft</a:t>
            </a:r>
          </a:p>
        </p:txBody>
      </p:sp>
      <p:pic>
        <p:nvPicPr>
          <p:cNvPr id="5" name="Content Placeholder 4">
            <a:extLst>
              <a:ext uri="{FF2B5EF4-FFF2-40B4-BE49-F238E27FC236}">
                <a16:creationId xmlns:a16="http://schemas.microsoft.com/office/drawing/2014/main" xmlns="" id="{219D581F-0A1D-49C1-B84E-EF9019CE74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076" y="917739"/>
            <a:ext cx="6521454" cy="4346575"/>
          </a:xfrm>
        </p:spPr>
      </p:pic>
      <p:pic>
        <p:nvPicPr>
          <p:cNvPr id="7" name="Picture 6">
            <a:extLst>
              <a:ext uri="{FF2B5EF4-FFF2-40B4-BE49-F238E27FC236}">
                <a16:creationId xmlns:a16="http://schemas.microsoft.com/office/drawing/2014/main" xmlns="" id="{B9905EF6-D1FC-4FCA-A7B1-5B5870A06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300" y="2808483"/>
            <a:ext cx="5290700" cy="3505606"/>
          </a:xfrm>
          <a:prstGeom prst="rect">
            <a:avLst/>
          </a:prstGeom>
        </p:spPr>
      </p:pic>
      <p:sp>
        <p:nvSpPr>
          <p:cNvPr id="8" name="TextBox 7">
            <a:extLst>
              <a:ext uri="{FF2B5EF4-FFF2-40B4-BE49-F238E27FC236}">
                <a16:creationId xmlns:a16="http://schemas.microsoft.com/office/drawing/2014/main" xmlns="" id="{406D98E7-C0D8-4184-BE1D-EC2B691542AF}"/>
              </a:ext>
            </a:extLst>
          </p:cNvPr>
          <p:cNvSpPr txBox="1"/>
          <p:nvPr/>
        </p:nvSpPr>
        <p:spPr>
          <a:xfrm>
            <a:off x="7384356" y="1014292"/>
            <a:ext cx="4218535" cy="553998"/>
          </a:xfrm>
          <a:prstGeom prst="rect">
            <a:avLst/>
          </a:prstGeom>
          <a:noFill/>
        </p:spPr>
        <p:txBody>
          <a:bodyPr wrap="square" lIns="0" tIns="0" rIns="0" bIns="0" rtlCol="0">
            <a:spAutoFit/>
          </a:bodyPr>
          <a:lstStyle/>
          <a:p>
            <a:r>
              <a:rPr lang="en-US" sz="3600" dirty="0">
                <a:solidFill>
                  <a:schemeClr val="accent2"/>
                </a:solidFill>
              </a:rPr>
              <a:t>Power BI</a:t>
            </a:r>
          </a:p>
        </p:txBody>
      </p:sp>
    </p:spTree>
    <p:extLst>
      <p:ext uri="{BB962C8B-B14F-4D97-AF65-F5344CB8AC3E}">
        <p14:creationId xmlns:p14="http://schemas.microsoft.com/office/powerpoint/2010/main" val="11164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F9454-B9DB-45FD-9A0B-4395C2D7659A}"/>
              </a:ext>
            </a:extLst>
          </p:cNvPr>
          <p:cNvSpPr>
            <a:spLocks noGrp="1"/>
          </p:cNvSpPr>
          <p:nvPr>
            <p:ph type="title"/>
          </p:nvPr>
        </p:nvSpPr>
        <p:spPr/>
        <p:txBody>
          <a:bodyPr/>
          <a:lstStyle/>
          <a:p>
            <a:r>
              <a:rPr lang="en-US" dirty="0"/>
              <a:t>2015-2017, Austin – GM</a:t>
            </a:r>
          </a:p>
        </p:txBody>
      </p:sp>
      <p:pic>
        <p:nvPicPr>
          <p:cNvPr id="7" name="Picture 6">
            <a:extLst>
              <a:ext uri="{FF2B5EF4-FFF2-40B4-BE49-F238E27FC236}">
                <a16:creationId xmlns:a16="http://schemas.microsoft.com/office/drawing/2014/main" xmlns="" id="{725BE065-79FB-46BF-B750-B9477AC1D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081" y="3030795"/>
            <a:ext cx="6409102" cy="3605119"/>
          </a:xfrm>
          <a:prstGeom prst="rect">
            <a:avLst/>
          </a:prstGeom>
        </p:spPr>
      </p:pic>
      <p:pic>
        <p:nvPicPr>
          <p:cNvPr id="5" name="Content Placeholder 4">
            <a:extLst>
              <a:ext uri="{FF2B5EF4-FFF2-40B4-BE49-F238E27FC236}">
                <a16:creationId xmlns:a16="http://schemas.microsoft.com/office/drawing/2014/main" xmlns="" id="{AF3FEE9E-7855-4F22-93F4-B657D8C844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905" y="1136486"/>
            <a:ext cx="5906795" cy="3322573"/>
          </a:xfrm>
        </p:spPr>
      </p:pic>
      <p:sp>
        <p:nvSpPr>
          <p:cNvPr id="8" name="TextBox 7">
            <a:extLst>
              <a:ext uri="{FF2B5EF4-FFF2-40B4-BE49-F238E27FC236}">
                <a16:creationId xmlns:a16="http://schemas.microsoft.com/office/drawing/2014/main" xmlns="" id="{BD64E5F1-7ABA-434E-984B-CBD231A754BA}"/>
              </a:ext>
            </a:extLst>
          </p:cNvPr>
          <p:cNvSpPr txBox="1"/>
          <p:nvPr/>
        </p:nvSpPr>
        <p:spPr>
          <a:xfrm>
            <a:off x="6769634" y="1468087"/>
            <a:ext cx="4595052" cy="615553"/>
          </a:xfrm>
          <a:prstGeom prst="rect">
            <a:avLst/>
          </a:prstGeom>
          <a:noFill/>
        </p:spPr>
        <p:txBody>
          <a:bodyPr wrap="square" lIns="0" tIns="0" rIns="0" bIns="0" rtlCol="0">
            <a:spAutoFit/>
          </a:bodyPr>
          <a:lstStyle/>
          <a:p>
            <a:r>
              <a:rPr lang="en-US" sz="4000" dirty="0">
                <a:solidFill>
                  <a:schemeClr val="accent2"/>
                </a:solidFill>
              </a:rPr>
              <a:t>http://gm.com</a:t>
            </a:r>
          </a:p>
        </p:txBody>
      </p:sp>
    </p:spTree>
    <p:extLst>
      <p:ext uri="{BB962C8B-B14F-4D97-AF65-F5344CB8AC3E}">
        <p14:creationId xmlns:p14="http://schemas.microsoft.com/office/powerpoint/2010/main" val="4751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12881A-54FE-4082-8082-7417F35AAC81}"/>
              </a:ext>
            </a:extLst>
          </p:cNvPr>
          <p:cNvSpPr>
            <a:spLocks noGrp="1"/>
          </p:cNvSpPr>
          <p:nvPr>
            <p:ph type="title" idx="4294967295"/>
          </p:nvPr>
        </p:nvSpPr>
        <p:spPr>
          <a:xfrm>
            <a:off x="5325035" y="860025"/>
            <a:ext cx="10091738" cy="914400"/>
          </a:xfrm>
        </p:spPr>
        <p:txBody>
          <a:bodyPr/>
          <a:lstStyle/>
          <a:p>
            <a:r>
              <a:rPr lang="en-US" dirty="0"/>
              <a:t>Current</a:t>
            </a:r>
          </a:p>
        </p:txBody>
      </p:sp>
    </p:spTree>
    <p:extLst>
      <p:ext uri="{BB962C8B-B14F-4D97-AF65-F5344CB8AC3E}">
        <p14:creationId xmlns:p14="http://schemas.microsoft.com/office/powerpoint/2010/main" val="141165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Sidekick</a:t>
            </a:r>
            <a:endParaRPr lang="en-US" b="1" dirty="0"/>
          </a:p>
        </p:txBody>
      </p:sp>
      <p:pic>
        <p:nvPicPr>
          <p:cNvPr id="1026" name="Picture 2" descr="ttps://pixel.nymag.com/imgs/daily/vulture/2018/07/26/26-teen-titans-go-1.w700.h467.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994" y="1398076"/>
            <a:ext cx="5213148" cy="3477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49579" y="1388342"/>
            <a:ext cx="6166391" cy="4001095"/>
          </a:xfrm>
          <a:prstGeom prst="rect">
            <a:avLst/>
          </a:prstGeom>
          <a:noFill/>
        </p:spPr>
        <p:txBody>
          <a:bodyPr wrap="square" lIns="0" tIns="0" rIns="0" bIns="0" rtlCol="0">
            <a:spAutoFit/>
          </a:bodyPr>
          <a:lstStyle/>
          <a:p>
            <a:r>
              <a:rPr lang="en-US" sz="2600" dirty="0" smtClean="0">
                <a:solidFill>
                  <a:schemeClr val="accent2"/>
                </a:solidFill>
              </a:rPr>
              <a:t>Abhinav Reddy</a:t>
            </a:r>
          </a:p>
          <a:p>
            <a:endParaRPr lang="en-US" sz="2600" dirty="0" smtClean="0">
              <a:solidFill>
                <a:schemeClr val="accent2"/>
              </a:solidFill>
            </a:endParaRPr>
          </a:p>
          <a:p>
            <a:r>
              <a:rPr lang="en-US" sz="2600" dirty="0" smtClean="0">
                <a:solidFill>
                  <a:schemeClr val="accent1"/>
                </a:solidFill>
              </a:rPr>
              <a:t>GSU</a:t>
            </a:r>
            <a:r>
              <a:rPr lang="en-US" sz="2600" dirty="0" smtClean="0">
                <a:solidFill>
                  <a:schemeClr val="accent2"/>
                </a:solidFill>
              </a:rPr>
              <a:t> </a:t>
            </a:r>
            <a:r>
              <a:rPr lang="en-US" sz="2600" dirty="0" smtClean="0"/>
              <a:t>Alumni!</a:t>
            </a:r>
          </a:p>
          <a:p>
            <a:r>
              <a:rPr lang="en-US" sz="2600" dirty="0">
                <a:solidFill>
                  <a:schemeClr val="accent2"/>
                </a:solidFill>
              </a:rPr>
              <a:t> </a:t>
            </a:r>
            <a:r>
              <a:rPr lang="en-US" sz="2600" dirty="0" smtClean="0">
                <a:solidFill>
                  <a:schemeClr val="accent2"/>
                </a:solidFill>
              </a:rPr>
              <a:t>   - Graduated Summer 2017</a:t>
            </a:r>
          </a:p>
          <a:p>
            <a:r>
              <a:rPr lang="en-US" sz="2600" dirty="0" smtClean="0"/>
              <a:t>GE </a:t>
            </a:r>
            <a:r>
              <a:rPr lang="en-US" sz="2600" dirty="0" smtClean="0">
                <a:solidFill>
                  <a:schemeClr val="accent6"/>
                </a:solidFill>
              </a:rPr>
              <a:t>Software Engineer</a:t>
            </a:r>
          </a:p>
          <a:p>
            <a:r>
              <a:rPr lang="en-US" sz="2600" dirty="0">
                <a:solidFill>
                  <a:schemeClr val="accent2"/>
                </a:solidFill>
              </a:rPr>
              <a:t> </a:t>
            </a:r>
            <a:r>
              <a:rPr lang="en-US" sz="2600" dirty="0" smtClean="0">
                <a:solidFill>
                  <a:schemeClr val="accent2"/>
                </a:solidFill>
              </a:rPr>
              <a:t>   - Summer 2017-Present</a:t>
            </a:r>
            <a:endParaRPr lang="en-US" sz="2600" dirty="0">
              <a:solidFill>
                <a:schemeClr val="accent2"/>
              </a:solidFill>
            </a:endParaRPr>
          </a:p>
          <a:p>
            <a:r>
              <a:rPr lang="en-US" sz="2600" dirty="0" smtClean="0">
                <a:solidFill>
                  <a:schemeClr val="accent2"/>
                </a:solidFill>
              </a:rPr>
              <a:t>Once wrote a </a:t>
            </a:r>
            <a:r>
              <a:rPr lang="en-US" sz="2600" dirty="0" smtClean="0">
                <a:solidFill>
                  <a:srgbClr val="FFC000"/>
                </a:solidFill>
              </a:rPr>
              <a:t>cryptocurrency</a:t>
            </a:r>
            <a:r>
              <a:rPr lang="en-US" sz="2600" dirty="0" smtClean="0">
                <a:solidFill>
                  <a:schemeClr val="accent2"/>
                </a:solidFill>
              </a:rPr>
              <a:t> trading bot</a:t>
            </a:r>
          </a:p>
          <a:p>
            <a:r>
              <a:rPr lang="en-US" sz="2600" dirty="0" smtClean="0">
                <a:solidFill>
                  <a:schemeClr val="accent2"/>
                </a:solidFill>
              </a:rPr>
              <a:t>    - Only lost </a:t>
            </a:r>
            <a:r>
              <a:rPr lang="en-US" sz="2600" dirty="0" smtClean="0">
                <a:solidFill>
                  <a:srgbClr val="FF0000"/>
                </a:solidFill>
              </a:rPr>
              <a:t>$80</a:t>
            </a:r>
            <a:r>
              <a:rPr lang="en-US" sz="2600" dirty="0" smtClean="0">
                <a:solidFill>
                  <a:schemeClr val="accent2"/>
                </a:solidFill>
              </a:rPr>
              <a:t>  :D</a:t>
            </a:r>
            <a:endParaRPr lang="en-US" sz="2600" dirty="0">
              <a:solidFill>
                <a:schemeClr val="accent2"/>
              </a:solidFill>
            </a:endParaRPr>
          </a:p>
          <a:p>
            <a:r>
              <a:rPr lang="en-US" sz="2600" dirty="0" smtClean="0">
                <a:solidFill>
                  <a:schemeClr val="accent2"/>
                </a:solidFill>
              </a:rPr>
              <a:t>Currently working on a news aggregator</a:t>
            </a:r>
          </a:p>
          <a:p>
            <a:r>
              <a:rPr lang="en-US" sz="2600" dirty="0" smtClean="0">
                <a:solidFill>
                  <a:schemeClr val="accent2"/>
                </a:solidFill>
              </a:rPr>
              <a:t>    - </a:t>
            </a:r>
            <a:r>
              <a:rPr lang="en-US" sz="2600" dirty="0" smtClean="0">
                <a:solidFill>
                  <a:srgbClr val="7030A0"/>
                </a:solidFill>
              </a:rPr>
              <a:t>everything.news </a:t>
            </a:r>
            <a:r>
              <a:rPr lang="en-US" sz="2600" dirty="0" smtClean="0">
                <a:solidFill>
                  <a:schemeClr val="accent4"/>
                </a:solidFill>
              </a:rPr>
              <a:t>(migration imminent)</a:t>
            </a:r>
          </a:p>
        </p:txBody>
      </p:sp>
    </p:spTree>
    <p:extLst>
      <p:ext uri="{BB962C8B-B14F-4D97-AF65-F5344CB8AC3E}">
        <p14:creationId xmlns:p14="http://schemas.microsoft.com/office/powerpoint/2010/main" val="55362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8</a:t>
            </a:fld>
            <a:endParaRPr lang="en-CA"/>
          </a:p>
        </p:txBody>
      </p:sp>
      <p:sp>
        <p:nvSpPr>
          <p:cNvPr id="10" name="Rectangle 9">
            <a:extLst>
              <a:ext uri="{FF2B5EF4-FFF2-40B4-BE49-F238E27FC236}">
                <a16:creationId xmlns:a16="http://schemas.microsoft.com/office/drawing/2014/main" xmlns="" id="{0B067B62-D23E-864B-9E5B-4D924BB9B5A2}"/>
              </a:ext>
            </a:extLst>
          </p:cNvPr>
          <p:cNvSpPr/>
          <p:nvPr/>
        </p:nvSpPr>
        <p:spPr>
          <a:xfrm>
            <a:off x="533767" y="863269"/>
            <a:ext cx="11209867" cy="5016758"/>
          </a:xfrm>
          <a:prstGeom prst="rect">
            <a:avLst/>
          </a:prstGeom>
        </p:spPr>
        <p:txBody>
          <a:bodyPr wrap="square">
            <a:spAutoFit/>
          </a:bodyPr>
          <a:lstStyle/>
          <a:p>
            <a:r>
              <a:rPr lang="en-US" sz="4000" dirty="0" err="1"/>
              <a:t>git</a:t>
            </a:r>
            <a:r>
              <a:rPr lang="en-US" sz="4000" dirty="0"/>
              <a:t> clone </a:t>
            </a:r>
            <a:r>
              <a:rPr lang="en-US" sz="4000" dirty="0">
                <a:hlinkClick r:id="rId2"/>
              </a:rPr>
              <a:t>https://github.com/pilotdeveloper/sensors_lab.git</a:t>
            </a:r>
            <a:endParaRPr lang="en-US" sz="4000" dirty="0"/>
          </a:p>
          <a:p>
            <a:endParaRPr lang="en-US" sz="4000" dirty="0"/>
          </a:p>
          <a:p>
            <a:r>
              <a:rPr lang="en-US" sz="4000" dirty="0"/>
              <a:t>Mac users:  </a:t>
            </a:r>
          </a:p>
          <a:p>
            <a:r>
              <a:rPr lang="en-US" sz="4000" dirty="0"/>
              <a:t>Install below and reboot </a:t>
            </a:r>
            <a:r>
              <a:rPr lang="en-US" sz="4000" dirty="0">
                <a:hlinkClick r:id="rId3"/>
              </a:rPr>
              <a:t>http://www.ftdichip.com/Drivers/VCP/MacOSX/FTDIUSBSerialDriver_v2_4_2.dmg</a:t>
            </a:r>
            <a:r>
              <a:rPr lang="en-US" sz="4000" dirty="0"/>
              <a:t> </a:t>
            </a:r>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a:t>
            </a:r>
          </a:p>
          <a:p>
            <a:r>
              <a:rPr lang="en-US" sz="2400" dirty="0"/>
              <a:t>10 male to male jumper cables</a:t>
            </a:r>
          </a:p>
          <a:p>
            <a:r>
              <a:rPr lang="en-US" sz="2400" dirty="0"/>
              <a:t>10 µf electrolytic capacitor</a:t>
            </a:r>
          </a:p>
          <a:p>
            <a:r>
              <a:rPr lang="en-US" sz="2400" dirty="0"/>
              <a:t>1x NRF24L01+ Transceiver</a:t>
            </a:r>
          </a:p>
          <a:p>
            <a:r>
              <a:rPr lang="en-US" sz="2400" dirty="0"/>
              <a:t>4 tactical buttons</a:t>
            </a:r>
          </a:p>
          <a:p>
            <a:r>
              <a:rPr lang="en-US" sz="2400" dirty="0"/>
              <a:t>Arduino</a:t>
            </a:r>
          </a:p>
          <a:p>
            <a:r>
              <a:rPr lang="en-US" sz="2400" dirty="0"/>
              <a:t>Breadboard</a:t>
            </a:r>
          </a:p>
          <a:p>
            <a:r>
              <a:rPr lang="en-US" sz="2400" dirty="0"/>
              <a:t>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23757</TotalTime>
  <Words>744</Words>
  <Application>Microsoft Macintosh PowerPoint</Application>
  <PresentationFormat>Widescreen</PresentationFormat>
  <Paragraphs>110</Paragraphs>
  <Slides>27</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1" baseType="lpstr">
      <vt:lpstr>GE Inspira Sans</vt:lpstr>
      <vt:lpstr>Arial</vt:lpstr>
      <vt:lpstr>GE</vt:lpstr>
      <vt:lpstr>think-cell Slide</vt:lpstr>
      <vt:lpstr>Alex Kelly GE Digital</vt:lpstr>
      <vt:lpstr>A little more about me.</vt:lpstr>
      <vt:lpstr>2011-2013, NYC – Berkshire Hathaway</vt:lpstr>
      <vt:lpstr>2013-2015, Redmond - Microsoft</vt:lpstr>
      <vt:lpstr>2015-2017, Austin – GM</vt:lpstr>
      <vt:lpstr>Current</vt:lpstr>
      <vt:lpstr>The Sidekick</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lpstr>Tactical Switches</vt:lpstr>
      <vt:lpstr>PowerPoint Presentation</vt:lpstr>
      <vt:lpstr>Program your board</vt:lpstr>
      <vt:lpstr>What happened?</vt:lpstr>
      <vt:lpstr>Root Cause Analysis</vt:lpstr>
      <vt:lpstr>Transmission Bugs</vt:lpstr>
      <vt:lpstr>Receive Bugs</vt:lpstr>
      <vt:lpstr>Web App Bugs </vt:lpstr>
      <vt:lpstr>Bad code</vt:lpstr>
      <vt:lpstr>Code walkthrough</vt:lpstr>
      <vt:lpstr>Connect with me!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Microsoft Office User</cp:lastModifiedBy>
  <cp:revision>297</cp:revision>
  <dcterms:created xsi:type="dcterms:W3CDTF">2016-09-14T12:26:50Z</dcterms:created>
  <dcterms:modified xsi:type="dcterms:W3CDTF">2019-02-20T18:35:43Z</dcterms:modified>
</cp:coreProperties>
</file>