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9"/>
  </p:notesMasterIdLst>
  <p:handoutMasterIdLst>
    <p:handoutMasterId r:id="rId30"/>
  </p:handoutMasterIdLst>
  <p:sldIdLst>
    <p:sldId id="494" r:id="rId2"/>
    <p:sldId id="523" r:id="rId3"/>
    <p:sldId id="525" r:id="rId4"/>
    <p:sldId id="526" r:id="rId5"/>
    <p:sldId id="527" r:id="rId6"/>
    <p:sldId id="528" r:id="rId7"/>
    <p:sldId id="538" r:id="rId8"/>
    <p:sldId id="511" r:id="rId9"/>
    <p:sldId id="513" r:id="rId10"/>
    <p:sldId id="514" r:id="rId11"/>
    <p:sldId id="515" r:id="rId12"/>
    <p:sldId id="516" r:id="rId13"/>
    <p:sldId id="518" r:id="rId14"/>
    <p:sldId id="517" r:id="rId15"/>
    <p:sldId id="519" r:id="rId16"/>
    <p:sldId id="520" r:id="rId17"/>
    <p:sldId id="521" r:id="rId18"/>
    <p:sldId id="522" r:id="rId19"/>
    <p:sldId id="529" r:id="rId20"/>
    <p:sldId id="537" r:id="rId21"/>
    <p:sldId id="536" r:id="rId22"/>
    <p:sldId id="530" r:id="rId23"/>
    <p:sldId id="531" r:id="rId24"/>
    <p:sldId id="532" r:id="rId25"/>
    <p:sldId id="533" r:id="rId26"/>
    <p:sldId id="534" r:id="rId27"/>
    <p:sldId id="53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orient="horz" pos="144" userDrawn="1">
          <p15:clr>
            <a:srgbClr val="F26B43"/>
          </p15:clr>
        </p15:guide>
        <p15:guide id="6" orient="horz" pos="3888" userDrawn="1">
          <p15:clr>
            <a:srgbClr val="F26B43"/>
          </p15:clr>
        </p15:guide>
        <p15:guide id="9" pos="6697">
          <p15:clr>
            <a:srgbClr val="A4A3A4"/>
          </p15:clr>
        </p15:guide>
        <p15:guide id="11" orient="horz" pos="115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294B"/>
    <a:srgbClr val="00BF6F"/>
    <a:srgbClr val="FE5000"/>
    <a:srgbClr val="B1B3B3"/>
    <a:srgbClr val="63666A"/>
    <a:srgbClr val="005EB8"/>
    <a:srgbClr val="B7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06" autoAdjust="0"/>
    <p:restoredTop sz="91497" autoAdjust="0"/>
  </p:normalViewPr>
  <p:slideViewPr>
    <p:cSldViewPr snapToGrid="0" showGuides="1">
      <p:cViewPr varScale="1">
        <p:scale>
          <a:sx n="117" d="100"/>
          <a:sy n="117" d="100"/>
        </p:scale>
        <p:origin x="1400" y="168"/>
      </p:cViewPr>
      <p:guideLst>
        <p:guide orient="horz" pos="144"/>
        <p:guide orient="horz" pos="3888"/>
        <p:guide pos="6697"/>
        <p:guide orient="horz" pos="1152"/>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howGuides="1">
      <p:cViewPr varScale="1">
        <p:scale>
          <a:sx n="92" d="100"/>
          <a:sy n="92" d="100"/>
        </p:scale>
        <p:origin x="-3410" y="-8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2019-03-28</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a:t>
            </a:fld>
            <a:endParaRPr lang="en-CA"/>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2019-03-28</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a:t>
            </a:fld>
            <a:endParaRPr lang="en-CA"/>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CDABC8-FD09-47BC-822A-A981D494E0D7}" type="slidenum">
              <a:rPr lang="en-CA" smtClean="0"/>
              <a:t>1</a:t>
            </a:fld>
            <a:endParaRPr lang="en-CA"/>
          </a:p>
        </p:txBody>
      </p:sp>
    </p:spTree>
    <p:extLst>
      <p:ext uri="{BB962C8B-B14F-4D97-AF65-F5344CB8AC3E}">
        <p14:creationId xmlns:p14="http://schemas.microsoft.com/office/powerpoint/2010/main" val="1716635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CDABC8-FD09-47BC-822A-A981D494E0D7}" type="slidenum">
              <a:rPr lang="en-CA" smtClean="0"/>
              <a:t>7</a:t>
            </a:fld>
            <a:endParaRPr lang="en-CA"/>
          </a:p>
        </p:txBody>
      </p:sp>
    </p:spTree>
    <p:extLst>
      <p:ext uri="{BB962C8B-B14F-4D97-AF65-F5344CB8AC3E}">
        <p14:creationId xmlns:p14="http://schemas.microsoft.com/office/powerpoint/2010/main" val="157559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 y="-8587"/>
            <a:ext cx="12207238" cy="6874623"/>
          </a:xfrm>
          <a:prstGeom prst="rect">
            <a:avLst/>
          </a:prstGeom>
        </p:spPr>
      </p:pic>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a:prstGeom prst="rect">
            <a:avLst/>
          </a:prstGeom>
        </p:spPr>
        <p:txBody>
          <a:bodyPr/>
          <a:lstStyle>
            <a:lvl1pPr algn="l">
              <a:defRPr sz="1400" b="1">
                <a:solidFill>
                  <a:schemeClr val="accent2"/>
                </a:solidFill>
              </a:defRPr>
            </a:lvl1pPr>
          </a:lstStyle>
          <a:p>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 name="TextBox 8"/>
          <p:cNvSpPr txBox="1"/>
          <p:nvPr userDrawn="1"/>
        </p:nvSpPr>
        <p:spPr>
          <a:xfrm>
            <a:off x="1629475" y="3968496"/>
            <a:ext cx="8996362" cy="184666"/>
          </a:xfrm>
          <a:prstGeom prst="rect">
            <a:avLst/>
          </a:prstGeom>
          <a:noFill/>
        </p:spPr>
        <p:txBody>
          <a:bodyPr wrap="square" lIns="0" tIns="0" rIns="0" bIns="0" rtlCol="0">
            <a:spAutoFit/>
          </a:bodyPr>
          <a:lstStyle/>
          <a:p>
            <a:r>
              <a:rPr lang="en-CA" sz="1200" dirty="0">
                <a:solidFill>
                  <a:schemeClr val="accent2"/>
                </a:solidFill>
              </a:rPr>
              <a:t>Confidential. Not to be copied, distributed, or reproduced without prior approval. </a:t>
            </a:r>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33400" y="1649413"/>
            <a:ext cx="10086404"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sp>
        <p:nvSpPr>
          <p:cNvPr id="8" name="Title 7"/>
          <p:cNvSpPr>
            <a:spLocks noGrp="1"/>
          </p:cNvSpPr>
          <p:nvPr>
            <p:ph type="title" hasCustomPrompt="1"/>
          </p:nvPr>
        </p:nvSpPr>
        <p:spPr>
          <a:xfrm>
            <a:off x="533400" y="222086"/>
            <a:ext cx="10091484" cy="914400"/>
          </a:xfrm>
        </p:spPr>
        <p:txBody>
          <a:bodyPr/>
          <a:lstStyle>
            <a:lvl1pPr>
              <a:defRPr/>
            </a:lvl1pPr>
          </a:lstStyle>
          <a:p>
            <a:r>
              <a:rPr lang="en-US" dirty="0"/>
              <a:t>Picture with Caption Layout</a:t>
            </a:r>
            <a:endParaRPr lang="en-CA" dirty="0"/>
          </a:p>
        </p:txBody>
      </p:sp>
    </p:spTree>
    <p:extLst>
      <p:ext uri="{BB962C8B-B14F-4D97-AF65-F5344CB8AC3E}">
        <p14:creationId xmlns:p14="http://schemas.microsoft.com/office/powerpoint/2010/main" val="496248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22086"/>
            <a:ext cx="10091484" cy="914400"/>
          </a:xfrm>
        </p:spPr>
        <p:txBody>
          <a:bodyPr/>
          <a:lstStyle>
            <a:lvl1pPr>
              <a:defRPr/>
            </a:lvl1pPr>
          </a:lstStyle>
          <a:p>
            <a:r>
              <a:rPr lang="en-US" dirty="0"/>
              <a:t>Title Only Layout</a:t>
            </a:r>
            <a:endParaRPr lang="en-CA" dirty="0"/>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709296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1420468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753412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935195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998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548217" y="2112264"/>
            <a:ext cx="11082528" cy="3163824"/>
          </a:xfrm>
        </p:spPr>
        <p:txBody>
          <a:bodyPr/>
          <a:lstStyle/>
          <a:p>
            <a:r>
              <a:rPr lang="en-US"/>
              <a:t>Click icon to add table</a:t>
            </a:r>
          </a:p>
        </p:txBody>
      </p:sp>
      <p:sp>
        <p:nvSpPr>
          <p:cNvPr id="6" name="Text Placeholder 5"/>
          <p:cNvSpPr>
            <a:spLocks noGrp="1"/>
          </p:cNvSpPr>
          <p:nvPr>
            <p:ph type="body" sz="quarter" idx="11"/>
          </p:nvPr>
        </p:nvSpPr>
        <p:spPr>
          <a:xfrm>
            <a:off x="548217" y="5657850"/>
            <a:ext cx="4706112" cy="393192"/>
          </a:xfrm>
        </p:spPr>
        <p:txBody>
          <a:bodyPr>
            <a:noAutofit/>
          </a:bodyPr>
          <a:lstStyle>
            <a:lvl1pPr marL="0">
              <a:lnSpc>
                <a:spcPct val="100000"/>
              </a:lnSpc>
              <a:spcBef>
                <a:spcPts val="0"/>
              </a:spcBef>
              <a:defRPr sz="900">
                <a:solidFill>
                  <a:schemeClr val="tx1"/>
                </a:solidFill>
              </a:defRPr>
            </a:lvl1pPr>
          </a:lstStyle>
          <a:p>
            <a:pPr lvl="0"/>
            <a:r>
              <a:rPr lang="en-US"/>
              <a:t>Click to edit Master text styles</a:t>
            </a:r>
          </a:p>
        </p:txBody>
      </p:sp>
      <p:sp>
        <p:nvSpPr>
          <p:cNvPr id="3" name="Title 2"/>
          <p:cNvSpPr>
            <a:spLocks noGrp="1"/>
          </p:cNvSpPr>
          <p:nvPr>
            <p:ph type="title" hasCustomPrompt="1"/>
          </p:nvPr>
        </p:nvSpPr>
        <p:spPr/>
        <p:txBody>
          <a:bodyPr/>
          <a:lstStyle>
            <a:lvl1pPr>
              <a:defRPr baseline="0"/>
            </a:lvl1pPr>
          </a:lstStyle>
          <a:p>
            <a:r>
              <a:rPr lang="en-US" dirty="0"/>
              <a:t>Click to insert headline</a:t>
            </a:r>
          </a:p>
        </p:txBody>
      </p:sp>
    </p:spTree>
    <p:extLst>
      <p:ext uri="{BB962C8B-B14F-4D97-AF65-F5344CB8AC3E}">
        <p14:creationId xmlns:p14="http://schemas.microsoft.com/office/powerpoint/2010/main" val="3438130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4-Column Tab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93"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533400" y="219456"/>
            <a:ext cx="8900668" cy="914400"/>
          </a:xfrm>
        </p:spPr>
        <p:txBody>
          <a:bodyPr/>
          <a:lstStyle>
            <a:lvl1pPr>
              <a:defRPr/>
            </a:lvl1pPr>
          </a:lstStyle>
          <a:p>
            <a:r>
              <a:rPr lang="en-US" dirty="0"/>
              <a:t>4-Column Table Layout</a:t>
            </a:r>
            <a:endParaRPr lang="en-CA" dirty="0"/>
          </a:p>
        </p:txBody>
      </p:sp>
      <p:sp>
        <p:nvSpPr>
          <p:cNvPr id="9" name="Slide Number Placeholder 8"/>
          <p:cNvSpPr>
            <a:spLocks noGrp="1"/>
          </p:cNvSpPr>
          <p:nvPr>
            <p:ph type="sldNum" sz="quarter" idx="12"/>
          </p:nvPr>
        </p:nvSpPr>
        <p:spPr/>
        <p:txBody>
          <a:bodyPr/>
          <a:lstStyle>
            <a:lvl1pPr>
              <a:defRPr sz="1200"/>
            </a:lvl1pPr>
          </a:lstStyle>
          <a:p>
            <a:fld id="{00E6A5BD-C011-4A45-AA3A-201790FB7F2B}" type="slidenum">
              <a:rPr lang="en-CA" smtClean="0"/>
              <a:pPr/>
              <a:t>‹#›</a:t>
            </a:fld>
            <a:endParaRPr lang="en-CA" dirty="0"/>
          </a:p>
        </p:txBody>
      </p:sp>
      <p:sp>
        <p:nvSpPr>
          <p:cNvPr id="13" name="Table Placeholder 12"/>
          <p:cNvSpPr>
            <a:spLocks noGrp="1"/>
          </p:cNvSpPr>
          <p:nvPr>
            <p:ph type="tbl" sz="quarter" idx="13"/>
          </p:nvPr>
        </p:nvSpPr>
        <p:spPr>
          <a:xfrm>
            <a:off x="533400" y="1853076"/>
            <a:ext cx="11207950" cy="4342937"/>
          </a:xfrm>
          <a:prstGeom prst="rect">
            <a:avLst/>
          </a:prstGeom>
        </p:spPr>
        <p:txBody>
          <a:bodyPr/>
          <a:lstStyle/>
          <a:p>
            <a:r>
              <a:rPr lang="en-US"/>
              <a:t>Click icon to add table</a:t>
            </a:r>
            <a:endParaRPr lang="en-CA" dirty="0"/>
          </a:p>
        </p:txBody>
      </p:sp>
    </p:spTree>
    <p:extLst>
      <p:ext uri="{BB962C8B-B14F-4D97-AF65-F5344CB8AC3E}">
        <p14:creationId xmlns:p14="http://schemas.microsoft.com/office/powerpoint/2010/main" val="22345964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2086"/>
            <a:ext cx="10091484" cy="9144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1627634"/>
            <a:ext cx="10132616" cy="4346825"/>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61304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1" y="-8587"/>
            <a:ext cx="12207234" cy="6874623"/>
          </a:xfrm>
          <a:prstGeom prst="rect">
            <a:avLst/>
          </a:prstGeom>
        </p:spPr>
      </p:pic>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a:prstGeom prst="rect">
            <a:avLst/>
          </a:prstGeom>
        </p:spPr>
        <p:txBody>
          <a:bodyPr/>
          <a:lstStyle>
            <a:lvl1pPr algn="l">
              <a:defRPr sz="1300" b="1">
                <a:solidFill>
                  <a:schemeClr val="accent2"/>
                </a:solidFill>
              </a:defRPr>
            </a:lvl1pPr>
          </a:lstStyle>
          <a:p>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684307"/>
          </a:xfrm>
          <a:prstGeom prst="rect">
            <a:avLst/>
          </a:prstGeom>
          <a:noFill/>
        </p:spPr>
        <p:txBody>
          <a:bodyPr wrap="square" lIns="0" tIns="0" rIns="0" bIns="0" rtlCol="0">
            <a:spAutoFit/>
          </a:bodyPr>
          <a:lstStyle/>
          <a:p>
            <a:pPr>
              <a:lnSpc>
                <a:spcPct val="110000"/>
              </a:lnSpc>
            </a:pPr>
            <a:r>
              <a:rPr lang="en-CA" sz="800" b="1" dirty="0">
                <a:solidFill>
                  <a:schemeClr val="accent2"/>
                </a:solidFill>
              </a:rPr>
              <a:t>Confidential. Not to be copied, reproduced, or distributed without prior approval.</a:t>
            </a:r>
          </a:p>
          <a:p>
            <a:pPr>
              <a:lnSpc>
                <a:spcPct val="110000"/>
              </a:lnSpc>
            </a:pPr>
            <a:endParaRPr lang="en-CA" sz="800" b="1" dirty="0">
              <a:solidFill>
                <a:schemeClr val="accent2"/>
              </a:solidFill>
            </a:endParaRPr>
          </a:p>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02394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a:t>
            </a:fld>
            <a:endParaRPr lang="en-CA"/>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25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dirty="0"/>
              <a:t>Click icon to add picture</a:t>
            </a:r>
            <a:endParaRPr lang="en-CA" dirty="0"/>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19456"/>
            <a:ext cx="9193128" cy="914400"/>
          </a:xfrm>
        </p:spPr>
        <p:txBody>
          <a:bodyPr/>
          <a:lstStyle>
            <a:lvl1pPr>
              <a:defRPr/>
            </a:lvl1pPr>
          </a:lstStyle>
          <a:p>
            <a:r>
              <a:rPr lang="en-US" dirty="0"/>
              <a:t>Title and Content – No Rule Layout</a:t>
            </a:r>
            <a:endParaRPr lang="en-CA" dirty="0"/>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sp>
        <p:nvSpPr>
          <p:cNvPr id="9" name="Text Placeholder 8"/>
          <p:cNvSpPr>
            <a:spLocks noGrp="1"/>
          </p:cNvSpPr>
          <p:nvPr>
            <p:ph type="body" sz="quarter" idx="13" hasCustomPrompt="1"/>
          </p:nvPr>
        </p:nvSpPr>
        <p:spPr>
          <a:xfrm>
            <a:off x="533400" y="1133856"/>
            <a:ext cx="10098088"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533400" y="1847088"/>
            <a:ext cx="10098088" cy="43434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extLst>
      <p:ext uri="{BB962C8B-B14F-4D97-AF65-F5344CB8AC3E}">
        <p14:creationId xmlns:p14="http://schemas.microsoft.com/office/powerpoint/2010/main" val="75287421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4202" y="219456"/>
            <a:ext cx="10090682" cy="914400"/>
          </a:xfrm>
        </p:spPr>
        <p:txBody>
          <a:bodyPr/>
          <a:lstStyle>
            <a:lvl1pPr>
              <a:defRPr/>
            </a:lvl1pPr>
          </a:lstStyle>
          <a:p>
            <a:r>
              <a:rPr lang="en-US" dirty="0"/>
              <a:t>Title and Content Layout</a:t>
            </a:r>
            <a:endParaRPr lang="en-CA" dirty="0"/>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533400" y="1133856"/>
            <a:ext cx="10098088"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533400" y="1847088"/>
            <a:ext cx="10098088"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3" name="TextBox 2"/>
          <p:cNvSpPr txBox="1"/>
          <p:nvPr userDrawn="1"/>
        </p:nvSpPr>
        <p:spPr>
          <a:xfrm>
            <a:off x="10798629" y="6475080"/>
            <a:ext cx="362857" cy="276999"/>
          </a:xfrm>
          <a:prstGeom prst="rect">
            <a:avLst/>
          </a:prstGeom>
          <a:noFill/>
        </p:spPr>
        <p:txBody>
          <a:bodyPr wrap="square" lIns="0" tIns="0" rIns="0" bIns="0" rtlCol="0">
            <a:spAutoFit/>
          </a:bodyPr>
          <a:lstStyle/>
          <a:p>
            <a:endParaRPr lang="en-US" dirty="0">
              <a:solidFill>
                <a:schemeClr val="accent2"/>
              </a:solidFill>
            </a:endParaRPr>
          </a:p>
        </p:txBody>
      </p:sp>
    </p:spTree>
    <p:extLst>
      <p:ext uri="{BB962C8B-B14F-4D97-AF65-F5344CB8AC3E}">
        <p14:creationId xmlns:p14="http://schemas.microsoft.com/office/powerpoint/2010/main" val="2206630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19456"/>
            <a:ext cx="10086306"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533400" y="1133856"/>
            <a:ext cx="6037263"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537660" y="1848930"/>
            <a:ext cx="6033003"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914400" y="1649541"/>
            <a:ext cx="5656263" cy="0"/>
          </a:xfrm>
          <a:prstGeom prst="line">
            <a:avLst/>
          </a:prstGeom>
          <a:ln w="19050">
            <a:gradFill>
              <a:gsLst>
                <a:gs pos="0">
                  <a:schemeClr val="bg1"/>
                </a:gs>
                <a:gs pos="25000">
                  <a:srgbClr val="B7E6FF"/>
                </a:gs>
                <a:gs pos="100000">
                  <a:schemeClr val="accent3"/>
                </a:gs>
              </a:gsLst>
              <a:lin ang="1080000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45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19456"/>
            <a:ext cx="10088944" cy="914400"/>
          </a:xfrm>
        </p:spPr>
        <p:txBody>
          <a:bodyPr/>
          <a:lstStyle>
            <a:lvl1pPr>
              <a:defRPr baseline="0"/>
            </a:lvl1pPr>
          </a:lstStyle>
          <a:p>
            <a:r>
              <a:rPr lang="en-US" dirty="0"/>
              <a:t>4-Column Table Layout (needs reformatting)</a:t>
            </a:r>
            <a:endParaRPr lang="en-CA" dirty="0"/>
          </a:p>
        </p:txBody>
      </p:sp>
      <p:sp>
        <p:nvSpPr>
          <p:cNvPr id="3" name="Text Placeholder 2"/>
          <p:cNvSpPr>
            <a:spLocks noGrp="1"/>
          </p:cNvSpPr>
          <p:nvPr>
            <p:ph type="body" idx="1" hasCustomPrompt="1"/>
          </p:nvPr>
        </p:nvSpPr>
        <p:spPr>
          <a:xfrm>
            <a:off x="532311"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533400" y="1853076"/>
            <a:ext cx="11207950"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3108929"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568554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826216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315895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533400" y="222086"/>
            <a:ext cx="10091484" cy="9144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533400" y="1846398"/>
            <a:ext cx="10091485" cy="43434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noAutofit/>
          </a:bodyPr>
          <a:lstStyle>
            <a:lvl1pPr algn="r">
              <a:defRPr sz="1200">
                <a:solidFill>
                  <a:schemeClr val="accent2"/>
                </a:solidFill>
              </a:defRPr>
            </a:lvl1pPr>
          </a:lstStyle>
          <a:p>
            <a:fld id="{00E6A5BD-C011-4A45-AA3A-201790FB7F2B}" type="slidenum">
              <a:rPr lang="en-CA" smtClean="0"/>
              <a:pPr/>
              <a:t>‹#›</a:t>
            </a:fld>
            <a:endParaRPr lang="en-CA" dirty="0"/>
          </a:p>
        </p:txBody>
      </p:sp>
      <p:cxnSp>
        <p:nvCxnSpPr>
          <p:cNvPr id="11" name="Straight Connector 10"/>
          <p:cNvCxnSpPr/>
          <p:nvPr/>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92" r:id="rId9"/>
    <p:sldLayoutId id="2147483694" r:id="rId10"/>
    <p:sldLayoutId id="2147483695" r:id="rId11"/>
    <p:sldLayoutId id="2147483696" r:id="rId12"/>
    <p:sldLayoutId id="2147483697" r:id="rId13"/>
    <p:sldLayoutId id="2147483698" r:id="rId14"/>
    <p:sldLayoutId id="2147483699" r:id="rId15"/>
    <p:sldLayoutId id="2147483702" r:id="rId16"/>
    <p:sldLayoutId id="2147483703" r:id="rId17"/>
    <p:sldLayoutId id="2147483705" r:id="rId18"/>
  </p:sldLayoutIdLst>
  <p:hf hdr="0" ftr="0" dt="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36" userDrawn="1">
          <p15:clr>
            <a:srgbClr val="F26B43"/>
          </p15:clr>
        </p15:guide>
        <p15:guide id="3" pos="734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20.tiff"/><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21.tiff"/><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8.xml"/><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hyperlink" Target="https://linkedin.com/in/alexanderjkelly" TargetMode="External"/><Relationship Id="rId2" Type="http://schemas.openxmlformats.org/officeDocument/2006/relationships/hyperlink" Target="https://ajkelly.net/" TargetMode="External"/><Relationship Id="rId1" Type="http://schemas.openxmlformats.org/officeDocument/2006/relationships/slideLayout" Target="../slideLayouts/slideLayout18.xml"/><Relationship Id="rId5" Type="http://schemas.openxmlformats.org/officeDocument/2006/relationships/hyperlink" Target="https://idonthavelinkedin.com/" TargetMode="External"/><Relationship Id="rId4" Type="http://schemas.openxmlformats.org/officeDocument/2006/relationships/hyperlink" Target="https://blog.reddyman.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hyperlink" Target="http://www.ftdichip.com/Drivers/VCP/MacOSX/FTDIUSBSerialDriver_v2_4_2.dmg" TargetMode="External"/><Relationship Id="rId2" Type="http://schemas.openxmlformats.org/officeDocument/2006/relationships/hyperlink" Target="https://github.com/pilotdeveloper/sensors_lab.git"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633009" y="5047367"/>
            <a:ext cx="9001125" cy="1554162"/>
          </a:xfrm>
        </p:spPr>
        <p:txBody>
          <a:bodyPr/>
          <a:lstStyle/>
          <a:p>
            <a:pPr algn="ctr"/>
            <a:r>
              <a:rPr lang="en-US" dirty="0">
                <a:solidFill>
                  <a:schemeClr val="bg1"/>
                </a:solidFill>
              </a:rPr>
              <a:t>Alex Kelly &amp; Abhinav Reddy</a:t>
            </a:r>
            <a:br>
              <a:rPr lang="en-US" dirty="0">
                <a:solidFill>
                  <a:schemeClr val="bg1"/>
                </a:solidFill>
              </a:rPr>
            </a:br>
            <a:r>
              <a:rPr lang="en-US" dirty="0">
                <a:solidFill>
                  <a:schemeClr val="bg1"/>
                </a:solidFill>
              </a:rPr>
              <a:t>GE Digital</a:t>
            </a:r>
          </a:p>
        </p:txBody>
      </p:sp>
    </p:spTree>
    <p:extLst>
      <p:ext uri="{BB962C8B-B14F-4D97-AF65-F5344CB8AC3E}">
        <p14:creationId xmlns:p14="http://schemas.microsoft.com/office/powerpoint/2010/main" val="174806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your board</a:t>
            </a:r>
          </a:p>
        </p:txBody>
      </p:sp>
      <p:sp>
        <p:nvSpPr>
          <p:cNvPr id="3" name="Content Placeholder 2"/>
          <p:cNvSpPr>
            <a:spLocks noGrp="1"/>
          </p:cNvSpPr>
          <p:nvPr>
            <p:ph idx="1"/>
          </p:nvPr>
        </p:nvSpPr>
        <p:spPr/>
        <p:txBody>
          <a:bodyPr/>
          <a:lstStyle/>
          <a:p>
            <a:r>
              <a:rPr lang="en-US" sz="2400" dirty="0"/>
              <a:t>Open the Arduino IDE</a:t>
            </a:r>
          </a:p>
          <a:p>
            <a:r>
              <a:rPr lang="en-US" sz="2400" dirty="0"/>
              <a:t>Select Tools, Click Board -&gt; Arduino Nano</a:t>
            </a:r>
          </a:p>
          <a:p>
            <a:r>
              <a:rPr lang="en-US" sz="2400" dirty="0"/>
              <a:t>Take note of the current devices under Tools -&gt; Port (write down so you don’t select them later)</a:t>
            </a:r>
          </a:p>
          <a:p>
            <a:r>
              <a:rPr lang="en-US" sz="2400" dirty="0"/>
              <a:t>Plug your Arduino in, wait about 20 seconds, and then check under Tools -&gt; Port.  </a:t>
            </a:r>
          </a:p>
          <a:p>
            <a:pPr marL="534924" lvl="3" indent="-342900"/>
            <a:r>
              <a:rPr lang="en-US" b="1" dirty="0"/>
              <a:t>	</a:t>
            </a:r>
            <a:r>
              <a:rPr lang="en-US" dirty="0"/>
              <a:t>Windows – should show as a COM# device</a:t>
            </a:r>
          </a:p>
          <a:p>
            <a:pPr marL="534924" lvl="3" indent="-342900"/>
            <a:r>
              <a:rPr lang="en-US" dirty="0"/>
              <a:t>	Mac Users – check the file called “</a:t>
            </a:r>
            <a:r>
              <a:rPr lang="en-US" dirty="0" err="1"/>
              <a:t>mac_help.txt</a:t>
            </a:r>
            <a:r>
              <a:rPr lang="en-US" dirty="0"/>
              <a:t>” in the repo.</a:t>
            </a:r>
          </a:p>
          <a:p>
            <a:r>
              <a:rPr lang="en-US" sz="2400" dirty="0"/>
              <a:t>Open the file </a:t>
            </a:r>
            <a:r>
              <a:rPr lang="en-US" sz="2400" dirty="0" err="1"/>
              <a:t>helloworld</a:t>
            </a:r>
            <a:r>
              <a:rPr lang="en-US" sz="2400" dirty="0"/>
              <a:t>/</a:t>
            </a:r>
            <a:r>
              <a:rPr lang="en-US" sz="2400" dirty="0" err="1"/>
              <a:t>helloworld.ino</a:t>
            </a:r>
            <a:r>
              <a:rPr lang="en-US" sz="2400" dirty="0"/>
              <a:t> and click the run button in Arduino</a:t>
            </a:r>
          </a:p>
          <a:p>
            <a:pPr lvl="1"/>
            <a:endParaRPr lang="en-US" sz="2400" dirty="0"/>
          </a:p>
        </p:txBody>
      </p:sp>
    </p:spTree>
    <p:extLst>
      <p:ext uri="{BB962C8B-B14F-4D97-AF65-F5344CB8AC3E}">
        <p14:creationId xmlns:p14="http://schemas.microsoft.com/office/powerpoint/2010/main" val="2066430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010C0-7366-3745-9EC6-6D00C60E687B}"/>
              </a:ext>
            </a:extLst>
          </p:cNvPr>
          <p:cNvSpPr>
            <a:spLocks noGrp="1"/>
          </p:cNvSpPr>
          <p:nvPr>
            <p:ph type="title"/>
          </p:nvPr>
        </p:nvSpPr>
        <p:spPr/>
        <p:txBody>
          <a:bodyPr/>
          <a:lstStyle/>
          <a:p>
            <a:r>
              <a:rPr lang="en-US" dirty="0" err="1"/>
              <a:t>hello_world.ino</a:t>
            </a:r>
            <a:endParaRPr lang="en-US" dirty="0"/>
          </a:p>
        </p:txBody>
      </p:sp>
      <p:sp>
        <p:nvSpPr>
          <p:cNvPr id="3" name="Content Placeholder 2">
            <a:extLst>
              <a:ext uri="{FF2B5EF4-FFF2-40B4-BE49-F238E27FC236}">
                <a16:creationId xmlns:a16="http://schemas.microsoft.com/office/drawing/2014/main" id="{F10BEE8A-9F6B-F44C-9F49-2B6B5AE77E3B}"/>
              </a:ext>
            </a:extLst>
          </p:cNvPr>
          <p:cNvSpPr>
            <a:spLocks noGrp="1"/>
          </p:cNvSpPr>
          <p:nvPr>
            <p:ph idx="1"/>
          </p:nvPr>
        </p:nvSpPr>
        <p:spPr/>
        <p:txBody>
          <a:bodyPr/>
          <a:lstStyle/>
          <a:p>
            <a:r>
              <a:rPr lang="en-US" dirty="0"/>
              <a:t>Once you have </a:t>
            </a:r>
            <a:r>
              <a:rPr lang="en-US" dirty="0" err="1"/>
              <a:t>hello_world</a:t>
            </a:r>
            <a:r>
              <a:rPr lang="en-US" dirty="0"/>
              <a:t> running, you should be able to type a character and have your Arduino respond.  If it doesn’t, please see me before we continue!</a:t>
            </a:r>
          </a:p>
          <a:p>
            <a:endParaRPr lang="en-US" dirty="0"/>
          </a:p>
          <a:p>
            <a:endParaRPr lang="en-US" dirty="0"/>
          </a:p>
        </p:txBody>
      </p:sp>
    </p:spTree>
    <p:extLst>
      <p:ext uri="{BB962C8B-B14F-4D97-AF65-F5344CB8AC3E}">
        <p14:creationId xmlns:p14="http://schemas.microsoft.com/office/powerpoint/2010/main" val="3020462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FF66F-1CD4-874A-B044-6C36DC019151}"/>
              </a:ext>
            </a:extLst>
          </p:cNvPr>
          <p:cNvSpPr>
            <a:spLocks noGrp="1"/>
          </p:cNvSpPr>
          <p:nvPr>
            <p:ph type="title"/>
          </p:nvPr>
        </p:nvSpPr>
        <p:spPr/>
        <p:txBody>
          <a:bodyPr/>
          <a:lstStyle/>
          <a:p>
            <a:r>
              <a:rPr lang="en-US" dirty="0"/>
              <a:t>What we’re building</a:t>
            </a:r>
          </a:p>
        </p:txBody>
      </p:sp>
      <p:pic>
        <p:nvPicPr>
          <p:cNvPr id="5" name="Content Placeholder 4">
            <a:extLst>
              <a:ext uri="{FF2B5EF4-FFF2-40B4-BE49-F238E27FC236}">
                <a16:creationId xmlns:a16="http://schemas.microsoft.com/office/drawing/2014/main" id="{482B9516-4E84-7C4F-A41E-5F1803F807A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02190" y="1627188"/>
            <a:ext cx="5795433" cy="4346575"/>
          </a:xfrm>
        </p:spPr>
      </p:pic>
    </p:spTree>
    <p:extLst>
      <p:ext uri="{BB962C8B-B14F-4D97-AF65-F5344CB8AC3E}">
        <p14:creationId xmlns:p14="http://schemas.microsoft.com/office/powerpoint/2010/main" val="2640305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5632C-88ED-1648-8204-F374C216AEAB}"/>
              </a:ext>
            </a:extLst>
          </p:cNvPr>
          <p:cNvSpPr>
            <a:spLocks noGrp="1"/>
          </p:cNvSpPr>
          <p:nvPr>
            <p:ph type="title"/>
          </p:nvPr>
        </p:nvSpPr>
        <p:spPr/>
        <p:txBody>
          <a:bodyPr/>
          <a:lstStyle/>
          <a:p>
            <a:r>
              <a:rPr lang="en-US" dirty="0"/>
              <a:t>What we’re building</a:t>
            </a:r>
          </a:p>
        </p:txBody>
      </p:sp>
      <p:pic>
        <p:nvPicPr>
          <p:cNvPr id="5" name="Content Placeholder 4">
            <a:extLst>
              <a:ext uri="{FF2B5EF4-FFF2-40B4-BE49-F238E27FC236}">
                <a16:creationId xmlns:a16="http://schemas.microsoft.com/office/drawing/2014/main" id="{1359FDAD-4B75-5F40-9A2E-418F3309F92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02190" y="1627188"/>
            <a:ext cx="5795433" cy="4346575"/>
          </a:xfrm>
        </p:spPr>
      </p:pic>
    </p:spTree>
    <p:extLst>
      <p:ext uri="{BB962C8B-B14F-4D97-AF65-F5344CB8AC3E}">
        <p14:creationId xmlns:p14="http://schemas.microsoft.com/office/powerpoint/2010/main" val="3127997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5210-DBBD-C044-B9C4-FFC465BD6D41}"/>
              </a:ext>
            </a:extLst>
          </p:cNvPr>
          <p:cNvSpPr>
            <a:spLocks noGrp="1"/>
          </p:cNvSpPr>
          <p:nvPr>
            <p:ph type="title"/>
          </p:nvPr>
        </p:nvSpPr>
        <p:spPr/>
        <p:txBody>
          <a:bodyPr/>
          <a:lstStyle/>
          <a:p>
            <a:r>
              <a:rPr lang="en-US" dirty="0"/>
              <a:t>Parts we’re using</a:t>
            </a:r>
          </a:p>
        </p:txBody>
      </p:sp>
      <p:sp>
        <p:nvSpPr>
          <p:cNvPr id="3" name="Content Placeholder 2">
            <a:extLst>
              <a:ext uri="{FF2B5EF4-FFF2-40B4-BE49-F238E27FC236}">
                <a16:creationId xmlns:a16="http://schemas.microsoft.com/office/drawing/2014/main" id="{91E7CCBF-79D3-FF4D-A055-7091BAE93FFF}"/>
              </a:ext>
            </a:extLst>
          </p:cNvPr>
          <p:cNvSpPr>
            <a:spLocks noGrp="1"/>
          </p:cNvSpPr>
          <p:nvPr>
            <p:ph idx="1"/>
          </p:nvPr>
        </p:nvSpPr>
        <p:spPr/>
        <p:txBody>
          <a:bodyPr/>
          <a:lstStyle/>
          <a:p>
            <a:r>
              <a:rPr lang="en-US" dirty="0"/>
              <a:t>NRF24L01+ Wireless Transceiver</a:t>
            </a:r>
          </a:p>
          <a:p>
            <a:r>
              <a:rPr lang="en-US" dirty="0"/>
              <a:t>Arduino Nano</a:t>
            </a:r>
          </a:p>
          <a:p>
            <a:r>
              <a:rPr lang="en-US" dirty="0"/>
              <a:t>10 µf Capacitor</a:t>
            </a:r>
          </a:p>
          <a:p>
            <a:r>
              <a:rPr lang="en-US" dirty="0"/>
              <a:t>Breadboard</a:t>
            </a:r>
          </a:p>
          <a:p>
            <a:r>
              <a:rPr lang="en-US" dirty="0"/>
              <a:t>Shoe Boxes</a:t>
            </a:r>
          </a:p>
          <a:p>
            <a:pPr marL="0" indent="0">
              <a:buNone/>
            </a:pPr>
            <a:endParaRPr lang="en-US" dirty="0"/>
          </a:p>
          <a:p>
            <a:endParaRPr lang="en-US" dirty="0"/>
          </a:p>
        </p:txBody>
      </p:sp>
    </p:spTree>
    <p:extLst>
      <p:ext uri="{BB962C8B-B14F-4D97-AF65-F5344CB8AC3E}">
        <p14:creationId xmlns:p14="http://schemas.microsoft.com/office/powerpoint/2010/main" val="138244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1CE7C-781B-B34F-A0DE-06215634E945}"/>
              </a:ext>
            </a:extLst>
          </p:cNvPr>
          <p:cNvSpPr>
            <a:spLocks noGrp="1"/>
          </p:cNvSpPr>
          <p:nvPr>
            <p:ph type="title"/>
          </p:nvPr>
        </p:nvSpPr>
        <p:spPr/>
        <p:txBody>
          <a:bodyPr/>
          <a:lstStyle/>
          <a:p>
            <a:r>
              <a:rPr lang="en-US" dirty="0"/>
              <a:t>The build</a:t>
            </a:r>
          </a:p>
        </p:txBody>
      </p:sp>
      <p:sp>
        <p:nvSpPr>
          <p:cNvPr id="3" name="Content Placeholder 2">
            <a:extLst>
              <a:ext uri="{FF2B5EF4-FFF2-40B4-BE49-F238E27FC236}">
                <a16:creationId xmlns:a16="http://schemas.microsoft.com/office/drawing/2014/main" id="{AF754E19-1B4C-2649-B0EC-CBAE049295C4}"/>
              </a:ext>
            </a:extLst>
          </p:cNvPr>
          <p:cNvSpPr>
            <a:spLocks noGrp="1"/>
          </p:cNvSpPr>
          <p:nvPr>
            <p:ph idx="1"/>
          </p:nvPr>
        </p:nvSpPr>
        <p:spPr/>
        <p:txBody>
          <a:bodyPr/>
          <a:lstStyle/>
          <a:p>
            <a:r>
              <a:rPr lang="en-US" dirty="0"/>
              <a:t>Start by connecting the Arduino and the NRF24L01+ </a:t>
            </a:r>
          </a:p>
          <a:p>
            <a:endParaRPr lang="en-US" dirty="0"/>
          </a:p>
        </p:txBody>
      </p:sp>
      <p:pic>
        <p:nvPicPr>
          <p:cNvPr id="4" name="Picture 3">
            <a:extLst>
              <a:ext uri="{FF2B5EF4-FFF2-40B4-BE49-F238E27FC236}">
                <a16:creationId xmlns:a16="http://schemas.microsoft.com/office/drawing/2014/main" id="{A623D7EC-690E-9946-81F1-A83F55373139}"/>
              </a:ext>
            </a:extLst>
          </p:cNvPr>
          <p:cNvPicPr>
            <a:picLocks noChangeAspect="1"/>
          </p:cNvPicPr>
          <p:nvPr/>
        </p:nvPicPr>
        <p:blipFill>
          <a:blip r:embed="rId2"/>
          <a:stretch>
            <a:fillRect/>
          </a:stretch>
        </p:blipFill>
        <p:spPr>
          <a:xfrm>
            <a:off x="533400" y="2282709"/>
            <a:ext cx="6051945" cy="2583579"/>
          </a:xfrm>
          <a:prstGeom prst="rect">
            <a:avLst/>
          </a:prstGeom>
        </p:spPr>
      </p:pic>
      <p:graphicFrame>
        <p:nvGraphicFramePr>
          <p:cNvPr id="7" name="Table 6">
            <a:extLst>
              <a:ext uri="{FF2B5EF4-FFF2-40B4-BE49-F238E27FC236}">
                <a16:creationId xmlns:a16="http://schemas.microsoft.com/office/drawing/2014/main" id="{37830F17-64F7-4845-9946-61084F9B25A5}"/>
              </a:ext>
            </a:extLst>
          </p:cNvPr>
          <p:cNvGraphicFramePr>
            <a:graphicFrameLocks noGrp="1"/>
          </p:cNvGraphicFramePr>
          <p:nvPr>
            <p:extLst>
              <p:ext uri="{D42A27DB-BD31-4B8C-83A1-F6EECF244321}">
                <p14:modId xmlns:p14="http://schemas.microsoft.com/office/powerpoint/2010/main" val="1282060917"/>
              </p:ext>
            </p:extLst>
          </p:nvPr>
        </p:nvGraphicFramePr>
        <p:xfrm>
          <a:off x="7055945" y="2282709"/>
          <a:ext cx="4095532" cy="3337560"/>
        </p:xfrm>
        <a:graphic>
          <a:graphicData uri="http://schemas.openxmlformats.org/drawingml/2006/table">
            <a:tbl>
              <a:tblPr firstRow="1" bandRow="1">
                <a:tableStyleId>{B7752061-5463-48E6-A297-43E0E91C0267}</a:tableStyleId>
              </a:tblPr>
              <a:tblGrid>
                <a:gridCol w="2047766">
                  <a:extLst>
                    <a:ext uri="{9D8B030D-6E8A-4147-A177-3AD203B41FA5}">
                      <a16:colId xmlns:a16="http://schemas.microsoft.com/office/drawing/2014/main" val="2540224487"/>
                    </a:ext>
                  </a:extLst>
                </a:gridCol>
                <a:gridCol w="2047766">
                  <a:extLst>
                    <a:ext uri="{9D8B030D-6E8A-4147-A177-3AD203B41FA5}">
                      <a16:colId xmlns:a16="http://schemas.microsoft.com/office/drawing/2014/main" val="3651891508"/>
                    </a:ext>
                  </a:extLst>
                </a:gridCol>
              </a:tblGrid>
              <a:tr h="370840">
                <a:tc>
                  <a:txBody>
                    <a:bodyPr/>
                    <a:lstStyle/>
                    <a:p>
                      <a:r>
                        <a:rPr lang="en-US" dirty="0"/>
                        <a:t>NRF24L01+</a:t>
                      </a:r>
                    </a:p>
                  </a:txBody>
                  <a:tcPr/>
                </a:tc>
                <a:tc>
                  <a:txBody>
                    <a:bodyPr/>
                    <a:lstStyle/>
                    <a:p>
                      <a:r>
                        <a:rPr lang="en-US" dirty="0"/>
                        <a:t>Arduino Pin</a:t>
                      </a:r>
                    </a:p>
                  </a:txBody>
                  <a:tcPr/>
                </a:tc>
                <a:extLst>
                  <a:ext uri="{0D108BD9-81ED-4DB2-BD59-A6C34878D82A}">
                    <a16:rowId xmlns:a16="http://schemas.microsoft.com/office/drawing/2014/main" val="3307099543"/>
                  </a:ext>
                </a:extLst>
              </a:tr>
              <a:tr h="370840">
                <a:tc>
                  <a:txBody>
                    <a:bodyPr/>
                    <a:lstStyle/>
                    <a:p>
                      <a:r>
                        <a:rPr lang="en-US" dirty="0"/>
                        <a:t>1 – GND</a:t>
                      </a:r>
                    </a:p>
                  </a:txBody>
                  <a:tcPr/>
                </a:tc>
                <a:tc>
                  <a:txBody>
                    <a:bodyPr/>
                    <a:lstStyle/>
                    <a:p>
                      <a:r>
                        <a:rPr lang="en-US" dirty="0"/>
                        <a:t>Ground</a:t>
                      </a:r>
                    </a:p>
                  </a:txBody>
                  <a:tcPr/>
                </a:tc>
                <a:extLst>
                  <a:ext uri="{0D108BD9-81ED-4DB2-BD59-A6C34878D82A}">
                    <a16:rowId xmlns:a16="http://schemas.microsoft.com/office/drawing/2014/main" val="777203068"/>
                  </a:ext>
                </a:extLst>
              </a:tr>
              <a:tr h="370840">
                <a:tc>
                  <a:txBody>
                    <a:bodyPr/>
                    <a:lstStyle/>
                    <a:p>
                      <a:r>
                        <a:rPr lang="en-US" dirty="0"/>
                        <a:t>2 – VCC </a:t>
                      </a:r>
                    </a:p>
                  </a:txBody>
                  <a:tcPr/>
                </a:tc>
                <a:tc>
                  <a:txBody>
                    <a:bodyPr/>
                    <a:lstStyle/>
                    <a:p>
                      <a:r>
                        <a:rPr lang="en-US" dirty="0"/>
                        <a:t>3v3</a:t>
                      </a:r>
                    </a:p>
                  </a:txBody>
                  <a:tcPr/>
                </a:tc>
                <a:extLst>
                  <a:ext uri="{0D108BD9-81ED-4DB2-BD59-A6C34878D82A}">
                    <a16:rowId xmlns:a16="http://schemas.microsoft.com/office/drawing/2014/main" val="286758553"/>
                  </a:ext>
                </a:extLst>
              </a:tr>
              <a:tr h="370840">
                <a:tc>
                  <a:txBody>
                    <a:bodyPr/>
                    <a:lstStyle/>
                    <a:p>
                      <a:r>
                        <a:rPr lang="en-US" dirty="0"/>
                        <a:t>3 – CE</a:t>
                      </a:r>
                    </a:p>
                  </a:txBody>
                  <a:tcPr/>
                </a:tc>
                <a:tc>
                  <a:txBody>
                    <a:bodyPr/>
                    <a:lstStyle/>
                    <a:p>
                      <a:r>
                        <a:rPr lang="en-US" dirty="0"/>
                        <a:t>D9</a:t>
                      </a:r>
                    </a:p>
                  </a:txBody>
                  <a:tcPr/>
                </a:tc>
                <a:extLst>
                  <a:ext uri="{0D108BD9-81ED-4DB2-BD59-A6C34878D82A}">
                    <a16:rowId xmlns:a16="http://schemas.microsoft.com/office/drawing/2014/main" val="3595430476"/>
                  </a:ext>
                </a:extLst>
              </a:tr>
              <a:tr h="370840">
                <a:tc>
                  <a:txBody>
                    <a:bodyPr/>
                    <a:lstStyle/>
                    <a:p>
                      <a:r>
                        <a:rPr lang="en-US" dirty="0"/>
                        <a:t>4 – CSN</a:t>
                      </a:r>
                    </a:p>
                  </a:txBody>
                  <a:tcPr/>
                </a:tc>
                <a:tc>
                  <a:txBody>
                    <a:bodyPr/>
                    <a:lstStyle/>
                    <a:p>
                      <a:r>
                        <a:rPr lang="en-US" dirty="0"/>
                        <a:t>D10</a:t>
                      </a:r>
                    </a:p>
                  </a:txBody>
                  <a:tcPr/>
                </a:tc>
                <a:extLst>
                  <a:ext uri="{0D108BD9-81ED-4DB2-BD59-A6C34878D82A}">
                    <a16:rowId xmlns:a16="http://schemas.microsoft.com/office/drawing/2014/main" val="2066082483"/>
                  </a:ext>
                </a:extLst>
              </a:tr>
              <a:tr h="370840">
                <a:tc>
                  <a:txBody>
                    <a:bodyPr/>
                    <a:lstStyle/>
                    <a:p>
                      <a:r>
                        <a:rPr lang="en-US" dirty="0"/>
                        <a:t>5 – SCK</a:t>
                      </a:r>
                    </a:p>
                  </a:txBody>
                  <a:tcPr/>
                </a:tc>
                <a:tc>
                  <a:txBody>
                    <a:bodyPr/>
                    <a:lstStyle/>
                    <a:p>
                      <a:r>
                        <a:rPr lang="en-US" dirty="0"/>
                        <a:t>D13</a:t>
                      </a:r>
                    </a:p>
                  </a:txBody>
                  <a:tcPr/>
                </a:tc>
                <a:extLst>
                  <a:ext uri="{0D108BD9-81ED-4DB2-BD59-A6C34878D82A}">
                    <a16:rowId xmlns:a16="http://schemas.microsoft.com/office/drawing/2014/main" val="1726522343"/>
                  </a:ext>
                </a:extLst>
              </a:tr>
              <a:tr h="370840">
                <a:tc>
                  <a:txBody>
                    <a:bodyPr/>
                    <a:lstStyle/>
                    <a:p>
                      <a:r>
                        <a:rPr lang="en-US" dirty="0"/>
                        <a:t>6 – MOSI</a:t>
                      </a:r>
                    </a:p>
                  </a:txBody>
                  <a:tcPr/>
                </a:tc>
                <a:tc>
                  <a:txBody>
                    <a:bodyPr/>
                    <a:lstStyle/>
                    <a:p>
                      <a:r>
                        <a:rPr lang="en-US" dirty="0"/>
                        <a:t>D11</a:t>
                      </a:r>
                    </a:p>
                  </a:txBody>
                  <a:tcPr/>
                </a:tc>
                <a:extLst>
                  <a:ext uri="{0D108BD9-81ED-4DB2-BD59-A6C34878D82A}">
                    <a16:rowId xmlns:a16="http://schemas.microsoft.com/office/drawing/2014/main" val="3824281077"/>
                  </a:ext>
                </a:extLst>
              </a:tr>
              <a:tr h="370840">
                <a:tc>
                  <a:txBody>
                    <a:bodyPr/>
                    <a:lstStyle/>
                    <a:p>
                      <a:r>
                        <a:rPr lang="en-US" dirty="0"/>
                        <a:t>7 – MISO</a:t>
                      </a:r>
                    </a:p>
                  </a:txBody>
                  <a:tcPr/>
                </a:tc>
                <a:tc>
                  <a:txBody>
                    <a:bodyPr/>
                    <a:lstStyle/>
                    <a:p>
                      <a:r>
                        <a:rPr lang="en-US" dirty="0"/>
                        <a:t>D12</a:t>
                      </a:r>
                    </a:p>
                  </a:txBody>
                  <a:tcPr/>
                </a:tc>
                <a:extLst>
                  <a:ext uri="{0D108BD9-81ED-4DB2-BD59-A6C34878D82A}">
                    <a16:rowId xmlns:a16="http://schemas.microsoft.com/office/drawing/2014/main" val="1033745723"/>
                  </a:ext>
                </a:extLst>
              </a:tr>
              <a:tr h="370840">
                <a:tc>
                  <a:txBody>
                    <a:bodyPr/>
                    <a:lstStyle/>
                    <a:p>
                      <a:r>
                        <a:rPr lang="en-US" dirty="0"/>
                        <a:t>8 – IRQ</a:t>
                      </a:r>
                    </a:p>
                  </a:txBody>
                  <a:tcPr/>
                </a:tc>
                <a:tc>
                  <a:txBody>
                    <a:bodyPr/>
                    <a:lstStyle/>
                    <a:p>
                      <a:r>
                        <a:rPr lang="en-US" dirty="0"/>
                        <a:t>D8</a:t>
                      </a:r>
                    </a:p>
                  </a:txBody>
                  <a:tcPr/>
                </a:tc>
                <a:extLst>
                  <a:ext uri="{0D108BD9-81ED-4DB2-BD59-A6C34878D82A}">
                    <a16:rowId xmlns:a16="http://schemas.microsoft.com/office/drawing/2014/main" val="3694844833"/>
                  </a:ext>
                </a:extLst>
              </a:tr>
            </a:tbl>
          </a:graphicData>
        </a:graphic>
      </p:graphicFrame>
    </p:spTree>
    <p:extLst>
      <p:ext uri="{BB962C8B-B14F-4D97-AF65-F5344CB8AC3E}">
        <p14:creationId xmlns:p14="http://schemas.microsoft.com/office/powerpoint/2010/main" val="2808610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0C1D-50F7-4E43-A655-21A88C374FF7}"/>
              </a:ext>
            </a:extLst>
          </p:cNvPr>
          <p:cNvSpPr>
            <a:spLocks noGrp="1"/>
          </p:cNvSpPr>
          <p:nvPr>
            <p:ph type="title"/>
          </p:nvPr>
        </p:nvSpPr>
        <p:spPr/>
        <p:txBody>
          <a:bodyPr/>
          <a:lstStyle/>
          <a:p>
            <a:r>
              <a:rPr lang="en-US" dirty="0"/>
              <a:t>Capacitor</a:t>
            </a:r>
          </a:p>
        </p:txBody>
      </p:sp>
      <p:sp>
        <p:nvSpPr>
          <p:cNvPr id="3" name="Content Placeholder 2">
            <a:extLst>
              <a:ext uri="{FF2B5EF4-FFF2-40B4-BE49-F238E27FC236}">
                <a16:creationId xmlns:a16="http://schemas.microsoft.com/office/drawing/2014/main" id="{6220C2FB-BDD3-1D44-8921-B85F2F43A378}"/>
              </a:ext>
            </a:extLst>
          </p:cNvPr>
          <p:cNvSpPr>
            <a:spLocks noGrp="1"/>
          </p:cNvSpPr>
          <p:nvPr>
            <p:ph idx="1"/>
          </p:nvPr>
        </p:nvSpPr>
        <p:spPr/>
        <p:txBody>
          <a:bodyPr/>
          <a:lstStyle/>
          <a:p>
            <a:r>
              <a:rPr lang="en-US" dirty="0"/>
              <a:t>Bursting a signal requires a lot of energy – around 100 mA depending on the transmission strength.  The Arduino Mano is not capable of handling this burst over 3.3v, so you have to add a capacitor to account for the voltage drops. </a:t>
            </a:r>
          </a:p>
          <a:p>
            <a:r>
              <a:rPr lang="en-US" dirty="0"/>
              <a:t>The capacitor must be connected across 3.3v and Ground on your NRF24L01.  See photo in diagrams called “capacitor” for info on how to do this.</a:t>
            </a:r>
          </a:p>
          <a:p>
            <a:r>
              <a:rPr lang="en-US" b="1" dirty="0"/>
              <a:t>Be sure that the - - - (on the side of the capacitor) is on the ground side – you’ll short out the device if not!</a:t>
            </a:r>
          </a:p>
          <a:p>
            <a:endParaRPr lang="en-US" dirty="0"/>
          </a:p>
        </p:txBody>
      </p:sp>
    </p:spTree>
    <p:extLst>
      <p:ext uri="{BB962C8B-B14F-4D97-AF65-F5344CB8AC3E}">
        <p14:creationId xmlns:p14="http://schemas.microsoft.com/office/powerpoint/2010/main" val="2850825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AA60E-F1A4-B341-8418-AA355E912D67}"/>
              </a:ext>
            </a:extLst>
          </p:cNvPr>
          <p:cNvSpPr>
            <a:spLocks noGrp="1"/>
          </p:cNvSpPr>
          <p:nvPr>
            <p:ph type="title"/>
          </p:nvPr>
        </p:nvSpPr>
        <p:spPr/>
        <p:txBody>
          <a:bodyPr/>
          <a:lstStyle/>
          <a:p>
            <a:r>
              <a:rPr lang="en-US" dirty="0"/>
              <a:t>Tactical Switches</a:t>
            </a:r>
          </a:p>
        </p:txBody>
      </p:sp>
      <p:sp>
        <p:nvSpPr>
          <p:cNvPr id="3" name="Content Placeholder 2">
            <a:extLst>
              <a:ext uri="{FF2B5EF4-FFF2-40B4-BE49-F238E27FC236}">
                <a16:creationId xmlns:a16="http://schemas.microsoft.com/office/drawing/2014/main" id="{15AF0856-CD6C-F546-AFC9-359BAA15E7AE}"/>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8BB03EA0-A71F-AC4A-AB6F-D0574ED68F13}"/>
              </a:ext>
            </a:extLst>
          </p:cNvPr>
          <p:cNvPicPr>
            <a:picLocks noChangeAspect="1"/>
          </p:cNvPicPr>
          <p:nvPr/>
        </p:nvPicPr>
        <p:blipFill>
          <a:blip r:embed="rId2"/>
          <a:stretch>
            <a:fillRect/>
          </a:stretch>
        </p:blipFill>
        <p:spPr>
          <a:xfrm>
            <a:off x="695457" y="2377437"/>
            <a:ext cx="9481670" cy="2467832"/>
          </a:xfrm>
          <a:prstGeom prst="rect">
            <a:avLst/>
          </a:prstGeom>
        </p:spPr>
      </p:pic>
    </p:spTree>
    <p:extLst>
      <p:ext uri="{BB962C8B-B14F-4D97-AF65-F5344CB8AC3E}">
        <p14:creationId xmlns:p14="http://schemas.microsoft.com/office/powerpoint/2010/main" val="2157600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DBFE5-9D52-D74B-8382-14297D463301}"/>
              </a:ext>
            </a:extLst>
          </p:cNvPr>
          <p:cNvSpPr>
            <a:spLocks noGrp="1"/>
          </p:cNvSpPr>
          <p:nvPr>
            <p:ph idx="1"/>
          </p:nvPr>
        </p:nvSpPr>
        <p:spPr>
          <a:xfrm>
            <a:off x="533400" y="562328"/>
            <a:ext cx="11141149" cy="4346825"/>
          </a:xfrm>
        </p:spPr>
        <p:txBody>
          <a:bodyPr/>
          <a:lstStyle/>
          <a:p>
            <a:r>
              <a:rPr lang="en-US" dirty="0"/>
              <a:t>Connect GND to the Negative Rail (Blue </a:t>
            </a:r>
            <a:r>
              <a:rPr lang="en-US" b="1" dirty="0"/>
              <a:t>– </a:t>
            </a:r>
            <a:r>
              <a:rPr lang="en-US" dirty="0"/>
              <a:t>on either side)</a:t>
            </a:r>
          </a:p>
          <a:p>
            <a:r>
              <a:rPr lang="en-US" dirty="0"/>
              <a:t>Press your buttons in to the bread board, ensure AB are on left &amp; CD are on right </a:t>
            </a:r>
          </a:p>
          <a:p>
            <a:r>
              <a:rPr lang="en-US" dirty="0"/>
              <a:t>Connect the left side of the switches (A) to the Negative rail with four male to male jumper wires.</a:t>
            </a:r>
          </a:p>
          <a:p>
            <a:r>
              <a:rPr lang="en-US" dirty="0"/>
              <a:t>Connect the right side of the switch to D2, D3, D4, and D5 respectively</a:t>
            </a:r>
          </a:p>
          <a:p>
            <a:r>
              <a:rPr lang="en-US" dirty="0"/>
              <a:t>(see all images in </a:t>
            </a:r>
            <a:r>
              <a:rPr lang="en-US" dirty="0" err="1"/>
              <a:t>github</a:t>
            </a:r>
            <a:r>
              <a:rPr lang="en-US" dirty="0"/>
              <a:t> repository for </a:t>
            </a:r>
            <a:r>
              <a:rPr lang="en-US"/>
              <a:t>additional info)</a:t>
            </a:r>
            <a:endParaRPr lang="en-US" dirty="0"/>
          </a:p>
        </p:txBody>
      </p:sp>
    </p:spTree>
    <p:extLst>
      <p:ext uri="{BB962C8B-B14F-4D97-AF65-F5344CB8AC3E}">
        <p14:creationId xmlns:p14="http://schemas.microsoft.com/office/powerpoint/2010/main" val="2328744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0B394-692A-45F3-877D-FF21D4A59424}"/>
              </a:ext>
            </a:extLst>
          </p:cNvPr>
          <p:cNvSpPr>
            <a:spLocks noGrp="1"/>
          </p:cNvSpPr>
          <p:nvPr>
            <p:ph type="title"/>
          </p:nvPr>
        </p:nvSpPr>
        <p:spPr/>
        <p:txBody>
          <a:bodyPr/>
          <a:lstStyle/>
          <a:p>
            <a:r>
              <a:rPr lang="en-US" dirty="0"/>
              <a:t>Program your board</a:t>
            </a:r>
          </a:p>
        </p:txBody>
      </p:sp>
      <p:sp>
        <p:nvSpPr>
          <p:cNvPr id="3" name="Content Placeholder 2">
            <a:extLst>
              <a:ext uri="{FF2B5EF4-FFF2-40B4-BE49-F238E27FC236}">
                <a16:creationId xmlns:a16="http://schemas.microsoft.com/office/drawing/2014/main" id="{7FD22553-7140-4EAE-A673-8F37562BCE27}"/>
              </a:ext>
            </a:extLst>
          </p:cNvPr>
          <p:cNvSpPr>
            <a:spLocks noGrp="1"/>
          </p:cNvSpPr>
          <p:nvPr>
            <p:ph idx="1"/>
          </p:nvPr>
        </p:nvSpPr>
        <p:spPr/>
        <p:txBody>
          <a:bodyPr/>
          <a:lstStyle/>
          <a:p>
            <a:r>
              <a:rPr lang="en-US" dirty="0"/>
              <a:t>Open </a:t>
            </a:r>
            <a:r>
              <a:rPr lang="en-US" dirty="0" err="1"/>
              <a:t>Transmitter.ino</a:t>
            </a:r>
            <a:r>
              <a:rPr lang="en-US" dirty="0"/>
              <a:t> and set your group number equal to </a:t>
            </a:r>
            <a:r>
              <a:rPr lang="en-US" dirty="0" err="1"/>
              <a:t>tableNumber</a:t>
            </a:r>
            <a:r>
              <a:rPr lang="en-US" dirty="0"/>
              <a:t>.</a:t>
            </a:r>
          </a:p>
          <a:p>
            <a:r>
              <a:rPr lang="en-US" dirty="0"/>
              <a:t>Compile the source and upload to </a:t>
            </a:r>
            <a:r>
              <a:rPr lang="en-US"/>
              <a:t>your Arduino!</a:t>
            </a:r>
          </a:p>
        </p:txBody>
      </p:sp>
    </p:spTree>
    <p:extLst>
      <p:ext uri="{BB962C8B-B14F-4D97-AF65-F5344CB8AC3E}">
        <p14:creationId xmlns:p14="http://schemas.microsoft.com/office/powerpoint/2010/main" val="2215537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FD8462F-474D-4270-B8BA-33F26C2FFF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7995" y="1136487"/>
            <a:ext cx="7589905" cy="4269322"/>
          </a:xfrm>
          <a:prstGeom prst="rect">
            <a:avLst/>
          </a:prstGeom>
        </p:spPr>
      </p:pic>
      <p:sp>
        <p:nvSpPr>
          <p:cNvPr id="3" name="Title 2">
            <a:extLst>
              <a:ext uri="{FF2B5EF4-FFF2-40B4-BE49-F238E27FC236}">
                <a16:creationId xmlns:a16="http://schemas.microsoft.com/office/drawing/2014/main" id="{FDF58119-C7C8-4236-B437-7333A1D7FF5C}"/>
              </a:ext>
            </a:extLst>
          </p:cNvPr>
          <p:cNvSpPr>
            <a:spLocks noGrp="1"/>
          </p:cNvSpPr>
          <p:nvPr>
            <p:ph type="title"/>
          </p:nvPr>
        </p:nvSpPr>
        <p:spPr>
          <a:xfrm>
            <a:off x="533400" y="222086"/>
            <a:ext cx="10091484" cy="914400"/>
          </a:xfrm>
        </p:spPr>
        <p:txBody>
          <a:bodyPr/>
          <a:lstStyle/>
          <a:p>
            <a:r>
              <a:rPr lang="en-US" dirty="0"/>
              <a:t>A little more about me.</a:t>
            </a:r>
          </a:p>
        </p:txBody>
      </p:sp>
      <p:pic>
        <p:nvPicPr>
          <p:cNvPr id="6" name="Content Placeholder 5">
            <a:extLst>
              <a:ext uri="{FF2B5EF4-FFF2-40B4-BE49-F238E27FC236}">
                <a16:creationId xmlns:a16="http://schemas.microsoft.com/office/drawing/2014/main" id="{6D0A0543-7550-40FC-9F4F-4887CA90BB4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244" y="1136486"/>
            <a:ext cx="3248025" cy="4286250"/>
          </a:xfrm>
        </p:spPr>
      </p:pic>
      <p:sp>
        <p:nvSpPr>
          <p:cNvPr id="2" name="Slide Number Placeholder 1">
            <a:extLst>
              <a:ext uri="{FF2B5EF4-FFF2-40B4-BE49-F238E27FC236}">
                <a16:creationId xmlns:a16="http://schemas.microsoft.com/office/drawing/2014/main" id="{49B152A8-EF71-42D1-8DE2-D02867DCB6C7}"/>
              </a:ext>
            </a:extLst>
          </p:cNvPr>
          <p:cNvSpPr>
            <a:spLocks noGrp="1"/>
          </p:cNvSpPr>
          <p:nvPr>
            <p:ph type="sldNum" sz="quarter" idx="4294967295"/>
          </p:nvPr>
        </p:nvSpPr>
        <p:spPr>
          <a:xfrm>
            <a:off x="11861800" y="6475413"/>
            <a:ext cx="330200" cy="182562"/>
          </a:xfrm>
        </p:spPr>
        <p:txBody>
          <a:bodyPr/>
          <a:lstStyle/>
          <a:p>
            <a:fld id="{00E6A5BD-C011-4A45-AA3A-201790FB7F2B}" type="slidenum">
              <a:rPr lang="en-CA" smtClean="0"/>
              <a:t>2</a:t>
            </a:fld>
            <a:endParaRPr lang="en-CA"/>
          </a:p>
        </p:txBody>
      </p:sp>
      <p:pic>
        <p:nvPicPr>
          <p:cNvPr id="8" name="Picture 7">
            <a:extLst>
              <a:ext uri="{FF2B5EF4-FFF2-40B4-BE49-F238E27FC236}">
                <a16:creationId xmlns:a16="http://schemas.microsoft.com/office/drawing/2014/main" id="{60C25D76-3984-4773-919B-E7693091EB2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96248" y="1971948"/>
            <a:ext cx="1628508" cy="1563368"/>
          </a:xfrm>
          <a:prstGeom prst="rect">
            <a:avLst/>
          </a:prstGeom>
        </p:spPr>
      </p:pic>
      <p:sp>
        <p:nvSpPr>
          <p:cNvPr id="11" name="TextBox 10">
            <a:extLst>
              <a:ext uri="{FF2B5EF4-FFF2-40B4-BE49-F238E27FC236}">
                <a16:creationId xmlns:a16="http://schemas.microsoft.com/office/drawing/2014/main" id="{00ECA2BE-B62B-4044-BCA6-2E786FB4F939}"/>
              </a:ext>
            </a:extLst>
          </p:cNvPr>
          <p:cNvSpPr txBox="1"/>
          <p:nvPr/>
        </p:nvSpPr>
        <p:spPr>
          <a:xfrm>
            <a:off x="8730129" y="679286"/>
            <a:ext cx="3429000" cy="1292662"/>
          </a:xfrm>
          <a:prstGeom prst="rect">
            <a:avLst/>
          </a:prstGeom>
          <a:noFill/>
        </p:spPr>
        <p:txBody>
          <a:bodyPr wrap="square" lIns="0" tIns="0" rIns="0" bIns="0" rtlCol="0">
            <a:spAutoFit/>
          </a:bodyPr>
          <a:lstStyle/>
          <a:p>
            <a:r>
              <a:rPr lang="en-US" sz="2800" dirty="0">
                <a:solidFill>
                  <a:schemeClr val="accent2"/>
                </a:solidFill>
              </a:rPr>
              <a:t>2013 – Bachelors of Science in Computer Science, Clemson</a:t>
            </a:r>
          </a:p>
        </p:txBody>
      </p:sp>
      <p:pic>
        <p:nvPicPr>
          <p:cNvPr id="5" name="Picture 4">
            <a:extLst>
              <a:ext uri="{FF2B5EF4-FFF2-40B4-BE49-F238E27FC236}">
                <a16:creationId xmlns:a16="http://schemas.microsoft.com/office/drawing/2014/main" id="{977B07DD-E424-EF4D-8419-B2EF33F2D9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45080" y="4613382"/>
            <a:ext cx="1716720" cy="1894114"/>
          </a:xfrm>
          <a:prstGeom prst="rect">
            <a:avLst/>
          </a:prstGeom>
        </p:spPr>
      </p:pic>
      <p:sp>
        <p:nvSpPr>
          <p:cNvPr id="10" name="TextBox 9">
            <a:extLst>
              <a:ext uri="{FF2B5EF4-FFF2-40B4-BE49-F238E27FC236}">
                <a16:creationId xmlns:a16="http://schemas.microsoft.com/office/drawing/2014/main" id="{9A8FCB77-3D6E-4C40-891A-19A1D942C222}"/>
              </a:ext>
            </a:extLst>
          </p:cNvPr>
          <p:cNvSpPr txBox="1"/>
          <p:nvPr/>
        </p:nvSpPr>
        <p:spPr>
          <a:xfrm>
            <a:off x="8910384" y="3593391"/>
            <a:ext cx="3429000" cy="1292662"/>
          </a:xfrm>
          <a:prstGeom prst="rect">
            <a:avLst/>
          </a:prstGeom>
          <a:noFill/>
        </p:spPr>
        <p:txBody>
          <a:bodyPr wrap="square" lIns="0" tIns="0" rIns="0" bIns="0" rtlCol="0">
            <a:spAutoFit/>
          </a:bodyPr>
          <a:lstStyle/>
          <a:p>
            <a:r>
              <a:rPr lang="en-US" sz="2800" dirty="0">
                <a:solidFill>
                  <a:schemeClr val="accent2"/>
                </a:solidFill>
              </a:rPr>
              <a:t>2019 - 2021 – Masters of Computer Science, GA Tech</a:t>
            </a:r>
          </a:p>
        </p:txBody>
      </p:sp>
    </p:spTree>
    <p:extLst>
      <p:ext uri="{BB962C8B-B14F-4D97-AF65-F5344CB8AC3E}">
        <p14:creationId xmlns:p14="http://schemas.microsoft.com/office/powerpoint/2010/main" val="3796156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AF56E-301D-493F-8850-E0E1A39A92B5}"/>
              </a:ext>
            </a:extLst>
          </p:cNvPr>
          <p:cNvSpPr>
            <a:spLocks noGrp="1"/>
          </p:cNvSpPr>
          <p:nvPr>
            <p:ph type="title"/>
          </p:nvPr>
        </p:nvSpPr>
        <p:spPr/>
        <p:txBody>
          <a:bodyPr/>
          <a:lstStyle/>
          <a:p>
            <a:r>
              <a:rPr lang="en-US" dirty="0"/>
              <a:t>What happened?</a:t>
            </a:r>
          </a:p>
        </p:txBody>
      </p:sp>
      <p:sp>
        <p:nvSpPr>
          <p:cNvPr id="3" name="Content Placeholder 2">
            <a:extLst>
              <a:ext uri="{FF2B5EF4-FFF2-40B4-BE49-F238E27FC236}">
                <a16:creationId xmlns:a16="http://schemas.microsoft.com/office/drawing/2014/main" id="{F8204248-8B2E-4474-BDB9-8E5DA663C7A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34202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68998-41EC-4C02-A264-B5A8699B69E4}"/>
              </a:ext>
            </a:extLst>
          </p:cNvPr>
          <p:cNvSpPr>
            <a:spLocks noGrp="1"/>
          </p:cNvSpPr>
          <p:nvPr>
            <p:ph type="title"/>
          </p:nvPr>
        </p:nvSpPr>
        <p:spPr/>
        <p:txBody>
          <a:bodyPr/>
          <a:lstStyle/>
          <a:p>
            <a:r>
              <a:rPr lang="en-US" dirty="0"/>
              <a:t>Root Cause Analysis</a:t>
            </a:r>
          </a:p>
        </p:txBody>
      </p:sp>
      <p:sp>
        <p:nvSpPr>
          <p:cNvPr id="3" name="Content Placeholder 2">
            <a:extLst>
              <a:ext uri="{FF2B5EF4-FFF2-40B4-BE49-F238E27FC236}">
                <a16:creationId xmlns:a16="http://schemas.microsoft.com/office/drawing/2014/main" id="{5ABEC96E-0D10-41E5-B60F-F4F91643F1CE}"/>
              </a:ext>
            </a:extLst>
          </p:cNvPr>
          <p:cNvSpPr>
            <a:spLocks noGrp="1"/>
          </p:cNvSpPr>
          <p:nvPr>
            <p:ph idx="1"/>
          </p:nvPr>
        </p:nvSpPr>
        <p:spPr/>
        <p:txBody>
          <a:bodyPr/>
          <a:lstStyle/>
          <a:p>
            <a:r>
              <a:rPr lang="en-US" dirty="0"/>
              <a:t>When programming Team 6’s board, I remember turning to them and saying “It’s funny that you’re team 6 and the device mounted as COM6.”  After programming their board, I handed the device to them and couldn’t figure out why I wasn’t receiving any responses.  During the tests, I never noticed that COM6 was still connected – meaning, I was using the transmission file to receive. </a:t>
            </a:r>
          </a:p>
          <a:p>
            <a:pPr marL="0" indent="0">
              <a:buNone/>
            </a:pPr>
            <a:endParaRPr lang="en-US" dirty="0"/>
          </a:p>
        </p:txBody>
      </p:sp>
    </p:spTree>
    <p:extLst>
      <p:ext uri="{BB962C8B-B14F-4D97-AF65-F5344CB8AC3E}">
        <p14:creationId xmlns:p14="http://schemas.microsoft.com/office/powerpoint/2010/main" val="1185372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755B9-F390-451F-8215-5972F790CD75}"/>
              </a:ext>
            </a:extLst>
          </p:cNvPr>
          <p:cNvSpPr>
            <a:spLocks noGrp="1"/>
          </p:cNvSpPr>
          <p:nvPr>
            <p:ph type="title"/>
          </p:nvPr>
        </p:nvSpPr>
        <p:spPr/>
        <p:txBody>
          <a:bodyPr/>
          <a:lstStyle/>
          <a:p>
            <a:r>
              <a:rPr lang="en-US" dirty="0"/>
              <a:t>Transmission Bugs</a:t>
            </a:r>
          </a:p>
        </p:txBody>
      </p:sp>
      <p:sp>
        <p:nvSpPr>
          <p:cNvPr id="3" name="Content Placeholder 2">
            <a:extLst>
              <a:ext uri="{FF2B5EF4-FFF2-40B4-BE49-F238E27FC236}">
                <a16:creationId xmlns:a16="http://schemas.microsoft.com/office/drawing/2014/main" id="{F6F81189-C7CC-4573-839F-ADDAC433F79B}"/>
              </a:ext>
            </a:extLst>
          </p:cNvPr>
          <p:cNvSpPr>
            <a:spLocks noGrp="1"/>
          </p:cNvSpPr>
          <p:nvPr>
            <p:ph idx="1"/>
          </p:nvPr>
        </p:nvSpPr>
        <p:spPr/>
        <p:txBody>
          <a:bodyPr/>
          <a:lstStyle/>
          <a:p>
            <a:r>
              <a:rPr lang="en-US" dirty="0"/>
              <a:t>Previously, the code was resetting the table to be “1” regardless of the entered value.  </a:t>
            </a:r>
          </a:p>
          <a:p>
            <a:r>
              <a:rPr lang="en-US" dirty="0"/>
              <a:t>We were setting a hard integer in the type definition – you don’t do this generally when you have a reusable data type.</a:t>
            </a:r>
          </a:p>
          <a:p>
            <a:r>
              <a:rPr lang="en-US" dirty="0"/>
              <a:t>Too many messages in the debug log making it difficult to read. </a:t>
            </a:r>
          </a:p>
          <a:p>
            <a:endParaRPr lang="en-US" dirty="0"/>
          </a:p>
        </p:txBody>
      </p:sp>
    </p:spTree>
    <p:extLst>
      <p:ext uri="{BB962C8B-B14F-4D97-AF65-F5344CB8AC3E}">
        <p14:creationId xmlns:p14="http://schemas.microsoft.com/office/powerpoint/2010/main" val="3046616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3DDEB-0188-4CA0-84FA-3802C42BF0FF}"/>
              </a:ext>
            </a:extLst>
          </p:cNvPr>
          <p:cNvSpPr>
            <a:spLocks noGrp="1"/>
          </p:cNvSpPr>
          <p:nvPr>
            <p:ph type="title"/>
          </p:nvPr>
        </p:nvSpPr>
        <p:spPr/>
        <p:txBody>
          <a:bodyPr/>
          <a:lstStyle/>
          <a:p>
            <a:r>
              <a:rPr lang="en-US" dirty="0"/>
              <a:t>Receive Bugs</a:t>
            </a:r>
          </a:p>
        </p:txBody>
      </p:sp>
      <p:sp>
        <p:nvSpPr>
          <p:cNvPr id="3" name="Content Placeholder 2">
            <a:extLst>
              <a:ext uri="{FF2B5EF4-FFF2-40B4-BE49-F238E27FC236}">
                <a16:creationId xmlns:a16="http://schemas.microsoft.com/office/drawing/2014/main" id="{E19997C4-BF13-44A6-A2B0-85CB8E21F519}"/>
              </a:ext>
            </a:extLst>
          </p:cNvPr>
          <p:cNvSpPr>
            <a:spLocks noGrp="1"/>
          </p:cNvSpPr>
          <p:nvPr>
            <p:ph idx="1"/>
          </p:nvPr>
        </p:nvSpPr>
        <p:spPr/>
        <p:txBody>
          <a:bodyPr/>
          <a:lstStyle/>
          <a:p>
            <a:r>
              <a:rPr lang="en-US" dirty="0"/>
              <a:t>Massively cleaned up the code to be one simple line instead of a huge if then block</a:t>
            </a:r>
          </a:p>
          <a:p>
            <a:r>
              <a:rPr lang="en-US" dirty="0"/>
              <a:t>Updated the transmission ports to Node to match the actual table numbers (1-10).  </a:t>
            </a:r>
          </a:p>
          <a:p>
            <a:r>
              <a:rPr lang="en-US" dirty="0"/>
              <a:t>Removed code that looked for different transmission channels (not needed)</a:t>
            </a:r>
          </a:p>
        </p:txBody>
      </p:sp>
    </p:spTree>
    <p:extLst>
      <p:ext uri="{BB962C8B-B14F-4D97-AF65-F5344CB8AC3E}">
        <p14:creationId xmlns:p14="http://schemas.microsoft.com/office/powerpoint/2010/main" val="2188546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DCF26-B30A-4F64-9B4B-3E4F8BE5A9E1}"/>
              </a:ext>
            </a:extLst>
          </p:cNvPr>
          <p:cNvSpPr>
            <a:spLocks noGrp="1"/>
          </p:cNvSpPr>
          <p:nvPr>
            <p:ph type="title"/>
          </p:nvPr>
        </p:nvSpPr>
        <p:spPr/>
        <p:txBody>
          <a:bodyPr/>
          <a:lstStyle/>
          <a:p>
            <a:r>
              <a:rPr lang="en-US" dirty="0"/>
              <a:t>Web App Bugs </a:t>
            </a:r>
          </a:p>
        </p:txBody>
      </p:sp>
      <p:sp>
        <p:nvSpPr>
          <p:cNvPr id="3" name="Content Placeholder 2">
            <a:extLst>
              <a:ext uri="{FF2B5EF4-FFF2-40B4-BE49-F238E27FC236}">
                <a16:creationId xmlns:a16="http://schemas.microsoft.com/office/drawing/2014/main" id="{CFA05BC5-8681-4F51-9C8B-0797E6AC1F64}"/>
              </a:ext>
            </a:extLst>
          </p:cNvPr>
          <p:cNvSpPr>
            <a:spLocks noGrp="1"/>
          </p:cNvSpPr>
          <p:nvPr>
            <p:ph idx="1"/>
          </p:nvPr>
        </p:nvSpPr>
        <p:spPr/>
        <p:txBody>
          <a:bodyPr/>
          <a:lstStyle/>
          <a:p>
            <a:r>
              <a:rPr lang="en-US" dirty="0"/>
              <a:t>Fixed the spacing issues in the code that would have made it unusable on 1920x1080</a:t>
            </a:r>
          </a:p>
          <a:p>
            <a:r>
              <a:rPr lang="en-US" dirty="0"/>
              <a:t>Fixed the team names so that they match the correct groups</a:t>
            </a:r>
          </a:p>
          <a:p>
            <a:r>
              <a:rPr lang="en-US" dirty="0"/>
              <a:t>Fixed the random linear display bug (lack of a table)</a:t>
            </a:r>
          </a:p>
          <a:p>
            <a:r>
              <a:rPr lang="en-US" dirty="0"/>
              <a:t>Fixed the transmit variables</a:t>
            </a:r>
          </a:p>
        </p:txBody>
      </p:sp>
    </p:spTree>
    <p:extLst>
      <p:ext uri="{BB962C8B-B14F-4D97-AF65-F5344CB8AC3E}">
        <p14:creationId xmlns:p14="http://schemas.microsoft.com/office/powerpoint/2010/main" val="2600142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64688-DF9B-4E69-9053-5C7C375E89E5}"/>
              </a:ext>
            </a:extLst>
          </p:cNvPr>
          <p:cNvSpPr>
            <a:spLocks noGrp="1"/>
          </p:cNvSpPr>
          <p:nvPr>
            <p:ph type="title"/>
          </p:nvPr>
        </p:nvSpPr>
        <p:spPr>
          <a:xfrm>
            <a:off x="533400" y="222086"/>
            <a:ext cx="10091484" cy="914400"/>
          </a:xfrm>
        </p:spPr>
        <p:txBody>
          <a:bodyPr/>
          <a:lstStyle/>
          <a:p>
            <a:r>
              <a:rPr lang="en-US" dirty="0"/>
              <a:t>Bad code</a:t>
            </a:r>
          </a:p>
        </p:txBody>
      </p:sp>
      <p:sp>
        <p:nvSpPr>
          <p:cNvPr id="3" name="Content Placeholder 2">
            <a:extLst>
              <a:ext uri="{FF2B5EF4-FFF2-40B4-BE49-F238E27FC236}">
                <a16:creationId xmlns:a16="http://schemas.microsoft.com/office/drawing/2014/main" id="{E9B359CB-DB15-4A77-B5DD-77E13E0CE3DA}"/>
              </a:ext>
            </a:extLst>
          </p:cNvPr>
          <p:cNvSpPr>
            <a:spLocks noGrp="1"/>
          </p:cNvSpPr>
          <p:nvPr>
            <p:ph idx="1"/>
          </p:nvPr>
        </p:nvSpPr>
        <p:spPr/>
        <p:txBody>
          <a:bodyPr/>
          <a:lstStyle/>
          <a:p>
            <a:pPr marL="0" indent="0">
              <a:buNone/>
            </a:pPr>
            <a:r>
              <a:rPr lang="en-US" dirty="0"/>
              <a:t>struct dataStruct1 {</a:t>
            </a:r>
            <a:br>
              <a:rPr lang="en-US" dirty="0"/>
            </a:br>
            <a:r>
              <a:rPr lang="en-US" dirty="0"/>
              <a:t>  int table = 6;</a:t>
            </a:r>
            <a:br>
              <a:rPr lang="en-US" dirty="0"/>
            </a:br>
            <a:r>
              <a:rPr lang="en-US" dirty="0"/>
              <a:t>  float t1;</a:t>
            </a:r>
            <a:br>
              <a:rPr lang="en-US" dirty="0"/>
            </a:br>
            <a:r>
              <a:rPr lang="en-US" dirty="0"/>
              <a:t>  char response;</a:t>
            </a:r>
            <a:br>
              <a:rPr lang="en-US" dirty="0"/>
            </a:br>
            <a:r>
              <a:rPr lang="en-US" dirty="0"/>
              <a:t>} transmitter1_data;</a:t>
            </a:r>
          </a:p>
          <a:p>
            <a:pPr marL="0" indent="0">
              <a:buNone/>
            </a:pPr>
            <a:endParaRPr lang="en-US" dirty="0"/>
          </a:p>
        </p:txBody>
      </p:sp>
    </p:spTree>
    <p:extLst>
      <p:ext uri="{BB962C8B-B14F-4D97-AF65-F5344CB8AC3E}">
        <p14:creationId xmlns:p14="http://schemas.microsoft.com/office/powerpoint/2010/main" val="2782965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65BFE-2141-488B-8A55-06001A92C69B}"/>
              </a:ext>
            </a:extLst>
          </p:cNvPr>
          <p:cNvSpPr>
            <a:spLocks noGrp="1"/>
          </p:cNvSpPr>
          <p:nvPr>
            <p:ph type="title"/>
          </p:nvPr>
        </p:nvSpPr>
        <p:spPr/>
        <p:txBody>
          <a:bodyPr/>
          <a:lstStyle/>
          <a:p>
            <a:r>
              <a:rPr lang="en-US" dirty="0"/>
              <a:t>Code walkthrough</a:t>
            </a:r>
          </a:p>
        </p:txBody>
      </p:sp>
      <p:sp>
        <p:nvSpPr>
          <p:cNvPr id="3" name="Content Placeholder 2">
            <a:extLst>
              <a:ext uri="{FF2B5EF4-FFF2-40B4-BE49-F238E27FC236}">
                <a16:creationId xmlns:a16="http://schemas.microsoft.com/office/drawing/2014/main" id="{7C4E55DB-AC9E-48AD-8FB8-45B47FA5CCF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82681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6C60A-0731-4E9D-82EF-4C2C3B1605C4}"/>
              </a:ext>
            </a:extLst>
          </p:cNvPr>
          <p:cNvSpPr>
            <a:spLocks noGrp="1"/>
          </p:cNvSpPr>
          <p:nvPr>
            <p:ph type="title"/>
          </p:nvPr>
        </p:nvSpPr>
        <p:spPr/>
        <p:txBody>
          <a:bodyPr/>
          <a:lstStyle/>
          <a:p>
            <a:r>
              <a:rPr lang="en-US" dirty="0"/>
              <a:t>Connect with us!</a:t>
            </a:r>
          </a:p>
        </p:txBody>
      </p:sp>
      <p:sp>
        <p:nvSpPr>
          <p:cNvPr id="3" name="Content Placeholder 2">
            <a:extLst>
              <a:ext uri="{FF2B5EF4-FFF2-40B4-BE49-F238E27FC236}">
                <a16:creationId xmlns:a16="http://schemas.microsoft.com/office/drawing/2014/main" id="{402CA226-6525-437B-88B4-0AD9A4B24A0E}"/>
              </a:ext>
            </a:extLst>
          </p:cNvPr>
          <p:cNvSpPr>
            <a:spLocks noGrp="1"/>
          </p:cNvSpPr>
          <p:nvPr>
            <p:ph idx="1"/>
          </p:nvPr>
        </p:nvSpPr>
        <p:spPr/>
        <p:txBody>
          <a:bodyPr/>
          <a:lstStyle/>
          <a:p>
            <a:r>
              <a:rPr lang="en-US" dirty="0">
                <a:hlinkClick r:id="rId2"/>
              </a:rPr>
              <a:t>https://ajkelly.net</a:t>
            </a:r>
            <a:endParaRPr lang="en-US" dirty="0"/>
          </a:p>
          <a:p>
            <a:r>
              <a:rPr lang="en-US" dirty="0">
                <a:hlinkClick r:id="rId3"/>
              </a:rPr>
              <a:t>https://linkedin.com/in/alexanderjkelly</a:t>
            </a:r>
            <a:endParaRPr lang="en-US" dirty="0"/>
          </a:p>
          <a:p>
            <a:endParaRPr lang="en-US" dirty="0"/>
          </a:p>
          <a:p>
            <a:r>
              <a:rPr lang="en-US" dirty="0">
                <a:hlinkClick r:id="rId4"/>
              </a:rPr>
              <a:t>https://blog.reddyman.com</a:t>
            </a:r>
            <a:endParaRPr lang="en-US" dirty="0"/>
          </a:p>
          <a:p>
            <a:r>
              <a:rPr lang="en-US" dirty="0">
                <a:hlinkClick r:id="rId5"/>
              </a:rPr>
              <a:t>https://idonthavelinkedin.com</a:t>
            </a:r>
            <a:endParaRPr lang="en-US" dirty="0"/>
          </a:p>
          <a:p>
            <a:endParaRPr lang="en-US" dirty="0"/>
          </a:p>
          <a:p>
            <a:endParaRPr lang="en-US" dirty="0"/>
          </a:p>
        </p:txBody>
      </p:sp>
    </p:spTree>
    <p:extLst>
      <p:ext uri="{BB962C8B-B14F-4D97-AF65-F5344CB8AC3E}">
        <p14:creationId xmlns:p14="http://schemas.microsoft.com/office/powerpoint/2010/main" val="578060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50DDE-FB1C-45C4-BCEA-56C9797C32CC}"/>
              </a:ext>
            </a:extLst>
          </p:cNvPr>
          <p:cNvSpPr>
            <a:spLocks noGrp="1"/>
          </p:cNvSpPr>
          <p:nvPr>
            <p:ph type="title"/>
          </p:nvPr>
        </p:nvSpPr>
        <p:spPr/>
        <p:txBody>
          <a:bodyPr/>
          <a:lstStyle/>
          <a:p>
            <a:r>
              <a:rPr lang="en-US" dirty="0"/>
              <a:t>2011-2013, NYC – Berkshire Hathaway</a:t>
            </a:r>
          </a:p>
        </p:txBody>
      </p:sp>
      <p:pic>
        <p:nvPicPr>
          <p:cNvPr id="5" name="Content Placeholder 4">
            <a:extLst>
              <a:ext uri="{FF2B5EF4-FFF2-40B4-BE49-F238E27FC236}">
                <a16:creationId xmlns:a16="http://schemas.microsoft.com/office/drawing/2014/main" id="{71100CFA-1A50-463F-B170-CC3CB5B3E0E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66525" y="1627188"/>
            <a:ext cx="7266763" cy="4346575"/>
          </a:xfrm>
        </p:spPr>
      </p:pic>
    </p:spTree>
    <p:extLst>
      <p:ext uri="{BB962C8B-B14F-4D97-AF65-F5344CB8AC3E}">
        <p14:creationId xmlns:p14="http://schemas.microsoft.com/office/powerpoint/2010/main" val="2234239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71215-8A33-4F71-8C80-E267BEBB759B}"/>
              </a:ext>
            </a:extLst>
          </p:cNvPr>
          <p:cNvSpPr>
            <a:spLocks noGrp="1"/>
          </p:cNvSpPr>
          <p:nvPr>
            <p:ph type="title"/>
          </p:nvPr>
        </p:nvSpPr>
        <p:spPr/>
        <p:txBody>
          <a:bodyPr/>
          <a:lstStyle/>
          <a:p>
            <a:r>
              <a:rPr lang="en-US" dirty="0"/>
              <a:t>2013-2015, Redmond - Microsoft</a:t>
            </a:r>
          </a:p>
        </p:txBody>
      </p:sp>
      <p:pic>
        <p:nvPicPr>
          <p:cNvPr id="5" name="Content Placeholder 4">
            <a:extLst>
              <a:ext uri="{FF2B5EF4-FFF2-40B4-BE49-F238E27FC236}">
                <a16:creationId xmlns:a16="http://schemas.microsoft.com/office/drawing/2014/main" id="{219D581F-0A1D-49C1-B84E-EF9019CE74A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9076" y="917739"/>
            <a:ext cx="6521454" cy="4346575"/>
          </a:xfrm>
        </p:spPr>
      </p:pic>
      <p:pic>
        <p:nvPicPr>
          <p:cNvPr id="7" name="Picture 6">
            <a:extLst>
              <a:ext uri="{FF2B5EF4-FFF2-40B4-BE49-F238E27FC236}">
                <a16:creationId xmlns:a16="http://schemas.microsoft.com/office/drawing/2014/main" id="{B9905EF6-D1FC-4FCA-A7B1-5B5870A062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01300" y="2808483"/>
            <a:ext cx="5290700" cy="3505606"/>
          </a:xfrm>
          <a:prstGeom prst="rect">
            <a:avLst/>
          </a:prstGeom>
        </p:spPr>
      </p:pic>
      <p:sp>
        <p:nvSpPr>
          <p:cNvPr id="8" name="TextBox 7">
            <a:extLst>
              <a:ext uri="{FF2B5EF4-FFF2-40B4-BE49-F238E27FC236}">
                <a16:creationId xmlns:a16="http://schemas.microsoft.com/office/drawing/2014/main" id="{406D98E7-C0D8-4184-BE1D-EC2B691542AF}"/>
              </a:ext>
            </a:extLst>
          </p:cNvPr>
          <p:cNvSpPr txBox="1"/>
          <p:nvPr/>
        </p:nvSpPr>
        <p:spPr>
          <a:xfrm>
            <a:off x="7384356" y="1014292"/>
            <a:ext cx="4218535" cy="553998"/>
          </a:xfrm>
          <a:prstGeom prst="rect">
            <a:avLst/>
          </a:prstGeom>
          <a:noFill/>
        </p:spPr>
        <p:txBody>
          <a:bodyPr wrap="square" lIns="0" tIns="0" rIns="0" bIns="0" rtlCol="0">
            <a:spAutoFit/>
          </a:bodyPr>
          <a:lstStyle/>
          <a:p>
            <a:r>
              <a:rPr lang="en-US" sz="3600" dirty="0">
                <a:solidFill>
                  <a:schemeClr val="accent2"/>
                </a:solidFill>
              </a:rPr>
              <a:t>Power BI</a:t>
            </a:r>
          </a:p>
        </p:txBody>
      </p:sp>
    </p:spTree>
    <p:extLst>
      <p:ext uri="{BB962C8B-B14F-4D97-AF65-F5344CB8AC3E}">
        <p14:creationId xmlns:p14="http://schemas.microsoft.com/office/powerpoint/2010/main" val="1116435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F9454-B9DB-45FD-9A0B-4395C2D7659A}"/>
              </a:ext>
            </a:extLst>
          </p:cNvPr>
          <p:cNvSpPr>
            <a:spLocks noGrp="1"/>
          </p:cNvSpPr>
          <p:nvPr>
            <p:ph type="title"/>
          </p:nvPr>
        </p:nvSpPr>
        <p:spPr/>
        <p:txBody>
          <a:bodyPr/>
          <a:lstStyle/>
          <a:p>
            <a:r>
              <a:rPr lang="en-US" dirty="0"/>
              <a:t>2015-2017, Austin – GM</a:t>
            </a:r>
          </a:p>
        </p:txBody>
      </p:sp>
      <p:pic>
        <p:nvPicPr>
          <p:cNvPr id="7" name="Picture 6">
            <a:extLst>
              <a:ext uri="{FF2B5EF4-FFF2-40B4-BE49-F238E27FC236}">
                <a16:creationId xmlns:a16="http://schemas.microsoft.com/office/drawing/2014/main" id="{725BE065-79FB-46BF-B750-B9477AC1D9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40081" y="3030795"/>
            <a:ext cx="6409102" cy="3605119"/>
          </a:xfrm>
          <a:prstGeom prst="rect">
            <a:avLst/>
          </a:prstGeom>
        </p:spPr>
      </p:pic>
      <p:pic>
        <p:nvPicPr>
          <p:cNvPr id="5" name="Content Placeholder 4">
            <a:extLst>
              <a:ext uri="{FF2B5EF4-FFF2-40B4-BE49-F238E27FC236}">
                <a16:creationId xmlns:a16="http://schemas.microsoft.com/office/drawing/2014/main" id="{AF3FEE9E-7855-4F22-93F4-B657D8C844F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1905" y="1136486"/>
            <a:ext cx="5906795" cy="3322573"/>
          </a:xfrm>
        </p:spPr>
      </p:pic>
      <p:sp>
        <p:nvSpPr>
          <p:cNvPr id="8" name="TextBox 7">
            <a:extLst>
              <a:ext uri="{FF2B5EF4-FFF2-40B4-BE49-F238E27FC236}">
                <a16:creationId xmlns:a16="http://schemas.microsoft.com/office/drawing/2014/main" id="{BD64E5F1-7ABA-434E-984B-CBD231A754BA}"/>
              </a:ext>
            </a:extLst>
          </p:cNvPr>
          <p:cNvSpPr txBox="1"/>
          <p:nvPr/>
        </p:nvSpPr>
        <p:spPr>
          <a:xfrm>
            <a:off x="6769634" y="1468087"/>
            <a:ext cx="4595052" cy="615553"/>
          </a:xfrm>
          <a:prstGeom prst="rect">
            <a:avLst/>
          </a:prstGeom>
          <a:noFill/>
        </p:spPr>
        <p:txBody>
          <a:bodyPr wrap="square" lIns="0" tIns="0" rIns="0" bIns="0" rtlCol="0">
            <a:spAutoFit/>
          </a:bodyPr>
          <a:lstStyle/>
          <a:p>
            <a:r>
              <a:rPr lang="en-US" sz="4000" dirty="0">
                <a:solidFill>
                  <a:schemeClr val="accent2"/>
                </a:solidFill>
              </a:rPr>
              <a:t>http://gm.com</a:t>
            </a:r>
          </a:p>
        </p:txBody>
      </p:sp>
    </p:spTree>
    <p:extLst>
      <p:ext uri="{BB962C8B-B14F-4D97-AF65-F5344CB8AC3E}">
        <p14:creationId xmlns:p14="http://schemas.microsoft.com/office/powerpoint/2010/main" val="475115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2881A-54FE-4082-8082-7417F35AAC81}"/>
              </a:ext>
            </a:extLst>
          </p:cNvPr>
          <p:cNvSpPr>
            <a:spLocks noGrp="1"/>
          </p:cNvSpPr>
          <p:nvPr>
            <p:ph type="title" idx="4294967295"/>
          </p:nvPr>
        </p:nvSpPr>
        <p:spPr>
          <a:xfrm>
            <a:off x="5325035" y="860025"/>
            <a:ext cx="10091738" cy="914400"/>
          </a:xfrm>
        </p:spPr>
        <p:txBody>
          <a:bodyPr/>
          <a:lstStyle/>
          <a:p>
            <a:r>
              <a:rPr lang="en-US" dirty="0"/>
              <a:t>Current</a:t>
            </a:r>
          </a:p>
        </p:txBody>
      </p:sp>
    </p:spTree>
    <p:extLst>
      <p:ext uri="{BB962C8B-B14F-4D97-AF65-F5344CB8AC3E}">
        <p14:creationId xmlns:p14="http://schemas.microsoft.com/office/powerpoint/2010/main" val="1411659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Sidekick</a:t>
            </a:r>
          </a:p>
        </p:txBody>
      </p:sp>
      <p:pic>
        <p:nvPicPr>
          <p:cNvPr id="1026" name="Picture 2" descr="ttps://pixel.nymag.com/imgs/daily/vulture/2018/07/26/26-teen-titans-go-1.w700.h467.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5994" y="1398076"/>
            <a:ext cx="5213148" cy="347791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849579" y="1388342"/>
            <a:ext cx="6166391" cy="4001095"/>
          </a:xfrm>
          <a:prstGeom prst="rect">
            <a:avLst/>
          </a:prstGeom>
          <a:noFill/>
        </p:spPr>
        <p:txBody>
          <a:bodyPr wrap="square" lIns="0" tIns="0" rIns="0" bIns="0" rtlCol="0">
            <a:spAutoFit/>
          </a:bodyPr>
          <a:lstStyle/>
          <a:p>
            <a:r>
              <a:rPr lang="en-US" sz="2600" dirty="0">
                <a:solidFill>
                  <a:schemeClr val="accent2"/>
                </a:solidFill>
              </a:rPr>
              <a:t>Abhinav Reddy</a:t>
            </a:r>
          </a:p>
          <a:p>
            <a:endParaRPr lang="en-US" sz="2600" dirty="0">
              <a:solidFill>
                <a:schemeClr val="accent2"/>
              </a:solidFill>
            </a:endParaRPr>
          </a:p>
          <a:p>
            <a:r>
              <a:rPr lang="en-US" sz="2600" dirty="0">
                <a:solidFill>
                  <a:schemeClr val="accent1"/>
                </a:solidFill>
              </a:rPr>
              <a:t>GSU</a:t>
            </a:r>
            <a:r>
              <a:rPr lang="en-US" sz="2600" dirty="0">
                <a:solidFill>
                  <a:schemeClr val="accent2"/>
                </a:solidFill>
              </a:rPr>
              <a:t> </a:t>
            </a:r>
            <a:r>
              <a:rPr lang="en-US" sz="2600" dirty="0"/>
              <a:t>Alumni!</a:t>
            </a:r>
          </a:p>
          <a:p>
            <a:r>
              <a:rPr lang="en-US" sz="2600" dirty="0">
                <a:solidFill>
                  <a:schemeClr val="accent2"/>
                </a:solidFill>
              </a:rPr>
              <a:t>    - Graduated Summer 2017</a:t>
            </a:r>
          </a:p>
          <a:p>
            <a:r>
              <a:rPr lang="en-US" sz="2600" dirty="0"/>
              <a:t>GE </a:t>
            </a:r>
            <a:r>
              <a:rPr lang="en-US" sz="2600" dirty="0">
                <a:solidFill>
                  <a:schemeClr val="accent6"/>
                </a:solidFill>
              </a:rPr>
              <a:t>Software Engineer</a:t>
            </a:r>
          </a:p>
          <a:p>
            <a:r>
              <a:rPr lang="en-US" sz="2600" dirty="0">
                <a:solidFill>
                  <a:schemeClr val="accent2"/>
                </a:solidFill>
              </a:rPr>
              <a:t>    - Summer 2017-Present</a:t>
            </a:r>
          </a:p>
          <a:p>
            <a:r>
              <a:rPr lang="en-US" sz="2600" dirty="0">
                <a:solidFill>
                  <a:schemeClr val="accent2"/>
                </a:solidFill>
              </a:rPr>
              <a:t>Once wrote a </a:t>
            </a:r>
            <a:r>
              <a:rPr lang="en-US" sz="2600" dirty="0">
                <a:solidFill>
                  <a:srgbClr val="FFC000"/>
                </a:solidFill>
              </a:rPr>
              <a:t>cryptocurrency</a:t>
            </a:r>
            <a:r>
              <a:rPr lang="en-US" sz="2600" dirty="0">
                <a:solidFill>
                  <a:schemeClr val="accent2"/>
                </a:solidFill>
              </a:rPr>
              <a:t> trading bot</a:t>
            </a:r>
          </a:p>
          <a:p>
            <a:r>
              <a:rPr lang="en-US" sz="2600" dirty="0">
                <a:solidFill>
                  <a:schemeClr val="accent2"/>
                </a:solidFill>
              </a:rPr>
              <a:t>    - Only lost </a:t>
            </a:r>
            <a:r>
              <a:rPr lang="en-US" sz="2600" dirty="0">
                <a:solidFill>
                  <a:srgbClr val="FF0000"/>
                </a:solidFill>
              </a:rPr>
              <a:t>$80</a:t>
            </a:r>
            <a:r>
              <a:rPr lang="en-US" sz="2600" dirty="0">
                <a:solidFill>
                  <a:schemeClr val="accent2"/>
                </a:solidFill>
              </a:rPr>
              <a:t>  :D</a:t>
            </a:r>
          </a:p>
          <a:p>
            <a:r>
              <a:rPr lang="en-US" sz="2600" dirty="0">
                <a:solidFill>
                  <a:schemeClr val="accent2"/>
                </a:solidFill>
              </a:rPr>
              <a:t>Currently working on a news aggregator</a:t>
            </a:r>
          </a:p>
          <a:p>
            <a:r>
              <a:rPr lang="en-US" sz="2600" dirty="0">
                <a:solidFill>
                  <a:schemeClr val="accent2"/>
                </a:solidFill>
              </a:rPr>
              <a:t>    - </a:t>
            </a:r>
            <a:r>
              <a:rPr lang="en-US" sz="2600" dirty="0">
                <a:solidFill>
                  <a:srgbClr val="7030A0"/>
                </a:solidFill>
              </a:rPr>
              <a:t>everything.news </a:t>
            </a:r>
            <a:r>
              <a:rPr lang="en-US" sz="2600" dirty="0">
                <a:solidFill>
                  <a:schemeClr val="accent4"/>
                </a:solidFill>
              </a:rPr>
              <a:t>(migration imminent)</a:t>
            </a:r>
          </a:p>
        </p:txBody>
      </p:sp>
    </p:spTree>
    <p:extLst>
      <p:ext uri="{BB962C8B-B14F-4D97-AF65-F5344CB8AC3E}">
        <p14:creationId xmlns:p14="http://schemas.microsoft.com/office/powerpoint/2010/main" val="553624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1413998" y="6475080"/>
            <a:ext cx="329636" cy="182880"/>
          </a:xfrm>
        </p:spPr>
        <p:txBody>
          <a:bodyPr/>
          <a:lstStyle/>
          <a:p>
            <a:fld id="{00E6A5BD-C011-4A45-AA3A-201790FB7F2B}" type="slidenum">
              <a:rPr lang="en-CA" smtClean="0"/>
              <a:pPr/>
              <a:t>8</a:t>
            </a:fld>
            <a:endParaRPr lang="en-CA"/>
          </a:p>
        </p:txBody>
      </p:sp>
      <p:sp>
        <p:nvSpPr>
          <p:cNvPr id="10" name="Rectangle 9">
            <a:extLst>
              <a:ext uri="{FF2B5EF4-FFF2-40B4-BE49-F238E27FC236}">
                <a16:creationId xmlns:a16="http://schemas.microsoft.com/office/drawing/2014/main" id="{0B067B62-D23E-864B-9E5B-4D924BB9B5A2}"/>
              </a:ext>
            </a:extLst>
          </p:cNvPr>
          <p:cNvSpPr/>
          <p:nvPr/>
        </p:nvSpPr>
        <p:spPr>
          <a:xfrm>
            <a:off x="533767" y="863269"/>
            <a:ext cx="11209867" cy="5016758"/>
          </a:xfrm>
          <a:prstGeom prst="rect">
            <a:avLst/>
          </a:prstGeom>
        </p:spPr>
        <p:txBody>
          <a:bodyPr wrap="square">
            <a:spAutoFit/>
          </a:bodyPr>
          <a:lstStyle/>
          <a:p>
            <a:r>
              <a:rPr lang="en-US" sz="4000" dirty="0" err="1"/>
              <a:t>git</a:t>
            </a:r>
            <a:r>
              <a:rPr lang="en-US" sz="4000" dirty="0"/>
              <a:t> clone </a:t>
            </a:r>
            <a:r>
              <a:rPr lang="en-US" sz="4000" dirty="0">
                <a:hlinkClick r:id="rId2"/>
              </a:rPr>
              <a:t>https://github.com/pilotdeveloper/sensors_lab.git</a:t>
            </a:r>
            <a:endParaRPr lang="en-US" sz="4000" dirty="0"/>
          </a:p>
          <a:p>
            <a:endParaRPr lang="en-US" sz="4000" dirty="0"/>
          </a:p>
          <a:p>
            <a:r>
              <a:rPr lang="en-US" sz="4000" dirty="0"/>
              <a:t>Mac users:  </a:t>
            </a:r>
          </a:p>
          <a:p>
            <a:r>
              <a:rPr lang="en-US" sz="4000" dirty="0"/>
              <a:t>Install below and reboot </a:t>
            </a:r>
            <a:r>
              <a:rPr lang="en-US" sz="4000" dirty="0">
                <a:hlinkClick r:id="rId3"/>
              </a:rPr>
              <a:t>http://www.ftdichip.com/Drivers/VCP/MacOSX/FTDIUSBSerialDriver_v2_4_2.dmg</a:t>
            </a:r>
            <a:r>
              <a:rPr lang="en-US" sz="4000" dirty="0"/>
              <a:t> </a:t>
            </a:r>
          </a:p>
          <a:p>
            <a:endParaRPr lang="en-US" sz="4000" dirty="0"/>
          </a:p>
        </p:txBody>
      </p:sp>
    </p:spTree>
    <p:extLst>
      <p:ext uri="{BB962C8B-B14F-4D97-AF65-F5344CB8AC3E}">
        <p14:creationId xmlns:p14="http://schemas.microsoft.com/office/powerpoint/2010/main" val="1449033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Pick Up</a:t>
            </a:r>
          </a:p>
        </p:txBody>
      </p:sp>
      <p:sp>
        <p:nvSpPr>
          <p:cNvPr id="3" name="Content Placeholder 2"/>
          <p:cNvSpPr>
            <a:spLocks noGrp="1"/>
          </p:cNvSpPr>
          <p:nvPr>
            <p:ph idx="1"/>
          </p:nvPr>
        </p:nvSpPr>
        <p:spPr>
          <a:xfrm>
            <a:off x="533400" y="1136486"/>
            <a:ext cx="10132616" cy="4837973"/>
          </a:xfrm>
        </p:spPr>
        <p:txBody>
          <a:bodyPr/>
          <a:lstStyle/>
          <a:p>
            <a:r>
              <a:rPr lang="en-US" sz="2400" dirty="0"/>
              <a:t>8 male to female jumper cables</a:t>
            </a:r>
          </a:p>
          <a:p>
            <a:r>
              <a:rPr lang="en-US" sz="2400" dirty="0"/>
              <a:t>10 male to male jumper cables</a:t>
            </a:r>
          </a:p>
          <a:p>
            <a:r>
              <a:rPr lang="en-US" sz="2400" dirty="0"/>
              <a:t>10 µf electrolytic capacitor</a:t>
            </a:r>
          </a:p>
          <a:p>
            <a:r>
              <a:rPr lang="en-US" sz="2400" dirty="0"/>
              <a:t>1x NRF24L01+ Transceiver</a:t>
            </a:r>
          </a:p>
          <a:p>
            <a:r>
              <a:rPr lang="en-US" sz="2400" dirty="0"/>
              <a:t>4 tactical buttons</a:t>
            </a:r>
          </a:p>
          <a:p>
            <a:r>
              <a:rPr lang="en-US" sz="2400" dirty="0"/>
              <a:t>Arduino</a:t>
            </a:r>
          </a:p>
          <a:p>
            <a:r>
              <a:rPr lang="en-US" sz="2400" dirty="0"/>
              <a:t>Breadboard</a:t>
            </a:r>
          </a:p>
          <a:p>
            <a:r>
              <a:rPr lang="en-US" sz="2400" dirty="0"/>
              <a:t>USB Cable</a:t>
            </a:r>
          </a:p>
          <a:p>
            <a:endParaRPr lang="en-US" sz="2400" dirty="0"/>
          </a:p>
        </p:txBody>
      </p:sp>
    </p:spTree>
    <p:extLst>
      <p:ext uri="{BB962C8B-B14F-4D97-AF65-F5344CB8AC3E}">
        <p14:creationId xmlns:p14="http://schemas.microsoft.com/office/powerpoint/2010/main" val="13504198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23771</TotalTime>
  <Words>816</Words>
  <Application>Microsoft Macintosh PowerPoint</Application>
  <PresentationFormat>Widescreen</PresentationFormat>
  <Paragraphs>114</Paragraphs>
  <Slides>27</Slides>
  <Notes>2</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1" baseType="lpstr">
      <vt:lpstr>Arial</vt:lpstr>
      <vt:lpstr>GE Inspira Sans</vt:lpstr>
      <vt:lpstr>GE</vt:lpstr>
      <vt:lpstr>think-cell Slide</vt:lpstr>
      <vt:lpstr>Alex Kelly &amp; Abhinav Reddy GE Digital</vt:lpstr>
      <vt:lpstr>A little more about me.</vt:lpstr>
      <vt:lpstr>2011-2013, NYC – Berkshire Hathaway</vt:lpstr>
      <vt:lpstr>2013-2015, Redmond - Microsoft</vt:lpstr>
      <vt:lpstr>2015-2017, Austin – GM</vt:lpstr>
      <vt:lpstr>Current</vt:lpstr>
      <vt:lpstr>The Sidekick</vt:lpstr>
      <vt:lpstr>PowerPoint Presentation</vt:lpstr>
      <vt:lpstr>Please Pick Up</vt:lpstr>
      <vt:lpstr>Test your board</vt:lpstr>
      <vt:lpstr>hello_world.ino</vt:lpstr>
      <vt:lpstr>What we’re building</vt:lpstr>
      <vt:lpstr>What we’re building</vt:lpstr>
      <vt:lpstr>Parts we’re using</vt:lpstr>
      <vt:lpstr>The build</vt:lpstr>
      <vt:lpstr>Capacitor</vt:lpstr>
      <vt:lpstr>Tactical Switches</vt:lpstr>
      <vt:lpstr>PowerPoint Presentation</vt:lpstr>
      <vt:lpstr>Program your board</vt:lpstr>
      <vt:lpstr>What happened?</vt:lpstr>
      <vt:lpstr>Root Cause Analysis</vt:lpstr>
      <vt:lpstr>Transmission Bugs</vt:lpstr>
      <vt:lpstr>Receive Bugs</vt:lpstr>
      <vt:lpstr>Web App Bugs </vt:lpstr>
      <vt:lpstr>Bad code</vt:lpstr>
      <vt:lpstr>Code walkthrough</vt:lpstr>
      <vt:lpstr>Connect with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1T17 CAS Pitch Bank</dc:title>
  <dc:creator>Marcotte, Aaron (GE Corporate);Wahlstrom, Lina (GE Corporate)</dc:creator>
  <dc:description>Version 1.08
Job 1437
August 25, 2016</dc:description>
  <cp:lastModifiedBy>Alex Kelly</cp:lastModifiedBy>
  <cp:revision>300</cp:revision>
  <dcterms:created xsi:type="dcterms:W3CDTF">2016-09-14T12:26:50Z</dcterms:created>
  <dcterms:modified xsi:type="dcterms:W3CDTF">2019-03-28T20:08:05Z</dcterms:modified>
</cp:coreProperties>
</file>