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07" r:id="rId2"/>
    <p:sldId id="994" r:id="rId3"/>
    <p:sldId id="995" r:id="rId4"/>
    <p:sldId id="996" r:id="rId5"/>
    <p:sldId id="997" r:id="rId6"/>
    <p:sldId id="998" r:id="rId7"/>
    <p:sldId id="1008" r:id="rId8"/>
    <p:sldId id="1000" r:id="rId9"/>
    <p:sldId id="1001" r:id="rId10"/>
    <p:sldId id="1002" r:id="rId11"/>
    <p:sldId id="1003" r:id="rId12"/>
    <p:sldId id="1004" r:id="rId13"/>
    <p:sldId id="1006" r:id="rId14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C91D"/>
    <a:srgbClr val="808080"/>
    <a:srgbClr val="800080"/>
    <a:srgbClr val="006600"/>
    <a:srgbClr val="FFFF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18" autoAdjust="0"/>
  </p:normalViewPr>
  <p:slideViewPr>
    <p:cSldViewPr>
      <p:cViewPr varScale="1">
        <p:scale>
          <a:sx n="83" d="100"/>
          <a:sy n="83" d="100"/>
        </p:scale>
        <p:origin x="1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/>
            </a:lvl1pPr>
          </a:lstStyle>
          <a:p>
            <a:pPr>
              <a:defRPr/>
            </a:pPr>
            <a:fld id="{2E2EEFE3-E073-4A3C-A8A2-361148C3D8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552825" y="4459288"/>
            <a:ext cx="587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332" tIns="48167" rIns="96332" bIns="48167">
            <a:spAutoFit/>
          </a:bodyPr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30B7106-D711-416E-8869-B922C30B7092}" type="slidenum">
              <a:rPr lang="zh-TW" altLang="en-US" sz="2500" smtClean="0"/>
              <a:pPr>
                <a:defRPr/>
              </a:pPr>
              <a:t>‹#›</a:t>
            </a:fld>
            <a:endParaRPr lang="en-US" altLang="zh-TW" sz="2500" smtClean="0"/>
          </a:p>
        </p:txBody>
      </p:sp>
    </p:spTree>
    <p:extLst>
      <p:ext uri="{BB962C8B-B14F-4D97-AF65-F5344CB8AC3E}">
        <p14:creationId xmlns:p14="http://schemas.microsoft.com/office/powerpoint/2010/main" val="34802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0C7C13-2F30-4B66-8068-3836951297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32" tIns="48167" rIns="96332" bIns="48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5488"/>
            <a:ext cx="4776788" cy="358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552825" y="4459288"/>
            <a:ext cx="587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332" tIns="48167" rIns="96332" bIns="48167">
            <a:spAutoFit/>
          </a:bodyPr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6C7BF07B-2A7C-402F-8F79-8AB96F8C0271}" type="slidenum">
              <a:rPr lang="zh-TW" altLang="en-US" sz="2500" smtClean="0"/>
              <a:pPr>
                <a:defRPr/>
              </a:pPr>
              <a:t>‹#›</a:t>
            </a:fld>
            <a:endParaRPr lang="en-US" altLang="zh-TW" sz="2500" smtClean="0"/>
          </a:p>
        </p:txBody>
      </p:sp>
    </p:spTree>
    <p:extLst>
      <p:ext uri="{BB962C8B-B14F-4D97-AF65-F5344CB8AC3E}">
        <p14:creationId xmlns:p14="http://schemas.microsoft.com/office/powerpoint/2010/main" val="1327228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F1D2D-CAC4-4358-B3BB-B346EAAFA52D}" type="slidenum">
              <a:rPr lang="zh-TW" altLang="en-US" sz="9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5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FB38BE-0D20-4460-8158-765721245DCD}" type="slidenum">
              <a:rPr lang="zh-TW" altLang="en-US" sz="900" smtClean="0">
                <a:latin typeface="Times New Roman" panose="02020603050405020304" pitchFamily="18" charset="0"/>
              </a:rPr>
              <a:pPr/>
              <a:t>11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AADE85-747C-43FB-B672-EF6BB97C34A8}" type="slidenum">
              <a:rPr lang="zh-TW" altLang="en-US" sz="900" smtClean="0">
                <a:latin typeface="Times New Roman" panose="02020603050405020304" pitchFamily="18" charset="0"/>
              </a:rPr>
              <a:pPr/>
              <a:t>12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7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809F77-E6C7-4DE9-BE06-7C1450E04F60}" type="slidenum">
              <a:rPr lang="zh-TW" altLang="en-US" sz="900" smtClean="0">
                <a:latin typeface="Times New Roman" panose="02020603050405020304" pitchFamily="18" charset="0"/>
              </a:rPr>
              <a:pPr/>
              <a:t>13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8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94D524-54E7-468B-95EF-7B8F60BF93A9}" type="slidenum">
              <a:rPr lang="zh-TW" altLang="en-US" sz="9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1742DA-CD82-4597-A4FD-D94AE577F633}" type="slidenum">
              <a:rPr lang="zh-TW" altLang="en-US" sz="900" smtClean="0">
                <a:latin typeface="Times New Roman" panose="02020603050405020304" pitchFamily="18" charset="0"/>
              </a:rPr>
              <a:pPr/>
              <a:t>4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3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949CA-C528-4575-8235-8C2D7E9375D4}" type="slidenum">
              <a:rPr lang="zh-TW" altLang="en-US" sz="900" smtClean="0">
                <a:latin typeface="Times New Roman" panose="02020603050405020304" pitchFamily="18" charset="0"/>
              </a:rPr>
              <a:pPr/>
              <a:t>5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3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DBB81B-ECDE-4E41-9DAE-FC0D77C7A82C}" type="slidenum">
              <a:rPr lang="zh-TW" altLang="en-US" sz="900" smtClean="0">
                <a:latin typeface="Times New Roman" panose="02020603050405020304" pitchFamily="18" charset="0"/>
              </a:rPr>
              <a:pPr/>
              <a:t>6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3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397DB-E4AC-4105-905F-57EADF3E8049}" type="slidenum">
              <a:rPr lang="zh-TW" altLang="en-US" sz="900" smtClean="0">
                <a:latin typeface="Times New Roman" panose="02020603050405020304" pitchFamily="18" charset="0"/>
              </a:rPr>
              <a:pPr/>
              <a:t>7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9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4FC20-7AC2-4A16-9341-C5B458DA2678}" type="slidenum">
              <a:rPr lang="zh-TW" altLang="en-US" sz="900" smtClean="0">
                <a:latin typeface="Times New Roman" panose="02020603050405020304" pitchFamily="18" charset="0"/>
              </a:rPr>
              <a:pPr/>
              <a:t>8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36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A4C159-55F8-4636-BFB3-8DD628990DEA}" type="slidenum">
              <a:rPr lang="zh-TW" altLang="en-US" sz="900" smtClean="0">
                <a:latin typeface="Times New Roman" panose="02020603050405020304" pitchFamily="18" charset="0"/>
              </a:rPr>
              <a:pPr/>
              <a:t>9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0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B5550E-126F-4823-B9A2-A479678D73B4}" type="slidenum">
              <a:rPr lang="zh-TW" altLang="en-US" sz="900" smtClean="0">
                <a:latin typeface="Times New Roman" panose="02020603050405020304" pitchFamily="18" charset="0"/>
              </a:rPr>
              <a:pPr/>
              <a:t>10</a:t>
            </a:fld>
            <a:endParaRPr lang="en-US" altLang="zh-TW" sz="900" smtClean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79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40E94-0000-4B1F-960D-67F2C69155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54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0DF55-C906-44A0-BF61-19BD3AB224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2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A22D5-37E9-444B-9900-954832B88C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84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B3AF0-32AB-485B-A0BC-8514046A27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383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94B8-95B8-45F4-A9FF-9EACFB8827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70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B3109-100E-4E07-AC02-1AACD5F717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2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A5827-15F8-4472-AE82-A20B844B6E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1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5DBED-8D8C-441F-A379-5899F50A32A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481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3598A-791B-44A6-917D-A2E98DB69C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14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829CE-6754-4947-AF71-193AAA38CA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4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27D27-72FC-431A-AE64-DFA0704043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209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55EC0-150F-4249-A4D8-D02682EC03B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1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21D4D-BA99-4F90-BCCC-41BD333FFF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8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BFA69-1B77-4043-A4B4-BDF225DA086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250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FC6FA53-1B2A-422F-B433-F0A1E999F2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0" y="0"/>
            <a:ext cx="9145588" cy="6845300"/>
            <a:chOff x="0" y="0"/>
            <a:chExt cx="5761" cy="4312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53" cy="4312"/>
            </a:xfrm>
            <a:prstGeom prst="rect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2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/>
              </a:pPr>
              <a:endParaRPr lang="en-US" altLang="en-US" smtClean="0"/>
            </a:p>
          </p:txBody>
        </p:sp>
        <p:sp useBgFill="1">
          <p:nvSpPr>
            <p:cNvPr id="1033" name="Freeform 6"/>
            <p:cNvSpPr>
              <a:spLocks/>
            </p:cNvSpPr>
            <p:nvPr/>
          </p:nvSpPr>
          <p:spPr bwMode="auto">
            <a:xfrm>
              <a:off x="0" y="73"/>
              <a:ext cx="5761" cy="4166"/>
            </a:xfrm>
            <a:custGeom>
              <a:avLst/>
              <a:gdLst>
                <a:gd name="T0" fmla="*/ 1 w 5761"/>
                <a:gd name="T1" fmla="*/ 3948 h 4166"/>
                <a:gd name="T2" fmla="*/ 1 w 5761"/>
                <a:gd name="T3" fmla="*/ 3997 h 4166"/>
                <a:gd name="T4" fmla="*/ 5760 w 5761"/>
                <a:gd name="T5" fmla="*/ 4105 h 4166"/>
                <a:gd name="T6" fmla="*/ 5760 w 5761"/>
                <a:gd name="T7" fmla="*/ 4165 h 4166"/>
                <a:gd name="T8" fmla="*/ 1 w 5761"/>
                <a:gd name="T9" fmla="*/ 61 h 4166"/>
                <a:gd name="T10" fmla="*/ 1 w 5761"/>
                <a:gd name="T11" fmla="*/ 108 h 4166"/>
                <a:gd name="T12" fmla="*/ 5760 w 5761"/>
                <a:gd name="T13" fmla="*/ 216 h 4166"/>
                <a:gd name="T14" fmla="*/ 5760 w 5761"/>
                <a:gd name="T15" fmla="*/ 277 h 4166"/>
                <a:gd name="T16" fmla="*/ 1 w 5761"/>
                <a:gd name="T17" fmla="*/ 384 h 4166"/>
                <a:gd name="T18" fmla="*/ 1 w 5761"/>
                <a:gd name="T19" fmla="*/ 432 h 4166"/>
                <a:gd name="T20" fmla="*/ 5760 w 5761"/>
                <a:gd name="T21" fmla="*/ 540 h 4166"/>
                <a:gd name="T22" fmla="*/ 5760 w 5761"/>
                <a:gd name="T23" fmla="*/ 600 h 4166"/>
                <a:gd name="T24" fmla="*/ 1 w 5761"/>
                <a:gd name="T25" fmla="*/ 708 h 4166"/>
                <a:gd name="T26" fmla="*/ 1 w 5761"/>
                <a:gd name="T27" fmla="*/ 756 h 4166"/>
                <a:gd name="T28" fmla="*/ 5760 w 5761"/>
                <a:gd name="T29" fmla="*/ 865 h 4166"/>
                <a:gd name="T30" fmla="*/ 5760 w 5761"/>
                <a:gd name="T31" fmla="*/ 925 h 4166"/>
                <a:gd name="T32" fmla="*/ 1 w 5761"/>
                <a:gd name="T33" fmla="*/ 1032 h 4166"/>
                <a:gd name="T34" fmla="*/ 1 w 5761"/>
                <a:gd name="T35" fmla="*/ 1080 h 4166"/>
                <a:gd name="T36" fmla="*/ 5760 w 5761"/>
                <a:gd name="T37" fmla="*/ 1188 h 4166"/>
                <a:gd name="T38" fmla="*/ 5760 w 5761"/>
                <a:gd name="T39" fmla="*/ 1248 h 4166"/>
                <a:gd name="T40" fmla="*/ 1 w 5761"/>
                <a:gd name="T41" fmla="*/ 1357 h 4166"/>
                <a:gd name="T42" fmla="*/ 1 w 5761"/>
                <a:gd name="T43" fmla="*/ 1404 h 4166"/>
                <a:gd name="T44" fmla="*/ 5760 w 5761"/>
                <a:gd name="T45" fmla="*/ 1512 h 4166"/>
                <a:gd name="T46" fmla="*/ 5760 w 5761"/>
                <a:gd name="T47" fmla="*/ 1572 h 4166"/>
                <a:gd name="T48" fmla="*/ 1 w 5761"/>
                <a:gd name="T49" fmla="*/ 1680 h 4166"/>
                <a:gd name="T50" fmla="*/ 1 w 5761"/>
                <a:gd name="T51" fmla="*/ 1728 h 4166"/>
                <a:gd name="T52" fmla="*/ 5760 w 5761"/>
                <a:gd name="T53" fmla="*/ 1836 h 4166"/>
                <a:gd name="T54" fmla="*/ 5760 w 5761"/>
                <a:gd name="T55" fmla="*/ 1896 h 4166"/>
                <a:gd name="T56" fmla="*/ 1 w 5761"/>
                <a:gd name="T57" fmla="*/ 2005 h 4166"/>
                <a:gd name="T58" fmla="*/ 1 w 5761"/>
                <a:gd name="T59" fmla="*/ 2052 h 4166"/>
                <a:gd name="T60" fmla="*/ 5760 w 5761"/>
                <a:gd name="T61" fmla="*/ 2161 h 4166"/>
                <a:gd name="T62" fmla="*/ 5760 w 5761"/>
                <a:gd name="T63" fmla="*/ 2220 h 4166"/>
                <a:gd name="T64" fmla="*/ 1 w 5761"/>
                <a:gd name="T65" fmla="*/ 2328 h 4166"/>
                <a:gd name="T66" fmla="*/ 1 w 5761"/>
                <a:gd name="T67" fmla="*/ 2376 h 4166"/>
                <a:gd name="T68" fmla="*/ 5760 w 5761"/>
                <a:gd name="T69" fmla="*/ 2484 h 4166"/>
                <a:gd name="T70" fmla="*/ 5760 w 5761"/>
                <a:gd name="T71" fmla="*/ 2545 h 4166"/>
                <a:gd name="T72" fmla="*/ 1 w 5761"/>
                <a:gd name="T73" fmla="*/ 2652 h 4166"/>
                <a:gd name="T74" fmla="*/ 1 w 5761"/>
                <a:gd name="T75" fmla="*/ 2700 h 4166"/>
                <a:gd name="T76" fmla="*/ 5760 w 5761"/>
                <a:gd name="T77" fmla="*/ 2808 h 4166"/>
                <a:gd name="T78" fmla="*/ 5760 w 5761"/>
                <a:gd name="T79" fmla="*/ 2868 h 4166"/>
                <a:gd name="T80" fmla="*/ 1 w 5761"/>
                <a:gd name="T81" fmla="*/ 2977 h 4166"/>
                <a:gd name="T82" fmla="*/ 1 w 5761"/>
                <a:gd name="T83" fmla="*/ 3024 h 4166"/>
                <a:gd name="T84" fmla="*/ 5760 w 5761"/>
                <a:gd name="T85" fmla="*/ 3132 h 4166"/>
                <a:gd name="T86" fmla="*/ 5760 w 5761"/>
                <a:gd name="T87" fmla="*/ 3192 h 4166"/>
                <a:gd name="T88" fmla="*/ 1 w 5761"/>
                <a:gd name="T89" fmla="*/ 3301 h 4166"/>
                <a:gd name="T90" fmla="*/ 1 w 5761"/>
                <a:gd name="T91" fmla="*/ 3348 h 4166"/>
                <a:gd name="T92" fmla="*/ 5760 w 5761"/>
                <a:gd name="T93" fmla="*/ 3457 h 4166"/>
                <a:gd name="T94" fmla="*/ 5760 w 5761"/>
                <a:gd name="T95" fmla="*/ 3516 h 4166"/>
                <a:gd name="T96" fmla="*/ 1 w 5761"/>
                <a:gd name="T97" fmla="*/ 3624 h 4166"/>
                <a:gd name="T98" fmla="*/ 1 w 5761"/>
                <a:gd name="T99" fmla="*/ 3672 h 4166"/>
                <a:gd name="T100" fmla="*/ 5760 w 5761"/>
                <a:gd name="T101" fmla="*/ 3781 h 4166"/>
                <a:gd name="T102" fmla="*/ 5760 w 5761"/>
                <a:gd name="T103" fmla="*/ 3841 h 41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761" h="4166">
                  <a:moveTo>
                    <a:pt x="5760" y="3889"/>
                  </a:moveTo>
                  <a:lnTo>
                    <a:pt x="1" y="3888"/>
                  </a:lnTo>
                  <a:lnTo>
                    <a:pt x="1" y="3948"/>
                  </a:lnTo>
                  <a:lnTo>
                    <a:pt x="5760" y="3948"/>
                  </a:lnTo>
                  <a:lnTo>
                    <a:pt x="5760" y="3996"/>
                  </a:lnTo>
                  <a:lnTo>
                    <a:pt x="1" y="3997"/>
                  </a:lnTo>
                  <a:lnTo>
                    <a:pt x="1" y="4056"/>
                  </a:lnTo>
                  <a:lnTo>
                    <a:pt x="5760" y="4056"/>
                  </a:lnTo>
                  <a:lnTo>
                    <a:pt x="5760" y="4105"/>
                  </a:lnTo>
                  <a:lnTo>
                    <a:pt x="1" y="4104"/>
                  </a:lnTo>
                  <a:lnTo>
                    <a:pt x="1" y="4165"/>
                  </a:lnTo>
                  <a:lnTo>
                    <a:pt x="5760" y="4165"/>
                  </a:lnTo>
                  <a:lnTo>
                    <a:pt x="5760" y="0"/>
                  </a:lnTo>
                  <a:lnTo>
                    <a:pt x="1" y="0"/>
                  </a:lnTo>
                  <a:lnTo>
                    <a:pt x="1" y="61"/>
                  </a:lnTo>
                  <a:lnTo>
                    <a:pt x="5760" y="60"/>
                  </a:lnTo>
                  <a:lnTo>
                    <a:pt x="5760" y="108"/>
                  </a:lnTo>
                  <a:lnTo>
                    <a:pt x="1" y="108"/>
                  </a:lnTo>
                  <a:lnTo>
                    <a:pt x="1" y="168"/>
                  </a:lnTo>
                  <a:lnTo>
                    <a:pt x="5760" y="169"/>
                  </a:lnTo>
                  <a:lnTo>
                    <a:pt x="5760" y="216"/>
                  </a:lnTo>
                  <a:lnTo>
                    <a:pt x="1" y="216"/>
                  </a:lnTo>
                  <a:lnTo>
                    <a:pt x="1" y="276"/>
                  </a:lnTo>
                  <a:lnTo>
                    <a:pt x="5760" y="277"/>
                  </a:lnTo>
                  <a:lnTo>
                    <a:pt x="5760" y="324"/>
                  </a:lnTo>
                  <a:lnTo>
                    <a:pt x="1" y="324"/>
                  </a:lnTo>
                  <a:lnTo>
                    <a:pt x="1" y="384"/>
                  </a:lnTo>
                  <a:lnTo>
                    <a:pt x="5760" y="384"/>
                  </a:lnTo>
                  <a:lnTo>
                    <a:pt x="5760" y="432"/>
                  </a:lnTo>
                  <a:lnTo>
                    <a:pt x="1" y="432"/>
                  </a:lnTo>
                  <a:lnTo>
                    <a:pt x="1" y="492"/>
                  </a:lnTo>
                  <a:lnTo>
                    <a:pt x="5760" y="493"/>
                  </a:lnTo>
                  <a:lnTo>
                    <a:pt x="5760" y="54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5760" y="600"/>
                  </a:lnTo>
                  <a:lnTo>
                    <a:pt x="5760" y="648"/>
                  </a:lnTo>
                  <a:lnTo>
                    <a:pt x="1" y="648"/>
                  </a:lnTo>
                  <a:lnTo>
                    <a:pt x="1" y="708"/>
                  </a:lnTo>
                  <a:lnTo>
                    <a:pt x="5760" y="709"/>
                  </a:lnTo>
                  <a:lnTo>
                    <a:pt x="5760" y="756"/>
                  </a:lnTo>
                  <a:lnTo>
                    <a:pt x="1" y="756"/>
                  </a:lnTo>
                  <a:lnTo>
                    <a:pt x="1" y="816"/>
                  </a:lnTo>
                  <a:lnTo>
                    <a:pt x="5760" y="817"/>
                  </a:lnTo>
                  <a:lnTo>
                    <a:pt x="5760" y="865"/>
                  </a:lnTo>
                  <a:lnTo>
                    <a:pt x="1" y="864"/>
                  </a:lnTo>
                  <a:lnTo>
                    <a:pt x="1" y="925"/>
                  </a:lnTo>
                  <a:lnTo>
                    <a:pt x="5760" y="925"/>
                  </a:lnTo>
                  <a:lnTo>
                    <a:pt x="5760" y="973"/>
                  </a:lnTo>
                  <a:lnTo>
                    <a:pt x="1" y="972"/>
                  </a:lnTo>
                  <a:lnTo>
                    <a:pt x="1" y="1032"/>
                  </a:lnTo>
                  <a:lnTo>
                    <a:pt x="5760" y="1033"/>
                  </a:lnTo>
                  <a:lnTo>
                    <a:pt x="5760" y="1080"/>
                  </a:lnTo>
                  <a:lnTo>
                    <a:pt x="1" y="1080"/>
                  </a:lnTo>
                  <a:lnTo>
                    <a:pt x="1" y="1140"/>
                  </a:lnTo>
                  <a:lnTo>
                    <a:pt x="5760" y="1140"/>
                  </a:lnTo>
                  <a:lnTo>
                    <a:pt x="5760" y="1188"/>
                  </a:lnTo>
                  <a:lnTo>
                    <a:pt x="1" y="1188"/>
                  </a:lnTo>
                  <a:lnTo>
                    <a:pt x="1" y="1248"/>
                  </a:lnTo>
                  <a:lnTo>
                    <a:pt x="5760" y="1248"/>
                  </a:lnTo>
                  <a:lnTo>
                    <a:pt x="5760" y="1296"/>
                  </a:lnTo>
                  <a:lnTo>
                    <a:pt x="1" y="1297"/>
                  </a:lnTo>
                  <a:lnTo>
                    <a:pt x="1" y="1357"/>
                  </a:lnTo>
                  <a:lnTo>
                    <a:pt x="5760" y="1356"/>
                  </a:lnTo>
                  <a:lnTo>
                    <a:pt x="5760" y="1404"/>
                  </a:lnTo>
                  <a:lnTo>
                    <a:pt x="1" y="1404"/>
                  </a:lnTo>
                  <a:lnTo>
                    <a:pt x="1" y="1465"/>
                  </a:lnTo>
                  <a:lnTo>
                    <a:pt x="5760" y="1464"/>
                  </a:lnTo>
                  <a:lnTo>
                    <a:pt x="5760" y="1512"/>
                  </a:lnTo>
                  <a:lnTo>
                    <a:pt x="1" y="1512"/>
                  </a:lnTo>
                  <a:lnTo>
                    <a:pt x="1" y="1572"/>
                  </a:lnTo>
                  <a:lnTo>
                    <a:pt x="5760" y="1572"/>
                  </a:lnTo>
                  <a:lnTo>
                    <a:pt x="5760" y="1620"/>
                  </a:lnTo>
                  <a:lnTo>
                    <a:pt x="1" y="1620"/>
                  </a:lnTo>
                  <a:lnTo>
                    <a:pt x="1" y="1680"/>
                  </a:lnTo>
                  <a:lnTo>
                    <a:pt x="5760" y="1681"/>
                  </a:lnTo>
                  <a:lnTo>
                    <a:pt x="5760" y="1728"/>
                  </a:lnTo>
                  <a:lnTo>
                    <a:pt x="1" y="1728"/>
                  </a:lnTo>
                  <a:lnTo>
                    <a:pt x="1" y="1789"/>
                  </a:lnTo>
                  <a:lnTo>
                    <a:pt x="5760" y="1789"/>
                  </a:lnTo>
                  <a:lnTo>
                    <a:pt x="5760" y="1836"/>
                  </a:lnTo>
                  <a:lnTo>
                    <a:pt x="1" y="1836"/>
                  </a:lnTo>
                  <a:lnTo>
                    <a:pt x="1" y="1896"/>
                  </a:lnTo>
                  <a:lnTo>
                    <a:pt x="5760" y="1896"/>
                  </a:lnTo>
                  <a:lnTo>
                    <a:pt x="5760" y="1944"/>
                  </a:lnTo>
                  <a:lnTo>
                    <a:pt x="1" y="1944"/>
                  </a:lnTo>
                  <a:lnTo>
                    <a:pt x="1" y="2005"/>
                  </a:lnTo>
                  <a:lnTo>
                    <a:pt x="5760" y="2004"/>
                  </a:lnTo>
                  <a:lnTo>
                    <a:pt x="5760" y="2052"/>
                  </a:lnTo>
                  <a:lnTo>
                    <a:pt x="1" y="2052"/>
                  </a:lnTo>
                  <a:lnTo>
                    <a:pt x="1" y="2113"/>
                  </a:lnTo>
                  <a:lnTo>
                    <a:pt x="5760" y="2112"/>
                  </a:lnTo>
                  <a:lnTo>
                    <a:pt x="5760" y="2161"/>
                  </a:lnTo>
                  <a:lnTo>
                    <a:pt x="1" y="2160"/>
                  </a:lnTo>
                  <a:lnTo>
                    <a:pt x="1" y="2220"/>
                  </a:lnTo>
                  <a:lnTo>
                    <a:pt x="5760" y="2220"/>
                  </a:lnTo>
                  <a:lnTo>
                    <a:pt x="5760" y="2268"/>
                  </a:lnTo>
                  <a:lnTo>
                    <a:pt x="1" y="2268"/>
                  </a:lnTo>
                  <a:lnTo>
                    <a:pt x="1" y="2328"/>
                  </a:lnTo>
                  <a:lnTo>
                    <a:pt x="5760" y="2328"/>
                  </a:lnTo>
                  <a:lnTo>
                    <a:pt x="5760" y="2376"/>
                  </a:lnTo>
                  <a:lnTo>
                    <a:pt x="1" y="2376"/>
                  </a:lnTo>
                  <a:lnTo>
                    <a:pt x="1" y="2437"/>
                  </a:lnTo>
                  <a:lnTo>
                    <a:pt x="5760" y="2436"/>
                  </a:lnTo>
                  <a:lnTo>
                    <a:pt x="5760" y="2484"/>
                  </a:lnTo>
                  <a:lnTo>
                    <a:pt x="1" y="2484"/>
                  </a:lnTo>
                  <a:lnTo>
                    <a:pt x="1" y="2545"/>
                  </a:lnTo>
                  <a:lnTo>
                    <a:pt x="5760" y="2545"/>
                  </a:lnTo>
                  <a:lnTo>
                    <a:pt x="5760" y="2592"/>
                  </a:lnTo>
                  <a:lnTo>
                    <a:pt x="1" y="2592"/>
                  </a:lnTo>
                  <a:lnTo>
                    <a:pt x="1" y="2652"/>
                  </a:lnTo>
                  <a:lnTo>
                    <a:pt x="5760" y="2652"/>
                  </a:lnTo>
                  <a:lnTo>
                    <a:pt x="5760" y="2700"/>
                  </a:lnTo>
                  <a:lnTo>
                    <a:pt x="1" y="2700"/>
                  </a:lnTo>
                  <a:lnTo>
                    <a:pt x="1" y="2761"/>
                  </a:lnTo>
                  <a:lnTo>
                    <a:pt x="5760" y="2760"/>
                  </a:lnTo>
                  <a:lnTo>
                    <a:pt x="5760" y="2808"/>
                  </a:lnTo>
                  <a:lnTo>
                    <a:pt x="1" y="2808"/>
                  </a:lnTo>
                  <a:lnTo>
                    <a:pt x="1" y="2868"/>
                  </a:lnTo>
                  <a:lnTo>
                    <a:pt x="5760" y="2868"/>
                  </a:lnTo>
                  <a:lnTo>
                    <a:pt x="5760" y="2917"/>
                  </a:lnTo>
                  <a:lnTo>
                    <a:pt x="0" y="2917"/>
                  </a:lnTo>
                  <a:lnTo>
                    <a:pt x="1" y="2977"/>
                  </a:lnTo>
                  <a:lnTo>
                    <a:pt x="5760" y="2976"/>
                  </a:lnTo>
                  <a:lnTo>
                    <a:pt x="5760" y="3024"/>
                  </a:lnTo>
                  <a:lnTo>
                    <a:pt x="1" y="3024"/>
                  </a:lnTo>
                  <a:lnTo>
                    <a:pt x="1" y="3084"/>
                  </a:lnTo>
                  <a:lnTo>
                    <a:pt x="5760" y="3084"/>
                  </a:lnTo>
                  <a:lnTo>
                    <a:pt x="5760" y="3132"/>
                  </a:lnTo>
                  <a:lnTo>
                    <a:pt x="1" y="3132"/>
                  </a:lnTo>
                  <a:lnTo>
                    <a:pt x="1" y="3192"/>
                  </a:lnTo>
                  <a:lnTo>
                    <a:pt x="5760" y="3192"/>
                  </a:lnTo>
                  <a:lnTo>
                    <a:pt x="5760" y="3240"/>
                  </a:lnTo>
                  <a:lnTo>
                    <a:pt x="1" y="3240"/>
                  </a:lnTo>
                  <a:lnTo>
                    <a:pt x="1" y="3301"/>
                  </a:lnTo>
                  <a:lnTo>
                    <a:pt x="5760" y="3300"/>
                  </a:lnTo>
                  <a:lnTo>
                    <a:pt x="5760" y="3348"/>
                  </a:lnTo>
                  <a:lnTo>
                    <a:pt x="1" y="3348"/>
                  </a:lnTo>
                  <a:lnTo>
                    <a:pt x="1" y="3408"/>
                  </a:lnTo>
                  <a:lnTo>
                    <a:pt x="5760" y="3409"/>
                  </a:lnTo>
                  <a:lnTo>
                    <a:pt x="5760" y="3457"/>
                  </a:lnTo>
                  <a:lnTo>
                    <a:pt x="1" y="3456"/>
                  </a:lnTo>
                  <a:lnTo>
                    <a:pt x="1" y="3517"/>
                  </a:lnTo>
                  <a:lnTo>
                    <a:pt x="5760" y="3516"/>
                  </a:lnTo>
                  <a:lnTo>
                    <a:pt x="5760" y="3565"/>
                  </a:lnTo>
                  <a:lnTo>
                    <a:pt x="1" y="3565"/>
                  </a:lnTo>
                  <a:lnTo>
                    <a:pt x="1" y="3624"/>
                  </a:lnTo>
                  <a:lnTo>
                    <a:pt x="5760" y="3625"/>
                  </a:lnTo>
                  <a:lnTo>
                    <a:pt x="5760" y="3673"/>
                  </a:lnTo>
                  <a:lnTo>
                    <a:pt x="1" y="3672"/>
                  </a:lnTo>
                  <a:lnTo>
                    <a:pt x="1" y="3733"/>
                  </a:lnTo>
                  <a:lnTo>
                    <a:pt x="5760" y="3733"/>
                  </a:lnTo>
                  <a:lnTo>
                    <a:pt x="5760" y="3781"/>
                  </a:lnTo>
                  <a:lnTo>
                    <a:pt x="1" y="3781"/>
                  </a:lnTo>
                  <a:lnTo>
                    <a:pt x="1" y="3841"/>
                  </a:lnTo>
                  <a:lnTo>
                    <a:pt x="5760" y="3841"/>
                  </a:lnTo>
                  <a:lnTo>
                    <a:pt x="5760" y="3889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-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762000" y="11430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Scope of Project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Define Problem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List Objectives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Management of Project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Partition of Work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Timeline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Engineering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Design / Calculation and Simulation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Selection / Cost Analysis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Implementation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Diagnosis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Report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altLang="en-US" sz="4000" smtClean="0"/>
              <a:t>Design Project</a:t>
            </a:r>
          </a:p>
        </p:txBody>
      </p:sp>
      <p:pic>
        <p:nvPicPr>
          <p:cNvPr id="2" name="Exp12-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34400" y="5928518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Self Oscillation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Oscillation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High gain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Positive feedback via stray inductance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Waveform blur with high f oscillation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Solutions: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Connect a bypass capacitor across power supply and ground on the prototype board.</a:t>
            </a:r>
          </a:p>
          <a:p>
            <a:pPr lvl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Connect a small capacitor between collector and base.</a:t>
            </a:r>
          </a:p>
        </p:txBody>
      </p:sp>
      <p:pic>
        <p:nvPicPr>
          <p:cNvPr id="2" name="Exp12-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58200" y="59436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2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Real Challenge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Build a dc coupled multi-stage amplifier.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Level shifter or dual power supply</a:t>
            </a:r>
          </a:p>
        </p:txBody>
      </p:sp>
      <p:pic>
        <p:nvPicPr>
          <p:cNvPr id="2" name="Exp12-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58200" y="5874182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1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noFill/>
        </p:spPr>
        <p:txBody>
          <a:bodyPr/>
          <a:lstStyle/>
          <a:p>
            <a:r>
              <a:rPr lang="en-US" altLang="zh-TW" sz="4000" smtClean="0">
                <a:ea typeface="新細明體" panose="02020500000000000000" pitchFamily="18" charset="-120"/>
              </a:rPr>
              <a:t>DC Coupled Amplifier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4675" y="5029200"/>
            <a:ext cx="8229600" cy="1447800"/>
          </a:xfrm>
          <a:noFill/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No coupling capacitors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No bias resistors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Next challenge – bypass capacitors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14413"/>
            <a:ext cx="55626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Exp12-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56637" y="6233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More Ambitious Endeavor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Design your own operational amplifier!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2" name="Exp12-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58200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9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Multistage Amplifier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239000" cy="44958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High gain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High input impedance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Low output impedance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Large signal swing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Large bandwidth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Opportunity for DESIGN!</a:t>
            </a:r>
          </a:p>
        </p:txBody>
      </p:sp>
      <p:pic>
        <p:nvPicPr>
          <p:cNvPr id="2" name="Exp12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90527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Design Goals</a:t>
            </a:r>
          </a:p>
        </p:txBody>
      </p:sp>
      <p:sp>
        <p:nvSpPr>
          <p:cNvPr id="21507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</a:t>
            </a:r>
            <a:r>
              <a:rPr lang="en-US" altLang="zh-TW" baseline="-25000" smtClean="0">
                <a:ea typeface="新細明體" panose="02020500000000000000" pitchFamily="18" charset="-120"/>
              </a:rPr>
              <a:t>v</a:t>
            </a:r>
            <a:r>
              <a:rPr lang="en-US" altLang="zh-TW" smtClean="0">
                <a:ea typeface="新細明體" panose="02020500000000000000" pitchFamily="18" charset="-120"/>
              </a:rPr>
              <a:t> &gt; 300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Peak-to-peak output voltage without distortion &gt; 4 V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Low frequency -3dB point &lt; 50 Hz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High frequency -3dB point &gt; 15 kHz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Input resistance at 10 kHz &gt; 200 k</a:t>
            </a:r>
            <a:r>
              <a:rPr lang="en-US" altLang="zh-TW" smtClean="0">
                <a:latin typeface="Symbol" panose="05050102010706020507" pitchFamily="18" charset="2"/>
                <a:ea typeface="新細明體" panose="02020500000000000000" pitchFamily="18" charset="-120"/>
              </a:rPr>
              <a:t>W</a:t>
            </a: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Output impedance &lt; 200 </a:t>
            </a:r>
            <a:r>
              <a:rPr lang="en-US" altLang="zh-TW" smtClean="0">
                <a:latin typeface="Symbol" panose="05050102010706020507" pitchFamily="18" charset="2"/>
                <a:ea typeface="新細明體" panose="02020500000000000000" pitchFamily="18" charset="-120"/>
              </a:rPr>
              <a:t>W</a:t>
            </a:r>
          </a:p>
        </p:txBody>
      </p:sp>
      <p:pic>
        <p:nvPicPr>
          <p:cNvPr id="2" name="Exp12-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58200" y="59436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Rules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V</a:t>
            </a:r>
            <a:r>
              <a:rPr lang="en-US" altLang="zh-TW" baseline="-25000" smtClean="0">
                <a:ea typeface="新細明體" panose="02020500000000000000" pitchFamily="18" charset="-120"/>
              </a:rPr>
              <a:t>CC</a:t>
            </a:r>
            <a:r>
              <a:rPr lang="en-US" altLang="zh-TW" smtClean="0">
                <a:ea typeface="新細明體" panose="02020500000000000000" pitchFamily="18" charset="-120"/>
              </a:rPr>
              <a:t> &lt; 10 V; V</a:t>
            </a:r>
            <a:r>
              <a:rPr lang="en-US" altLang="zh-TW" baseline="-25000" smtClean="0">
                <a:ea typeface="新細明體" panose="02020500000000000000" pitchFamily="18" charset="-120"/>
              </a:rPr>
              <a:t>DD</a:t>
            </a:r>
            <a:r>
              <a:rPr lang="en-US" altLang="zh-TW" smtClean="0">
                <a:ea typeface="新細明體" panose="02020500000000000000" pitchFamily="18" charset="-120"/>
              </a:rPr>
              <a:t> &gt; -10 V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No operational amplifier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Any number and combinations of BJT, MOSFET or JFET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10-k</a:t>
            </a:r>
            <a:r>
              <a:rPr lang="en-US" altLang="zh-TW" smtClean="0">
                <a:latin typeface="Symbol" panose="05050102010706020507" pitchFamily="18" charset="2"/>
                <a:ea typeface="新細明體" panose="02020500000000000000" pitchFamily="18" charset="-120"/>
              </a:rPr>
              <a:t>W</a:t>
            </a:r>
            <a:r>
              <a:rPr lang="en-US" altLang="zh-TW" smtClean="0">
                <a:ea typeface="新細明體" panose="02020500000000000000" pitchFamily="18" charset="-120"/>
              </a:rPr>
              <a:t> load resistor attached</a:t>
            </a:r>
          </a:p>
        </p:txBody>
      </p:sp>
      <p:pic>
        <p:nvPicPr>
          <p:cNvPr id="2" name="Exp12-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58200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Procedures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Design from last stage backward.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Run simulation.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Find ac frequency response.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Revise the circuit.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Run simulation again.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Get sufficient gain and bandwidth.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Increase the input signal.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Adjust biases to eliminate clipping.</a:t>
            </a:r>
          </a:p>
        </p:txBody>
      </p:sp>
      <p:pic>
        <p:nvPicPr>
          <p:cNvPr id="2" name="Exp12-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56637" y="59436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4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14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Considerations</a:t>
            </a:r>
          </a:p>
        </p:txBody>
      </p:sp>
      <p:sp>
        <p:nvSpPr>
          <p:cNvPr id="27651" name="Rectangle 6147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315200" cy="44958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High Input Impedance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JFET or MOSFET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High Gain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BJT in CE configuration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Low Output Impedance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BJT in CC configuration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AC Coupling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Isolate bias conditions</a:t>
            </a:r>
          </a:p>
        </p:txBody>
      </p:sp>
      <p:pic>
        <p:nvPicPr>
          <p:cNvPr id="2" name="Exp12-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6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</p:spPr>
        <p:txBody>
          <a:bodyPr/>
          <a:lstStyle/>
          <a:p>
            <a:r>
              <a:rPr lang="en-US" altLang="zh-TW" sz="4000" smtClean="0">
                <a:ea typeface="新細明體" panose="02020500000000000000" pitchFamily="18" charset="-120"/>
              </a:rPr>
              <a:t>Example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0050"/>
            <a:ext cx="86106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Exp12-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95145" y="60198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  <a:noFill/>
        </p:spPr>
        <p:txBody>
          <a:bodyPr/>
          <a:lstStyle/>
          <a:p>
            <a:r>
              <a:rPr lang="en-US" altLang="zh-TW" sz="4000" smtClean="0">
                <a:ea typeface="新細明體" panose="02020500000000000000" pitchFamily="18" charset="-120"/>
              </a:rPr>
              <a:t>Functional Blocks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JFET or MOSFET Input Stage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High impedance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BJT CE Gain Stage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High voltage gain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BJT CC Output Stage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Low output impedance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Coupling Capacitors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DC bias conditions isolated</a:t>
            </a:r>
          </a:p>
        </p:txBody>
      </p:sp>
      <p:pic>
        <p:nvPicPr>
          <p:cNvPr id="2" name="Exp12-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19692" y="59436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1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  <a:noFill/>
        </p:spPr>
        <p:txBody>
          <a:bodyPr/>
          <a:lstStyle/>
          <a:p>
            <a:r>
              <a:rPr lang="en-US" altLang="zh-TW" sz="4000" smtClean="0">
                <a:ea typeface="新細明體" panose="02020500000000000000" pitchFamily="18" charset="-120"/>
              </a:rPr>
              <a:t>Optimization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Bias Conditions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Waveform clipping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One stage at a time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Low Frequency Cut Off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Capacitors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High Frequency Cut Off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Gain related</a:t>
            </a:r>
          </a:p>
        </p:txBody>
      </p:sp>
      <p:pic>
        <p:nvPicPr>
          <p:cNvPr id="2" name="Exp12-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76673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8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aterloo">
  <a:themeElements>
    <a:clrScheme name="">
      <a:dk1>
        <a:srgbClr val="000066"/>
      </a:dk1>
      <a:lt1>
        <a:srgbClr val="FBFBFF"/>
      </a:lt1>
      <a:dk2>
        <a:srgbClr val="660066"/>
      </a:dk2>
      <a:lt2>
        <a:srgbClr val="0000FF"/>
      </a:lt2>
      <a:accent1>
        <a:srgbClr val="FF8000"/>
      </a:accent1>
      <a:accent2>
        <a:srgbClr val="FFA040"/>
      </a:accent2>
      <a:accent3>
        <a:srgbClr val="FDFDFF"/>
      </a:accent3>
      <a:accent4>
        <a:srgbClr val="000056"/>
      </a:accent4>
      <a:accent5>
        <a:srgbClr val="FFC0AA"/>
      </a:accent5>
      <a:accent6>
        <a:srgbClr val="E79139"/>
      </a:accent6>
      <a:hlink>
        <a:srgbClr val="E000E0"/>
      </a:hlink>
      <a:folHlink>
        <a:srgbClr val="8080FF"/>
      </a:folHlink>
    </a:clrScheme>
    <a:fontScheme name="Waterlo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lo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lo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8">
        <a:dk1>
          <a:srgbClr val="0000FF"/>
        </a:dk1>
        <a:lt1>
          <a:srgbClr val="FFFFFF"/>
        </a:lt1>
        <a:dk2>
          <a:srgbClr val="000080"/>
        </a:dk2>
        <a:lt2>
          <a:srgbClr val="FFFF00"/>
        </a:lt2>
        <a:accent1>
          <a:srgbClr val="FF8000"/>
        </a:accent1>
        <a:accent2>
          <a:srgbClr val="FFA040"/>
        </a:accent2>
        <a:accent3>
          <a:srgbClr val="AAAAC0"/>
        </a:accent3>
        <a:accent4>
          <a:srgbClr val="DADADA"/>
        </a:accent4>
        <a:accent5>
          <a:srgbClr val="FFC0AA"/>
        </a:accent5>
        <a:accent6>
          <a:srgbClr val="E79139"/>
        </a:accent6>
        <a:hlink>
          <a:srgbClr val="E000E0"/>
        </a:hlink>
        <a:folHlink>
          <a:srgbClr val="808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c:\powerpnt\waterloo.ppt</Template>
  <TotalTime>20462</TotalTime>
  <Pages>128</Pages>
  <Words>327</Words>
  <Application>Microsoft Office PowerPoint</Application>
  <PresentationFormat>On-screen Show (4:3)</PresentationFormat>
  <Paragraphs>97</Paragraphs>
  <Slides>13</Slides>
  <Notes>12</Notes>
  <HiddenSlides>0</HiddenSlides>
  <MMClips>13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Monotype Sorts</vt:lpstr>
      <vt:lpstr>新細明體</vt:lpstr>
      <vt:lpstr>Arial</vt:lpstr>
      <vt:lpstr>Symbol</vt:lpstr>
      <vt:lpstr>Times New Roman</vt:lpstr>
      <vt:lpstr>Waterloo</vt:lpstr>
      <vt:lpstr>Design Project</vt:lpstr>
      <vt:lpstr>Multistage Amplifier Design</vt:lpstr>
      <vt:lpstr>Design Goals</vt:lpstr>
      <vt:lpstr>Rules</vt:lpstr>
      <vt:lpstr>Procedures</vt:lpstr>
      <vt:lpstr>Considerations</vt:lpstr>
      <vt:lpstr>Example</vt:lpstr>
      <vt:lpstr>Functional Blocks</vt:lpstr>
      <vt:lpstr>Optimization</vt:lpstr>
      <vt:lpstr>Self Oscillation</vt:lpstr>
      <vt:lpstr>A Real Challenge</vt:lpstr>
      <vt:lpstr>DC Coupled Amplifier</vt:lpstr>
      <vt:lpstr>More Ambitious Endeavor</vt:lpstr>
    </vt:vector>
  </TitlesOfParts>
  <Company>EE-UB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EE353</dc:title>
  <dc:creator>Pao-Lo Liu</dc:creator>
  <cp:lastModifiedBy>Pao-Lo Liu</cp:lastModifiedBy>
  <cp:revision>627</cp:revision>
  <cp:lastPrinted>1997-01-20T20:37:18Z</cp:lastPrinted>
  <dcterms:created xsi:type="dcterms:W3CDTF">2000-01-06T22:02:56Z</dcterms:created>
  <dcterms:modified xsi:type="dcterms:W3CDTF">2015-06-07T03:08:30Z</dcterms:modified>
</cp:coreProperties>
</file>