
<file path=[Content_Types].xml><?xml version="1.0" encoding="utf-8"?>
<Types xmlns="http://schemas.openxmlformats.org/package/2006/content-types">
  <Default Extension="mp3" ContentType="audio/mpeg"/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949" r:id="rId2"/>
    <p:sldId id="871" r:id="rId3"/>
    <p:sldId id="950" r:id="rId4"/>
    <p:sldId id="872" r:id="rId5"/>
    <p:sldId id="873" r:id="rId6"/>
    <p:sldId id="874" r:id="rId7"/>
    <p:sldId id="875" r:id="rId8"/>
    <p:sldId id="986" r:id="rId9"/>
    <p:sldId id="987" r:id="rId10"/>
    <p:sldId id="989" r:id="rId11"/>
    <p:sldId id="990" r:id="rId12"/>
    <p:sldId id="992" r:id="rId13"/>
    <p:sldId id="993" r:id="rId14"/>
    <p:sldId id="947" r:id="rId15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  <a:srgbClr val="FFC91D"/>
    <a:srgbClr val="808080"/>
    <a:srgbClr val="800080"/>
    <a:srgbClr val="006600"/>
    <a:srgbClr val="FFFF00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94618" autoAdjust="0"/>
  </p:normalViewPr>
  <p:slideViewPr>
    <p:cSldViewPr>
      <p:cViewPr varScale="1">
        <p:scale>
          <a:sx n="90" d="100"/>
          <a:sy n="90" d="100"/>
        </p:scale>
        <p:origin x="84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buClrTx/>
              <a:buSzTx/>
              <a:buFontTx/>
              <a:buNone/>
              <a:defRPr sz="900" i="1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buClrTx/>
              <a:buSzTx/>
              <a:buFontTx/>
              <a:buNone/>
              <a:defRPr sz="900" i="1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buClrTx/>
              <a:buSzTx/>
              <a:buFontTx/>
              <a:buNone/>
              <a:defRPr sz="900" i="1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7488"/>
            <a:ext cx="31654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buClrTx/>
              <a:buSzTx/>
              <a:buFontTx/>
              <a:buNone/>
              <a:defRPr sz="900" i="1" smtClean="0"/>
            </a:lvl1pPr>
          </a:lstStyle>
          <a:p>
            <a:pPr>
              <a:defRPr/>
            </a:pPr>
            <a:fld id="{76303B5F-2A7D-4851-ADC9-1A78964696F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552825" y="4459288"/>
            <a:ext cx="587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332" tIns="48167" rIns="96332" bIns="48167">
            <a:spAutoFit/>
          </a:bodyPr>
          <a:lstStyle>
            <a:lvl1pPr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7D36EE6F-ACEB-4D6F-A8E6-82892AA7339A}" type="slidenum">
              <a:rPr lang="zh-TW" altLang="en-US" sz="2500" smtClean="0"/>
              <a:pPr>
                <a:defRPr/>
              </a:pPr>
              <a:t>‹#›</a:t>
            </a:fld>
            <a:endParaRPr lang="en-US" altLang="zh-TW" sz="2500" smtClean="0"/>
          </a:p>
        </p:txBody>
      </p:sp>
    </p:spTree>
    <p:extLst>
      <p:ext uri="{BB962C8B-B14F-4D97-AF65-F5344CB8AC3E}">
        <p14:creationId xmlns:p14="http://schemas.microsoft.com/office/powerpoint/2010/main" val="3162163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buClrTx/>
              <a:buSzTx/>
              <a:buFontTx/>
              <a:buNone/>
              <a:defRPr sz="9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930" tIns="0" rIns="19930" bIns="0" numCol="1" anchor="t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buClrTx/>
              <a:buSzTx/>
              <a:buFontTx/>
              <a:buNone/>
              <a:defRPr sz="9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buClrTx/>
              <a:buSzTx/>
              <a:buFontTx/>
              <a:buNone/>
              <a:defRPr sz="9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54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930" tIns="0" rIns="19930" bIns="0" numCol="1" anchor="b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buClrTx/>
              <a:buSzTx/>
              <a:buFontTx/>
              <a:buNone/>
              <a:defRPr sz="900" i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DF164EA-89DA-4C63-866F-B1D296ACEDF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32" tIns="48167" rIns="96332" bIns="481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notes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3650" y="725488"/>
            <a:ext cx="4776788" cy="3582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3552825" y="4459288"/>
            <a:ext cx="587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332" tIns="48167" rIns="96332" bIns="48167">
            <a:spAutoFit/>
          </a:bodyPr>
          <a:lstStyle>
            <a:lvl1pPr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9203A87D-CBD7-4349-92A1-1E82FE702955}" type="slidenum">
              <a:rPr lang="zh-TW" altLang="en-US" sz="2500" smtClean="0"/>
              <a:pPr>
                <a:defRPr/>
              </a:pPr>
              <a:t>‹#›</a:t>
            </a:fld>
            <a:endParaRPr lang="en-US" altLang="zh-TW" sz="2500" smtClean="0"/>
          </a:p>
        </p:txBody>
      </p:sp>
    </p:spTree>
    <p:extLst>
      <p:ext uri="{BB962C8B-B14F-4D97-AF65-F5344CB8AC3E}">
        <p14:creationId xmlns:p14="http://schemas.microsoft.com/office/powerpoint/2010/main" val="2061581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52F8CD-7608-479D-8313-B9A6C471DEE1}" type="slidenum">
              <a:rPr lang="zh-TW" altLang="en-US" sz="9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TW" sz="900">
              <a:latin typeface="Times New Roman" panose="02020603050405020304" pitchFamily="18" charset="0"/>
            </a:endParaRPr>
          </a:p>
        </p:txBody>
      </p:sp>
      <p:sp>
        <p:nvSpPr>
          <p:cNvPr id="19459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512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347" tIns="48174" rIns="96347" bIns="48174"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4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37E449-C161-43A4-9EA2-BE17740F2A50}" type="slidenum">
              <a:rPr lang="zh-TW" altLang="en-US" sz="9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TW" sz="900">
              <a:latin typeface="Times New Roman" panose="02020603050405020304" pitchFamily="18" charset="0"/>
            </a:endParaRPr>
          </a:p>
        </p:txBody>
      </p:sp>
      <p:sp>
        <p:nvSpPr>
          <p:cNvPr id="21507" name="Rectangle 717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1508" name="Rectangle 717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347" tIns="48174" rIns="96347" bIns="48174"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2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5556D2-8F4A-44A1-9479-7CB6AA632B38}" type="slidenum">
              <a:rPr lang="zh-TW" altLang="en-US" sz="9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TW" sz="9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347" tIns="48174" rIns="96347" bIns="48174"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83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59CAD0-8DA3-483D-9769-DE9BB1AFED90}" type="slidenum">
              <a:rPr lang="zh-TW" altLang="en-US" sz="9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TW" sz="90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347" tIns="48174" rIns="96347" bIns="48174"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76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19A472-6C2B-45C3-AFAE-B3E32B608EB5}" type="slidenum">
              <a:rPr lang="zh-TW" altLang="en-US" sz="9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TW" sz="90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347" tIns="48174" rIns="96347" bIns="48174"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16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73D9D2-0C85-4CEE-A750-1DF8824BEC71}" type="slidenum">
              <a:rPr lang="zh-TW" altLang="en-US" sz="9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TW" sz="90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347" tIns="48174" rIns="96347" bIns="48174"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532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4F9FF2-F8FD-4FD7-BC34-26BE2DF89332}" type="slidenum">
              <a:rPr lang="zh-TW" altLang="en-US" sz="9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TW" sz="90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6347" tIns="48174" rIns="96347" bIns="48174"/>
          <a:lstStyle/>
          <a:p>
            <a:endParaRPr lang="zh-TW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90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1482CB-A815-4F62-B28A-E3A656E479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736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C5C5B4-F442-4F05-8F10-764CA1D005C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894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E39426-CDE7-41E7-89E8-88ECC5E822D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9500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CEF15F-739A-426A-9C5C-A459D7F26A9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1547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5E839B-8B6F-4472-B2E0-5297A2E9AD5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7292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692A10-9126-4DF9-9A8C-76166B625A5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87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0CF31B-68FD-4210-A998-B7F44FB1A1D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266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66BD6B-4A4E-40D6-ABC0-1632456C473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872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447F68-B146-42FF-BB78-84132E755F8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344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D280E8-A561-44EE-BA60-7D8C7C05F30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405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38DBEB-B93F-4423-B958-0E87A669A09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86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BDE362-E3B3-490E-B8CA-0732825548A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366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3AD87-D21C-4D9F-88AE-A25AD1D2EF5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01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5ADC33-7EA0-4BE3-8BF7-71924CA5AE0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51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smtClean="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A1AE317D-7D62-42AA-B01C-83353F780C9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0" y="0"/>
            <a:ext cx="9145588" cy="6845300"/>
            <a:chOff x="0" y="0"/>
            <a:chExt cx="5761" cy="4312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53" cy="4312"/>
            </a:xfrm>
            <a:prstGeom prst="rect">
              <a:avLst/>
            </a:prstGeom>
            <a:gradFill rotWithShape="0">
              <a:gsLst>
                <a:gs pos="0">
                  <a:srgbClr val="000080"/>
                </a:gs>
                <a:gs pos="100000">
                  <a:srgbClr val="00002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n"/>
                <a:defRPr/>
              </a:pPr>
              <a:endParaRPr lang="en-US" altLang="en-US" smtClean="0"/>
            </a:p>
          </p:txBody>
        </p:sp>
        <p:sp useBgFill="1">
          <p:nvSpPr>
            <p:cNvPr id="1033" name="Freeform 6"/>
            <p:cNvSpPr>
              <a:spLocks/>
            </p:cNvSpPr>
            <p:nvPr/>
          </p:nvSpPr>
          <p:spPr bwMode="auto">
            <a:xfrm>
              <a:off x="0" y="73"/>
              <a:ext cx="5761" cy="4166"/>
            </a:xfrm>
            <a:custGeom>
              <a:avLst/>
              <a:gdLst>
                <a:gd name="T0" fmla="*/ 1 w 5761"/>
                <a:gd name="T1" fmla="*/ 3948 h 4166"/>
                <a:gd name="T2" fmla="*/ 1 w 5761"/>
                <a:gd name="T3" fmla="*/ 3997 h 4166"/>
                <a:gd name="T4" fmla="*/ 5760 w 5761"/>
                <a:gd name="T5" fmla="*/ 4105 h 4166"/>
                <a:gd name="T6" fmla="*/ 5760 w 5761"/>
                <a:gd name="T7" fmla="*/ 4165 h 4166"/>
                <a:gd name="T8" fmla="*/ 1 w 5761"/>
                <a:gd name="T9" fmla="*/ 61 h 4166"/>
                <a:gd name="T10" fmla="*/ 1 w 5761"/>
                <a:gd name="T11" fmla="*/ 108 h 4166"/>
                <a:gd name="T12" fmla="*/ 5760 w 5761"/>
                <a:gd name="T13" fmla="*/ 216 h 4166"/>
                <a:gd name="T14" fmla="*/ 5760 w 5761"/>
                <a:gd name="T15" fmla="*/ 277 h 4166"/>
                <a:gd name="T16" fmla="*/ 1 w 5761"/>
                <a:gd name="T17" fmla="*/ 384 h 4166"/>
                <a:gd name="T18" fmla="*/ 1 w 5761"/>
                <a:gd name="T19" fmla="*/ 432 h 4166"/>
                <a:gd name="T20" fmla="*/ 5760 w 5761"/>
                <a:gd name="T21" fmla="*/ 540 h 4166"/>
                <a:gd name="T22" fmla="*/ 5760 w 5761"/>
                <a:gd name="T23" fmla="*/ 600 h 4166"/>
                <a:gd name="T24" fmla="*/ 1 w 5761"/>
                <a:gd name="T25" fmla="*/ 708 h 4166"/>
                <a:gd name="T26" fmla="*/ 1 w 5761"/>
                <a:gd name="T27" fmla="*/ 756 h 4166"/>
                <a:gd name="T28" fmla="*/ 5760 w 5761"/>
                <a:gd name="T29" fmla="*/ 865 h 4166"/>
                <a:gd name="T30" fmla="*/ 5760 w 5761"/>
                <a:gd name="T31" fmla="*/ 925 h 4166"/>
                <a:gd name="T32" fmla="*/ 1 w 5761"/>
                <a:gd name="T33" fmla="*/ 1032 h 4166"/>
                <a:gd name="T34" fmla="*/ 1 w 5761"/>
                <a:gd name="T35" fmla="*/ 1080 h 4166"/>
                <a:gd name="T36" fmla="*/ 5760 w 5761"/>
                <a:gd name="T37" fmla="*/ 1188 h 4166"/>
                <a:gd name="T38" fmla="*/ 5760 w 5761"/>
                <a:gd name="T39" fmla="*/ 1248 h 4166"/>
                <a:gd name="T40" fmla="*/ 1 w 5761"/>
                <a:gd name="T41" fmla="*/ 1357 h 4166"/>
                <a:gd name="T42" fmla="*/ 1 w 5761"/>
                <a:gd name="T43" fmla="*/ 1404 h 4166"/>
                <a:gd name="T44" fmla="*/ 5760 w 5761"/>
                <a:gd name="T45" fmla="*/ 1512 h 4166"/>
                <a:gd name="T46" fmla="*/ 5760 w 5761"/>
                <a:gd name="T47" fmla="*/ 1572 h 4166"/>
                <a:gd name="T48" fmla="*/ 1 w 5761"/>
                <a:gd name="T49" fmla="*/ 1680 h 4166"/>
                <a:gd name="T50" fmla="*/ 1 w 5761"/>
                <a:gd name="T51" fmla="*/ 1728 h 4166"/>
                <a:gd name="T52" fmla="*/ 5760 w 5761"/>
                <a:gd name="T53" fmla="*/ 1836 h 4166"/>
                <a:gd name="T54" fmla="*/ 5760 w 5761"/>
                <a:gd name="T55" fmla="*/ 1896 h 4166"/>
                <a:gd name="T56" fmla="*/ 1 w 5761"/>
                <a:gd name="T57" fmla="*/ 2005 h 4166"/>
                <a:gd name="T58" fmla="*/ 1 w 5761"/>
                <a:gd name="T59" fmla="*/ 2052 h 4166"/>
                <a:gd name="T60" fmla="*/ 5760 w 5761"/>
                <a:gd name="T61" fmla="*/ 2161 h 4166"/>
                <a:gd name="T62" fmla="*/ 5760 w 5761"/>
                <a:gd name="T63" fmla="*/ 2220 h 4166"/>
                <a:gd name="T64" fmla="*/ 1 w 5761"/>
                <a:gd name="T65" fmla="*/ 2328 h 4166"/>
                <a:gd name="T66" fmla="*/ 1 w 5761"/>
                <a:gd name="T67" fmla="*/ 2376 h 4166"/>
                <a:gd name="T68" fmla="*/ 5760 w 5761"/>
                <a:gd name="T69" fmla="*/ 2484 h 4166"/>
                <a:gd name="T70" fmla="*/ 5760 w 5761"/>
                <a:gd name="T71" fmla="*/ 2545 h 4166"/>
                <a:gd name="T72" fmla="*/ 1 w 5761"/>
                <a:gd name="T73" fmla="*/ 2652 h 4166"/>
                <a:gd name="T74" fmla="*/ 1 w 5761"/>
                <a:gd name="T75" fmla="*/ 2700 h 4166"/>
                <a:gd name="T76" fmla="*/ 5760 w 5761"/>
                <a:gd name="T77" fmla="*/ 2808 h 4166"/>
                <a:gd name="T78" fmla="*/ 5760 w 5761"/>
                <a:gd name="T79" fmla="*/ 2868 h 4166"/>
                <a:gd name="T80" fmla="*/ 1 w 5761"/>
                <a:gd name="T81" fmla="*/ 2977 h 4166"/>
                <a:gd name="T82" fmla="*/ 1 w 5761"/>
                <a:gd name="T83" fmla="*/ 3024 h 4166"/>
                <a:gd name="T84" fmla="*/ 5760 w 5761"/>
                <a:gd name="T85" fmla="*/ 3132 h 4166"/>
                <a:gd name="T86" fmla="*/ 5760 w 5761"/>
                <a:gd name="T87" fmla="*/ 3192 h 4166"/>
                <a:gd name="T88" fmla="*/ 1 w 5761"/>
                <a:gd name="T89" fmla="*/ 3301 h 4166"/>
                <a:gd name="T90" fmla="*/ 1 w 5761"/>
                <a:gd name="T91" fmla="*/ 3348 h 4166"/>
                <a:gd name="T92" fmla="*/ 5760 w 5761"/>
                <a:gd name="T93" fmla="*/ 3457 h 4166"/>
                <a:gd name="T94" fmla="*/ 5760 w 5761"/>
                <a:gd name="T95" fmla="*/ 3516 h 4166"/>
                <a:gd name="T96" fmla="*/ 1 w 5761"/>
                <a:gd name="T97" fmla="*/ 3624 h 4166"/>
                <a:gd name="T98" fmla="*/ 1 w 5761"/>
                <a:gd name="T99" fmla="*/ 3672 h 4166"/>
                <a:gd name="T100" fmla="*/ 5760 w 5761"/>
                <a:gd name="T101" fmla="*/ 3781 h 4166"/>
                <a:gd name="T102" fmla="*/ 5760 w 5761"/>
                <a:gd name="T103" fmla="*/ 3841 h 41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761" h="4166">
                  <a:moveTo>
                    <a:pt x="5760" y="3889"/>
                  </a:moveTo>
                  <a:lnTo>
                    <a:pt x="1" y="3888"/>
                  </a:lnTo>
                  <a:lnTo>
                    <a:pt x="1" y="3948"/>
                  </a:lnTo>
                  <a:lnTo>
                    <a:pt x="5760" y="3948"/>
                  </a:lnTo>
                  <a:lnTo>
                    <a:pt x="5760" y="3996"/>
                  </a:lnTo>
                  <a:lnTo>
                    <a:pt x="1" y="3997"/>
                  </a:lnTo>
                  <a:lnTo>
                    <a:pt x="1" y="4056"/>
                  </a:lnTo>
                  <a:lnTo>
                    <a:pt x="5760" y="4056"/>
                  </a:lnTo>
                  <a:lnTo>
                    <a:pt x="5760" y="4105"/>
                  </a:lnTo>
                  <a:lnTo>
                    <a:pt x="1" y="4104"/>
                  </a:lnTo>
                  <a:lnTo>
                    <a:pt x="1" y="4165"/>
                  </a:lnTo>
                  <a:lnTo>
                    <a:pt x="5760" y="4165"/>
                  </a:lnTo>
                  <a:lnTo>
                    <a:pt x="5760" y="0"/>
                  </a:lnTo>
                  <a:lnTo>
                    <a:pt x="1" y="0"/>
                  </a:lnTo>
                  <a:lnTo>
                    <a:pt x="1" y="61"/>
                  </a:lnTo>
                  <a:lnTo>
                    <a:pt x="5760" y="60"/>
                  </a:lnTo>
                  <a:lnTo>
                    <a:pt x="5760" y="108"/>
                  </a:lnTo>
                  <a:lnTo>
                    <a:pt x="1" y="108"/>
                  </a:lnTo>
                  <a:lnTo>
                    <a:pt x="1" y="168"/>
                  </a:lnTo>
                  <a:lnTo>
                    <a:pt x="5760" y="169"/>
                  </a:lnTo>
                  <a:lnTo>
                    <a:pt x="5760" y="216"/>
                  </a:lnTo>
                  <a:lnTo>
                    <a:pt x="1" y="216"/>
                  </a:lnTo>
                  <a:lnTo>
                    <a:pt x="1" y="276"/>
                  </a:lnTo>
                  <a:lnTo>
                    <a:pt x="5760" y="277"/>
                  </a:lnTo>
                  <a:lnTo>
                    <a:pt x="5760" y="324"/>
                  </a:lnTo>
                  <a:lnTo>
                    <a:pt x="1" y="324"/>
                  </a:lnTo>
                  <a:lnTo>
                    <a:pt x="1" y="384"/>
                  </a:lnTo>
                  <a:lnTo>
                    <a:pt x="5760" y="384"/>
                  </a:lnTo>
                  <a:lnTo>
                    <a:pt x="5760" y="432"/>
                  </a:lnTo>
                  <a:lnTo>
                    <a:pt x="1" y="432"/>
                  </a:lnTo>
                  <a:lnTo>
                    <a:pt x="1" y="492"/>
                  </a:lnTo>
                  <a:lnTo>
                    <a:pt x="5760" y="493"/>
                  </a:lnTo>
                  <a:lnTo>
                    <a:pt x="5760" y="540"/>
                  </a:lnTo>
                  <a:lnTo>
                    <a:pt x="1" y="540"/>
                  </a:lnTo>
                  <a:lnTo>
                    <a:pt x="1" y="600"/>
                  </a:lnTo>
                  <a:lnTo>
                    <a:pt x="5760" y="600"/>
                  </a:lnTo>
                  <a:lnTo>
                    <a:pt x="5760" y="648"/>
                  </a:lnTo>
                  <a:lnTo>
                    <a:pt x="1" y="648"/>
                  </a:lnTo>
                  <a:lnTo>
                    <a:pt x="1" y="708"/>
                  </a:lnTo>
                  <a:lnTo>
                    <a:pt x="5760" y="709"/>
                  </a:lnTo>
                  <a:lnTo>
                    <a:pt x="5760" y="756"/>
                  </a:lnTo>
                  <a:lnTo>
                    <a:pt x="1" y="756"/>
                  </a:lnTo>
                  <a:lnTo>
                    <a:pt x="1" y="816"/>
                  </a:lnTo>
                  <a:lnTo>
                    <a:pt x="5760" y="817"/>
                  </a:lnTo>
                  <a:lnTo>
                    <a:pt x="5760" y="865"/>
                  </a:lnTo>
                  <a:lnTo>
                    <a:pt x="1" y="864"/>
                  </a:lnTo>
                  <a:lnTo>
                    <a:pt x="1" y="925"/>
                  </a:lnTo>
                  <a:lnTo>
                    <a:pt x="5760" y="925"/>
                  </a:lnTo>
                  <a:lnTo>
                    <a:pt x="5760" y="973"/>
                  </a:lnTo>
                  <a:lnTo>
                    <a:pt x="1" y="972"/>
                  </a:lnTo>
                  <a:lnTo>
                    <a:pt x="1" y="1032"/>
                  </a:lnTo>
                  <a:lnTo>
                    <a:pt x="5760" y="1033"/>
                  </a:lnTo>
                  <a:lnTo>
                    <a:pt x="5760" y="1080"/>
                  </a:lnTo>
                  <a:lnTo>
                    <a:pt x="1" y="1080"/>
                  </a:lnTo>
                  <a:lnTo>
                    <a:pt x="1" y="1140"/>
                  </a:lnTo>
                  <a:lnTo>
                    <a:pt x="5760" y="1140"/>
                  </a:lnTo>
                  <a:lnTo>
                    <a:pt x="5760" y="1188"/>
                  </a:lnTo>
                  <a:lnTo>
                    <a:pt x="1" y="1188"/>
                  </a:lnTo>
                  <a:lnTo>
                    <a:pt x="1" y="1248"/>
                  </a:lnTo>
                  <a:lnTo>
                    <a:pt x="5760" y="1248"/>
                  </a:lnTo>
                  <a:lnTo>
                    <a:pt x="5760" y="1296"/>
                  </a:lnTo>
                  <a:lnTo>
                    <a:pt x="1" y="1297"/>
                  </a:lnTo>
                  <a:lnTo>
                    <a:pt x="1" y="1357"/>
                  </a:lnTo>
                  <a:lnTo>
                    <a:pt x="5760" y="1356"/>
                  </a:lnTo>
                  <a:lnTo>
                    <a:pt x="5760" y="1404"/>
                  </a:lnTo>
                  <a:lnTo>
                    <a:pt x="1" y="1404"/>
                  </a:lnTo>
                  <a:lnTo>
                    <a:pt x="1" y="1465"/>
                  </a:lnTo>
                  <a:lnTo>
                    <a:pt x="5760" y="1464"/>
                  </a:lnTo>
                  <a:lnTo>
                    <a:pt x="5760" y="1512"/>
                  </a:lnTo>
                  <a:lnTo>
                    <a:pt x="1" y="1512"/>
                  </a:lnTo>
                  <a:lnTo>
                    <a:pt x="1" y="1572"/>
                  </a:lnTo>
                  <a:lnTo>
                    <a:pt x="5760" y="1572"/>
                  </a:lnTo>
                  <a:lnTo>
                    <a:pt x="5760" y="1620"/>
                  </a:lnTo>
                  <a:lnTo>
                    <a:pt x="1" y="1620"/>
                  </a:lnTo>
                  <a:lnTo>
                    <a:pt x="1" y="1680"/>
                  </a:lnTo>
                  <a:lnTo>
                    <a:pt x="5760" y="1681"/>
                  </a:lnTo>
                  <a:lnTo>
                    <a:pt x="5760" y="1728"/>
                  </a:lnTo>
                  <a:lnTo>
                    <a:pt x="1" y="1728"/>
                  </a:lnTo>
                  <a:lnTo>
                    <a:pt x="1" y="1789"/>
                  </a:lnTo>
                  <a:lnTo>
                    <a:pt x="5760" y="1789"/>
                  </a:lnTo>
                  <a:lnTo>
                    <a:pt x="5760" y="1836"/>
                  </a:lnTo>
                  <a:lnTo>
                    <a:pt x="1" y="1836"/>
                  </a:lnTo>
                  <a:lnTo>
                    <a:pt x="1" y="1896"/>
                  </a:lnTo>
                  <a:lnTo>
                    <a:pt x="5760" y="1896"/>
                  </a:lnTo>
                  <a:lnTo>
                    <a:pt x="5760" y="1944"/>
                  </a:lnTo>
                  <a:lnTo>
                    <a:pt x="1" y="1944"/>
                  </a:lnTo>
                  <a:lnTo>
                    <a:pt x="1" y="2005"/>
                  </a:lnTo>
                  <a:lnTo>
                    <a:pt x="5760" y="2004"/>
                  </a:lnTo>
                  <a:lnTo>
                    <a:pt x="5760" y="2052"/>
                  </a:lnTo>
                  <a:lnTo>
                    <a:pt x="1" y="2052"/>
                  </a:lnTo>
                  <a:lnTo>
                    <a:pt x="1" y="2113"/>
                  </a:lnTo>
                  <a:lnTo>
                    <a:pt x="5760" y="2112"/>
                  </a:lnTo>
                  <a:lnTo>
                    <a:pt x="5760" y="2161"/>
                  </a:lnTo>
                  <a:lnTo>
                    <a:pt x="1" y="2160"/>
                  </a:lnTo>
                  <a:lnTo>
                    <a:pt x="1" y="2220"/>
                  </a:lnTo>
                  <a:lnTo>
                    <a:pt x="5760" y="2220"/>
                  </a:lnTo>
                  <a:lnTo>
                    <a:pt x="5760" y="2268"/>
                  </a:lnTo>
                  <a:lnTo>
                    <a:pt x="1" y="2268"/>
                  </a:lnTo>
                  <a:lnTo>
                    <a:pt x="1" y="2328"/>
                  </a:lnTo>
                  <a:lnTo>
                    <a:pt x="5760" y="2328"/>
                  </a:lnTo>
                  <a:lnTo>
                    <a:pt x="5760" y="2376"/>
                  </a:lnTo>
                  <a:lnTo>
                    <a:pt x="1" y="2376"/>
                  </a:lnTo>
                  <a:lnTo>
                    <a:pt x="1" y="2437"/>
                  </a:lnTo>
                  <a:lnTo>
                    <a:pt x="5760" y="2436"/>
                  </a:lnTo>
                  <a:lnTo>
                    <a:pt x="5760" y="2484"/>
                  </a:lnTo>
                  <a:lnTo>
                    <a:pt x="1" y="2484"/>
                  </a:lnTo>
                  <a:lnTo>
                    <a:pt x="1" y="2545"/>
                  </a:lnTo>
                  <a:lnTo>
                    <a:pt x="5760" y="2545"/>
                  </a:lnTo>
                  <a:lnTo>
                    <a:pt x="5760" y="2592"/>
                  </a:lnTo>
                  <a:lnTo>
                    <a:pt x="1" y="2592"/>
                  </a:lnTo>
                  <a:lnTo>
                    <a:pt x="1" y="2652"/>
                  </a:lnTo>
                  <a:lnTo>
                    <a:pt x="5760" y="2652"/>
                  </a:lnTo>
                  <a:lnTo>
                    <a:pt x="5760" y="2700"/>
                  </a:lnTo>
                  <a:lnTo>
                    <a:pt x="1" y="2700"/>
                  </a:lnTo>
                  <a:lnTo>
                    <a:pt x="1" y="2761"/>
                  </a:lnTo>
                  <a:lnTo>
                    <a:pt x="5760" y="2760"/>
                  </a:lnTo>
                  <a:lnTo>
                    <a:pt x="5760" y="2808"/>
                  </a:lnTo>
                  <a:lnTo>
                    <a:pt x="1" y="2808"/>
                  </a:lnTo>
                  <a:lnTo>
                    <a:pt x="1" y="2868"/>
                  </a:lnTo>
                  <a:lnTo>
                    <a:pt x="5760" y="2868"/>
                  </a:lnTo>
                  <a:lnTo>
                    <a:pt x="5760" y="2917"/>
                  </a:lnTo>
                  <a:lnTo>
                    <a:pt x="0" y="2917"/>
                  </a:lnTo>
                  <a:lnTo>
                    <a:pt x="1" y="2977"/>
                  </a:lnTo>
                  <a:lnTo>
                    <a:pt x="5760" y="2976"/>
                  </a:lnTo>
                  <a:lnTo>
                    <a:pt x="5760" y="3024"/>
                  </a:lnTo>
                  <a:lnTo>
                    <a:pt x="1" y="3024"/>
                  </a:lnTo>
                  <a:lnTo>
                    <a:pt x="1" y="3084"/>
                  </a:lnTo>
                  <a:lnTo>
                    <a:pt x="5760" y="3084"/>
                  </a:lnTo>
                  <a:lnTo>
                    <a:pt x="5760" y="3132"/>
                  </a:lnTo>
                  <a:lnTo>
                    <a:pt x="1" y="3132"/>
                  </a:lnTo>
                  <a:lnTo>
                    <a:pt x="1" y="3192"/>
                  </a:lnTo>
                  <a:lnTo>
                    <a:pt x="5760" y="3192"/>
                  </a:lnTo>
                  <a:lnTo>
                    <a:pt x="5760" y="3240"/>
                  </a:lnTo>
                  <a:lnTo>
                    <a:pt x="1" y="3240"/>
                  </a:lnTo>
                  <a:lnTo>
                    <a:pt x="1" y="3301"/>
                  </a:lnTo>
                  <a:lnTo>
                    <a:pt x="5760" y="3300"/>
                  </a:lnTo>
                  <a:lnTo>
                    <a:pt x="5760" y="3348"/>
                  </a:lnTo>
                  <a:lnTo>
                    <a:pt x="1" y="3348"/>
                  </a:lnTo>
                  <a:lnTo>
                    <a:pt x="1" y="3408"/>
                  </a:lnTo>
                  <a:lnTo>
                    <a:pt x="5760" y="3409"/>
                  </a:lnTo>
                  <a:lnTo>
                    <a:pt x="5760" y="3457"/>
                  </a:lnTo>
                  <a:lnTo>
                    <a:pt x="1" y="3456"/>
                  </a:lnTo>
                  <a:lnTo>
                    <a:pt x="1" y="3517"/>
                  </a:lnTo>
                  <a:lnTo>
                    <a:pt x="5760" y="3516"/>
                  </a:lnTo>
                  <a:lnTo>
                    <a:pt x="5760" y="3565"/>
                  </a:lnTo>
                  <a:lnTo>
                    <a:pt x="1" y="3565"/>
                  </a:lnTo>
                  <a:lnTo>
                    <a:pt x="1" y="3624"/>
                  </a:lnTo>
                  <a:lnTo>
                    <a:pt x="5760" y="3625"/>
                  </a:lnTo>
                  <a:lnTo>
                    <a:pt x="5760" y="3673"/>
                  </a:lnTo>
                  <a:lnTo>
                    <a:pt x="1" y="3672"/>
                  </a:lnTo>
                  <a:lnTo>
                    <a:pt x="1" y="3733"/>
                  </a:lnTo>
                  <a:lnTo>
                    <a:pt x="5760" y="3733"/>
                  </a:lnTo>
                  <a:lnTo>
                    <a:pt x="5760" y="3781"/>
                  </a:lnTo>
                  <a:lnTo>
                    <a:pt x="1" y="3781"/>
                  </a:lnTo>
                  <a:lnTo>
                    <a:pt x="1" y="3841"/>
                  </a:lnTo>
                  <a:lnTo>
                    <a:pt x="5760" y="3841"/>
                  </a:lnTo>
                  <a:lnTo>
                    <a:pt x="5760" y="3889"/>
                  </a:lnTo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  <p:sldLayoutId id="2147484220" r:id="rId12"/>
    <p:sldLayoutId id="2147484221" r:id="rId13"/>
    <p:sldLayoutId id="214748422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-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../media/media4.mp3"/><Relationship Id="rId7" Type="http://schemas.openxmlformats.org/officeDocument/2006/relationships/image" Target="../media/image3.wmf"/><Relationship Id="rId2" Type="http://schemas.microsoft.com/office/2007/relationships/media" Target="../media/media4.mp3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Oscillators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Positive Feedback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In phase from output to input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Unity Loop Gain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Saturation</a:t>
            </a:r>
          </a:p>
        </p:txBody>
      </p:sp>
      <p:pic>
        <p:nvPicPr>
          <p:cNvPr id="2" name="Exp13-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34400" y="5864946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54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Ring Oscillator Loading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ea typeface="新細明體" panose="02020500000000000000" pitchFamily="18" charset="-120"/>
              </a:rPr>
              <a:t>Control the oscillation frequency.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734300" cy="354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Exp13-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72500" y="5836443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6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E:\ring-C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38195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 descr="E:\ring-C3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00400"/>
            <a:ext cx="38195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Exp13-1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610600" y="6172200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92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74LS00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Cascade 3 stages forming a faster ring oscillator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2057400"/>
            <a:ext cx="2590800" cy="296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Exp13-1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3118" y="5882481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2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74LS00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panose="02020500000000000000" pitchFamily="18" charset="-120"/>
              </a:rPr>
              <a:t>Slow down the ring oscillator by RC loading.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828800"/>
            <a:ext cx="36957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Exp13-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34400" y="6317673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5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zh-TW" sz="4000" smtClean="0">
                <a:ea typeface="新細明體" panose="02020500000000000000" pitchFamily="18" charset="-120"/>
              </a:rPr>
              <a:t>Review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en-US" altLang="zh-TW" sz="2800" smtClean="0">
                <a:ea typeface="新細明體" panose="02020500000000000000" pitchFamily="18" charset="-120"/>
              </a:rPr>
              <a:t>Oscillator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Positive feedback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RC charging</a:t>
            </a:r>
          </a:p>
          <a:p>
            <a:r>
              <a:rPr lang="en-US" altLang="zh-TW" sz="2800" smtClean="0">
                <a:ea typeface="新細明體" panose="02020500000000000000" pitchFamily="18" charset="-120"/>
              </a:rPr>
              <a:t>Two-Tone Oscillator</a:t>
            </a:r>
          </a:p>
          <a:p>
            <a:pPr lvl="1"/>
            <a:r>
              <a:rPr lang="en-US" altLang="zh-TW" sz="2400" smtClean="0">
                <a:ea typeface="新細明體" panose="02020500000000000000" pitchFamily="18" charset="-120"/>
              </a:rPr>
              <a:t>Diode coupling</a:t>
            </a:r>
          </a:p>
          <a:p>
            <a:r>
              <a:rPr lang="en-US" altLang="zh-TW" sz="2800" smtClean="0">
                <a:ea typeface="新細明體" panose="02020500000000000000" pitchFamily="18" charset="-120"/>
              </a:rPr>
              <a:t>Ring Oscillator</a:t>
            </a:r>
            <a:endParaRPr lang="en-US" altLang="zh-TW" sz="2400" smtClean="0">
              <a:ea typeface="新細明體" panose="02020500000000000000" pitchFamily="18" charset="-120"/>
            </a:endParaRPr>
          </a:p>
        </p:txBody>
      </p:sp>
      <p:pic>
        <p:nvPicPr>
          <p:cNvPr id="2" name="Exp13-1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58200" y="5852318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6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381000"/>
            <a:ext cx="7772400" cy="487363"/>
          </a:xfrm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Square Wave Oscillator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zh-TW" altLang="en-US" smtClean="0">
                <a:ea typeface="新細明體" panose="02020500000000000000" pitchFamily="18" charset="-120"/>
              </a:rPr>
              <a:t> </a:t>
            </a:r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990600"/>
            <a:ext cx="381635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Exp13-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34400" y="6354473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7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Positive Feedback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R</a:t>
            </a:r>
            <a:r>
              <a:rPr lang="en-US" altLang="zh-TW" baseline="-25000" smtClean="0">
                <a:ea typeface="新細明體" panose="02020500000000000000" pitchFamily="18" charset="-120"/>
              </a:rPr>
              <a:t>1</a:t>
            </a:r>
            <a:r>
              <a:rPr lang="en-US" altLang="zh-TW" smtClean="0">
                <a:ea typeface="新細明體" panose="02020500000000000000" pitchFamily="18" charset="-120"/>
              </a:rPr>
              <a:t>, R</a:t>
            </a:r>
            <a:r>
              <a:rPr lang="en-US" altLang="zh-TW" baseline="-25000" smtClean="0">
                <a:ea typeface="新細明體" panose="02020500000000000000" pitchFamily="18" charset="-120"/>
              </a:rPr>
              <a:t>2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Frequency Control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R</a:t>
            </a:r>
            <a:r>
              <a:rPr lang="en-US" altLang="zh-TW" baseline="-25000" smtClean="0">
                <a:ea typeface="新細明體" panose="02020500000000000000" pitchFamily="18" charset="-120"/>
              </a:rPr>
              <a:t>3</a:t>
            </a:r>
            <a:r>
              <a:rPr lang="en-US" altLang="zh-TW" smtClean="0">
                <a:ea typeface="新細明體" panose="02020500000000000000" pitchFamily="18" charset="-120"/>
              </a:rPr>
              <a:t>, C</a:t>
            </a:r>
            <a:r>
              <a:rPr lang="en-US" altLang="zh-TW" baseline="-25000" smtClean="0">
                <a:ea typeface="新細明體" panose="02020500000000000000" pitchFamily="18" charset="-120"/>
              </a:rPr>
              <a:t>1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Capacitor charging and discharging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Saturation Voltage</a:t>
            </a:r>
          </a:p>
        </p:txBody>
      </p:sp>
      <p:pic>
        <p:nvPicPr>
          <p:cNvPr id="2" name="Exp13-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34400" y="5852318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Period or Frequency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Switching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RC charging time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143000" y="3200400"/>
          <a:ext cx="62484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6" imgW="2806700" imgH="393700" progId="Equation.3">
                  <p:embed/>
                </p:oleObj>
              </mc:Choice>
              <mc:Fallback>
                <p:oleObj name="Equation" r:id="rId6" imgW="28067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00400"/>
                        <a:ext cx="62484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Exp13-4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534400" y="5852318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7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838200"/>
          </a:xfrm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Output Waveform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zh-TW" altLang="en-US" smtClean="0">
                <a:ea typeface="新細明體" panose="02020500000000000000" pitchFamily="18" charset="-120"/>
              </a:rPr>
              <a:t> 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6400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Exp13-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58200" y="6324600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52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838200"/>
          </a:xfrm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Capacitor Waveform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zh-TW" altLang="en-US" smtClean="0">
                <a:ea typeface="新細明體" panose="02020500000000000000" pitchFamily="18" charset="-120"/>
              </a:rPr>
              <a:t> 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6172200" cy="507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Exp13-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97455" y="6336001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2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  <a:noFill/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Wien Bridge Oscillator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zh-TW" altLang="en-US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609600" y="55626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00000"/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4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chemeClr val="tx2"/>
                </a:solidFill>
                <a:ea typeface="新細明體" panose="02020500000000000000" pitchFamily="18" charset="-120"/>
              </a:rPr>
              <a:t>Sine wave</a:t>
            </a:r>
            <a:br>
              <a:rPr lang="en-US" altLang="zh-TW" sz="2400">
                <a:solidFill>
                  <a:schemeClr val="tx2"/>
                </a:solidFill>
                <a:ea typeface="新細明體" panose="02020500000000000000" pitchFamily="18" charset="-120"/>
              </a:rPr>
            </a:br>
            <a:r>
              <a:rPr lang="en-US" altLang="zh-TW" sz="2400">
                <a:solidFill>
                  <a:schemeClr val="tx2"/>
                </a:solidFill>
                <a:ea typeface="新細明體" panose="02020500000000000000" pitchFamily="18" charset="-120"/>
              </a:rPr>
              <a:t>www.ti.com/sc/docs/apps/msp/journal/aug2000/aug_07.pdf</a:t>
            </a:r>
            <a:r>
              <a:rPr lang="en-US" altLang="zh-TW" sz="4400">
                <a:solidFill>
                  <a:schemeClr val="tx2"/>
                </a:solidFill>
                <a:ea typeface="新細明體" panose="02020500000000000000" pitchFamily="18" charset="-120"/>
              </a:rPr>
              <a:t> </a:t>
            </a:r>
          </a:p>
        </p:txBody>
      </p:sp>
      <p:pic>
        <p:nvPicPr>
          <p:cNvPr id="30725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52578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Exp13-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95518" y="6368328"/>
            <a:ext cx="487363" cy="4873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0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6474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Ring Oscillator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926" y="106034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anose="02020500000000000000" pitchFamily="18" charset="-120"/>
              </a:rPr>
              <a:t>Cascade 3 CMOS inverters.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ea typeface="新細明體" panose="02020500000000000000" pitchFamily="18" charset="-120"/>
              </a:rPr>
              <a:t>Connect the output back to input.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>
              <a:ea typeface="新細明體" panose="02020500000000000000" pitchFamily="18" charset="-120"/>
            </a:endParaRPr>
          </a:p>
        </p:txBody>
      </p:sp>
      <p:pic>
        <p:nvPicPr>
          <p:cNvPr id="327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5519738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Exp13-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62818" y="5913437"/>
            <a:ext cx="487363" cy="487363"/>
          </a:xfrm>
          <a:prstGeom prst="rect">
            <a:avLst/>
          </a:prstGeom>
        </p:spPr>
      </p:pic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90800" y="4856181"/>
            <a:ext cx="679450" cy="571500"/>
            <a:chOff x="7470" y="2802"/>
            <a:chExt cx="1070" cy="900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 rot="16200000">
              <a:off x="7470" y="2802"/>
              <a:ext cx="900" cy="900"/>
            </a:xfrm>
            <a:prstGeom prst="flowChartMerg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8360" y="3162"/>
              <a:ext cx="180" cy="18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3820191" y="4856181"/>
            <a:ext cx="679450" cy="571500"/>
            <a:chOff x="7470" y="2802"/>
            <a:chExt cx="1070" cy="90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 rot="16200000">
              <a:off x="7470" y="2802"/>
              <a:ext cx="900" cy="900"/>
            </a:xfrm>
            <a:prstGeom prst="flowChartMerg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8360" y="3162"/>
              <a:ext cx="180" cy="18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5021229" y="4856181"/>
            <a:ext cx="679450" cy="571500"/>
            <a:chOff x="7470" y="2802"/>
            <a:chExt cx="1070" cy="900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 rot="16200000">
              <a:off x="7470" y="2802"/>
              <a:ext cx="900" cy="900"/>
            </a:xfrm>
            <a:prstGeom prst="flowChartMerg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AutoShape 4"/>
            <p:cNvSpPr>
              <a:spLocks noChangeArrowheads="1"/>
            </p:cNvSpPr>
            <p:nvPr/>
          </p:nvSpPr>
          <p:spPr bwMode="auto">
            <a:xfrm>
              <a:off x="8360" y="3162"/>
              <a:ext cx="180" cy="18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5" name="Straight Connector 14"/>
          <p:cNvCxnSpPr>
            <a:endCxn id="8" idx="6"/>
          </p:cNvCxnSpPr>
          <p:nvPr/>
        </p:nvCxnSpPr>
        <p:spPr>
          <a:xfrm flipH="1">
            <a:off x="3270250" y="5141930"/>
            <a:ext cx="5499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0"/>
          </p:cNvCxnSpPr>
          <p:nvPr/>
        </p:nvCxnSpPr>
        <p:spPr>
          <a:xfrm flipH="1" flipV="1">
            <a:off x="4505182" y="5141930"/>
            <a:ext cx="51604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86000" y="5679872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67400" y="5141930"/>
            <a:ext cx="0" cy="537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86000" y="5141930"/>
            <a:ext cx="0" cy="537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6"/>
          </p:cNvCxnSpPr>
          <p:nvPr/>
        </p:nvCxnSpPr>
        <p:spPr>
          <a:xfrm flipV="1">
            <a:off x="5700679" y="5141930"/>
            <a:ext cx="1667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7" idx="0"/>
          </p:cNvCxnSpPr>
          <p:nvPr/>
        </p:nvCxnSpPr>
        <p:spPr>
          <a:xfrm>
            <a:off x="2286000" y="5141930"/>
            <a:ext cx="304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8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Ring Oscillator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TW" sz="280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ea typeface="新細明體" panose="02020500000000000000" pitchFamily="18" charset="-120"/>
              </a:rPr>
              <a:t>Relation between oscillation frequency, delay, and stage count</a:t>
            </a:r>
          </a:p>
        </p:txBody>
      </p:sp>
      <p:pic>
        <p:nvPicPr>
          <p:cNvPr id="33796" name="Picture 5" descr="E:\ring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85888"/>
            <a:ext cx="38195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Exp13-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30491" y="5913437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Waterloo">
  <a:themeElements>
    <a:clrScheme name="">
      <a:dk1>
        <a:srgbClr val="000066"/>
      </a:dk1>
      <a:lt1>
        <a:srgbClr val="FBFBFF"/>
      </a:lt1>
      <a:dk2>
        <a:srgbClr val="660066"/>
      </a:dk2>
      <a:lt2>
        <a:srgbClr val="0000FF"/>
      </a:lt2>
      <a:accent1>
        <a:srgbClr val="FF8000"/>
      </a:accent1>
      <a:accent2>
        <a:srgbClr val="FFA040"/>
      </a:accent2>
      <a:accent3>
        <a:srgbClr val="FDFDFF"/>
      </a:accent3>
      <a:accent4>
        <a:srgbClr val="000056"/>
      </a:accent4>
      <a:accent5>
        <a:srgbClr val="FFC0AA"/>
      </a:accent5>
      <a:accent6>
        <a:srgbClr val="E79139"/>
      </a:accent6>
      <a:hlink>
        <a:srgbClr val="E000E0"/>
      </a:hlink>
      <a:folHlink>
        <a:srgbClr val="8080FF"/>
      </a:folHlink>
    </a:clrScheme>
    <a:fontScheme name="Waterlo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n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75000"/>
          <a:buFont typeface="Monotype Sorts" pitchFamily="2" charset="2"/>
          <a:buChar char="n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aterlo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lo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lo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lo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lo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lo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lo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loo 8">
        <a:dk1>
          <a:srgbClr val="0000FF"/>
        </a:dk1>
        <a:lt1>
          <a:srgbClr val="FFFFFF"/>
        </a:lt1>
        <a:dk2>
          <a:srgbClr val="000080"/>
        </a:dk2>
        <a:lt2>
          <a:srgbClr val="FFFF00"/>
        </a:lt2>
        <a:accent1>
          <a:srgbClr val="FF8000"/>
        </a:accent1>
        <a:accent2>
          <a:srgbClr val="FFA040"/>
        </a:accent2>
        <a:accent3>
          <a:srgbClr val="AAAAC0"/>
        </a:accent3>
        <a:accent4>
          <a:srgbClr val="DADADA"/>
        </a:accent4>
        <a:accent5>
          <a:srgbClr val="FFC0AA"/>
        </a:accent5>
        <a:accent6>
          <a:srgbClr val="E79139"/>
        </a:accent6>
        <a:hlink>
          <a:srgbClr val="E000E0"/>
        </a:hlink>
        <a:folHlink>
          <a:srgbClr val="808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c:\powerpnt\waterloo.ppt</Template>
  <TotalTime>20526</TotalTime>
  <Pages>128</Pages>
  <Words>124</Words>
  <Application>Microsoft Office PowerPoint</Application>
  <PresentationFormat>On-screen Show (4:3)</PresentationFormat>
  <Paragraphs>58</Paragraphs>
  <Slides>14</Slides>
  <Notes>7</Notes>
  <HiddenSlides>0</HiddenSlides>
  <MMClips>14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Monotype Sorts</vt:lpstr>
      <vt:lpstr>新細明體</vt:lpstr>
      <vt:lpstr>Arial</vt:lpstr>
      <vt:lpstr>Times New Roman</vt:lpstr>
      <vt:lpstr>Waterloo</vt:lpstr>
      <vt:lpstr>Equation</vt:lpstr>
      <vt:lpstr>Oscillators</vt:lpstr>
      <vt:lpstr>Square Wave Oscillator</vt:lpstr>
      <vt:lpstr>PowerPoint Presentation</vt:lpstr>
      <vt:lpstr>Period or Frequency</vt:lpstr>
      <vt:lpstr>Output Waveform</vt:lpstr>
      <vt:lpstr>Capacitor Waveform</vt:lpstr>
      <vt:lpstr>Wien Bridge Oscillator</vt:lpstr>
      <vt:lpstr>Ring Oscillator</vt:lpstr>
      <vt:lpstr>Ring Oscillator</vt:lpstr>
      <vt:lpstr>Ring Oscillator Loading</vt:lpstr>
      <vt:lpstr>PowerPoint Presentation</vt:lpstr>
      <vt:lpstr>74LS00</vt:lpstr>
      <vt:lpstr>74LS00</vt:lpstr>
      <vt:lpstr>Review</vt:lpstr>
    </vt:vector>
  </TitlesOfParts>
  <Company>EE-UB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EE353</dc:title>
  <dc:creator>Pao-Lo Liu</dc:creator>
  <cp:lastModifiedBy>Pao-Lo Liu</cp:lastModifiedBy>
  <cp:revision>626</cp:revision>
  <cp:lastPrinted>1997-01-20T20:37:18Z</cp:lastPrinted>
  <dcterms:created xsi:type="dcterms:W3CDTF">2000-01-06T22:02:56Z</dcterms:created>
  <dcterms:modified xsi:type="dcterms:W3CDTF">2015-10-06T20:19:49Z</dcterms:modified>
</cp:coreProperties>
</file>