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A273-F1B4-9D9C-8F03-8B435B4366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CCE0E-05EB-D66E-4764-DB63A0EE1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CC1C4-82CB-5964-C114-9DE1B44426B4}"/>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4989E24E-8653-EC4E-FD2C-FA551B2B4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27AC7-528A-0A35-AC29-C546FBC32FF1}"/>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260395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55B9E-477F-393C-D86C-1500769239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0AAC1F-A16A-6165-E471-662428950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01A68-2ECC-2D86-799D-E2C8C8054BE0}"/>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D7A9BC3C-332B-6136-3D42-5B9500876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5E0B2-2F44-C7AA-3944-4C5C55C8E01D}"/>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1675044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817184-08C2-E6AD-06D0-C516A73D3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0B9D39-11D9-9B6B-9267-2DDC7F6C98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8ED91-4D8D-4A2A-5FDD-A0A302C0BAEA}"/>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F1EDD9E8-CD22-AC4F-8E14-C70B46D8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D5660-2089-DEC3-3B12-DF695080B7A1}"/>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4093341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311B6-F762-7C6A-6A08-0D9905399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1462A8-9515-F70C-FFBD-1E0DE2FC5D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DA7FF-A1F3-E27C-5921-3DA87EEC7B7F}"/>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FA405095-2B73-044A-D621-777903E58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E79D3-08E2-4752-8715-C039F2002F89}"/>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423174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4F29-2AB4-B76D-16F8-B9F6549C0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4EA386-36B5-B206-0022-B260F520FC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79987B-77C3-1460-2661-B92B78359A42}"/>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D2052FB7-338B-C5BC-FB5A-7B421CE87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EAA0F-7D20-F028-FCB7-0E0150AFE495}"/>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2341996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9984-2BC6-B4B4-4981-0E8DC7B9AA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DD054-0F4D-CBC5-D31D-706587E62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8CA4C3-8B67-34D4-042D-7F05B22D5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B3456C-2878-D268-A044-177E35B143C0}"/>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6" name="Footer Placeholder 5">
            <a:extLst>
              <a:ext uri="{FF2B5EF4-FFF2-40B4-BE49-F238E27FC236}">
                <a16:creationId xmlns:a16="http://schemas.microsoft.com/office/drawing/2014/main" id="{40509B61-2EA0-B677-9C49-E4814DA73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789BB-F7EA-EDAA-71F1-1D1C5D372931}"/>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428756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4878-EADD-AB3C-A985-E9410EDE57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6A2478-9944-AB32-4470-145B0883B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20825-FD74-9658-89C1-DC722C3FA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36254-1B19-C6CF-AD68-3C3C5067F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E9654-5D33-93AE-4F3D-C3FBD57BE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F4CBF-0EFE-9D17-2084-136F8AC24F33}"/>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8" name="Footer Placeholder 7">
            <a:extLst>
              <a:ext uri="{FF2B5EF4-FFF2-40B4-BE49-F238E27FC236}">
                <a16:creationId xmlns:a16="http://schemas.microsoft.com/office/drawing/2014/main" id="{A3AC8CE4-CD49-90F0-9BC8-05B5E6F90F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D606FF-53AE-7124-C86E-2EA7C3957F01}"/>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61120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8F93-98C8-64E9-762E-32A8336ABA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42B97-1ADD-6B9B-CCA2-2EEC55918376}"/>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4" name="Footer Placeholder 3">
            <a:extLst>
              <a:ext uri="{FF2B5EF4-FFF2-40B4-BE49-F238E27FC236}">
                <a16:creationId xmlns:a16="http://schemas.microsoft.com/office/drawing/2014/main" id="{DC2B13A4-4775-D76A-3943-EB287575F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4BDD45-0BA7-E137-A995-D269621EF666}"/>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141771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5D941-DD10-34BE-19E2-FB1449EBDFD3}"/>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3" name="Footer Placeholder 2">
            <a:extLst>
              <a:ext uri="{FF2B5EF4-FFF2-40B4-BE49-F238E27FC236}">
                <a16:creationId xmlns:a16="http://schemas.microsoft.com/office/drawing/2014/main" id="{C450BD53-9264-B34B-AC84-E6522F0624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A3339-43BB-62A1-F93A-77528E4A7E4E}"/>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177904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922E-9B7A-5FE3-3F1A-1278D4162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B522A5-8A98-BE4F-9E8E-C444A5A33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111AAF-F0C1-B8A9-E23E-82C7C1C44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E902F-2835-B056-AD3B-ED67FE483F34}"/>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6" name="Footer Placeholder 5">
            <a:extLst>
              <a:ext uri="{FF2B5EF4-FFF2-40B4-BE49-F238E27FC236}">
                <a16:creationId xmlns:a16="http://schemas.microsoft.com/office/drawing/2014/main" id="{0BF6EB95-D9D4-016F-99CA-86AF53199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12F76-B6A2-AA4E-D286-4CF95494FB06}"/>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378160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71B2-C024-B85C-A448-B3B5F7B4D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481D9-B201-E0C8-7267-267FD6FF2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6CBE91-4772-D196-8376-AEC43C99E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BCA5C-CBD7-D765-7BE0-56C01533BFCC}"/>
              </a:ext>
            </a:extLst>
          </p:cNvPr>
          <p:cNvSpPr>
            <a:spLocks noGrp="1"/>
          </p:cNvSpPr>
          <p:nvPr>
            <p:ph type="dt" sz="half" idx="10"/>
          </p:nvPr>
        </p:nvSpPr>
        <p:spPr/>
        <p:txBody>
          <a:bodyPr/>
          <a:lstStyle/>
          <a:p>
            <a:fld id="{4A002A85-277A-425C-9418-5932D3BD8C41}" type="datetimeFigureOut">
              <a:rPr lang="en-US" smtClean="0"/>
              <a:t>2/9/2024</a:t>
            </a:fld>
            <a:endParaRPr lang="en-US"/>
          </a:p>
        </p:txBody>
      </p:sp>
      <p:sp>
        <p:nvSpPr>
          <p:cNvPr id="6" name="Footer Placeholder 5">
            <a:extLst>
              <a:ext uri="{FF2B5EF4-FFF2-40B4-BE49-F238E27FC236}">
                <a16:creationId xmlns:a16="http://schemas.microsoft.com/office/drawing/2014/main" id="{47B99681-B069-464B-25C4-B5888CE23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05DC1-B1BF-67B2-316A-BF6CBD717B58}"/>
              </a:ext>
            </a:extLst>
          </p:cNvPr>
          <p:cNvSpPr>
            <a:spLocks noGrp="1"/>
          </p:cNvSpPr>
          <p:nvPr>
            <p:ph type="sldNum" sz="quarter" idx="12"/>
          </p:nvPr>
        </p:nvSpPr>
        <p:spPr/>
        <p:txBody>
          <a:bodyPr/>
          <a:lstStyle/>
          <a:p>
            <a:fld id="{353651BF-03D5-4BD9-A350-273E8C402394}" type="slidenum">
              <a:rPr lang="en-US" smtClean="0"/>
              <a:t>‹#›</a:t>
            </a:fld>
            <a:endParaRPr lang="en-US"/>
          </a:p>
        </p:txBody>
      </p:sp>
    </p:spTree>
    <p:extLst>
      <p:ext uri="{BB962C8B-B14F-4D97-AF65-F5344CB8AC3E}">
        <p14:creationId xmlns:p14="http://schemas.microsoft.com/office/powerpoint/2010/main" val="129419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9746EC-2F3A-1974-AC9F-9B817EED7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3399FD-D48C-AB05-8C3A-2F8ECC8A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41ACF-D967-20B6-E4B7-9C9970C0C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02A85-277A-425C-9418-5932D3BD8C41}" type="datetimeFigureOut">
              <a:rPr lang="en-US" smtClean="0"/>
              <a:t>2/9/2024</a:t>
            </a:fld>
            <a:endParaRPr lang="en-US"/>
          </a:p>
        </p:txBody>
      </p:sp>
      <p:sp>
        <p:nvSpPr>
          <p:cNvPr id="5" name="Footer Placeholder 4">
            <a:extLst>
              <a:ext uri="{FF2B5EF4-FFF2-40B4-BE49-F238E27FC236}">
                <a16:creationId xmlns:a16="http://schemas.microsoft.com/office/drawing/2014/main" id="{E79D3FFA-AAFD-4F1B-F098-F254BC54A3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2A0A44-E3A5-FFF8-11C8-CCB3670B9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651BF-03D5-4BD9-A350-273E8C402394}" type="slidenum">
              <a:rPr lang="en-US" smtClean="0"/>
              <a:t>‹#›</a:t>
            </a:fld>
            <a:endParaRPr lang="en-US"/>
          </a:p>
        </p:txBody>
      </p:sp>
    </p:spTree>
    <p:extLst>
      <p:ext uri="{BB962C8B-B14F-4D97-AF65-F5344CB8AC3E}">
        <p14:creationId xmlns:p14="http://schemas.microsoft.com/office/powerpoint/2010/main" val="246702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CF61-0CB6-C5DA-9F6F-E022258A80AA}"/>
              </a:ext>
            </a:extLst>
          </p:cNvPr>
          <p:cNvSpPr>
            <a:spLocks noGrp="1"/>
          </p:cNvSpPr>
          <p:nvPr>
            <p:ph type="ctrTitle"/>
          </p:nvPr>
        </p:nvSpPr>
        <p:spPr/>
        <p:txBody>
          <a:bodyPr/>
          <a:lstStyle/>
          <a:p>
            <a:r>
              <a:rPr lang="en-US" dirty="0"/>
              <a:t>EEO311 – Quiz 1</a:t>
            </a:r>
          </a:p>
        </p:txBody>
      </p:sp>
      <p:sp>
        <p:nvSpPr>
          <p:cNvPr id="3" name="Subtitle 2">
            <a:extLst>
              <a:ext uri="{FF2B5EF4-FFF2-40B4-BE49-F238E27FC236}">
                <a16:creationId xmlns:a16="http://schemas.microsoft.com/office/drawing/2014/main" id="{C8C21232-6020-1A8F-2B82-602C22AC418D}"/>
              </a:ext>
            </a:extLst>
          </p:cNvPr>
          <p:cNvSpPr>
            <a:spLocks noGrp="1"/>
          </p:cNvSpPr>
          <p:nvPr>
            <p:ph type="subTitle" idx="1"/>
          </p:nvPr>
        </p:nvSpPr>
        <p:spPr/>
        <p:txBody>
          <a:bodyPr/>
          <a:lstStyle/>
          <a:p>
            <a:r>
              <a:rPr lang="en-US" dirty="0"/>
              <a:t>Pete Mills</a:t>
            </a:r>
          </a:p>
        </p:txBody>
      </p:sp>
    </p:spTree>
    <p:extLst>
      <p:ext uri="{BB962C8B-B14F-4D97-AF65-F5344CB8AC3E}">
        <p14:creationId xmlns:p14="http://schemas.microsoft.com/office/powerpoint/2010/main" val="45266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981D-CA38-35B2-A9A5-8EA70927B4F3}"/>
              </a:ext>
            </a:extLst>
          </p:cNvPr>
          <p:cNvSpPr>
            <a:spLocks noGrp="1"/>
          </p:cNvSpPr>
          <p:nvPr>
            <p:ph type="title"/>
          </p:nvPr>
        </p:nvSpPr>
        <p:spPr/>
        <p:txBody>
          <a:bodyPr/>
          <a:lstStyle/>
          <a:p>
            <a:r>
              <a:rPr lang="en-US" dirty="0"/>
              <a:t>Schematic Question Reference</a:t>
            </a:r>
          </a:p>
        </p:txBody>
      </p:sp>
      <p:pic>
        <p:nvPicPr>
          <p:cNvPr id="5" name="Content Placeholder 4" descr="A screen shot of a whiteboard&#10;&#10;Description automatically generated">
            <a:extLst>
              <a:ext uri="{FF2B5EF4-FFF2-40B4-BE49-F238E27FC236}">
                <a16:creationId xmlns:a16="http://schemas.microsoft.com/office/drawing/2014/main" id="{6E0594AB-630A-7B4A-C0F7-0BECF64071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7348" y="1825625"/>
            <a:ext cx="8537304" cy="4351338"/>
          </a:xfrm>
        </p:spPr>
      </p:pic>
    </p:spTree>
    <p:extLst>
      <p:ext uri="{BB962C8B-B14F-4D97-AF65-F5344CB8AC3E}">
        <p14:creationId xmlns:p14="http://schemas.microsoft.com/office/powerpoint/2010/main" val="223053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8B6C-5635-09AE-4085-D42422974762}"/>
              </a:ext>
            </a:extLst>
          </p:cNvPr>
          <p:cNvSpPr>
            <a:spLocks noGrp="1"/>
          </p:cNvSpPr>
          <p:nvPr>
            <p:ph type="title"/>
          </p:nvPr>
        </p:nvSpPr>
        <p:spPr/>
        <p:txBody>
          <a:bodyPr/>
          <a:lstStyle/>
          <a:p>
            <a:r>
              <a:rPr lang="en-US" dirty="0"/>
              <a:t>Quiz Instructions</a:t>
            </a:r>
          </a:p>
        </p:txBody>
      </p:sp>
      <p:sp>
        <p:nvSpPr>
          <p:cNvPr id="3" name="Content Placeholder 2">
            <a:extLst>
              <a:ext uri="{FF2B5EF4-FFF2-40B4-BE49-F238E27FC236}">
                <a16:creationId xmlns:a16="http://schemas.microsoft.com/office/drawing/2014/main" id="{130EBF02-ABA8-BEC6-D608-2717833AF69A}"/>
              </a:ext>
            </a:extLst>
          </p:cNvPr>
          <p:cNvSpPr>
            <a:spLocks noGrp="1"/>
          </p:cNvSpPr>
          <p:nvPr>
            <p:ph idx="1"/>
          </p:nvPr>
        </p:nvSpPr>
        <p:spPr/>
        <p:txBody>
          <a:bodyPr>
            <a:normAutofit fontScale="47500" lnSpcReduction="20000"/>
          </a:bodyPr>
          <a:lstStyle/>
          <a:p>
            <a:pPr marR="102235">
              <a:spcBef>
                <a:spcPts val="0"/>
              </a:spcBef>
              <a:spcAft>
                <a:spcPts val="1375"/>
              </a:spcAft>
            </a:pPr>
            <a:r>
              <a:rPr lang="en-US" dirty="0">
                <a:solidFill>
                  <a:srgbClr val="111111"/>
                </a:solidFill>
                <a:latin typeface="arial" panose="020B0604020202020204" pitchFamily="34" charset="0"/>
              </a:rPr>
              <a:t>:   Consider the reference circuit with an enhancement mode n-MOSFET biased  to operate in the saturation region with a DC voltage source VGS = 1 V DC (assume the operation with strong inversion).  The drain to source voltage was maintained with a DC voltage source to VDS = 1 V DC.   The DC drain current was found to be  50 </a:t>
            </a:r>
            <a:r>
              <a:rPr lang="en-US" dirty="0" err="1">
                <a:solidFill>
                  <a:srgbClr val="111111"/>
                </a:solidFill>
                <a:latin typeface="arial" panose="020B0604020202020204" pitchFamily="34" charset="0"/>
              </a:rPr>
              <a:t>uA</a:t>
            </a:r>
            <a:r>
              <a:rPr lang="en-US" dirty="0">
                <a:solidFill>
                  <a:srgbClr val="111111"/>
                </a:solidFill>
                <a:latin typeface="arial" panose="020B0604020202020204" pitchFamily="34" charset="0"/>
              </a:rPr>
              <a:t> DC.  The MOSFET parameters shown below can be used for reference (not required):  Design parameter:  MOSFET gate length L = 0.5 um.   Standard process parameters: threshold voltage = 0.7 V,  Early voltage parameter = 20 V/um.  The circuit was modified as follows</a:t>
            </a:r>
            <a:endParaRPr lang="en-US" dirty="0">
              <a:solidFill>
                <a:srgbClr val="111111"/>
              </a:solidFill>
              <a:effectLst/>
              <a:latin typeface="arial" panose="020B0604020202020204" pitchFamily="34" charset="0"/>
            </a:endParaRPr>
          </a:p>
          <a:p>
            <a:pPr marR="102235">
              <a:spcBef>
                <a:spcPts val="0"/>
              </a:spcBef>
              <a:spcAft>
                <a:spcPts val="1375"/>
              </a:spcAft>
            </a:pPr>
            <a:r>
              <a:rPr lang="en-US" dirty="0">
                <a:effectLst/>
                <a:latin typeface="arial" panose="020B0604020202020204" pitchFamily="34" charset="0"/>
              </a:rPr>
              <a:t>Modification 1: The drain current was increased to 200 </a:t>
            </a:r>
            <a:r>
              <a:rPr lang="en-US" dirty="0" err="1">
                <a:effectLst/>
                <a:latin typeface="arial" panose="020B0604020202020204" pitchFamily="34" charset="0"/>
              </a:rPr>
              <a:t>uA</a:t>
            </a:r>
            <a:r>
              <a:rPr lang="en-US" dirty="0">
                <a:effectLst/>
                <a:latin typeface="arial" panose="020B0604020202020204" pitchFamily="34" charset="0"/>
              </a:rPr>
              <a:t> DC by  increase of VGS  while VDS was kept the same at 1 V. The change of the drain current resulted in scaling MOSFET parameters by some factors in comparison to those in the reference circuit.</a:t>
            </a:r>
            <a:endParaRPr lang="en-US" dirty="0">
              <a:effectLst/>
            </a:endParaRPr>
          </a:p>
          <a:p>
            <a:pPr marR="102235">
              <a:spcBef>
                <a:spcPts val="0"/>
              </a:spcBef>
              <a:spcAft>
                <a:spcPts val="1375"/>
              </a:spcAft>
            </a:pPr>
            <a:r>
              <a:rPr lang="en-US" dirty="0">
                <a:effectLst/>
                <a:latin typeface="arial" panose="020B0604020202020204" pitchFamily="34" charset="0"/>
              </a:rPr>
              <a:t>Compare the changes of following 3 MOSFET parameters  with increase of the drain current by a factor of 4 from that in the reference circuit.</a:t>
            </a:r>
            <a:endParaRPr lang="en-US" dirty="0">
              <a:effectLst/>
            </a:endParaRPr>
          </a:p>
          <a:p>
            <a:r>
              <a:rPr lang="en-US" dirty="0">
                <a:solidFill>
                  <a:srgbClr val="000000"/>
                </a:solidFill>
                <a:effectLst/>
                <a:latin typeface="arial" panose="020B0604020202020204" pitchFamily="34" charset="0"/>
              </a:rPr>
              <a:t>1. Transconductance.  2. Output resistance.  3. Intrinsic gain.</a:t>
            </a:r>
            <a:endParaRPr lang="en-US" dirty="0"/>
          </a:p>
          <a:p>
            <a:r>
              <a:rPr lang="en-US" dirty="0">
                <a:effectLst/>
                <a:latin typeface="arial" panose="020B0604020202020204" pitchFamily="34" charset="0"/>
              </a:rPr>
              <a:t>No numerical values of gm, </a:t>
            </a:r>
            <a:r>
              <a:rPr lang="en-US" dirty="0" err="1">
                <a:effectLst/>
                <a:latin typeface="arial" panose="020B0604020202020204" pitchFamily="34" charset="0"/>
              </a:rPr>
              <a:t>ro</a:t>
            </a:r>
            <a:r>
              <a:rPr lang="en-US" dirty="0">
                <a:effectLst/>
                <a:latin typeface="arial" panose="020B0604020202020204" pitchFamily="34" charset="0"/>
              </a:rPr>
              <a:t> and Ao are requested however one can estimate them if needed. Discuss how the parameters were changed (increased, decreased, not changed) and by what factors the parameters were changed (square root of 2, 2 times, 4 times,..). </a:t>
            </a:r>
            <a:endParaRPr lang="en-US" dirty="0"/>
          </a:p>
          <a:p>
            <a:r>
              <a:rPr lang="en-US" dirty="0">
                <a:effectLst/>
                <a:latin typeface="arial" panose="020B0604020202020204" pitchFamily="34" charset="0"/>
              </a:rPr>
              <a:t>Modification 2: VGS was kept at the increased level of Modification 1 while VDS was decreased from 1 V DC  down to 0.5 V.  It was noticed that the drain current was reduced to some value below 200 </a:t>
            </a:r>
            <a:r>
              <a:rPr lang="en-US" dirty="0" err="1">
                <a:effectLst/>
                <a:latin typeface="arial" panose="020B0604020202020204" pitchFamily="34" charset="0"/>
              </a:rPr>
              <a:t>uA</a:t>
            </a:r>
            <a:r>
              <a:rPr lang="en-US" dirty="0">
                <a:effectLst/>
                <a:latin typeface="arial" panose="020B0604020202020204" pitchFamily="34" charset="0"/>
              </a:rPr>
              <a:t> DC. </a:t>
            </a:r>
            <a:endParaRPr lang="en-US" dirty="0"/>
          </a:p>
          <a:p>
            <a:r>
              <a:rPr lang="en-US" dirty="0">
                <a:effectLst/>
                <a:latin typeface="arial" panose="020B0604020202020204" pitchFamily="34" charset="0"/>
              </a:rPr>
              <a:t>The schematic and modifications above are discussed in my video post in </a:t>
            </a:r>
            <a:r>
              <a:rPr lang="en-US" dirty="0" err="1">
                <a:effectLst/>
                <a:latin typeface="arial" panose="020B0604020202020204" pitchFamily="34" charset="0"/>
              </a:rPr>
              <a:t>Voicethread</a:t>
            </a:r>
            <a:r>
              <a:rPr lang="en-US" dirty="0">
                <a:effectLst/>
                <a:latin typeface="arial" panose="020B0604020202020204" pitchFamily="34" charset="0"/>
              </a:rPr>
              <a:t>.  Please click any lecture unit link to get to the </a:t>
            </a:r>
            <a:r>
              <a:rPr lang="en-US" dirty="0" err="1">
                <a:effectLst/>
                <a:latin typeface="arial" panose="020B0604020202020204" pitchFamily="34" charset="0"/>
              </a:rPr>
              <a:t>Voicethread</a:t>
            </a:r>
            <a:r>
              <a:rPr lang="en-US" dirty="0">
                <a:effectLst/>
                <a:latin typeface="arial" panose="020B0604020202020204" pitchFamily="34" charset="0"/>
              </a:rPr>
              <a:t> for the course. Navigate the pop-up menu at the bottom center of Quiz 1 post and  record a brief (2-3 minutes) video comment about the MOSFET operating modes after modifications (triode vs saturation) and changes in n-MOSFET  gm, </a:t>
            </a:r>
            <a:r>
              <a:rPr lang="en-US" dirty="0" err="1">
                <a:effectLst/>
                <a:latin typeface="arial" panose="020B0604020202020204" pitchFamily="34" charset="0"/>
              </a:rPr>
              <a:t>ro</a:t>
            </a:r>
            <a:r>
              <a:rPr lang="en-US" dirty="0">
                <a:effectLst/>
                <a:latin typeface="arial" panose="020B0604020202020204" pitchFamily="34" charset="0"/>
              </a:rPr>
              <a:t> and Ao  after each modification. Please share it with the class (encouraged) or with me so that I will be able to see it.  In the later case select the mode with a padlock.</a:t>
            </a:r>
            <a:endParaRPr lang="en-US" dirty="0"/>
          </a:p>
          <a:p>
            <a:endParaRPr lang="en-US" dirty="0"/>
          </a:p>
        </p:txBody>
      </p:sp>
    </p:spTree>
    <p:extLst>
      <p:ext uri="{BB962C8B-B14F-4D97-AF65-F5344CB8AC3E}">
        <p14:creationId xmlns:p14="http://schemas.microsoft.com/office/powerpoint/2010/main" val="84773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2B48-1FB7-A947-C4F7-1FE909CD1E13}"/>
              </a:ext>
            </a:extLst>
          </p:cNvPr>
          <p:cNvSpPr>
            <a:spLocks noGrp="1"/>
          </p:cNvSpPr>
          <p:nvPr>
            <p:ph type="title"/>
          </p:nvPr>
        </p:nvSpPr>
        <p:spPr/>
        <p:txBody>
          <a:bodyPr/>
          <a:lstStyle/>
          <a:p>
            <a:r>
              <a:rPr lang="en-US" dirty="0"/>
              <a:t>Quiz Response</a:t>
            </a:r>
          </a:p>
        </p:txBody>
      </p:sp>
      <p:sp>
        <p:nvSpPr>
          <p:cNvPr id="3" name="Content Placeholder 2">
            <a:extLst>
              <a:ext uri="{FF2B5EF4-FFF2-40B4-BE49-F238E27FC236}">
                <a16:creationId xmlns:a16="http://schemas.microsoft.com/office/drawing/2014/main" id="{200BDD8C-5447-C3A7-BB02-178766E3F536}"/>
              </a:ext>
            </a:extLst>
          </p:cNvPr>
          <p:cNvSpPr>
            <a:spLocks noGrp="1"/>
          </p:cNvSpPr>
          <p:nvPr>
            <p:ph idx="1"/>
          </p:nvPr>
        </p:nvSpPr>
        <p:spPr/>
        <p:txBody>
          <a:bodyPr>
            <a:normAutofit/>
          </a:bodyPr>
          <a:lstStyle/>
          <a:p>
            <a:r>
              <a:rPr lang="en-US" dirty="0"/>
              <a:t>Modification 1 - Saturation</a:t>
            </a:r>
          </a:p>
          <a:p>
            <a:pPr lvl="1"/>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Transconductance: Increases proportional to twice the increase in drain current.</a:t>
            </a:r>
          </a:p>
          <a:p>
            <a:pPr lvl="1"/>
            <a:r>
              <a:rPr lang="en-US" sz="1600" kern="100" dirty="0">
                <a:effectLst/>
                <a:latin typeface="Calibri" panose="020F0502020204030204" pitchFamily="34" charset="0"/>
                <a:ea typeface="Calibri" panose="020F0502020204030204" pitchFamily="34" charset="0"/>
                <a:cs typeface="Times New Roman" panose="02020603050405020304" pitchFamily="18" charset="0"/>
              </a:rPr>
              <a:t>Output Resistance: Decreases proportional to the increase in drain current.</a:t>
            </a:r>
          </a:p>
          <a:p>
            <a:pPr lvl="1"/>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Intrinsic Gain: Increases primarily due to th</a:t>
            </a:r>
            <a:r>
              <a:rPr lang="en-US" sz="1600" kern="100" dirty="0">
                <a:latin typeface="Calibri" panose="020F0502020204030204" pitchFamily="34" charset="0"/>
                <a:ea typeface="Calibri" panose="020F0502020204030204" pitchFamily="34" charset="0"/>
                <a:cs typeface="Times New Roman" panose="02020603050405020304" pitchFamily="18" charset="0"/>
              </a:rPr>
              <a:t>e increase in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transconductance.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Modification 2 – triode region</a:t>
            </a:r>
          </a:p>
          <a:p>
            <a:pPr lvl="1">
              <a:spcBef>
                <a:spcPts val="1000"/>
              </a:spcBef>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Transconductance: Decreases by 2x the drain current</a:t>
            </a:r>
          </a:p>
          <a:p>
            <a:pPr lvl="1">
              <a:spcBef>
                <a:spcPts val="1000"/>
              </a:spcBef>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Output Resistance: Increases proportionally to the decrease in drain current.</a:t>
            </a:r>
          </a:p>
          <a:p>
            <a:pPr lvl="1">
              <a:spcBef>
                <a:spcPts val="1000"/>
              </a:spcBef>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Intrinsic Gain: Decreases primarily due to the decrease in transconductance. </a:t>
            </a:r>
          </a:p>
          <a:p>
            <a:pPr lvl="1"/>
            <a:endParaRPr lang="en-US" sz="1200" dirty="0"/>
          </a:p>
        </p:txBody>
      </p:sp>
      <p:pic>
        <p:nvPicPr>
          <p:cNvPr id="5" name="Picture 4">
            <a:extLst>
              <a:ext uri="{FF2B5EF4-FFF2-40B4-BE49-F238E27FC236}">
                <a16:creationId xmlns:a16="http://schemas.microsoft.com/office/drawing/2014/main" id="{A12D56F7-527E-EFFF-8BF2-079816295B50}"/>
              </a:ext>
            </a:extLst>
          </p:cNvPr>
          <p:cNvPicPr>
            <a:picLocks noChangeAspect="1"/>
          </p:cNvPicPr>
          <p:nvPr/>
        </p:nvPicPr>
        <p:blipFill>
          <a:blip r:embed="rId2"/>
          <a:stretch>
            <a:fillRect/>
          </a:stretch>
        </p:blipFill>
        <p:spPr>
          <a:xfrm>
            <a:off x="8386301" y="2088335"/>
            <a:ext cx="1619476" cy="523948"/>
          </a:xfrm>
          <a:prstGeom prst="rect">
            <a:avLst/>
          </a:prstGeom>
        </p:spPr>
      </p:pic>
      <p:pic>
        <p:nvPicPr>
          <p:cNvPr id="7" name="Picture 6">
            <a:extLst>
              <a:ext uri="{FF2B5EF4-FFF2-40B4-BE49-F238E27FC236}">
                <a16:creationId xmlns:a16="http://schemas.microsoft.com/office/drawing/2014/main" id="{3E7736A1-C943-96D1-BCD1-EDB3A6336B10}"/>
              </a:ext>
            </a:extLst>
          </p:cNvPr>
          <p:cNvPicPr>
            <a:picLocks noChangeAspect="1"/>
          </p:cNvPicPr>
          <p:nvPr/>
        </p:nvPicPr>
        <p:blipFill>
          <a:blip r:embed="rId3"/>
          <a:stretch>
            <a:fillRect/>
          </a:stretch>
        </p:blipFill>
        <p:spPr>
          <a:xfrm>
            <a:off x="7686323" y="3603125"/>
            <a:ext cx="1200318" cy="523948"/>
          </a:xfrm>
          <a:prstGeom prst="rect">
            <a:avLst/>
          </a:prstGeom>
        </p:spPr>
      </p:pic>
      <p:pic>
        <p:nvPicPr>
          <p:cNvPr id="11" name="Picture 10">
            <a:extLst>
              <a:ext uri="{FF2B5EF4-FFF2-40B4-BE49-F238E27FC236}">
                <a16:creationId xmlns:a16="http://schemas.microsoft.com/office/drawing/2014/main" id="{40258964-2496-F0E6-BC2E-3A16B206A603}"/>
              </a:ext>
            </a:extLst>
          </p:cNvPr>
          <p:cNvPicPr>
            <a:picLocks noChangeAspect="1"/>
          </p:cNvPicPr>
          <p:nvPr/>
        </p:nvPicPr>
        <p:blipFill>
          <a:blip r:embed="rId4"/>
          <a:stretch>
            <a:fillRect/>
          </a:stretch>
        </p:blipFill>
        <p:spPr>
          <a:xfrm>
            <a:off x="8504535" y="4350595"/>
            <a:ext cx="1829055" cy="323895"/>
          </a:xfrm>
          <a:prstGeom prst="rect">
            <a:avLst/>
          </a:prstGeom>
        </p:spPr>
      </p:pic>
    </p:spTree>
    <p:extLst>
      <p:ext uri="{BB962C8B-B14F-4D97-AF65-F5344CB8AC3E}">
        <p14:creationId xmlns:p14="http://schemas.microsoft.com/office/powerpoint/2010/main" val="1760420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500</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vt:lpstr>
      <vt:lpstr>Calibri</vt:lpstr>
      <vt:lpstr>Calibri Light</vt:lpstr>
      <vt:lpstr>Office Theme</vt:lpstr>
      <vt:lpstr>EEO311 – Quiz 1</vt:lpstr>
      <vt:lpstr>Schematic Question Reference</vt:lpstr>
      <vt:lpstr>Quiz Instructions</vt:lpstr>
      <vt:lpstr>Quiz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EEO311 – Quiz 1</dc:title>
  <dc:creator>Pete Mills</dc:creator>
  <cp:lastModifiedBy>Pete Mills</cp:lastModifiedBy>
  <cp:revision>3</cp:revision>
  <dcterms:created xsi:type="dcterms:W3CDTF">2024-02-07T00:13:06Z</dcterms:created>
  <dcterms:modified xsi:type="dcterms:W3CDTF">2024-02-10T01:22:16Z</dcterms:modified>
</cp:coreProperties>
</file>