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62" r:id="rId5"/>
    <p:sldId id="263" r:id="rId6"/>
    <p:sldId id="264" r:id="rId7"/>
    <p:sldId id="265" r:id="rId8"/>
    <p:sldId id="266" r:id="rId9"/>
    <p:sldId id="267" r:id="rId10"/>
    <p:sldId id="268"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723747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err="1">
                <a:solidFill>
                  <a:schemeClr val="lt1"/>
                </a:solidFill>
                <a:latin typeface="Times New Roman"/>
                <a:ea typeface="Times New Roman"/>
                <a:cs typeface="Times New Roman"/>
                <a:sym typeface="Times New Roman"/>
              </a:rPr>
              <a:t>Bankbot</a:t>
            </a:r>
            <a:endParaRPr lang="en-US"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the local environment. Test the model performance. Checking the latency etc.</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Finally, We deploy in production.</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bg1"/>
                </a:solidFill>
                <a:latin typeface="Times New Roman" panose="02020603050405020304" pitchFamily="18" charset="0"/>
                <a:cs typeface="Times New Roman" panose="02020603050405020304" pitchFamily="18" charset="0"/>
              </a:rPr>
              <a:t>To create a bot using Natural Language Processing and deep learning which will be able to give answers for various banking related issues like your bank id, transaction details, Security services, loan policies, your account status etc.</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bg1"/>
                </a:solidFill>
                <a:latin typeface="Times New Roman" panose="02020603050405020304" pitchFamily="18" charset="0"/>
                <a:cs typeface="Times New Roman" panose="02020603050405020304" pitchFamily="18" charset="0"/>
              </a:rPr>
              <a:t>App can give answers to all your banking related queries</a:t>
            </a:r>
            <a:r>
              <a:rPr lang="en-US" dirty="0">
                <a:solidFill>
                  <a:schemeClr val="bg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bg1"/>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bg1"/>
                </a:solidFill>
                <a:latin typeface="Times New Roman" panose="02020603050405020304" pitchFamily="18" charset="0"/>
                <a:cs typeface="Times New Roman" panose="02020603050405020304" pitchFamily="18" charset="0"/>
              </a:rPr>
              <a:t>Keep you updated with your transaction activity so any kind fraud can be avoided.</a:t>
            </a:r>
            <a:endParaRPr dirty="0">
              <a:solidFill>
                <a:schemeClr val="bg1"/>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bg1"/>
                </a:solidFill>
                <a:latin typeface="Times New Roman" panose="02020603050405020304" pitchFamily="18" charset="0"/>
                <a:cs typeface="Times New Roman" panose="02020603050405020304" pitchFamily="18" charset="0"/>
              </a:rPr>
              <a:t>Also give you alert signs if find any suspicious activity in your account.</a:t>
            </a:r>
            <a:endParaRPr dirty="0">
              <a:solidFill>
                <a:schemeClr val="bg1"/>
              </a:solidFill>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1251751" y="685801"/>
            <a:ext cx="7732452" cy="1143000"/>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a:extLst>
              <a:ext uri="{FF2B5EF4-FFF2-40B4-BE49-F238E27FC236}">
                <a16:creationId xmlns:a16="http://schemas.microsoft.com/office/drawing/2014/main" id="{C4DA1973-9549-C688-950C-34454976CDFD}"/>
              </a:ext>
            </a:extLst>
          </p:cNvPr>
          <p:cNvPicPr>
            <a:picLocks noChangeAspect="1"/>
          </p:cNvPicPr>
          <p:nvPr/>
        </p:nvPicPr>
        <p:blipFill>
          <a:blip r:embed="rId3"/>
          <a:stretch>
            <a:fillRect/>
          </a:stretch>
        </p:blipFill>
        <p:spPr>
          <a:xfrm>
            <a:off x="1084031" y="1257301"/>
            <a:ext cx="4413250" cy="5029200"/>
          </a:xfrm>
          <a:prstGeom prst="rect">
            <a:avLst/>
          </a:prstGeom>
        </p:spPr>
      </p:pic>
      <p:pic>
        <p:nvPicPr>
          <p:cNvPr id="6" name="Picture 5">
            <a:extLst>
              <a:ext uri="{FF2B5EF4-FFF2-40B4-BE49-F238E27FC236}">
                <a16:creationId xmlns:a16="http://schemas.microsoft.com/office/drawing/2014/main" id="{6CA47A9D-1AA5-CE87-02BC-3453E6CA9B76}"/>
              </a:ext>
            </a:extLst>
          </p:cNvPr>
          <p:cNvPicPr>
            <a:picLocks noChangeAspect="1"/>
          </p:cNvPicPr>
          <p:nvPr/>
        </p:nvPicPr>
        <p:blipFill>
          <a:blip r:embed="rId4"/>
          <a:stretch>
            <a:fillRect/>
          </a:stretch>
        </p:blipFill>
        <p:spPr>
          <a:xfrm>
            <a:off x="6312024" y="1257301"/>
            <a:ext cx="5459766"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p>
          <a:p>
            <a:pPr marL="0" lvl="0" indent="0" algn="l" rtl="0">
              <a:spcBef>
                <a:spcPts val="0"/>
              </a:spcBef>
              <a:spcAft>
                <a:spcPts val="0"/>
              </a:spcAft>
              <a:buSzPts val="1760"/>
              <a:buNone/>
            </a:pPr>
            <a:r>
              <a:rPr lang="en-US" sz="2200" dirty="0">
                <a:solidFill>
                  <a:schemeClr val="lt1"/>
                </a:solidFill>
                <a:latin typeface="Times New Roman"/>
                <a:cs typeface="Times New Roman"/>
                <a:sym typeface="Times New Roman"/>
              </a:rPr>
              <a:t>       </a:t>
            </a:r>
            <a:r>
              <a:rPr lang="en-US" dirty="0"/>
              <a: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t>
            </a:r>
            <a:r>
              <a:rPr lang="en-US" sz="1800" dirty="0" err="1">
                <a:solidFill>
                  <a:schemeClr val="lt1"/>
                </a:solidFill>
                <a:latin typeface="Times New Roman"/>
                <a:ea typeface="Times New Roman"/>
                <a:cs typeface="Times New Roman"/>
                <a:sym typeface="Times New Roman"/>
              </a:rPr>
              <a:t>json</a:t>
            </a:r>
            <a:r>
              <a:rPr lang="en-US" sz="1800" dirty="0">
                <a:solidFill>
                  <a:schemeClr val="lt1"/>
                </a:solidFill>
                <a:latin typeface="Times New Roman"/>
                <a:ea typeface="Times New Roman"/>
                <a:cs typeface="Times New Roman"/>
                <a:sym typeface="Times New Roman"/>
              </a:rPr>
              <a:t> file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r>
              <a:rPr lang="en-US" sz="1800" dirty="0">
                <a:solidFill>
                  <a:schemeClr val="lt1"/>
                </a:solidFill>
                <a:latin typeface="Times New Roman"/>
                <a:ea typeface="Times New Roman"/>
                <a:cs typeface="Times New Roman"/>
                <a:sym typeface="Times New Roman"/>
              </a:rPr>
              <a:t> </a:t>
            </a:r>
          </a:p>
          <a:p>
            <a:pPr marL="1200150" lvl="2" indent="-285750">
              <a:spcBef>
                <a:spcPts val="960"/>
              </a:spcBef>
              <a:buFont typeface="Noto Sans Symbols"/>
              <a:buChar char="▪"/>
            </a:pPr>
            <a:r>
              <a:rPr lang="en-US" sz="1800" dirty="0">
                <a:solidFill>
                  <a:schemeClr val="lt1"/>
                </a:solidFill>
                <a:latin typeface="Times New Roman"/>
                <a:ea typeface="Times New Roman"/>
                <a:cs typeface="Times New Roman"/>
                <a:sym typeface="Times New Roman"/>
              </a:rPr>
              <a:t>Text Preprocessing steps involved lowering text, word tokenization,  removal of </a:t>
            </a:r>
            <a:r>
              <a:rPr lang="en-US" sz="1800" dirty="0" err="1">
                <a:solidFill>
                  <a:schemeClr val="lt1"/>
                </a:solidFill>
                <a:latin typeface="Times New Roman"/>
                <a:ea typeface="Times New Roman"/>
                <a:cs typeface="Times New Roman"/>
                <a:sym typeface="Times New Roman"/>
              </a:rPr>
              <a:t>stopwords</a:t>
            </a:r>
            <a:r>
              <a:rPr lang="en-US" sz="1800" dirty="0">
                <a:solidFill>
                  <a:schemeClr val="lt1"/>
                </a:solidFill>
                <a:latin typeface="Times New Roman"/>
                <a:ea typeface="Times New Roman"/>
                <a:cs typeface="Times New Roman"/>
                <a:sym typeface="Times New Roman"/>
              </a:rPr>
              <a:t>, removal of punctuations, stemming, TFIDF Vectorizer.</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Building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Text Preprocessing Steps. We trained Deep Learning model with 3000 epochs with batch size 8.  The model gives 95.68% accuracy.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Model Deployment and 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model is deployed on the Cloud-based platform.</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Pushing application to the Android.</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has been taken from the user.</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Validation and Data Pre-processing techniques are applied.</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Predicting the result.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a:t>
            </a:r>
            <a:r>
              <a:rPr lang="en-US" dirty="0" err="1">
                <a:solidFill>
                  <a:schemeClr val="lt1"/>
                </a:solidFill>
                <a:latin typeface="Times New Roman"/>
                <a:ea typeface="Times New Roman"/>
                <a:cs typeface="Times New Roman"/>
                <a:sym typeface="Times New Roman"/>
              </a:rPr>
              <a:t>Github</a:t>
            </a:r>
            <a:r>
              <a:rPr lang="en-US" dirty="0">
                <a:solidFill>
                  <a:schemeClr val="lt1"/>
                </a:solidFill>
                <a:latin typeface="Times New Roman"/>
                <a:ea typeface="Times New Roman"/>
                <a:cs typeface="Times New Roman"/>
                <a:sym typeface="Times New Roman"/>
              </a:rPr>
              <a: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a combination of Texts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3rd for a better Understanding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are logs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Data Insertion, Model Training log, prediction log etc.</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Lowering texts, </a:t>
            </a:r>
            <a:r>
              <a:rPr lang="en-US" sz="1800" dirty="0">
                <a:solidFill>
                  <a:schemeClr val="lt1"/>
                </a:solidFill>
                <a:latin typeface="Times New Roman"/>
                <a:ea typeface="Times New Roman"/>
                <a:cs typeface="Times New Roman"/>
                <a:sym typeface="Times New Roman"/>
              </a:rPr>
              <a:t>word tokenization</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a:t>
            </a:r>
            <a:r>
              <a:rPr lang="en-US" sz="1800" dirty="0">
                <a:solidFill>
                  <a:schemeClr val="lt1"/>
                </a:solidFill>
                <a:latin typeface="Times New Roman"/>
                <a:ea typeface="Times New Roman"/>
                <a:cs typeface="Times New Roman"/>
                <a:sym typeface="Times New Roman"/>
              </a:rPr>
              <a:t>emoval of </a:t>
            </a:r>
            <a:r>
              <a:rPr lang="en-US" sz="1800" dirty="0" err="1">
                <a:solidFill>
                  <a:schemeClr val="lt1"/>
                </a:solidFill>
                <a:latin typeface="Times New Roman"/>
                <a:ea typeface="Times New Roman"/>
                <a:cs typeface="Times New Roman"/>
                <a:sym typeface="Times New Roman"/>
              </a:rPr>
              <a:t>stopwords</a:t>
            </a:r>
            <a:r>
              <a:rPr lang="en-US" sz="1800" dirty="0">
                <a:solidFill>
                  <a:schemeClr val="lt1"/>
                </a:solidFill>
                <a:latin typeface="Times New Roman"/>
                <a:ea typeface="Times New Roman"/>
                <a:cs typeface="Times New Roman"/>
                <a:sym typeface="Times New Roman"/>
              </a:rPr>
              <a:t>, removal of punctuations, stemming, TFIDF Vectorizer.</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We already had training data.</a:t>
            </a: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We perform text Preprocessing training data.</a:t>
            </a: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Deep learning model contains two hidden layers with dropout rate of 0.5 and the activation function </a:t>
            </a:r>
            <a:r>
              <a:rPr lang="en-US" sz="1800" dirty="0" err="1">
                <a:solidFill>
                  <a:schemeClr val="lt1"/>
                </a:solidFill>
                <a:latin typeface="Times New Roman"/>
                <a:ea typeface="Times New Roman"/>
                <a:cs typeface="Times New Roman"/>
                <a:sym typeface="Times New Roman"/>
              </a:rPr>
              <a:t>relu</a:t>
            </a:r>
            <a:r>
              <a:rPr lang="en-US" sz="1800" dirty="0">
                <a:solidFill>
                  <a:schemeClr val="lt1"/>
                </a:solidFill>
                <a:latin typeface="Times New Roman"/>
                <a:ea typeface="Times New Roman"/>
                <a:cs typeface="Times New Roman"/>
                <a:sym typeface="Times New Roman"/>
              </a:rPr>
              <a:t>.  The model gives 95.68% accuracy.</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was prediction done? </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were taken from user query. We Perform the same life cycle and perform prediction. </a:t>
            </a: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483</Words>
  <Application>Microsoft Office PowerPoint</Application>
  <PresentationFormat>Widescreen</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DIANA DSOUZA</cp:lastModifiedBy>
  <cp:revision>23</cp:revision>
  <dcterms:created xsi:type="dcterms:W3CDTF">2021-06-19T13:01:53Z</dcterms:created>
  <dcterms:modified xsi:type="dcterms:W3CDTF">2023-07-13T06:03:56Z</dcterms:modified>
</cp:coreProperties>
</file>