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62" r:id="rId11"/>
    <p:sldId id="270" r:id="rId12"/>
    <p:sldId id="264" r:id="rId13"/>
    <p:sldId id="265" r:id="rId14"/>
    <p:sldId id="266" r:id="rId15"/>
    <p:sldId id="274" r:id="rId16"/>
    <p:sldId id="275" r:id="rId17"/>
    <p:sldId id="267" r:id="rId18"/>
    <p:sldId id="276" r:id="rId19"/>
    <p:sldId id="268" r:id="rId20"/>
    <p:sldId id="269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00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370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707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99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01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47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1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00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81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33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808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C3BC-84CA-454D-9E34-346BD867399F}" type="datetimeFigureOut">
              <a:rPr lang="hr-HR" smtClean="0"/>
              <a:pPr/>
              <a:t>15.2.2019.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2331-B43A-4467-9E52-5034D185F02D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434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datascience.com/machine-learning/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2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0025" y="1104900"/>
            <a:ext cx="8543925" cy="2211387"/>
          </a:xfrm>
        </p:spPr>
        <p:txBody>
          <a:bodyPr>
            <a:normAutofit fontScale="90000"/>
          </a:bodyPr>
          <a:lstStyle/>
          <a:p>
            <a:r>
              <a:rPr lang="hr-HR" b="1" dirty="0" smtClean="0">
                <a:solidFill>
                  <a:srgbClr val="C00000"/>
                </a:solidFill>
              </a:rPr>
              <a:t>KLASTERIRANJE POMOĆU OPTIMIZACIJE KOLONIJOM MRAVA</a:t>
            </a:r>
            <a:endParaRPr lang="hr-HR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3354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hr-HR" sz="3200" dirty="0" smtClean="0">
                <a:solidFill>
                  <a:srgbClr val="C00000"/>
                </a:solidFill>
              </a:rPr>
              <a:t>Maja Piskač</a:t>
            </a:r>
          </a:p>
          <a:p>
            <a:pPr algn="r"/>
            <a:r>
              <a:rPr lang="hr-HR" sz="3200" dirty="0" smtClean="0">
                <a:solidFill>
                  <a:srgbClr val="C00000"/>
                </a:solidFill>
              </a:rPr>
              <a:t>Lucija Puškarić</a:t>
            </a:r>
            <a:endParaRPr lang="hr-H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OČEKIVANJA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Koja metoda daje bolje rezultate ovisi o skupu podataka</a:t>
            </a:r>
          </a:p>
          <a:p>
            <a:r>
              <a:rPr lang="hr-HR" dirty="0" smtClean="0"/>
              <a:t>Dobiti bolje rezultate za neke skupove podataka pomoću optimizacije kolonijom mrava</a:t>
            </a:r>
          </a:p>
          <a:p>
            <a:pPr lvl="1"/>
            <a:r>
              <a:rPr lang="hr-HR" dirty="0" smtClean="0"/>
              <a:t>Baziramo se samo na dobivanju boljeg krajnjeg rješenja (ne odnosi se na vremensku složenost i na korišteni prostor)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07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77133"/>
              </p:ext>
            </p:extLst>
          </p:nvPr>
        </p:nvGraphicFramePr>
        <p:xfrm>
          <a:off x="533399" y="2667000"/>
          <a:ext cx="11182352" cy="1471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794"/>
                <a:gridCol w="1397794"/>
                <a:gridCol w="1437389"/>
                <a:gridCol w="1378457"/>
                <a:gridCol w="1377536"/>
                <a:gridCol w="1397794"/>
                <a:gridCol w="1397794"/>
                <a:gridCol w="1397794"/>
              </a:tblGrid>
              <a:tr h="671312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hr-H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r-H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Početni trag feromona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Evaporizacija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Postotak za local search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Postotak za obnovu feromona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Granica</a:t>
                      </a:r>
                      <a:r>
                        <a:rPr lang="hr-HR" baseline="0" dirty="0" smtClean="0"/>
                        <a:t> u lokalnom traženju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Broj mrava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Broj iteracija</a:t>
                      </a:r>
                      <a:endParaRPr lang="hr-HR" dirty="0"/>
                    </a:p>
                  </a:txBody>
                  <a:tcPr/>
                </a:tc>
              </a:tr>
              <a:tr h="557096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0.02</a:t>
                      </a:r>
                      <a:endParaRPr lang="hr-H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[0.3, 0.8]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[0.03, 0.1]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0.01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[10, 50]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[30, 3500]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399" y="1690688"/>
            <a:ext cx="1902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 smtClean="0"/>
              <a:t>Parametri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9973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074"/>
            <a:ext cx="10515600" cy="4351338"/>
          </a:xfrm>
        </p:spPr>
        <p:txBody>
          <a:bodyPr/>
          <a:lstStyle/>
          <a:p>
            <a:r>
              <a:rPr lang="hr-HR" dirty="0" smtClean="0"/>
              <a:t>Kupci u shopping centru</a:t>
            </a:r>
          </a:p>
          <a:p>
            <a:pPr lvl="1"/>
            <a:r>
              <a:rPr lang="hr-HR" dirty="0" smtClean="0"/>
              <a:t>N = 200, n = 2, K = 5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15" y="2320506"/>
            <a:ext cx="9080585" cy="46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Početni primjer iz članka</a:t>
            </a:r>
          </a:p>
          <a:p>
            <a:pPr lvl="1"/>
            <a:r>
              <a:rPr lang="hr-HR" dirty="0" smtClean="0"/>
              <a:t>N = 8, n = 4, K = 3</a:t>
            </a:r>
          </a:p>
          <a:p>
            <a:pPr lvl="1"/>
            <a:r>
              <a:rPr lang="hr-HR" dirty="0" smtClean="0"/>
              <a:t>ACO: 0.208333, K-means: 0.208333</a:t>
            </a:r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33" y="3202493"/>
            <a:ext cx="6175270" cy="28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Cvijet Iris</a:t>
            </a:r>
          </a:p>
          <a:p>
            <a:pPr lvl="1"/>
            <a:r>
              <a:rPr lang="hr-HR" dirty="0" smtClean="0"/>
              <a:t>N = 150</a:t>
            </a:r>
            <a:r>
              <a:rPr lang="hr-HR" dirty="0"/>
              <a:t>, </a:t>
            </a:r>
            <a:r>
              <a:rPr lang="hr-HR" dirty="0" smtClean="0"/>
              <a:t>n = 4</a:t>
            </a:r>
            <a:r>
              <a:rPr lang="hr-HR" dirty="0"/>
              <a:t>, </a:t>
            </a:r>
            <a:r>
              <a:rPr lang="hr-HR" dirty="0" smtClean="0"/>
              <a:t>K = 3</a:t>
            </a:r>
            <a:endParaRPr lang="hr-HR" dirty="0"/>
          </a:p>
          <a:p>
            <a:pPr lvl="1"/>
            <a:r>
              <a:rPr lang="hr-HR" dirty="0" smtClean="0"/>
              <a:t>ACO</a:t>
            </a:r>
            <a:r>
              <a:rPr lang="hr-HR" dirty="0"/>
              <a:t>: </a:t>
            </a:r>
            <a:r>
              <a:rPr lang="hr-HR" dirty="0" smtClean="0"/>
              <a:t>77.2987</a:t>
            </a:r>
            <a:endParaRPr lang="hr-HR" dirty="0"/>
          </a:p>
          <a:p>
            <a:pPr lvl="1"/>
            <a:r>
              <a:rPr lang="hr-HR" dirty="0" smtClean="0"/>
              <a:t> </a:t>
            </a:r>
            <a:r>
              <a:rPr lang="hr-HR" dirty="0"/>
              <a:t>K-means: 78.8514</a:t>
            </a:r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</p:txBody>
      </p:sp>
      <p:pic>
        <p:nvPicPr>
          <p:cNvPr id="4" name="Slika 3" descr="Ir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5100" y="1257487"/>
            <a:ext cx="6946900" cy="56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Sorte vina</a:t>
            </a:r>
          </a:p>
          <a:p>
            <a:pPr lvl="1"/>
            <a:r>
              <a:rPr lang="hr-HR" dirty="0" smtClean="0"/>
              <a:t>N = 178, n = 13, K = 3</a:t>
            </a:r>
          </a:p>
          <a:p>
            <a:pPr lvl="1"/>
            <a:r>
              <a:rPr lang="hr-HR" dirty="0"/>
              <a:t>ACO: 2.39135e+06 </a:t>
            </a:r>
            <a:r>
              <a:rPr lang="hr-HR" dirty="0" smtClean="0"/>
              <a:t> </a:t>
            </a:r>
          </a:p>
          <a:p>
            <a:pPr lvl="1"/>
            <a:r>
              <a:rPr lang="hr-HR" dirty="0" smtClean="0"/>
              <a:t>K-</a:t>
            </a:r>
            <a:r>
              <a:rPr lang="hr-HR" dirty="0" err="1" smtClean="0"/>
              <a:t>means</a:t>
            </a:r>
            <a:r>
              <a:rPr lang="hr-HR" dirty="0"/>
              <a:t>: </a:t>
            </a:r>
            <a:r>
              <a:rPr lang="hr-HR" dirty="0" smtClean="0"/>
              <a:t>2.6293e+06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pic>
        <p:nvPicPr>
          <p:cNvPr id="4" name="Slika 3" descr="W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6374" y="1282701"/>
            <a:ext cx="6915626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Bolest štitne žlijezde</a:t>
            </a:r>
          </a:p>
          <a:p>
            <a:pPr lvl="1"/>
            <a:r>
              <a:rPr lang="hr-HR" dirty="0" smtClean="0"/>
              <a:t>N = 214, n = 5, K = 3</a:t>
            </a:r>
          </a:p>
          <a:p>
            <a:pPr lvl="1"/>
            <a:r>
              <a:rPr lang="hr-HR" dirty="0"/>
              <a:t>ACO: </a:t>
            </a:r>
            <a:r>
              <a:rPr lang="hr-HR" dirty="0" smtClean="0"/>
              <a:t>28907.8</a:t>
            </a:r>
          </a:p>
          <a:p>
            <a:pPr lvl="1"/>
            <a:r>
              <a:rPr lang="hr-HR" dirty="0" smtClean="0"/>
              <a:t>K-</a:t>
            </a:r>
            <a:r>
              <a:rPr lang="hr-HR" dirty="0" err="1" smtClean="0"/>
              <a:t>means</a:t>
            </a:r>
            <a:r>
              <a:rPr lang="hr-HR" dirty="0"/>
              <a:t>: 48247.4</a:t>
            </a:r>
            <a:endParaRPr lang="hr-HR" dirty="0" smtClean="0"/>
          </a:p>
        </p:txBody>
      </p:sp>
      <p:pic>
        <p:nvPicPr>
          <p:cNvPr id="4" name="Slika 3" descr="Thy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9700" y="1237008"/>
            <a:ext cx="6972300" cy="56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Parkinsonova bolest</a:t>
            </a:r>
          </a:p>
          <a:p>
            <a:pPr lvl="1"/>
            <a:r>
              <a:rPr lang="hr-HR" dirty="0" smtClean="0"/>
              <a:t>N = 195, n = 22, K = 2</a:t>
            </a:r>
          </a:p>
          <a:p>
            <a:pPr lvl="1"/>
            <a:r>
              <a:rPr lang="hr-HR" dirty="0"/>
              <a:t>ACO: </a:t>
            </a:r>
            <a:r>
              <a:rPr lang="hr-HR" dirty="0" smtClean="0"/>
              <a:t>1.3431e+06</a:t>
            </a:r>
          </a:p>
          <a:p>
            <a:pPr lvl="1"/>
            <a:r>
              <a:rPr lang="hr-HR" dirty="0" smtClean="0"/>
              <a:t>K-</a:t>
            </a:r>
            <a:r>
              <a:rPr lang="hr-HR" dirty="0" err="1" smtClean="0"/>
              <a:t>means</a:t>
            </a:r>
            <a:r>
              <a:rPr lang="hr-HR" dirty="0"/>
              <a:t>: </a:t>
            </a:r>
            <a:r>
              <a:rPr lang="hr-HR" dirty="0" smtClean="0"/>
              <a:t>1.1658e+06</a:t>
            </a:r>
          </a:p>
          <a:p>
            <a:endParaRPr lang="hr-HR" dirty="0" smtClean="0"/>
          </a:p>
        </p:txBody>
      </p:sp>
      <p:pic>
        <p:nvPicPr>
          <p:cNvPr id="4" name="Slika 3" descr="Parkins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6102" y="1193800"/>
            <a:ext cx="7025899" cy="56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REZULTATI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Rak dojke</a:t>
            </a:r>
          </a:p>
          <a:p>
            <a:pPr lvl="1"/>
            <a:r>
              <a:rPr lang="hr-HR" dirty="0" smtClean="0"/>
              <a:t>N = 569, n = 30, K = 2</a:t>
            </a:r>
          </a:p>
          <a:p>
            <a:pPr lvl="1"/>
            <a:r>
              <a:rPr lang="hr-HR" dirty="0" smtClean="0"/>
              <a:t>ACO: 78.0455e+06 </a:t>
            </a:r>
          </a:p>
          <a:p>
            <a:pPr lvl="1"/>
            <a:r>
              <a:rPr lang="hr-HR" dirty="0" smtClean="0"/>
              <a:t>K-</a:t>
            </a:r>
            <a:r>
              <a:rPr lang="hr-HR" dirty="0" err="1" smtClean="0"/>
              <a:t>means</a:t>
            </a:r>
            <a:r>
              <a:rPr lang="hr-HR" dirty="0" smtClean="0"/>
              <a:t>: 255.2824e+06</a:t>
            </a:r>
            <a:endParaRPr lang="hr-HR" dirty="0"/>
          </a:p>
        </p:txBody>
      </p:sp>
      <p:pic>
        <p:nvPicPr>
          <p:cNvPr id="4" name="Slika 3" descr="BreastCanc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6101" y="1193800"/>
            <a:ext cx="7025899" cy="56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ZAKLJUČAK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Iako ima puno mjesta za napredak što se </a:t>
            </a:r>
            <a:r>
              <a:rPr lang="hr-HR" smtClean="0"/>
              <a:t>tiče </a:t>
            </a:r>
            <a:r>
              <a:rPr lang="hr-HR" smtClean="0"/>
              <a:t>vremenske i </a:t>
            </a:r>
            <a:r>
              <a:rPr lang="hr-HR" dirty="0" smtClean="0"/>
              <a:t>prostorne složenosti, </a:t>
            </a:r>
            <a:r>
              <a:rPr lang="hr-HR" dirty="0" smtClean="0"/>
              <a:t>metoda optimizacije kolonijom mrava daje barem podjednake rezultate kao metoda k-sredina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021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SADRŽAJ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PROBLEMA</a:t>
            </a:r>
          </a:p>
          <a:p>
            <a:r>
              <a:rPr lang="hr-HR" dirty="0" smtClean="0"/>
              <a:t>MOTIVACIJA</a:t>
            </a:r>
          </a:p>
          <a:p>
            <a:r>
              <a:rPr lang="hr-HR" dirty="0" smtClean="0"/>
              <a:t>OPIS PRISTUPA I IMPLEMENTACIJA</a:t>
            </a:r>
          </a:p>
          <a:p>
            <a:r>
              <a:rPr lang="hr-HR" dirty="0" smtClean="0"/>
              <a:t>OČEKIVANJA</a:t>
            </a:r>
          </a:p>
          <a:p>
            <a:r>
              <a:rPr lang="hr-HR" dirty="0" smtClean="0"/>
              <a:t>REZULTATI</a:t>
            </a:r>
          </a:p>
          <a:p>
            <a:r>
              <a:rPr lang="hr-HR" dirty="0" smtClean="0"/>
              <a:t>ZAKLJUČAK</a:t>
            </a:r>
          </a:p>
          <a:p>
            <a:r>
              <a:rPr lang="hr-HR" dirty="0" smtClean="0"/>
              <a:t>LITERATURA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19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LITERATURA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hr" sz="2800" dirty="0"/>
              <a:t>P.S. Shelokar, V.K. Jayaraman, B.D. Kulkarni, </a:t>
            </a:r>
            <a:r>
              <a:rPr lang="hr" sz="2800" i="1" dirty="0"/>
              <a:t>An ant colony approach for clustering, </a:t>
            </a:r>
            <a:r>
              <a:rPr lang="hr" sz="2800" dirty="0"/>
              <a:t>(2003)</a:t>
            </a:r>
            <a:endParaRPr lang="hr-HR" sz="2800" dirty="0"/>
          </a:p>
          <a:p>
            <a:r>
              <a:rPr lang="hr-HR" dirty="0" smtClean="0"/>
              <a:t>UCI Repository of Machine Learning Databases retrieved from the World Wide Web</a:t>
            </a:r>
            <a:r>
              <a:rPr lang="hr-HR" dirty="0"/>
              <a:t>: </a:t>
            </a:r>
            <a:r>
              <a:rPr lang="hr-HR" dirty="0">
                <a:solidFill>
                  <a:srgbClr val="C00000"/>
                </a:solidFill>
                <a:hlinkClick r:id="rId2"/>
              </a:rPr>
              <a:t>https://</a:t>
            </a:r>
            <a:r>
              <a:rPr lang="hr-HR" dirty="0" smtClean="0">
                <a:solidFill>
                  <a:srgbClr val="C00000"/>
                </a:solidFill>
                <a:hlinkClick r:id="rId2"/>
              </a:rPr>
              <a:t>archive.ics.uci.edu/ml/index.php</a:t>
            </a:r>
            <a:endParaRPr lang="hr-HR" dirty="0" smtClean="0">
              <a:solidFill>
                <a:srgbClr val="C00000"/>
              </a:solidFill>
            </a:endParaRPr>
          </a:p>
          <a:p>
            <a:r>
              <a:rPr lang="hr-HR" dirty="0"/>
              <a:t>Super Data Science, Machine Learning Practice Datasets: </a:t>
            </a:r>
            <a:r>
              <a:rPr lang="hr-HR" dirty="0">
                <a:hlinkClick r:id="rId3"/>
              </a:rPr>
              <a:t>https://www.superdatascience.com/machine-learning/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OPIS PROBLEMA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Zadan numerički skup podataka</a:t>
            </a:r>
          </a:p>
          <a:p>
            <a:pPr lvl="1"/>
            <a:r>
              <a:rPr lang="hr-HR" dirty="0" smtClean="0"/>
              <a:t>N broj podataka, n broj atributa</a:t>
            </a:r>
          </a:p>
          <a:p>
            <a:r>
              <a:rPr lang="hr-HR" dirty="0" smtClean="0"/>
              <a:t>Zadan broj klastera K u koje želimo izgrupirati podatke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26" y="3267076"/>
            <a:ext cx="6707774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MOTIVACIJA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Iskoristiti optimizaciju kolonijom mrava u rješavanju problema klasteriranja N podataka u K klastera</a:t>
            </a:r>
          </a:p>
          <a:p>
            <a:pPr lvl="1"/>
            <a:r>
              <a:rPr lang="hr" dirty="0" smtClean="0"/>
              <a:t>P.S. Shelokar, V.K. Jayaraman, B.D. Kulkarni, </a:t>
            </a:r>
            <a:r>
              <a:rPr lang="hr" i="1" dirty="0" smtClean="0"/>
              <a:t>An ant colony approach for clustering, </a:t>
            </a:r>
            <a:r>
              <a:rPr lang="hr" dirty="0" smtClean="0"/>
              <a:t>(2003)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Usporediti s popularnom metodom klasteriranja k-sredina</a:t>
            </a:r>
          </a:p>
        </p:txBody>
      </p:sp>
    </p:spTree>
    <p:extLst>
      <p:ext uri="{BB962C8B-B14F-4D97-AF65-F5344CB8AC3E}">
        <p14:creationId xmlns:p14="http://schemas.microsoft.com/office/powerpoint/2010/main" val="30255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OPIS PRISTUPA I IMPLEMENTACIJA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Broj iteracija i mrava, inicijalizacija feromonske matrice</a:t>
            </a:r>
          </a:p>
          <a:p>
            <a:r>
              <a:rPr lang="hr-HR" dirty="0" smtClean="0"/>
              <a:t>Mravi pronalaze rješenja u obliku niza duljine N</a:t>
            </a:r>
          </a:p>
          <a:p>
            <a:endParaRPr lang="hr-HR" dirty="0" smtClean="0"/>
          </a:p>
          <a:p>
            <a:endParaRPr lang="hr-HR" dirty="0"/>
          </a:p>
          <a:p>
            <a:pPr lvl="1"/>
            <a:r>
              <a:rPr lang="hr-HR" dirty="0" smtClean="0"/>
              <a:t>Parametar q</a:t>
            </a:r>
            <a:r>
              <a:rPr lang="hr-HR" sz="1600" dirty="0" smtClean="0"/>
              <a:t>0 </a:t>
            </a:r>
            <a:r>
              <a:rPr lang="hr-HR" dirty="0" smtClean="0"/>
              <a:t>i N random brojeva iz &lt;0, 1&gt;</a:t>
            </a:r>
          </a:p>
          <a:p>
            <a:pPr lvl="1"/>
            <a:r>
              <a:rPr lang="hr-HR" dirty="0" smtClean="0"/>
              <a:t>&lt; q</a:t>
            </a:r>
            <a:r>
              <a:rPr lang="hr-HR" sz="1600" dirty="0" smtClean="0"/>
              <a:t>0     </a:t>
            </a:r>
            <a:r>
              <a:rPr lang="hr-HR" dirty="0" smtClean="0">
                <a:sym typeface="Wingdings" panose="05000000000000000000" pitchFamily="2" charset="2"/>
              </a:rPr>
              <a:t>  jednostavno prati feromonski trag</a:t>
            </a:r>
          </a:p>
          <a:p>
            <a:pPr lvl="1"/>
            <a:r>
              <a:rPr lang="hr-HR" dirty="0" smtClean="0">
                <a:sym typeface="Wingdings" panose="05000000000000000000" pitchFamily="2" charset="2"/>
              </a:rPr>
              <a:t>&gt;= q</a:t>
            </a:r>
            <a:r>
              <a:rPr lang="hr-HR" sz="1600" dirty="0" smtClean="0">
                <a:sym typeface="Wingdings" panose="05000000000000000000" pitchFamily="2" charset="2"/>
              </a:rPr>
              <a:t>0  </a:t>
            </a:r>
            <a:r>
              <a:rPr lang="hr-HR" dirty="0" smtClean="0">
                <a:sym typeface="Wingdings" panose="05000000000000000000" pitchFamily="2" charset="2"/>
              </a:rPr>
              <a:t>  podatak se dodjeljuje stohastički</a:t>
            </a:r>
            <a:endParaRPr lang="hr-HR" sz="1600" dirty="0" smtClean="0"/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endParaRPr lang="hr-HR" dirty="0" smtClean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59" y="2888316"/>
            <a:ext cx="7498391" cy="932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9" y="5062483"/>
            <a:ext cx="5372101" cy="11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OPIS PRISTUPA I IMPLEMENTACIJA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/>
              <a:t>Funkcija cilja/dobrote je suma kvadriranih euklidskih udaljenosti između podataka i centara clustera kojim </a:t>
            </a:r>
            <a:r>
              <a:rPr lang="hr-HR" dirty="0" smtClean="0"/>
              <a:t>pripadaju</a:t>
            </a:r>
          </a:p>
          <a:p>
            <a:pPr lvl="0"/>
            <a:r>
              <a:rPr lang="hr-HR" dirty="0" smtClean="0"/>
              <a:t>Na nekim rješenjima mrava u iteraciji, može se primjeniti lokalno traženje</a:t>
            </a:r>
          </a:p>
          <a:p>
            <a:pPr lvl="0"/>
            <a:r>
              <a:rPr lang="hr-HR" dirty="0" smtClean="0"/>
              <a:t>Bira se određeni postotak najboljih mrava/rješenja i na temelju njih se obnavljaju feromoni</a:t>
            </a:r>
          </a:p>
          <a:p>
            <a:pPr lvl="1"/>
            <a:r>
              <a:rPr lang="hr-HR" dirty="0" smtClean="0"/>
              <a:t>Evaporizacija</a:t>
            </a:r>
          </a:p>
          <a:p>
            <a:pPr lvl="1"/>
            <a:r>
              <a:rPr lang="hr-HR" dirty="0" smtClean="0"/>
              <a:t>Obnova </a:t>
            </a:r>
            <a:r>
              <a:rPr lang="hr-HR" dirty="0" smtClean="0">
                <a:sym typeface="Wingdings" panose="05000000000000000000" pitchFamily="2" charset="2"/>
              </a:rPr>
              <a:t> recipročna vrijednost funkcije dobrote </a:t>
            </a:r>
            <a:endParaRPr lang="hr-HR" dirty="0" smtClean="0"/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11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C00000"/>
                </a:solidFill>
              </a:rPr>
              <a:t>OPIS PRISTUPA I IMPLEMENTACIJA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Nakon svih iteracija kao rješenje se uzima najbolje rješenje u posljednjoj iteraciji</a:t>
            </a:r>
          </a:p>
          <a:p>
            <a:endParaRPr lang="hr-HR" dirty="0" smtClean="0"/>
          </a:p>
          <a:p>
            <a:r>
              <a:rPr lang="hr-HR" dirty="0" smtClean="0"/>
              <a:t>Primjena metode k-sredina </a:t>
            </a:r>
          </a:p>
          <a:p>
            <a:r>
              <a:rPr lang="hr-HR" dirty="0" smtClean="0"/>
              <a:t>Računanje funkcije dobrote rješenja dobivenog metodom k-sredina</a:t>
            </a:r>
          </a:p>
          <a:p>
            <a:r>
              <a:rPr lang="hr-HR" dirty="0" smtClean="0"/>
              <a:t>Usporedba</a:t>
            </a:r>
          </a:p>
        </p:txBody>
      </p:sp>
    </p:spTree>
    <p:extLst>
      <p:ext uri="{BB962C8B-B14F-4D97-AF65-F5344CB8AC3E}">
        <p14:creationId xmlns:p14="http://schemas.microsoft.com/office/powerpoint/2010/main" val="35161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C00000"/>
                </a:solidFill>
              </a:rPr>
              <a:t>OPIS PRISTUPA I 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Skupovi </a:t>
            </a:r>
            <a:r>
              <a:rPr lang="hr-HR" dirty="0" smtClean="0"/>
              <a:t>podataka</a:t>
            </a:r>
          </a:p>
          <a:p>
            <a:pPr lvl="1"/>
            <a:r>
              <a:rPr lang="hr-HR" dirty="0"/>
              <a:t>Jednostavni skup podataka sa samo dva atributa pogodan za vizualizaciju (kupci u shopping centru)</a:t>
            </a:r>
          </a:p>
          <a:p>
            <a:pPr lvl="1"/>
            <a:r>
              <a:rPr lang="hr-HR" dirty="0"/>
              <a:t>Članak (početni primjer u članku, cvijet Iris, sorte vina, bolest štitne žlijezde)</a:t>
            </a:r>
          </a:p>
          <a:p>
            <a:pPr lvl="1"/>
            <a:r>
              <a:rPr lang="hr-HR" dirty="0"/>
              <a:t>Dodatni (Parkinsonova bolest, rak dojke)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Procesor</a:t>
            </a:r>
          </a:p>
          <a:p>
            <a:pPr lvl="1"/>
            <a:r>
              <a:rPr lang="hr-HR" dirty="0" smtClean="0"/>
              <a:t>Intel(R) Core(TM) i5-4210U CPU @ 1.70 GHz 2.40 GHz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71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rgbClr val="C00000"/>
                </a:solidFill>
              </a:rPr>
              <a:t>OPIS PRISTUPA I 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22634" cy="4718739"/>
          </a:xfrm>
        </p:spPr>
        <p:txBody>
          <a:bodyPr>
            <a:normAutofit fontScale="92500" lnSpcReduction="10000"/>
          </a:bodyPr>
          <a:lstStyle/>
          <a:p>
            <a:r>
              <a:rPr lang="hr-HR" dirty="0" smtClean="0"/>
              <a:t>C/C++</a:t>
            </a:r>
          </a:p>
          <a:p>
            <a:pPr lvl="1"/>
            <a:r>
              <a:rPr lang="hr-HR" dirty="0"/>
              <a:t>Implemetacija opisanog pristupa iz članka</a:t>
            </a:r>
          </a:p>
          <a:p>
            <a:pPr lvl="1"/>
            <a:r>
              <a:rPr lang="hr-HR" dirty="0"/>
              <a:t>Računanje </a:t>
            </a:r>
            <a:r>
              <a:rPr lang="hr-HR" dirty="0" smtClean="0"/>
              <a:t>funkcije </a:t>
            </a:r>
            <a:r>
              <a:rPr lang="hr-HR" dirty="0"/>
              <a:t>dobrote rješenja dobivenog metodom </a:t>
            </a:r>
            <a:r>
              <a:rPr lang="hr-HR" dirty="0" smtClean="0"/>
              <a:t>k-sredina</a:t>
            </a:r>
          </a:p>
          <a:p>
            <a:pPr lvl="1"/>
            <a:r>
              <a:rPr lang="hr-HR" dirty="0" smtClean="0"/>
              <a:t>Verzija: 13.12</a:t>
            </a:r>
            <a:endParaRPr lang="hr-HR" dirty="0"/>
          </a:p>
          <a:p>
            <a:pPr lvl="1"/>
            <a:endParaRPr lang="hr-HR" dirty="0" smtClean="0"/>
          </a:p>
          <a:p>
            <a:r>
              <a:rPr lang="hr-HR" dirty="0" smtClean="0"/>
              <a:t>R</a:t>
            </a:r>
          </a:p>
          <a:p>
            <a:pPr lvl="1"/>
            <a:r>
              <a:rPr lang="hr-HR" dirty="0"/>
              <a:t>Korištenje već implementirane metode k-sredina na skupovima </a:t>
            </a:r>
            <a:r>
              <a:rPr lang="hr-HR" dirty="0" smtClean="0"/>
              <a:t>podataka</a:t>
            </a:r>
          </a:p>
          <a:p>
            <a:pPr lvl="1"/>
            <a:r>
              <a:rPr lang="hr-HR" dirty="0" smtClean="0"/>
              <a:t>Grafovi tj. vizualizacija rezultata </a:t>
            </a:r>
            <a:endParaRPr lang="hr-HR" dirty="0"/>
          </a:p>
          <a:p>
            <a:pPr lvl="1"/>
            <a:r>
              <a:rPr lang="hr-HR" dirty="0"/>
              <a:t>Verzija: 3.5.1</a:t>
            </a:r>
          </a:p>
          <a:p>
            <a:pPr marL="457200" lvl="1" indent="0">
              <a:buNone/>
            </a:pPr>
            <a:endParaRPr lang="hr-HR" dirty="0" smtClean="0"/>
          </a:p>
          <a:p>
            <a:r>
              <a:rPr lang="hr-HR" dirty="0" smtClean="0"/>
              <a:t>Qt</a:t>
            </a:r>
          </a:p>
          <a:p>
            <a:pPr lvl="1"/>
            <a:r>
              <a:rPr lang="hr-HR" dirty="0" smtClean="0"/>
              <a:t>Grafičko sučelje</a:t>
            </a:r>
          </a:p>
          <a:p>
            <a:pPr lvl="1"/>
            <a:r>
              <a:rPr lang="hr-HR" dirty="0" smtClean="0"/>
              <a:t>Verzija: 5.12</a:t>
            </a:r>
          </a:p>
        </p:txBody>
      </p:sp>
    </p:spTree>
    <p:extLst>
      <p:ext uri="{BB962C8B-B14F-4D97-AF65-F5344CB8AC3E}">
        <p14:creationId xmlns:p14="http://schemas.microsoft.com/office/powerpoint/2010/main" val="27513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618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KLASTERIRANJE POMOĆU OPTIMIZACIJE KOLONIJOM MRAVA</vt:lpstr>
      <vt:lpstr>SADRŽAJ</vt:lpstr>
      <vt:lpstr>OPIS PROBLEMA</vt:lpstr>
      <vt:lpstr>MOTIVACIJA</vt:lpstr>
      <vt:lpstr>OPIS PRISTUPA I IMPLEMENTACIJA</vt:lpstr>
      <vt:lpstr>OPIS PRISTUPA I IMPLEMENTACIJA</vt:lpstr>
      <vt:lpstr>OPIS PRISTUPA I IMPLEMENTACIJA</vt:lpstr>
      <vt:lpstr>OPIS PRISTUPA I IMPLEMENTACIJA</vt:lpstr>
      <vt:lpstr>OPIS PRISTUPA I IMPLEMENTACIJA</vt:lpstr>
      <vt:lpstr>OČEKIVANJA</vt:lpstr>
      <vt:lpstr>REZULTATI</vt:lpstr>
      <vt:lpstr>REZULTATI</vt:lpstr>
      <vt:lpstr>REZULTATI</vt:lpstr>
      <vt:lpstr>REZULTATI</vt:lpstr>
      <vt:lpstr>REZULTATI</vt:lpstr>
      <vt:lpstr>REZULTATI</vt:lpstr>
      <vt:lpstr>REZULTATI</vt:lpstr>
      <vt:lpstr>REZULTATI</vt:lpstr>
      <vt:lpstr>ZAKLJUČAK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KLASTERIRANJE POMOĆU OPTIMIZACIJE KOLONIJOM MRAVA</dc:title>
  <dc:creator>Lucija</dc:creator>
  <cp:lastModifiedBy>Lucija</cp:lastModifiedBy>
  <cp:revision>62</cp:revision>
  <dcterms:created xsi:type="dcterms:W3CDTF">2019-02-11T20:28:35Z</dcterms:created>
  <dcterms:modified xsi:type="dcterms:W3CDTF">2019-02-15T20:36:46Z</dcterms:modified>
</cp:coreProperties>
</file>