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sldIdLst>
    <p:sldId id="396" r:id="rId3"/>
    <p:sldId id="400" r:id="rId4"/>
    <p:sldId id="398" r:id="rId5"/>
    <p:sldId id="280" r:id="rId6"/>
    <p:sldId id="329" r:id="rId7"/>
    <p:sldId id="293" r:id="rId8"/>
    <p:sldId id="339" r:id="rId9"/>
    <p:sldId id="273" r:id="rId10"/>
    <p:sldId id="338" r:id="rId11"/>
    <p:sldId id="410" r:id="rId12"/>
    <p:sldId id="274" r:id="rId13"/>
    <p:sldId id="335" r:id="rId14"/>
    <p:sldId id="330" r:id="rId15"/>
    <p:sldId id="397" r:id="rId16"/>
    <p:sldId id="401" r:id="rId17"/>
    <p:sldId id="407" r:id="rId18"/>
    <p:sldId id="406" r:id="rId19"/>
    <p:sldId id="411" r:id="rId20"/>
    <p:sldId id="409" r:id="rId21"/>
    <p:sldId id="324" r:id="rId22"/>
    <p:sldId id="284" r:id="rId23"/>
    <p:sldId id="373" r:id="rId2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6"/>
            <p14:sldId id="400"/>
            <p14:sldId id="398"/>
            <p14:sldId id="280"/>
            <p14:sldId id="329"/>
            <p14:sldId id="293"/>
            <p14:sldId id="339"/>
            <p14:sldId id="273"/>
            <p14:sldId id="338"/>
            <p14:sldId id="410"/>
            <p14:sldId id="274"/>
            <p14:sldId id="335"/>
            <p14:sldId id="330"/>
            <p14:sldId id="397"/>
            <p14:sldId id="401"/>
            <p14:sldId id="407"/>
            <p14:sldId id="406"/>
            <p14:sldId id="411"/>
            <p14:sldId id="409"/>
            <p14:sldId id="324"/>
            <p14:sldId id="284"/>
          </p14:sldIdLst>
        </p14:section>
        <p14:section name="Analysis" id="{A52ECE30-712A-4A6A-ADF2-A6A1A92322AE}">
          <p14:sldIdLst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 varScale="1">
        <p:scale>
          <a:sx n="57" d="100"/>
          <a:sy n="57" d="100"/>
        </p:scale>
        <p:origin x="590" y="67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42" y="6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pPr/>
              <a:t>2019/12/4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transition/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learnpython.org/" TargetMode="External"/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ALTERNATIVE ZA K-MEANS ALGORITAM KOJE PRONALAZE BOLJA GRUPIRANJA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r"/>
            <a:endParaRPr lang="hr-HR" sz="1800" dirty="0"/>
          </a:p>
          <a:p>
            <a:pPr algn="r"/>
            <a:endParaRPr lang="hr-HR" sz="1800" dirty="0"/>
          </a:p>
          <a:p>
            <a:pPr algn="r"/>
            <a:r>
              <a:rPr lang="hr-HR" sz="1800" dirty="0"/>
              <a:t>KOLEGIJ: </a:t>
            </a:r>
            <a:r>
              <a:rPr lang="en-US" sz="1800" dirty="0" err="1"/>
              <a:t>Uvod</a:t>
            </a:r>
            <a:r>
              <a:rPr lang="en-US" sz="1800" dirty="0"/>
              <a:t> u </a:t>
            </a:r>
            <a:r>
              <a:rPr lang="en-US" sz="1800" dirty="0" err="1"/>
              <a:t>složeno</a:t>
            </a:r>
            <a:r>
              <a:rPr lang="en-US" sz="1800" dirty="0"/>
              <a:t> </a:t>
            </a:r>
            <a:r>
              <a:rPr lang="en-US" sz="1800" dirty="0" err="1"/>
              <a:t>pretraživanje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endParaRPr lang="en-US" sz="1800" dirty="0"/>
          </a:p>
          <a:p>
            <a:pPr algn="r"/>
            <a:r>
              <a:rPr lang="hr-HR" sz="1800" dirty="0"/>
              <a:t>MENTOR: prof.dr.sc</a:t>
            </a:r>
            <a:r>
              <a:rPr lang="en-US" sz="1800" dirty="0"/>
              <a:t>. Zlatko </a:t>
            </a:r>
            <a:r>
              <a:rPr lang="en-US" sz="1800" dirty="0" err="1"/>
              <a:t>Drmač</a:t>
            </a:r>
            <a:endParaRPr lang="hr-HR" sz="1800" dirty="0"/>
          </a:p>
          <a:p>
            <a:pPr algn="r"/>
            <a:r>
              <a:rPr lang="hr-HR" sz="1800" dirty="0"/>
              <a:t>AUTORI:</a:t>
            </a:r>
            <a:r>
              <a:rPr lang="en-US" sz="1800" dirty="0"/>
              <a:t> Maja </a:t>
            </a:r>
            <a:r>
              <a:rPr lang="en-US" sz="1800" dirty="0" err="1"/>
              <a:t>Piskač</a:t>
            </a:r>
            <a:r>
              <a:rPr lang="en-US" sz="1800" dirty="0"/>
              <a:t>,</a:t>
            </a:r>
            <a:r>
              <a:rPr lang="hr-HR" sz="1800" dirty="0"/>
              <a:t> Mia Matijašević, Mia Tadić</a:t>
            </a:r>
          </a:p>
        </p:txBody>
      </p:sp>
    </p:spTree>
    <p:extLst>
      <p:ext uri="{BB962C8B-B14F-4D97-AF65-F5344CB8AC3E}">
        <p14:creationId xmlns:p14="http://schemas.microsoft.com/office/powerpoint/2010/main" val="882407081"/>
      </p:ext>
    </p:extLst>
  </p:cSld>
  <p:clrMapOvr>
    <a:masterClrMapping/>
  </p:clrMapOvr>
  <p:transition spd="slow" advTm="4321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403350" y="6155103"/>
            <a:ext cx="7607300" cy="249672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hr-HR" altLang="ja-JP" dirty="0"/>
              <a:t>  </a:t>
            </a:r>
            <a:r>
              <a:rPr lang="hr-HR" altLang="ja-JP" sz="2000" dirty="0"/>
              <a:t>linearna kombinacija d-</a:t>
            </a:r>
            <a:r>
              <a:rPr lang="hr-HR" altLang="ja-JP" sz="2000" dirty="0" err="1"/>
              <a:t>dimenzionalnih</a:t>
            </a:r>
            <a:r>
              <a:rPr lang="hr-HR" altLang="ja-JP" sz="2000" dirty="0"/>
              <a:t> </a:t>
            </a:r>
            <a:r>
              <a:rPr lang="hr-HR" altLang="ja-JP" sz="2000" dirty="0" err="1"/>
              <a:t>Gaussovih</a:t>
            </a:r>
            <a:r>
              <a:rPr lang="hr-HR" altLang="ja-JP" sz="2000" dirty="0"/>
              <a:t> distribucija kao centara</a:t>
            </a:r>
          </a:p>
          <a:p>
            <a:pPr>
              <a:buFont typeface="Arial" pitchFamily="34" charset="0"/>
              <a:buChar char="•"/>
            </a:pPr>
            <a:r>
              <a:rPr lang="hr-HR" altLang="ja-JP" sz="2000" dirty="0"/>
              <a:t>  koristi </a:t>
            </a:r>
            <a:r>
              <a:rPr lang="hr-HR" altLang="ja-JP" sz="2000" dirty="0" err="1"/>
              <a:t>Bayesovo</a:t>
            </a:r>
            <a:r>
              <a:rPr lang="hr-HR" altLang="ja-JP" sz="2000" dirty="0"/>
              <a:t> pravilo za izračunavanje </a:t>
            </a:r>
            <a:r>
              <a:rPr lang="en-US" altLang="ja-JP" sz="2000" dirty="0"/>
              <a:t>slab</a:t>
            </a:r>
            <a:r>
              <a:rPr lang="hr-HR" altLang="ja-JP" sz="2000" dirty="0" err="1"/>
              <a:t>og</a:t>
            </a:r>
            <a:r>
              <a:rPr lang="hr-HR" altLang="ja-JP" sz="2000" dirty="0"/>
              <a:t> članstva</a:t>
            </a:r>
          </a:p>
          <a:p>
            <a:pPr>
              <a:buFont typeface="Arial" pitchFamily="34" charset="0"/>
              <a:buChar char="•"/>
            </a:pPr>
            <a:r>
              <a:rPr lang="hr-HR" altLang="ja-JP" sz="2000" dirty="0"/>
              <a:t>  konstantna težinska funkcija</a:t>
            </a:r>
            <a:endParaRPr kumimoji="1" lang="ja-JP" alt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03350" y="3676651"/>
            <a:ext cx="7531100" cy="2409846"/>
          </a:xfrm>
        </p:spPr>
        <p:txBody>
          <a:bodyPr>
            <a:normAutofit/>
          </a:bodyPr>
          <a:lstStyle/>
          <a:p>
            <a:r>
              <a:rPr lang="hr-HR" altLang="ja-JP" sz="5400" dirty="0">
                <a:solidFill>
                  <a:srgbClr val="000000"/>
                </a:solidFill>
              </a:rPr>
              <a:t>GAUSSIAN EXPECTATION-M</a:t>
            </a:r>
            <a:r>
              <a:rPr lang="en-US" altLang="ja-JP" sz="5400" dirty="0">
                <a:solidFill>
                  <a:srgbClr val="000000"/>
                </a:solidFill>
              </a:rPr>
              <a:t>AX</a:t>
            </a:r>
            <a:r>
              <a:rPr lang="hr-HR" altLang="ja-JP" sz="5400" dirty="0">
                <a:solidFill>
                  <a:srgbClr val="000000"/>
                </a:solidFill>
              </a:rPr>
              <a:t>IMIZATION (GEM)</a:t>
            </a:r>
            <a:endParaRPr kumimoji="1" lang="en-US" altLang="ja-JP" sz="5400" dirty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048" name="Picture 24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/>
          <a:srcRect l="37807" t="33709" r="34354" b="42213"/>
          <a:stretch>
            <a:fillRect/>
          </a:stretch>
        </p:blipFill>
        <p:spPr bwMode="auto">
          <a:xfrm>
            <a:off x="10107442" y="2647950"/>
            <a:ext cx="716895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369178"/>
      </p:ext>
    </p:extLst>
  </p:cSld>
  <p:clrMapOvr>
    <a:masterClrMapping/>
  </p:clrMapOvr>
  <p:transition spd="slow" advTm="4959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0" y="2292004"/>
            <a:ext cx="7740650" cy="1715791"/>
          </a:xfrm>
        </p:spPr>
        <p:txBody>
          <a:bodyPr>
            <a:normAutofit/>
          </a:bodyPr>
          <a:lstStyle/>
          <a:p>
            <a:r>
              <a:rPr lang="hr-HR" altLang="ja-JP" dirty="0"/>
              <a:t>K-HARMONIC MEANS</a:t>
            </a:r>
            <a:br>
              <a:rPr lang="hr-HR" altLang="ja-JP" dirty="0"/>
            </a:br>
            <a:r>
              <a:rPr lang="hr-HR" altLang="ja-JP" dirty="0"/>
              <a:t>ALGORITAM</a:t>
            </a:r>
            <a:r>
              <a:rPr lang="en-US" altLang="ja-JP" dirty="0"/>
              <a:t> (KHM)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9144000" y="4435579"/>
                <a:ext cx="8793804" cy="5467178"/>
              </a:xfrm>
            </p:spPr>
            <p:txBody>
              <a:bodyPr>
                <a:normAutofit/>
              </a:bodyPr>
              <a:lstStyle/>
              <a:p>
                <a:pPr algn="l">
                  <a:buFont typeface="Arial" pitchFamily="34" charset="0"/>
                  <a:buChar char="•"/>
                </a:pPr>
                <a:r>
                  <a:rPr lang="hr-HR" sz="2400" dirty="0"/>
                  <a:t> funkcija cilja  koristi harmonijsku sredinu udaljenosti pojedine točke od svih centara</a:t>
                </a:r>
              </a:p>
              <a:p>
                <a:pPr algn="l">
                  <a:buFont typeface="Arial" pitchFamily="34" charset="0"/>
                  <a:buChar char="•"/>
                </a:pPr>
                <a:r>
                  <a:rPr lang="hr-HR" sz="2400" dirty="0"/>
                  <a:t> slaba funkcija članstva</a:t>
                </a:r>
              </a:p>
              <a:p>
                <a:pPr algn="l">
                  <a:buFont typeface="Arial" pitchFamily="34" charset="0"/>
                  <a:buChar char="•"/>
                </a:pPr>
                <a:r>
                  <a:rPr lang="hr-HR" sz="2400" dirty="0"/>
                  <a:t> </a:t>
                </a:r>
                <a:r>
                  <a:rPr lang="hr-HR" sz="2400" dirty="0" err="1"/>
                  <a:t>varirajuća</a:t>
                </a:r>
                <a:r>
                  <a:rPr lang="hr-HR" sz="2400" dirty="0"/>
                  <a:t> težinska funkcija koja daje veću težinu točkama čije su udaljenosti od centara velike, što pomaže centrima u širenju kako bi pokrili što veći broj podataka</a:t>
                </a:r>
                <a:endParaRPr lang="en-US" sz="2400" dirty="0"/>
              </a:p>
              <a:p>
                <a:pPr algn="l">
                  <a:buFont typeface="Arial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hr-HR" sz="2400"/>
                  <a:t>slučaj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40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400"/>
                          <m:t>i</m:t>
                        </m:r>
                      </m:sub>
                    </m:sSub>
                    <m:r>
                      <a:rPr lang="hr-HR" sz="2400" i="1"/>
                      <m:t>=</m:t>
                    </m:r>
                    <m:sSub>
                      <m:sSubPr>
                        <m:ctrlPr>
                          <a:rPr lang="hr-HR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400"/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400"/>
                          <m:t>j</m:t>
                        </m:r>
                      </m:sub>
                    </m:sSub>
                  </m:oMath>
                </a14:m>
                <a:endParaRPr lang="hr-HR" sz="2400" dirty="0"/>
              </a:p>
              <a:p>
                <a:pPr algn="l">
                  <a:buFont typeface="Arial" pitchFamily="34" charset="0"/>
                  <a:buChar char="•"/>
                </a:pPr>
                <a:endParaRPr lang="hr-HR" sz="2400" dirty="0"/>
              </a:p>
              <a:p>
                <a:pPr algn="l">
                  <a:buFont typeface="Arial" pitchFamily="34" charset="0"/>
                  <a:buChar char="•"/>
                </a:pPr>
                <a:endParaRPr kumimoji="1" lang="ja-JP" altLang="en-US" sz="2400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9144000" y="4435579"/>
                <a:ext cx="8793804" cy="5467178"/>
              </a:xfrm>
              <a:blipFill>
                <a:blip r:embed="rId2"/>
                <a:stretch>
                  <a:fillRect l="-1040" r="-5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zervirano mjesto slike 13" descr="KHM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l="23506" t="1" r="37861"/>
          <a:stretch>
            <a:fillRect/>
          </a:stretch>
        </p:blipFill>
        <p:spPr>
          <a:xfrm>
            <a:off x="1245140" y="697004"/>
            <a:ext cx="6050605" cy="8796521"/>
          </a:xfrm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2430966"/>
      </p:ext>
    </p:extLst>
  </p:cSld>
  <p:clrMapOvr>
    <a:masterClrMapping/>
  </p:clrMapOvr>
  <p:transition spd="slow" advTm="5335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HYBRID 1 (H1)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03351" y="5361730"/>
            <a:ext cx="4405778" cy="35250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Jaka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funkcija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članstva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iz</a:t>
            </a:r>
            <a:r>
              <a:rPr lang="en-US" altLang="ja-JP" sz="2000" dirty="0"/>
              <a:t> KM </a:t>
            </a:r>
            <a:r>
              <a:rPr lang="en-US" altLang="ja-JP" sz="2000" dirty="0" err="1"/>
              <a:t>algoritma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Tež</a:t>
            </a:r>
            <a:r>
              <a:rPr lang="en-US" altLang="ja-JP" sz="2000" dirty="0" err="1"/>
              <a:t>inska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funkcija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iz</a:t>
            </a:r>
            <a:r>
              <a:rPr lang="en-US" altLang="ja-JP" sz="2000" dirty="0"/>
              <a:t> KHM </a:t>
            </a:r>
            <a:r>
              <a:rPr lang="en-US" altLang="ja-JP" sz="2000" dirty="0" err="1"/>
              <a:t>algoritma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Očekujemo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bržu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konvergenciju</a:t>
            </a:r>
            <a:r>
              <a:rPr kumimoji="1" lang="en-US" altLang="ja-JP" sz="2000" dirty="0"/>
              <a:t> </a:t>
            </a:r>
            <a:r>
              <a:rPr lang="en-US" altLang="ja-JP" sz="2000" dirty="0"/>
              <a:t>od KM </a:t>
            </a:r>
            <a:r>
              <a:rPr lang="en-US" altLang="ja-JP" sz="2000" dirty="0" err="1"/>
              <a:t>zbog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težinske</a:t>
            </a:r>
            <a:r>
              <a:rPr lang="en-US" altLang="ja-JP" sz="2000" dirty="0"/>
              <a:t> </a:t>
            </a:r>
            <a:r>
              <a:rPr lang="en-US" altLang="ja-JP" sz="2000" dirty="0" err="1"/>
              <a:t>funkcije</a:t>
            </a:r>
            <a:r>
              <a:rPr lang="en-US" altLang="ja-JP" sz="2000" dirty="0"/>
              <a:t> (problem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dalje</a:t>
            </a:r>
            <a:r>
              <a:rPr lang="en-US" altLang="ja-JP" sz="2000" dirty="0"/>
              <a:t> </a:t>
            </a:r>
            <a:r>
              <a:rPr lang="en-US" altLang="ja-JP" sz="2000" dirty="0" err="1"/>
              <a:t>zbog</a:t>
            </a:r>
            <a:r>
              <a:rPr lang="en-US" altLang="ja-JP" sz="2000" dirty="0"/>
              <a:t> jake </a:t>
            </a:r>
            <a:r>
              <a:rPr lang="en-US" altLang="ja-JP" sz="2000" dirty="0" err="1"/>
              <a:t>funkcije</a:t>
            </a:r>
            <a:r>
              <a:rPr lang="en-US" altLang="ja-JP" sz="2000" dirty="0"/>
              <a:t> </a:t>
            </a:r>
            <a:r>
              <a:rPr lang="en-US" altLang="ja-JP" sz="2000" dirty="0" err="1"/>
              <a:t>članstva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HYBRID 2 (H2)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9144000" y="1416584"/>
            <a:ext cx="4169998" cy="35250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Slaba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funkcija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članstva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iz</a:t>
            </a:r>
            <a:r>
              <a:rPr kumimoji="1" lang="en-US" altLang="ja-JP" sz="2000" dirty="0"/>
              <a:t> KHM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Konstantna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težinska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funkcija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iz</a:t>
            </a:r>
            <a:r>
              <a:rPr lang="en-US" altLang="ja-JP" sz="2000" dirty="0"/>
              <a:t>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Nalik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na</a:t>
            </a:r>
            <a:r>
              <a:rPr kumimoji="1" lang="en-US" altLang="ja-JP" sz="2000" dirty="0"/>
              <a:t> FKM, za </a:t>
            </a:r>
            <a:r>
              <a:rPr kumimoji="1" lang="en-US" altLang="ja-JP" sz="2000" dirty="0" err="1"/>
              <a:t>određene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vrijednosti</a:t>
            </a:r>
            <a:r>
              <a:rPr kumimoji="1" lang="en-US" altLang="ja-JP" sz="2000" dirty="0"/>
              <a:t> r 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 p </a:t>
            </a:r>
            <a:r>
              <a:rPr kumimoji="1" lang="en-US" altLang="ja-JP" sz="2000" dirty="0" err="1"/>
              <a:t>matematički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ekvivalentni</a:t>
            </a:r>
            <a:endParaRPr kumimoji="1" lang="ja-JP" altLang="en-US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DF93651-4E57-42E5-B1D1-88FA375BE9D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 cstate="print"/>
          <a:srcRect l="40403" t="45157" r="41719" b="41957"/>
          <a:stretch/>
        </p:blipFill>
        <p:spPr>
          <a:xfrm>
            <a:off x="9144000" y="6535271"/>
            <a:ext cx="4941802" cy="2003611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FB281AB-A62E-4134-8C95-B08531D53E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/>
          <a:srcRect l="37264" t="39042" r="35047" b="41967"/>
          <a:stretch/>
        </p:blipFill>
        <p:spPr>
          <a:xfrm>
            <a:off x="1403351" y="1355430"/>
            <a:ext cx="6176425" cy="23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6558"/>
      </p:ext>
    </p:extLst>
  </p:cSld>
  <p:clrMapOvr>
    <a:masterClrMapping/>
  </p:clrMapOvr>
  <p:transition spd="slow" advTm="7905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98476" y="3097711"/>
            <a:ext cx="6510137" cy="56941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000000"/>
                </a:solidFill>
              </a:rPr>
              <a:t>Kako različite inicijalizacije utječu na pojedini algoritam?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8535300" y="3600429"/>
            <a:ext cx="7418061" cy="56941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000000"/>
                </a:solidFill>
              </a:rPr>
              <a:t>Kakav je utjecaj slabog (</a:t>
            </a:r>
            <a:r>
              <a:rPr lang="hr-HR" i="1" dirty="0">
                <a:solidFill>
                  <a:srgbClr val="000000"/>
                </a:solidFill>
              </a:rPr>
              <a:t>soft</a:t>
            </a:r>
            <a:r>
              <a:rPr lang="hr-HR" dirty="0">
                <a:solidFill>
                  <a:srgbClr val="000000"/>
                </a:solidFill>
              </a:rPr>
              <a:t>),odnosno jakog (</a:t>
            </a:r>
            <a:r>
              <a:rPr lang="hr-HR" i="1" dirty="0" err="1">
                <a:solidFill>
                  <a:srgbClr val="000000"/>
                </a:solidFill>
              </a:rPr>
              <a:t>hard</a:t>
            </a:r>
            <a:r>
              <a:rPr lang="hr-HR" dirty="0">
                <a:solidFill>
                  <a:srgbClr val="000000"/>
                </a:solidFill>
              </a:rPr>
              <a:t>) članstva?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8183783" y="4103147"/>
            <a:ext cx="7185919" cy="56941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000000"/>
                </a:solidFill>
              </a:rPr>
              <a:t>Kakav je utjecaj </a:t>
            </a:r>
            <a:r>
              <a:rPr lang="hr-HR" dirty="0" err="1">
                <a:solidFill>
                  <a:srgbClr val="000000"/>
                </a:solidFill>
              </a:rPr>
              <a:t>varirajućih</a:t>
            </a:r>
            <a:r>
              <a:rPr lang="hr-HR" dirty="0">
                <a:solidFill>
                  <a:srgbClr val="000000"/>
                </a:solidFill>
              </a:rPr>
              <a:t>, odnosno konstantnih težina?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hr-HR" altLang="ja-JP" dirty="0"/>
              <a:t>TESTIRANJE</a:t>
            </a:r>
            <a:endParaRPr kumimoji="1" lang="ja-JP" altLang="en-US" dirty="0"/>
          </a:p>
        </p:txBody>
      </p:sp>
      <p:sp>
        <p:nvSpPr>
          <p:cNvPr id="9" name="Rezervirano mjesto teksta 8"/>
          <p:cNvSpPr>
            <a:spLocks noGrp="1"/>
          </p:cNvSpPr>
          <p:nvPr>
            <p:ph type="body" sz="quarter" idx="12"/>
          </p:nvPr>
        </p:nvSpPr>
        <p:spPr>
          <a:xfrm>
            <a:off x="13166480" y="5880099"/>
            <a:ext cx="4035669" cy="3744913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2363559"/>
      </p:ext>
    </p:extLst>
  </p:cSld>
  <p:clrMapOvr>
    <a:masterClrMapping/>
  </p:clrMapOvr>
  <p:transition spd="slow" advTm="6745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3042055" y="3732410"/>
            <a:ext cx="4775200" cy="2781683"/>
          </a:xfrm>
        </p:spPr>
        <p:txBody>
          <a:bodyPr/>
          <a:lstStyle/>
          <a:p>
            <a:r>
              <a:rPr lang="en-US" altLang="ja-JP" dirty="0"/>
              <a:t>Before starting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8280401" y="291830"/>
            <a:ext cx="9482305" cy="9708204"/>
          </a:xfrm>
        </p:spPr>
        <p:txBody>
          <a:bodyPr>
            <a:normAutofit/>
          </a:bodyPr>
          <a:lstStyle/>
          <a:p>
            <a:r>
              <a:rPr lang="hr-HR" sz="2000" dirty="0"/>
              <a:t>iako svaki algoritam minimizira drugačiju funkciju cilja, mi ćemo za svaki algoritam računati:</a:t>
            </a:r>
          </a:p>
          <a:p>
            <a:pPr>
              <a:buNone/>
            </a:pPr>
            <a:r>
              <a:rPr lang="hr-HR" sz="2000" dirty="0"/>
              <a:t>    </a:t>
            </a:r>
            <a:br>
              <a:rPr lang="hr-HR" sz="2000" dirty="0"/>
            </a:br>
            <a:br>
              <a:rPr lang="hr-HR" sz="2000" dirty="0"/>
            </a:br>
            <a:br>
              <a:rPr lang="hr-HR" sz="2000" dirty="0"/>
            </a:br>
            <a:r>
              <a:rPr lang="hr-HR" sz="2000" dirty="0"/>
              <a:t>To je razumna metrika za prosuditi kvalitetu </a:t>
            </a:r>
            <a:r>
              <a:rPr lang="hr-HR" sz="2000" i="1" dirty="0" err="1"/>
              <a:t>clustera</a:t>
            </a:r>
            <a:r>
              <a:rPr lang="hr-HR" sz="2000" dirty="0"/>
              <a:t>, a uz to, koristeći istu metriku možemo usporediti različite algoritme</a:t>
            </a:r>
            <a:r>
              <a:rPr lang="en-US" sz="2000" dirty="0"/>
              <a:t> </a:t>
            </a:r>
            <a:endParaRPr lang="hr-HR" sz="2000" dirty="0"/>
          </a:p>
          <a:p>
            <a:r>
              <a:rPr lang="hr-HR" sz="2000" dirty="0"/>
              <a:t>testovi nad dvodimenzionalnim skupom podataka (</a:t>
            </a:r>
            <a:r>
              <a:rPr lang="en-US" sz="2000" dirty="0"/>
              <a:t>2</a:t>
            </a:r>
            <a:r>
              <a:rPr lang="hr-HR" sz="2000" dirty="0"/>
              <a:t>00 podataka, </a:t>
            </a:r>
            <a:r>
              <a:rPr lang="en-US" sz="2000" dirty="0"/>
              <a:t>8</a:t>
            </a:r>
            <a:r>
              <a:rPr lang="hr-HR" sz="2000" dirty="0"/>
              <a:t> klastera)</a:t>
            </a:r>
          </a:p>
          <a:p>
            <a:r>
              <a:rPr lang="hr-HR" sz="2000" dirty="0"/>
              <a:t>cijeli kod  pisan u </a:t>
            </a:r>
            <a:r>
              <a:rPr lang="hr-HR" sz="2000" dirty="0" err="1"/>
              <a:t>Python</a:t>
            </a:r>
            <a:r>
              <a:rPr lang="hr-HR" sz="2000" dirty="0"/>
              <a:t>-u</a:t>
            </a:r>
          </a:p>
          <a:p>
            <a:r>
              <a:rPr lang="hr-HR" sz="2000" dirty="0"/>
              <a:t>skup kojeg koristimo u testovima dobiven je preko funkcije </a:t>
            </a:r>
            <a:r>
              <a:rPr lang="hr-HR" sz="2000" dirty="0" err="1"/>
              <a:t>make_blobs</a:t>
            </a:r>
            <a:r>
              <a:rPr lang="hr-HR" sz="2000" dirty="0"/>
              <a:t> (standardna devijacija od </a:t>
            </a:r>
            <a:r>
              <a:rPr lang="en-US" sz="2000" dirty="0"/>
              <a:t>0.8</a:t>
            </a:r>
            <a:r>
              <a:rPr lang="hr-HR" sz="2000" dirty="0"/>
              <a:t>) koja generira n nasumičnih točaka koje su već raspoređene u k prirodnih grupa/klastera</a:t>
            </a:r>
          </a:p>
          <a:p>
            <a:r>
              <a:rPr lang="hr-HR" sz="2000" dirty="0"/>
              <a:t>dobiveni podaci normalizirani </a:t>
            </a:r>
            <a:r>
              <a:rPr lang="hr-HR" sz="2000" dirty="0" err="1"/>
              <a:t>Gaussovom</a:t>
            </a:r>
            <a:r>
              <a:rPr lang="hr-HR" sz="2000" dirty="0"/>
              <a:t> (</a:t>
            </a:r>
            <a:r>
              <a:rPr lang="hr-HR" sz="2000" dirty="0" err="1"/>
              <a:t>tj</a:t>
            </a:r>
            <a:r>
              <a:rPr lang="hr-HR" sz="2000" dirty="0"/>
              <a:t>. normalnom) razdiobom</a:t>
            </a: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74295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Slika 9" descr="km.png"/>
          <p:cNvPicPr>
            <a:picLocks noChangeAspect="1"/>
          </p:cNvPicPr>
          <p:nvPr/>
        </p:nvPicPr>
        <p:blipFill>
          <a:blip r:embed="rId2" cstate="print"/>
          <a:srcRect r="80671" b="84334"/>
          <a:stretch>
            <a:fillRect/>
          </a:stretch>
        </p:blipFill>
        <p:spPr>
          <a:xfrm>
            <a:off x="11330455" y="2514716"/>
            <a:ext cx="2490993" cy="1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6468"/>
      </p:ext>
    </p:extLst>
  </p:cSld>
  <p:clrMapOvr>
    <a:masterClrMapping/>
  </p:clrMapOvr>
  <p:transition spd="slow" advTm="4050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23850" y="3633535"/>
            <a:ext cx="5604780" cy="3018343"/>
          </a:xfrm>
        </p:spPr>
        <p:txBody>
          <a:bodyPr/>
          <a:lstStyle/>
          <a:p>
            <a:r>
              <a:rPr kumimoji="1" lang="hr-HR" altLang="ja-JP" dirty="0"/>
              <a:t>INICIJALIZACIJE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2096750" y="1066800"/>
            <a:ext cx="4419600" cy="37909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hr-HR" sz="1900" dirty="0"/>
              <a:t> nasumično odabire k točaka/podataka iz skupa od n zadanih točaka i koristi ih kao početne centre (raširi centre po podacima)</a:t>
            </a:r>
            <a:endParaRPr kumimoji="1" lang="ja-JP" altLang="en-US" sz="19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439650" y="399780"/>
            <a:ext cx="3666978" cy="586241"/>
          </a:xfrm>
        </p:spPr>
        <p:txBody>
          <a:bodyPr/>
          <a:lstStyle/>
          <a:p>
            <a:r>
              <a:rPr lang="hr-HR" altLang="ja-JP" dirty="0"/>
              <a:t>FORGY METODA</a:t>
            </a:r>
            <a:endParaRPr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010400" y="7014528"/>
            <a:ext cx="4210050" cy="298672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hr-HR" sz="2100" dirty="0"/>
              <a:t> dodjeljuje svaku točku nasumično odabranoj  grupi/</a:t>
            </a:r>
            <a:r>
              <a:rPr lang="hr-HR" sz="2100" dirty="0" err="1"/>
              <a:t>klasteru</a:t>
            </a:r>
            <a:endParaRPr lang="hr-HR" sz="2100" dirty="0"/>
          </a:p>
          <a:p>
            <a:pPr algn="l">
              <a:buFont typeface="Arial" pitchFamily="34" charset="0"/>
              <a:buChar char="•"/>
            </a:pPr>
            <a:r>
              <a:rPr lang="hr-HR" sz="2100" dirty="0"/>
              <a:t> kao inicijalne/početne centre postavi  središta/</a:t>
            </a:r>
            <a:r>
              <a:rPr lang="hr-HR" sz="2100" dirty="0" err="1"/>
              <a:t>centroide</a:t>
            </a:r>
            <a:r>
              <a:rPr lang="hr-HR" sz="2100" dirty="0"/>
              <a:t> točaka dodijeljenih određenom centru (svi centri u malom području oko središta svih točaka/podataka)</a:t>
            </a:r>
            <a:endParaRPr lang="ja-JP" altLang="en-US" sz="2100" dirty="0"/>
          </a:p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7302522" y="5867400"/>
            <a:ext cx="3666978" cy="1074133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hr-HR" altLang="ja-JP" dirty="0"/>
              <a:t>RANDOM PARTITION METODA</a:t>
            </a:r>
            <a:endParaRPr lang="ja-JP" altLang="en-US" dirty="0"/>
          </a:p>
        </p:txBody>
      </p:sp>
      <p:pic>
        <p:nvPicPr>
          <p:cNvPr id="9" name="Rezervirano mjesto slike 8" descr="forgy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8437" r="8437"/>
          <a:stretch>
            <a:fillRect/>
          </a:stretch>
        </p:blipFill>
        <p:spPr/>
      </p:pic>
      <p:pic>
        <p:nvPicPr>
          <p:cNvPr id="11" name="Rezervirano mjesto slike 10" descr="randomp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l="8568" r="8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551231"/>
      </p:ext>
    </p:extLst>
  </p:cSld>
  <p:clrMapOvr>
    <a:masterClrMapping/>
  </p:clrMapOvr>
  <p:transition spd="slow" advTm="7280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 descr="2Originalni podaci i optimalni cent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22" y="171450"/>
            <a:ext cx="6240000" cy="4680000"/>
          </a:xfrm>
          <a:prstGeom prst="rect">
            <a:avLst/>
          </a:prstGeom>
        </p:spPr>
      </p:pic>
      <p:pic>
        <p:nvPicPr>
          <p:cNvPr id="15" name="Slika 14" descr="2Originalni podaci i RP inicijalizaci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2164" y="2776691"/>
            <a:ext cx="6240000" cy="4680000"/>
          </a:xfrm>
          <a:prstGeom prst="rect">
            <a:avLst/>
          </a:prstGeom>
        </p:spPr>
      </p:pic>
      <p:pic>
        <p:nvPicPr>
          <p:cNvPr id="16" name="Slika 15" descr="2Originalni podaci i Forgy inicijalizacij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59578" y="5191433"/>
            <a:ext cx="624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9644"/>
      </p:ext>
    </p:extLst>
  </p:cSld>
  <p:clrMapOvr>
    <a:masterClrMapping/>
  </p:clrMapOvr>
  <p:transition spd="slow" advTm="7231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4" descr="2KHM i Forgy inicijalizaci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0650" y="5232813"/>
            <a:ext cx="6624000" cy="4968000"/>
          </a:xfrm>
          <a:prstGeom prst="rect">
            <a:avLst/>
          </a:prstGeom>
        </p:spPr>
      </p:pic>
      <p:pic>
        <p:nvPicPr>
          <p:cNvPr id="16" name="Slika 15" descr="2KHM i RP inicijalizaci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9750" y="5235021"/>
            <a:ext cx="6624000" cy="4968000"/>
          </a:xfrm>
          <a:prstGeom prst="rect">
            <a:avLst/>
          </a:prstGeom>
        </p:spPr>
      </p:pic>
      <p:pic>
        <p:nvPicPr>
          <p:cNvPr id="17" name="Slika 16" descr="2KM i Forgy inicijalizacij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3950" y="184371"/>
            <a:ext cx="6624000" cy="4968000"/>
          </a:xfrm>
          <a:prstGeom prst="rect">
            <a:avLst/>
          </a:prstGeom>
        </p:spPr>
      </p:pic>
      <p:pic>
        <p:nvPicPr>
          <p:cNvPr id="18" name="Slika 17" descr="2KM i RP inicijalizacij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5900" y="181971"/>
            <a:ext cx="6624000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9644"/>
      </p:ext>
    </p:extLst>
  </p:cSld>
  <p:clrMapOvr>
    <a:masterClrMapping/>
  </p:clrMapOvr>
  <p:transition spd="slow" advTm="7231"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4" descr="2KHM i Forgy inicijalizaci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0650" y="5232813"/>
            <a:ext cx="6624000" cy="4968000"/>
          </a:xfrm>
          <a:prstGeom prst="rect">
            <a:avLst/>
          </a:prstGeom>
        </p:spPr>
      </p:pic>
      <p:pic>
        <p:nvPicPr>
          <p:cNvPr id="16" name="Slika 15" descr="2KHM i RP inicijalizaci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9750" y="5235021"/>
            <a:ext cx="6624000" cy="4968000"/>
          </a:xfrm>
          <a:prstGeom prst="rect">
            <a:avLst/>
          </a:prstGeom>
        </p:spPr>
      </p:pic>
      <p:pic>
        <p:nvPicPr>
          <p:cNvPr id="17" name="Slika 16" descr="2KM i Forgy inicijalizacij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3950" y="184371"/>
            <a:ext cx="6624000" cy="4968000"/>
          </a:xfrm>
          <a:prstGeom prst="rect">
            <a:avLst/>
          </a:prstGeom>
        </p:spPr>
      </p:pic>
      <p:pic>
        <p:nvPicPr>
          <p:cNvPr id="18" name="Slika 17" descr="2KM i RP inicijalizacij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5900" y="181971"/>
            <a:ext cx="6624000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9644"/>
      </p:ext>
    </p:extLst>
  </p:cSld>
  <p:clrMapOvr>
    <a:masterClrMapping/>
  </p:clrMapOvr>
  <p:transition spd="slow" advTm="7231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4" descr="2Originalni podaci i Forgy inicijalizaci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4809" y="4038600"/>
            <a:ext cx="6487855" cy="4865891"/>
          </a:xfrm>
          <a:prstGeom prst="rect">
            <a:avLst/>
          </a:prstGeom>
        </p:spPr>
      </p:pic>
      <p:pic>
        <p:nvPicPr>
          <p:cNvPr id="17" name="Slika 16" descr="2Originalni podaci i optimalni cent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1700" y="757391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9644"/>
      </p:ext>
    </p:extLst>
  </p:cSld>
  <p:clrMapOvr>
    <a:masterClrMapping/>
  </p:clrMapOvr>
  <p:transition spd="slow" advTm="7231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hr-HR" altLang="ja-JP" dirty="0"/>
              <a:t>SADRŽAJ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21" y="1628066"/>
            <a:ext cx="4875979" cy="604071"/>
          </a:xfrm>
        </p:spPr>
        <p:txBody>
          <a:bodyPr/>
          <a:lstStyle/>
          <a:p>
            <a:r>
              <a:rPr kumimoji="1" lang="hr-HR" altLang="ja-JP" dirty="0"/>
              <a:t>UVOD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0408877" y="3377053"/>
            <a:ext cx="4875979" cy="604071"/>
          </a:xfrm>
        </p:spPr>
        <p:txBody>
          <a:bodyPr/>
          <a:lstStyle/>
          <a:p>
            <a:r>
              <a:rPr kumimoji="1" lang="hr-HR" altLang="ja-JP" dirty="0"/>
              <a:t>OPĆI MODEL ITERATIVNOG ALGORITMA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0506152" y="4474723"/>
            <a:ext cx="4875979" cy="1400783"/>
          </a:xfrm>
        </p:spPr>
        <p:txBody>
          <a:bodyPr/>
          <a:lstStyle/>
          <a:p>
            <a:r>
              <a:rPr kumimoji="1" lang="hr-HR" altLang="ja-JP" dirty="0"/>
              <a:t>K</a:t>
            </a:r>
            <a:r>
              <a:rPr kumimoji="1" lang="en-US" altLang="ja-JP" dirty="0"/>
              <a:t>M</a:t>
            </a:r>
            <a:r>
              <a:rPr lang="en-US" altLang="ja-JP" dirty="0"/>
              <a:t>, GEM, FKM, KHM, H1, H2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10389421" y="6369186"/>
            <a:ext cx="4875979" cy="604071"/>
          </a:xfrm>
        </p:spPr>
        <p:txBody>
          <a:bodyPr/>
          <a:lstStyle/>
          <a:p>
            <a:r>
              <a:rPr lang="hr-HR" altLang="ja-JP" dirty="0"/>
              <a:t>TESTIRANJE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>
          <a:xfrm>
            <a:off x="10389421" y="8001440"/>
            <a:ext cx="4875979" cy="604071"/>
          </a:xfrm>
        </p:spPr>
        <p:txBody>
          <a:bodyPr/>
          <a:lstStyle/>
          <a:p>
            <a:r>
              <a:rPr kumimoji="1" lang="hr-HR" altLang="ja-JP" dirty="0"/>
              <a:t>ZAKLJUČAK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11160124" y="2057825"/>
            <a:ext cx="5184775" cy="13711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hr-HR" altLang="ja-JP" sz="2000" dirty="0"/>
              <a:t> </a:t>
            </a:r>
            <a:r>
              <a:rPr lang="hr-HR" altLang="ja-JP" sz="2000" dirty="0"/>
              <a:t>slabo</a:t>
            </a:r>
            <a:r>
              <a:rPr kumimoji="1" lang="hr-HR" altLang="ja-JP" sz="2000" dirty="0"/>
              <a:t> članstvo ima veći utjecaj nego </a:t>
            </a:r>
            <a:r>
              <a:rPr lang="hr-HR" altLang="ja-JP" sz="2000" dirty="0"/>
              <a:t>jako</a:t>
            </a:r>
            <a:r>
              <a:rPr kumimoji="1" lang="hr-HR" altLang="ja-JP" sz="2000" dirty="0"/>
              <a:t> članstvo</a:t>
            </a:r>
            <a:endParaRPr kumimoji="1" lang="ja-JP" altLang="en-US" sz="20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1160124" y="933450"/>
            <a:ext cx="6499226" cy="1051379"/>
          </a:xfrm>
        </p:spPr>
        <p:txBody>
          <a:bodyPr>
            <a:noAutofit/>
          </a:bodyPr>
          <a:lstStyle/>
          <a:p>
            <a:r>
              <a:rPr lang="hr-HR" sz="2400" dirty="0">
                <a:solidFill>
                  <a:srgbClr val="000000"/>
                </a:solidFill>
              </a:rPr>
              <a:t>Kakav je utjecaj slabog (</a:t>
            </a:r>
            <a:r>
              <a:rPr lang="hr-HR" sz="2400" i="1" dirty="0">
                <a:solidFill>
                  <a:srgbClr val="000000"/>
                </a:solidFill>
              </a:rPr>
              <a:t>soft</a:t>
            </a:r>
            <a:r>
              <a:rPr lang="hr-HR" sz="2400" dirty="0">
                <a:solidFill>
                  <a:srgbClr val="000000"/>
                </a:solidFill>
              </a:rPr>
              <a:t>), odnosno jakog (</a:t>
            </a:r>
            <a:r>
              <a:rPr lang="hr-HR" sz="2400" i="1" dirty="0" err="1">
                <a:solidFill>
                  <a:srgbClr val="000000"/>
                </a:solidFill>
              </a:rPr>
              <a:t>hard</a:t>
            </a:r>
            <a:r>
              <a:rPr lang="hr-HR" sz="2400" dirty="0">
                <a:solidFill>
                  <a:srgbClr val="000000"/>
                </a:solidFill>
              </a:rPr>
              <a:t>) članstva?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hr-HR" altLang="ja-JP" sz="2000" dirty="0"/>
              <a:t> </a:t>
            </a:r>
            <a:r>
              <a:rPr lang="hr-HR" altLang="ja-JP" sz="2000" dirty="0" err="1"/>
              <a:t>varirajuće</a:t>
            </a:r>
            <a:r>
              <a:rPr kumimoji="1" lang="hr-HR" altLang="ja-JP" sz="2000" dirty="0"/>
              <a:t> težine  imaju veći  utjecaj od konstantnih</a:t>
            </a:r>
            <a:endParaRPr kumimoji="1" lang="ja-JP" altLang="en-US" sz="20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11236324" y="3333750"/>
            <a:ext cx="6080126" cy="1371600"/>
          </a:xfrm>
        </p:spPr>
        <p:txBody>
          <a:bodyPr>
            <a:normAutofit/>
          </a:bodyPr>
          <a:lstStyle/>
          <a:p>
            <a:r>
              <a:rPr lang="hr-HR" sz="2600" dirty="0">
                <a:solidFill>
                  <a:srgbClr val="000000"/>
                </a:solidFill>
              </a:rPr>
              <a:t>Kakav je utjecaj </a:t>
            </a:r>
            <a:r>
              <a:rPr lang="hr-HR" sz="2600" dirty="0" err="1">
                <a:solidFill>
                  <a:srgbClr val="000000"/>
                </a:solidFill>
              </a:rPr>
              <a:t>varirajućih</a:t>
            </a:r>
            <a:r>
              <a:rPr lang="hr-HR" sz="2600" dirty="0">
                <a:solidFill>
                  <a:srgbClr val="000000"/>
                </a:solidFill>
              </a:rPr>
              <a:t>, odnosno konstantnih težina?</a:t>
            </a:r>
            <a:endParaRPr lang="hr-HR" dirty="0">
              <a:solidFill>
                <a:srgbClr val="000000"/>
              </a:solidFill>
            </a:endParaRPr>
          </a:p>
          <a:p>
            <a:endParaRPr lang="ja-JP" alt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11160124" y="7225532"/>
            <a:ext cx="5184775" cy="260426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hr-HR" altLang="ja-JP" sz="2000" dirty="0"/>
              <a:t>  </a:t>
            </a:r>
            <a:r>
              <a:rPr kumimoji="1" lang="hr-HR" altLang="ja-JP" sz="2000" dirty="0" err="1"/>
              <a:t>Random</a:t>
            </a:r>
            <a:r>
              <a:rPr kumimoji="1" lang="hr-HR" altLang="ja-JP" sz="2000" dirty="0"/>
              <a:t> </a:t>
            </a:r>
            <a:r>
              <a:rPr kumimoji="1" lang="hr-HR" altLang="ja-JP" sz="2000" dirty="0" err="1"/>
              <a:t>partition</a:t>
            </a:r>
            <a:r>
              <a:rPr kumimoji="1" lang="hr-HR" altLang="ja-JP" sz="2000" dirty="0"/>
              <a:t> bolji za većinu algoritama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11160124" y="6286501"/>
            <a:ext cx="5299076" cy="866036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rgbClr val="000000"/>
                </a:solidFill>
              </a:rPr>
              <a:t>Kako različite inicijalizacije utječu na pojedini algoritam?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2209800" y="3633535"/>
            <a:ext cx="4305300" cy="3018343"/>
          </a:xfrm>
        </p:spPr>
        <p:txBody>
          <a:bodyPr/>
          <a:lstStyle/>
          <a:p>
            <a:r>
              <a:rPr lang="hr-HR" altLang="ja-JP" dirty="0"/>
              <a:t>ODGOVORI na naša pitanja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85092"/>
      </p:ext>
    </p:extLst>
  </p:cSld>
  <p:clrMapOvr>
    <a:masterClrMapping/>
  </p:clrMapOvr>
  <p:transition spd="slow" advTm="8422"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7448550" y="419100"/>
            <a:ext cx="10153650" cy="9334500"/>
          </a:xfrm>
        </p:spPr>
        <p:txBody>
          <a:bodyPr>
            <a:normAutofit/>
          </a:bodyPr>
          <a:lstStyle/>
          <a:p>
            <a:r>
              <a:rPr lang="hr-HR" altLang="ja-JP" sz="2200" b="1" dirty="0"/>
              <a:t>S</a:t>
            </a:r>
            <a:r>
              <a:rPr kumimoji="1" lang="hr-HR" altLang="ja-JP" sz="2200" b="1" dirty="0"/>
              <a:t>vi rezultati bazirani na prosjeku od 100 testova (za svaki algoritam i za svaku inicijalizaciju):</a:t>
            </a:r>
          </a:p>
          <a:p>
            <a:endParaRPr lang="hr-HR" altLang="ja-JP" sz="2200" b="1" dirty="0"/>
          </a:p>
          <a:p>
            <a:pPr>
              <a:buFont typeface="Arial" pitchFamily="34" charset="0"/>
              <a:buChar char="•"/>
            </a:pPr>
            <a:r>
              <a:rPr kumimoji="1" lang="hr-HR" altLang="ja-JP" sz="2200" b="1" dirty="0"/>
              <a:t> </a:t>
            </a:r>
            <a:r>
              <a:rPr kumimoji="1" lang="hr-HR" altLang="ja-JP" sz="2200" dirty="0"/>
              <a:t>zbog korištenja relativnog malog skupa podataka (do 500 podataka) rezultati algoritama se ne razlikuju previše </a:t>
            </a:r>
            <a:endParaRPr kumimoji="1" lang="hr-HR" altLang="ja-JP" sz="2200" b="1" dirty="0"/>
          </a:p>
          <a:p>
            <a:endParaRPr kumimoji="1" lang="hr-HR" altLang="ja-JP" sz="2200" b="1" dirty="0"/>
          </a:p>
          <a:p>
            <a:pPr>
              <a:buFont typeface="Arial" pitchFamily="34" charset="0"/>
              <a:buChar char="•"/>
            </a:pPr>
            <a:r>
              <a:rPr lang="hr-HR" altLang="ja-JP" sz="2200" dirty="0"/>
              <a:t> najbolja kombinacija je KHM s </a:t>
            </a:r>
            <a:r>
              <a:rPr lang="hr-HR" altLang="ja-JP" sz="2200" dirty="0" err="1"/>
              <a:t>Random</a:t>
            </a:r>
            <a:r>
              <a:rPr lang="hr-HR" altLang="ja-JP" sz="2200" dirty="0"/>
              <a:t> </a:t>
            </a:r>
            <a:r>
              <a:rPr lang="hr-HR" altLang="ja-JP" sz="2200" dirty="0" err="1"/>
              <a:t>partition</a:t>
            </a:r>
            <a:r>
              <a:rPr lang="hr-HR" altLang="ja-JP" sz="2200" dirty="0"/>
              <a:t> inicijalizacijom</a:t>
            </a:r>
          </a:p>
          <a:p>
            <a:pPr>
              <a:buFont typeface="Arial" pitchFamily="34" charset="0"/>
              <a:buChar char="•"/>
            </a:pPr>
            <a:endParaRPr lang="hr-HR" sz="2200" dirty="0"/>
          </a:p>
          <a:p>
            <a:pPr>
              <a:buFont typeface="Arial" pitchFamily="34" charset="0"/>
              <a:buChar char="•"/>
            </a:pPr>
            <a:r>
              <a:rPr lang="hr-HR" sz="2200" dirty="0"/>
              <a:t> KHM u prosjeku ima slične rezultate s obje inicijalizacije, ali i kad se rezultati razlikuju svejedno su među najboljima</a:t>
            </a:r>
          </a:p>
          <a:p>
            <a:pPr>
              <a:buFont typeface="Arial" pitchFamily="34" charset="0"/>
              <a:buChar char="•"/>
            </a:pPr>
            <a:endParaRPr lang="hr-HR" sz="2200" dirty="0"/>
          </a:p>
          <a:p>
            <a:pPr>
              <a:buFont typeface="Arial" pitchFamily="34" charset="0"/>
              <a:buChar char="•"/>
            </a:pPr>
            <a:r>
              <a:rPr lang="hr-HR" sz="2200" dirty="0"/>
              <a:t> kombinacija FKM i </a:t>
            </a:r>
            <a:r>
              <a:rPr lang="hr-HR" sz="2200" dirty="0" err="1"/>
              <a:t>Forgy</a:t>
            </a:r>
            <a:r>
              <a:rPr lang="hr-HR" sz="2200" dirty="0"/>
              <a:t> inicijalizacije je u prosjeku najgora</a:t>
            </a:r>
          </a:p>
          <a:p>
            <a:pPr>
              <a:buFont typeface="Arial" pitchFamily="34" charset="0"/>
              <a:buChar char="•"/>
            </a:pPr>
            <a:endParaRPr lang="hr-HR" sz="2200" dirty="0"/>
          </a:p>
          <a:p>
            <a:pPr>
              <a:buFont typeface="Arial" pitchFamily="34" charset="0"/>
              <a:buChar char="•"/>
            </a:pPr>
            <a:r>
              <a:rPr lang="hr-HR" sz="2200" dirty="0"/>
              <a:t> KM daje </a:t>
            </a:r>
            <a:r>
              <a:rPr lang="hr-HR" sz="2200" dirty="0" err="1"/>
              <a:t>varirajuće</a:t>
            </a:r>
            <a:r>
              <a:rPr lang="hr-HR" sz="2200" dirty="0"/>
              <a:t> rezultate ovisno o ulaznim podacima</a:t>
            </a:r>
          </a:p>
          <a:p>
            <a:pPr>
              <a:buFont typeface="Arial" pitchFamily="34" charset="0"/>
              <a:buChar char="•"/>
            </a:pPr>
            <a:endParaRPr lang="hr-HR" sz="2200" dirty="0"/>
          </a:p>
          <a:p>
            <a:pPr>
              <a:buFont typeface="Arial" pitchFamily="34" charset="0"/>
              <a:buChar char="•"/>
            </a:pPr>
            <a:r>
              <a:rPr lang="hr-HR" sz="2200" dirty="0"/>
              <a:t> H1 i H2 se ne ističu ni kao najgori, a ni kao najbolji, ali ako je jedna inicijalizacija pogodna za jedan od njih, onda je pogodna i za drugi </a:t>
            </a:r>
          </a:p>
          <a:p>
            <a:pPr>
              <a:buFont typeface="Arial" pitchFamily="34" charset="0"/>
              <a:buChar char="•"/>
            </a:pPr>
            <a:endParaRPr lang="hr-HR" altLang="ja-JP" sz="22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ja-JP" dirty="0"/>
              <a:t>ZAKLJUČAK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585816"/>
      </p:ext>
    </p:extLst>
  </p:cSld>
  <p:clrMapOvr>
    <a:masterClrMapping/>
  </p:clrMapOvr>
  <p:transition spd="slow" advTm="6640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9750" y="6096000"/>
            <a:ext cx="12242800" cy="2457450"/>
          </a:xfrm>
        </p:spPr>
        <p:txBody>
          <a:bodyPr>
            <a:noAutofit/>
          </a:bodyPr>
          <a:lstStyle/>
          <a:p>
            <a:r>
              <a:rPr lang="hr-HR" altLang="ja-JP" sz="9600" dirty="0" err="1">
                <a:latin typeface="Edwardian Script ITC" pitchFamily="66" charset="0"/>
              </a:rPr>
              <a:t>The</a:t>
            </a:r>
            <a:r>
              <a:rPr lang="hr-HR" altLang="ja-JP" sz="9600" dirty="0">
                <a:latin typeface="Edwardian Script ITC" pitchFamily="66" charset="0"/>
              </a:rPr>
              <a:t> </a:t>
            </a:r>
            <a:r>
              <a:rPr lang="hr-HR" altLang="ja-JP" sz="9600" dirty="0" err="1">
                <a:latin typeface="Edwardian Script ITC" pitchFamily="66" charset="0"/>
              </a:rPr>
              <a:t>End</a:t>
            </a:r>
            <a:endParaRPr kumimoji="1" lang="ja-JP" altLang="en-US" sz="9600" dirty="0">
              <a:latin typeface="Edwardian Script ITC" pitchFamily="66" charset="0"/>
            </a:endParaRPr>
          </a:p>
        </p:txBody>
      </p:sp>
      <p:sp>
        <p:nvSpPr>
          <p:cNvPr id="6" name="TekstniOkvir 5"/>
          <p:cNvSpPr txBox="1"/>
          <p:nvPr/>
        </p:nvSpPr>
        <p:spPr>
          <a:xfrm>
            <a:off x="3295650" y="1047750"/>
            <a:ext cx="11601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u="sng" dirty="0"/>
              <a:t> LITERATURA</a:t>
            </a:r>
          </a:p>
          <a:p>
            <a:endParaRPr lang="hr-HR" sz="2400" b="1" dirty="0"/>
          </a:p>
          <a:p>
            <a:r>
              <a:rPr lang="hr-HR" sz="2400" dirty="0"/>
              <a:t>[1] </a:t>
            </a:r>
            <a:r>
              <a:rPr lang="hr-HR" sz="2400" i="1" dirty="0" err="1"/>
              <a:t>Alternatives</a:t>
            </a:r>
            <a:r>
              <a:rPr lang="hr-HR" sz="2400" i="1" dirty="0"/>
              <a:t> to </a:t>
            </a:r>
            <a:r>
              <a:rPr lang="hr-HR" sz="2400" i="1" dirty="0" err="1"/>
              <a:t>the</a:t>
            </a:r>
            <a:r>
              <a:rPr lang="hr-HR" sz="2400" i="1" dirty="0"/>
              <a:t> K-</a:t>
            </a:r>
            <a:r>
              <a:rPr lang="hr-HR" sz="2400" i="1" dirty="0" err="1"/>
              <a:t>means</a:t>
            </a:r>
            <a:r>
              <a:rPr lang="hr-HR" sz="2400" i="1" dirty="0"/>
              <a:t> </a:t>
            </a:r>
            <a:r>
              <a:rPr lang="hr-HR" sz="2400" i="1" dirty="0" err="1"/>
              <a:t>Algorithm</a:t>
            </a:r>
            <a:r>
              <a:rPr lang="hr-HR" sz="2400" i="1" dirty="0"/>
              <a:t> </a:t>
            </a:r>
            <a:r>
              <a:rPr lang="hr-HR" sz="2400" i="1" dirty="0" err="1"/>
              <a:t>that</a:t>
            </a:r>
            <a:r>
              <a:rPr lang="hr-HR" sz="2400" i="1" dirty="0"/>
              <a:t> </a:t>
            </a:r>
            <a:r>
              <a:rPr lang="hr-HR" sz="2400" i="1" dirty="0" err="1"/>
              <a:t>Find</a:t>
            </a:r>
            <a:r>
              <a:rPr lang="hr-HR" sz="2400" i="1" dirty="0"/>
              <a:t> </a:t>
            </a:r>
            <a:r>
              <a:rPr lang="hr-HR" sz="2400" i="1" dirty="0" err="1"/>
              <a:t>Better</a:t>
            </a:r>
            <a:r>
              <a:rPr lang="hr-HR" sz="2400" i="1" dirty="0"/>
              <a:t> </a:t>
            </a:r>
            <a:r>
              <a:rPr lang="hr-HR" sz="2400" i="1" dirty="0" err="1"/>
              <a:t>Clusterings</a:t>
            </a:r>
            <a:r>
              <a:rPr lang="hr-HR" sz="2400" dirty="0"/>
              <a:t>: </a:t>
            </a:r>
            <a:r>
              <a:rPr lang="hr-HR" sz="2400" dirty="0" err="1"/>
              <a:t>Greg</a:t>
            </a:r>
            <a:r>
              <a:rPr lang="hr-HR" sz="2400" dirty="0"/>
              <a:t> </a:t>
            </a:r>
            <a:r>
              <a:rPr lang="hr-HR" sz="2400" dirty="0" err="1"/>
              <a:t>Hamerly</a:t>
            </a:r>
            <a:r>
              <a:rPr lang="hr-HR" sz="2400" dirty="0"/>
              <a:t>, Charles </a:t>
            </a:r>
            <a:r>
              <a:rPr lang="hr-HR" sz="2400" dirty="0" err="1"/>
              <a:t>Elkan</a:t>
            </a:r>
            <a:r>
              <a:rPr lang="hr-HR" sz="2400" dirty="0"/>
              <a:t> (Department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Computer</a:t>
            </a:r>
            <a:r>
              <a:rPr lang="hr-HR" sz="2400" dirty="0"/>
              <a:t> </a:t>
            </a:r>
            <a:r>
              <a:rPr lang="hr-HR" sz="2400" dirty="0" err="1"/>
              <a:t>Science</a:t>
            </a:r>
            <a:r>
              <a:rPr lang="hr-HR" sz="2400" dirty="0"/>
              <a:t> </a:t>
            </a:r>
            <a:r>
              <a:rPr lang="hr-HR" sz="2400" dirty="0" err="1"/>
              <a:t>and</a:t>
            </a:r>
            <a:r>
              <a:rPr lang="hr-HR" sz="2400" dirty="0"/>
              <a:t> </a:t>
            </a:r>
            <a:r>
              <a:rPr lang="hr-HR" sz="2400" dirty="0" err="1"/>
              <a:t>Engineering</a:t>
            </a:r>
            <a:r>
              <a:rPr lang="hr-HR" sz="2400" dirty="0"/>
              <a:t>, </a:t>
            </a:r>
            <a:r>
              <a:rPr lang="hr-HR" sz="2400" dirty="0" err="1"/>
              <a:t>University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California</a:t>
            </a:r>
            <a:r>
              <a:rPr lang="hr-HR" sz="2400" dirty="0"/>
              <a:t>)</a:t>
            </a:r>
          </a:p>
          <a:p>
            <a:r>
              <a:rPr lang="hr-HR" sz="2400" dirty="0"/>
              <a:t> </a:t>
            </a:r>
          </a:p>
          <a:p>
            <a:r>
              <a:rPr lang="hr-HR" sz="2400" dirty="0"/>
              <a:t>[2] </a:t>
            </a:r>
            <a:r>
              <a:rPr lang="hr-HR" sz="2400" u="sng" dirty="0">
                <a:hlinkClick r:id="rId2"/>
              </a:rPr>
              <a:t>www.learnpython.org</a:t>
            </a:r>
            <a:endParaRPr lang="hr-HR" sz="2400" dirty="0"/>
          </a:p>
          <a:p>
            <a:r>
              <a:rPr lang="hr-HR" sz="2400" dirty="0"/>
              <a:t> </a:t>
            </a:r>
          </a:p>
          <a:p>
            <a:r>
              <a:rPr lang="hr-HR" sz="2400" dirty="0"/>
              <a:t>[3] </a:t>
            </a:r>
            <a:r>
              <a:rPr lang="hr-HR" sz="2400" u="sng" dirty="0">
                <a:hlinkClick r:id="rId3"/>
              </a:rPr>
              <a:t>www.stackoverflow.com</a:t>
            </a:r>
            <a:endParaRPr lang="hr-HR" sz="2400" dirty="0"/>
          </a:p>
          <a:p>
            <a:r>
              <a:rPr lang="hr-HR" sz="2400" dirty="0"/>
              <a:t> 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11471482"/>
      </p:ext>
    </p:extLst>
  </p:cSld>
  <p:clrMapOvr>
    <a:masterClrMapping/>
  </p:clrMapOvr>
  <p:transition spd="slow" advTm="4693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altLang="ja-JP" dirty="0"/>
              <a:t>data </a:t>
            </a:r>
            <a:r>
              <a:rPr lang="hr-HR" altLang="ja-JP" dirty="0" err="1"/>
              <a:t>clustering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slow" advTm="5495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altLang="ja-JP" dirty="0"/>
              <a:t>UVOD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03350" y="7097212"/>
            <a:ext cx="4207741" cy="2732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hr-HR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koriste</a:t>
            </a:r>
            <a:r>
              <a:rPr lang="hr-HR" altLang="ja-JP" sz="1800" dirty="0">
                <a:solidFill>
                  <a:srgbClr val="000000"/>
                </a:solidFill>
              </a:rPr>
              <a:t> broj “centara” za particiju ulaznih podataka</a:t>
            </a:r>
          </a:p>
          <a:p>
            <a:pPr>
              <a:buFont typeface="Arial" pitchFamily="34" charset="0"/>
              <a:buChar char="•"/>
            </a:pPr>
            <a:r>
              <a:rPr kumimoji="1" lang="hr-HR" altLang="ja-JP" sz="1800" dirty="0">
                <a:solidFill>
                  <a:srgbClr val="000000"/>
                </a:solidFill>
              </a:rPr>
              <a:t> svaki “centar” definira grupu (</a:t>
            </a:r>
            <a:r>
              <a:rPr lang="en-US" altLang="ja-JP" sz="1800" dirty="0" err="1">
                <a:solidFill>
                  <a:srgbClr val="000000"/>
                </a:solidFill>
              </a:rPr>
              <a:t>klaster</a:t>
            </a:r>
            <a:r>
              <a:rPr kumimoji="1" lang="hr-HR" altLang="ja-JP" sz="1800" dirty="0">
                <a:solidFill>
                  <a:srgbClr val="000000"/>
                </a:solidFill>
              </a:rPr>
              <a:t>) sa središnjom točkom</a:t>
            </a:r>
          </a:p>
          <a:p>
            <a:pPr>
              <a:buFont typeface="Arial" pitchFamily="34" charset="0"/>
              <a:buChar char="•"/>
            </a:pPr>
            <a:r>
              <a:rPr lang="hr-HR" altLang="ja-JP" sz="1800" dirty="0">
                <a:solidFill>
                  <a:srgbClr val="000000"/>
                </a:solidFill>
              </a:rPr>
              <a:t> p</a:t>
            </a:r>
            <a:r>
              <a:rPr kumimoji="1" lang="hr-HR" altLang="ja-JP" sz="1800" dirty="0">
                <a:solidFill>
                  <a:srgbClr val="000000"/>
                </a:solidFill>
              </a:rPr>
              <a:t>okušaj pogotka rješenja i “</a:t>
            </a:r>
            <a:r>
              <a:rPr kumimoji="1" lang="hr-HR" altLang="ja-JP" sz="1800" dirty="0" err="1">
                <a:solidFill>
                  <a:srgbClr val="000000"/>
                </a:solidFill>
              </a:rPr>
              <a:t>profinjenje</a:t>
            </a:r>
            <a:r>
              <a:rPr kumimoji="1" lang="hr-HR" altLang="ja-JP" sz="1800" dirty="0">
                <a:solidFill>
                  <a:srgbClr val="000000"/>
                </a:solidFill>
              </a:rPr>
              <a:t>” pozicije centara/središta</a:t>
            </a:r>
            <a:endParaRPr kumimoji="1" lang="ja-JP" altLang="en-US" sz="18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03350" y="5867401"/>
            <a:ext cx="4406900" cy="857249"/>
          </a:xfrm>
        </p:spPr>
        <p:txBody>
          <a:bodyPr>
            <a:normAutofit fontScale="92500" lnSpcReduction="20000"/>
          </a:bodyPr>
          <a:lstStyle/>
          <a:p>
            <a:r>
              <a:rPr lang="hr-HR" altLang="ja-JP" dirty="0"/>
              <a:t> </a:t>
            </a:r>
            <a:r>
              <a:rPr lang="hr-HR" altLang="ja-JP" sz="3000" dirty="0" err="1"/>
              <a:t>center</a:t>
            </a:r>
            <a:r>
              <a:rPr lang="hr-HR" altLang="ja-JP" sz="3000" dirty="0"/>
              <a:t>-</a:t>
            </a:r>
            <a:r>
              <a:rPr lang="hr-HR" altLang="ja-JP" sz="3000" dirty="0" err="1"/>
              <a:t>based</a:t>
            </a:r>
            <a:br>
              <a:rPr lang="hr-HR" altLang="ja-JP" sz="3000" dirty="0"/>
            </a:br>
            <a:r>
              <a:rPr lang="hr-HR" altLang="ja-JP" sz="3000" dirty="0"/>
              <a:t>ALGORITMI</a:t>
            </a:r>
            <a:endParaRPr lang="en-US" altLang="ja-JP" sz="3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421129" y="7097212"/>
            <a:ext cx="4207741" cy="2389688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hr-HR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funkcija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cilja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koja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definira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koliko</a:t>
            </a:r>
            <a:r>
              <a:rPr lang="en-US" altLang="ja-JP" sz="2300" dirty="0">
                <a:solidFill>
                  <a:srgbClr val="000000"/>
                </a:solidFill>
              </a:rPr>
              <a:t> je dobro </a:t>
            </a:r>
            <a:r>
              <a:rPr lang="en-US" altLang="ja-JP" sz="2300" dirty="0" err="1">
                <a:solidFill>
                  <a:srgbClr val="000000"/>
                </a:solidFill>
              </a:rPr>
              <a:t>rješenje</a:t>
            </a:r>
            <a:r>
              <a:rPr lang="en-US" altLang="ja-JP" sz="2300" dirty="0">
                <a:solidFill>
                  <a:srgbClr val="000000"/>
                </a:solidFill>
              </a:rPr>
              <a:t> (</a:t>
            </a:r>
            <a:r>
              <a:rPr lang="en-US" altLang="ja-JP" sz="2300" dirty="0" err="1">
                <a:solidFill>
                  <a:srgbClr val="000000"/>
                </a:solidFill>
              </a:rPr>
              <a:t>cilj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minimizacija</a:t>
            </a:r>
            <a:r>
              <a:rPr lang="en-US" altLang="ja-JP" sz="2300" dirty="0">
                <a:solidFill>
                  <a:srgbClr val="000000"/>
                </a:solidFill>
              </a:rPr>
              <a:t>)</a:t>
            </a:r>
            <a:endParaRPr lang="hr-HR" altLang="ja-JP" sz="23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funkcija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članstva</a:t>
            </a:r>
            <a:endParaRPr lang="en-US" altLang="ja-JP" sz="23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težinska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funkcija</a:t>
            </a:r>
            <a:endParaRPr lang="en-US" altLang="ja-JP" sz="23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iterativni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algoritmi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koji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konvergiraju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prema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lokalnom</a:t>
            </a:r>
            <a:r>
              <a:rPr lang="en-US" altLang="ja-JP" sz="2300" dirty="0">
                <a:solidFill>
                  <a:srgbClr val="000000"/>
                </a:solidFill>
              </a:rPr>
              <a:t> </a:t>
            </a:r>
            <a:r>
              <a:rPr lang="en-US" altLang="ja-JP" sz="2300" dirty="0" err="1">
                <a:solidFill>
                  <a:srgbClr val="000000"/>
                </a:solidFill>
              </a:rPr>
              <a:t>minimumu</a:t>
            </a:r>
            <a:endParaRPr lang="ja-JP" altLang="en-US" sz="2300" dirty="0">
              <a:solidFill>
                <a:srgbClr val="00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Svojstva</a:t>
            </a:r>
            <a:r>
              <a:rPr lang="en-US" altLang="ja-JP" dirty="0"/>
              <a:t> </a:t>
            </a:r>
            <a:r>
              <a:rPr lang="en-US" altLang="ja-JP" dirty="0" err="1"/>
              <a:t>algoritama</a:t>
            </a:r>
            <a:endParaRPr lang="en-US" altLang="ja-JP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Motivacija</a:t>
            </a:r>
            <a:r>
              <a:rPr lang="en-US" altLang="ja-JP" dirty="0"/>
              <a:t> </a:t>
            </a:r>
          </a:p>
        </p:txBody>
      </p:sp>
      <p:pic>
        <p:nvPicPr>
          <p:cNvPr id="26" name="Rezervirano mjesto slike 25" descr="1_4asJtK2DB-rdoMxNMWyrZw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17119" r="17119"/>
          <a:stretch>
            <a:fillRect/>
          </a:stretch>
        </p:blipFill>
        <p:spPr/>
      </p:pic>
      <p:pic>
        <p:nvPicPr>
          <p:cNvPr id="27" name="Rezervirano mjesto slike 26" descr="1_4asJtK2DB-rdoMxNMWyrZw.png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/>
          <a:srcRect l="17119" r="17119"/>
          <a:stretch>
            <a:fillRect/>
          </a:stretch>
        </p:blipFill>
        <p:spPr/>
      </p:pic>
      <p:pic>
        <p:nvPicPr>
          <p:cNvPr id="28" name="Rezervirano mjesto slike 27" descr="1_4asJtK2DB-rdoMxNMWyrZw.png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/>
          <a:srcRect l="17119" r="17119"/>
          <a:stretch>
            <a:fillRect/>
          </a:stretch>
        </p:blipFill>
        <p:spPr/>
      </p:pic>
      <p:sp>
        <p:nvSpPr>
          <p:cNvPr id="11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3182759" y="7085838"/>
            <a:ext cx="4207741" cy="19438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segmentacija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slike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pokazuje</a:t>
            </a:r>
            <a:r>
              <a:rPr lang="en-US" altLang="ja-JP" sz="1800" dirty="0">
                <a:solidFill>
                  <a:srgbClr val="000000"/>
                </a:solidFill>
              </a:rPr>
              <a:t> da KHM </a:t>
            </a:r>
            <a:r>
              <a:rPr lang="en-US" altLang="ja-JP" sz="1800" dirty="0" err="1">
                <a:solidFill>
                  <a:srgbClr val="000000"/>
                </a:solidFill>
              </a:rPr>
              <a:t>daje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bolje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rezultate</a:t>
            </a:r>
            <a:r>
              <a:rPr lang="en-US" altLang="ja-JP" sz="1800" dirty="0">
                <a:solidFill>
                  <a:srgbClr val="000000"/>
                </a:solidFill>
              </a:rPr>
              <a:t> od KM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inicijalizacija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početnih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centara</a:t>
            </a:r>
            <a:r>
              <a:rPr lang="en-US" altLang="ja-JP" sz="1800" dirty="0">
                <a:solidFill>
                  <a:srgbClr val="000000"/>
                </a:solidFill>
              </a:rPr>
              <a:t> (</a:t>
            </a:r>
            <a:r>
              <a:rPr lang="en-US" altLang="ja-JP" sz="1800" dirty="0" err="1">
                <a:solidFill>
                  <a:srgbClr val="000000"/>
                </a:solidFill>
              </a:rPr>
              <a:t>Forgy</a:t>
            </a:r>
            <a:r>
              <a:rPr lang="en-US" altLang="ja-JP" sz="1800" dirty="0">
                <a:solidFill>
                  <a:srgbClr val="000000"/>
                </a:solidFill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</a:rPr>
              <a:t>i</a:t>
            </a:r>
            <a:r>
              <a:rPr lang="en-US" altLang="ja-JP" sz="1800" dirty="0">
                <a:solidFill>
                  <a:srgbClr val="000000"/>
                </a:solidFill>
              </a:rPr>
              <a:t> Random Partition)</a:t>
            </a:r>
          </a:p>
        </p:txBody>
      </p:sp>
    </p:spTree>
    <p:extLst>
      <p:ext uri="{BB962C8B-B14F-4D97-AF65-F5344CB8AC3E}">
        <p14:creationId xmlns:p14="http://schemas.microsoft.com/office/powerpoint/2010/main" val="372832746"/>
      </p:ext>
    </p:extLst>
  </p:cSld>
  <p:clrMapOvr>
    <a:masterClrMapping/>
  </p:clrMapOvr>
  <p:transition spd="slow" advTm="10518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B2B5A1E-55CF-4589-8C6D-0CCCD8F373E8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9" t="34391" r="61111" b="43034"/>
          <a:stretch/>
        </p:blipFill>
        <p:spPr bwMode="auto">
          <a:xfrm>
            <a:off x="1233714" y="2617220"/>
            <a:ext cx="5254171" cy="436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E810D69-3A18-4408-9E74-C55096566C44}"/>
              </a:ext>
            </a:extLst>
          </p:cNvPr>
          <p:cNvPicPr>
            <a:picLocks noGrp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8" t="34853" r="18890" b="18934"/>
          <a:stretch/>
        </p:blipFill>
        <p:spPr bwMode="auto">
          <a:xfrm>
            <a:off x="7155543" y="566057"/>
            <a:ext cx="9405257" cy="8037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8434483"/>
      </p:ext>
    </p:extLst>
  </p:cSld>
  <p:clrMapOvr>
    <a:masterClrMapping/>
  </p:clrMapOvr>
  <p:transition spd="slow" advTm="4367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ja-JP" dirty="0"/>
              <a:t>MODEL ITERATIVNOG ALGORITMA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567004" y="2138089"/>
                <a:ext cx="8044596" cy="6979014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hr-HR" dirty="0"/>
                  <a:t> </a:t>
                </a:r>
                <a:r>
                  <a:rPr lang="hr-HR" sz="2400" dirty="0"/>
                  <a:t>d-</a:t>
                </a:r>
                <a:r>
                  <a:rPr lang="hr-HR" sz="2400" dirty="0" err="1"/>
                  <a:t>dimenzionalan</a:t>
                </a:r>
                <a:r>
                  <a:rPr lang="hr-HR" sz="2400" dirty="0"/>
                  <a:t> skup sa n podataka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hr-HR" sz="260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hr-HR" sz="2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sz="26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hr-HR" sz="2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r-HR" sz="2400" dirty="0"/>
                  <a:t> kao skup koji ćemo grupirati (</a:t>
                </a:r>
                <a:r>
                  <a:rPr lang="hr-HR" sz="2400" dirty="0" err="1"/>
                  <a:t>klasterirati</a:t>
                </a:r>
                <a:r>
                  <a:rPr lang="hr-HR" sz="2400" dirty="0"/>
                  <a:t>)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hr-HR" sz="2400" dirty="0"/>
                  <a:t> d-</a:t>
                </a:r>
                <a:r>
                  <a:rPr lang="hr-HR" sz="2400" dirty="0" err="1"/>
                  <a:t>dimenzionalan</a:t>
                </a:r>
                <a:r>
                  <a:rPr lang="hr-HR" sz="2400" dirty="0"/>
                  <a:t> skup od k  centara/središta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600">
                        <a:latin typeface="Cambria Math" panose="02040503050406030204" pitchFamily="18" charset="0"/>
                      </a:rPr>
                      <m:t>C</m:t>
                    </m:r>
                    <m:r>
                      <a:rPr lang="hr-HR" sz="26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hr-HR" sz="2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sz="26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hr-HR" sz="2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r-HR" dirty="0"/>
                  <a:t> </a:t>
                </a:r>
                <a:r>
                  <a:rPr lang="hr-HR" sz="2400" dirty="0"/>
                  <a:t>              (rješenje tj. grupiranje koje algoritam treba poboljšati)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hr-HR" sz="2400" dirty="0"/>
                  <a:t> funkcija članstva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60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6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6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hr-H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6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2400" dirty="0"/>
                  <a:t>- daje omjer/udio svake točke  koja pripada centru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:endParaRPr lang="en-US" sz="2400" dirty="0"/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n-US" sz="2200" dirty="0" err="1"/>
                  <a:t>jaka</a:t>
                </a:r>
                <a:r>
                  <a:rPr lang="en-US" sz="2200" dirty="0"/>
                  <a:t> (“hard”) </a:t>
                </a:r>
                <a:r>
                  <a:rPr lang="en-US" sz="2200" dirty="0" err="1"/>
                  <a:t>funkcija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članstva</a:t>
                </a:r>
                <a:r>
                  <a:rPr lang="en-US" sz="22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20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hr-H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hr-H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hr-HR" sz="220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hr-H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2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n-US" sz="2200" dirty="0" err="1"/>
                  <a:t>slaba</a:t>
                </a:r>
                <a:r>
                  <a:rPr lang="en-US" sz="2200" dirty="0"/>
                  <a:t> (“soft”) </a:t>
                </a:r>
                <a:r>
                  <a:rPr lang="en-US" sz="2200" dirty="0" err="1"/>
                  <a:t>funkcija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članstva</a:t>
                </a:r>
                <a:r>
                  <a:rPr lang="en-US" sz="2200" dirty="0"/>
                  <a:t> - </a:t>
                </a:r>
                <a14:m>
                  <m:oMath xmlns:m="http://schemas.openxmlformats.org/officeDocument/2006/math">
                    <m:r>
                      <a:rPr lang="hr-HR" sz="2200" i="1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hr-HR" sz="220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hr-H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hr-H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hr-HR" sz="22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hr-HR" sz="2200" dirty="0"/>
              </a:p>
              <a:p>
                <a:pPr>
                  <a:buFont typeface="Arial" pitchFamily="34" charset="0"/>
                  <a:buChar char="•"/>
                </a:pPr>
                <a:r>
                  <a:rPr lang="hr-HR" sz="2400" dirty="0"/>
                  <a:t> težinska funkcija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600">
                        <a:latin typeface="Cambria Math" panose="02040503050406030204" pitchFamily="18" charset="0"/>
                      </a:rPr>
                      <m:t>w</m:t>
                    </m:r>
                    <m:r>
                      <a:rPr lang="hr-HR" sz="2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r-H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hr-HR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sz="2400" dirty="0"/>
                  <a:t>- opisuje koliko utjecaja točka  ima u ponovnom određivanju parametara centara u sljedećoj iteraciji</a:t>
                </a:r>
                <a:endParaRPr lang="en-US" sz="2400" dirty="0"/>
              </a:p>
              <a:p>
                <a:pPr>
                  <a:buFont typeface="Arial" pitchFamily="34" charset="0"/>
                  <a:buChar char="•"/>
                </a:pPr>
                <a:endParaRPr lang="en-US" sz="2400" dirty="0"/>
              </a:p>
              <a:p>
                <a:pPr>
                  <a:buFont typeface="Arial" pitchFamily="34" charset="0"/>
                  <a:buChar char="•"/>
                </a:pPr>
                <a:endParaRPr lang="hr-HR" sz="24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Tex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567004" y="2138089"/>
                <a:ext cx="8044596" cy="6979014"/>
              </a:xfrm>
              <a:blipFill>
                <a:blip r:embed="rId2" cstate="print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238125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hr-H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r-H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67223"/>
      </p:ext>
    </p:extLst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Step 01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Step 02</a:t>
            </a:r>
            <a:endParaRPr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hr-HR" sz="2400" dirty="0">
                <a:solidFill>
                  <a:srgbClr val="000000"/>
                </a:solidFill>
              </a:rPr>
              <a:t>Inicijalizirati algoritam sa „pogođenim“ centrima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1"/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4380544" y="7362124"/>
                <a:ext cx="3718315" cy="2353376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hr-HR" sz="2400" dirty="0">
                    <a:solidFill>
                      <a:srgbClr val="000000"/>
                    </a:solidFill>
                  </a:rPr>
                  <a:t>Za svaku točku, izračunati    članstvo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40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r-HR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r-HR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r-HR" sz="2400" dirty="0">
                    <a:solidFill>
                      <a:srgbClr val="000000"/>
                    </a:solidFill>
                  </a:rPr>
                  <a:t> u svakom centru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4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hr-HR" sz="2400" dirty="0">
                    <a:solidFill>
                      <a:srgbClr val="000000"/>
                    </a:solidFill>
                  </a:rPr>
                  <a:t> i svakoj težini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hr-H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hr-H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4380544" y="7362124"/>
                <a:ext cx="3718315" cy="2353376"/>
              </a:xfrm>
              <a:blipFill>
                <a:blip r:embed="rId2" cstate="print"/>
                <a:stretch>
                  <a:fillRect l="-2623" b="-1062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Step 03</a:t>
            </a:r>
            <a:endParaRPr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Step 04</a:t>
            </a:r>
            <a:endParaRPr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3"/>
          </p:nvPr>
        </p:nvSpPr>
        <p:spPr>
          <a:xfrm>
            <a:off x="10243942" y="7362124"/>
            <a:ext cx="3718315" cy="1858076"/>
          </a:xfrm>
        </p:spPr>
        <p:txBody>
          <a:bodyPr>
            <a:noAutofit/>
          </a:bodyPr>
          <a:lstStyle/>
          <a:p>
            <a:r>
              <a:rPr lang="hr-HR" sz="2400" dirty="0">
                <a:solidFill>
                  <a:srgbClr val="000000"/>
                </a:solidFill>
              </a:rPr>
              <a:t>Ponavljati korake 2. i 3. dok se ne dođe do konvergencije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hr-HR" altLang="ja-JP" dirty="0"/>
              <a:t>REZULTAT</a:t>
            </a:r>
            <a:endParaRPr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3198005" y="2600613"/>
            <a:ext cx="3718315" cy="1524701"/>
          </a:xfrm>
        </p:spPr>
        <p:txBody>
          <a:bodyPr>
            <a:normAutofit/>
          </a:bodyPr>
          <a:lstStyle/>
          <a:p>
            <a:pPr algn="ctr"/>
            <a:r>
              <a:rPr lang="hr-HR" altLang="ja-JP" sz="2400" dirty="0">
                <a:solidFill>
                  <a:srgbClr val="000000"/>
                </a:solidFill>
              </a:rPr>
              <a:t>KONVERGENCIJA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hr-HR" altLang="ja-JP" dirty="0"/>
              <a:t>OPĆI MODEL ITERATIVNOG ALGORITMA</a:t>
            </a:r>
            <a:endParaRPr kumimoji="1" lang="ja-JP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3">
                <a:extLst>
                  <a:ext uri="{FF2B5EF4-FFF2-40B4-BE49-F238E27FC236}">
                    <a16:creationId xmlns:a16="http://schemas.microsoft.com/office/drawing/2014/main" id="{BF597C2D-578B-4F18-8807-A864C7173A36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7386826" y="2600612"/>
                <a:ext cx="3718315" cy="1524701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hr-HR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hr-HR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hr-H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d>
                                <m:dPr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hr-H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d>
                                <m:dPr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hr-H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r-HR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hr-HR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Text Placeholder 23">
                <a:extLst>
                  <a:ext uri="{FF2B5EF4-FFF2-40B4-BE49-F238E27FC236}">
                    <a16:creationId xmlns:a16="http://schemas.microsoft.com/office/drawing/2014/main" xmlns="" id="{BF597C2D-578B-4F18-8807-A864C7173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7386826" y="2600612"/>
                <a:ext cx="3718315" cy="1524701"/>
              </a:xfr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67537"/>
      </p:ext>
    </p:extLst>
  </p:cSld>
  <p:clrMapOvr>
    <a:masterClrMapping/>
  </p:clrMapOvr>
  <p:transition spd="slow" advTm="10975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1" y="7492809"/>
            <a:ext cx="4939084" cy="1054484"/>
          </a:xfrm>
        </p:spPr>
        <p:txBody>
          <a:bodyPr>
            <a:normAutofit fontScale="90000"/>
          </a:bodyPr>
          <a:lstStyle/>
          <a:p>
            <a:r>
              <a:rPr kumimoji="1" lang="hr-HR" altLang="ja-JP" dirty="0"/>
              <a:t>K-MEANS ALGORITAM</a:t>
            </a:r>
            <a:r>
              <a:rPr kumimoji="1" lang="en-US" altLang="ja-JP" dirty="0"/>
              <a:t> (KM)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712085" y="6819900"/>
            <a:ext cx="10155677" cy="3082857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>
                <a:solidFill>
                  <a:srgbClr val="000000"/>
                </a:solidFill>
              </a:rPr>
              <a:t> </a:t>
            </a:r>
            <a:r>
              <a:rPr lang="hr-HR" sz="2000" dirty="0" err="1">
                <a:solidFill>
                  <a:srgbClr val="000000"/>
                </a:solidFill>
              </a:rPr>
              <a:t>particionira</a:t>
            </a:r>
            <a:r>
              <a:rPr lang="hr-HR" sz="2000" dirty="0">
                <a:solidFill>
                  <a:srgbClr val="000000"/>
                </a:solidFill>
              </a:rPr>
              <a:t> podatke u k skupova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>
                <a:solidFill>
                  <a:srgbClr val="000000"/>
                </a:solidFill>
              </a:rPr>
              <a:t> rješenje je skup od k centara/središta, od kojih je svaki smješten u centru svih onih podataka kojima je taj centar najbliži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>
                <a:solidFill>
                  <a:srgbClr val="000000"/>
                </a:solidFill>
              </a:rPr>
              <a:t>  funkcija cilja daje algoritam koji minimizira varijancu (udaljenost) unutar pojedine grupe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>
                <a:solidFill>
                  <a:srgbClr val="000000"/>
                </a:solidFill>
              </a:rPr>
              <a:t> KM ima jaku funkciju članstva i konstantnu težinsku funkciju koja svim točkama daje jednaku važnost</a:t>
            </a: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</a:endParaRPr>
          </a:p>
        </p:txBody>
      </p:sp>
      <p:pic>
        <p:nvPicPr>
          <p:cNvPr id="9" name="Rezervirano mjesto slike 8" descr="K-MEANS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b="20683"/>
          <a:stretch>
            <a:fillRect/>
          </a:stretch>
        </p:blipFill>
        <p:spPr>
          <a:xfrm>
            <a:off x="2898981" y="680936"/>
            <a:ext cx="12490038" cy="5564221"/>
          </a:xfrm>
        </p:spPr>
      </p:pic>
      <p:cxnSp>
        <p:nvCxnSpPr>
          <p:cNvPr id="11" name="Ravni poveznik 10"/>
          <p:cNvCxnSpPr/>
          <p:nvPr/>
        </p:nvCxnSpPr>
        <p:spPr>
          <a:xfrm>
            <a:off x="1439694" y="6478621"/>
            <a:ext cx="15155693" cy="3891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48619"/>
      </p:ext>
    </p:extLst>
  </p:cSld>
  <p:clrMapOvr>
    <a:masterClrMapping/>
  </p:clrMapOvr>
  <p:transition spd="slow" advTm="3469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03351" y="1398589"/>
            <a:ext cx="5642908" cy="3648420"/>
          </a:xfrm>
        </p:spPr>
        <p:txBody>
          <a:bodyPr/>
          <a:lstStyle/>
          <a:p>
            <a:r>
              <a:rPr lang="en-US" altLang="ja-JP" dirty="0"/>
              <a:t>FUZZY K-MEANS ALGORITAM (FKM)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000" dirty="0"/>
                  <a:t> </a:t>
                </a:r>
                <a:r>
                  <a:rPr lang="en-US" altLang="ja-JP" sz="2000" dirty="0" err="1"/>
                  <a:t>Prilagodba</a:t>
                </a:r>
                <a:r>
                  <a:rPr lang="en-US" altLang="ja-JP" sz="2000" dirty="0"/>
                  <a:t> KM </a:t>
                </a:r>
                <a:r>
                  <a:rPr lang="en-US" altLang="ja-JP" sz="2000" dirty="0" err="1"/>
                  <a:t>algoritma</a:t>
                </a:r>
                <a:r>
                  <a:rPr lang="en-US" altLang="ja-JP" sz="2000" dirty="0"/>
                  <a:t> – </a:t>
                </a:r>
                <a:r>
                  <a:rPr lang="en-US" altLang="ja-JP" sz="2000" dirty="0" err="1"/>
                  <a:t>koristi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slabu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funkciju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članstva</a:t>
                </a:r>
                <a:endParaRPr lang="en-US" altLang="ja-JP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Parametar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sz="2000" dirty="0"/>
                  <a:t> - </a:t>
                </a:r>
                <a:r>
                  <a:rPr lang="en-US" altLang="ja-JP" sz="2000" dirty="0" err="1"/>
                  <a:t>udio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podatka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r-HR" sz="2000" dirty="0"/>
                  <a:t> koji je dodijeljen centru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:endParaRPr lang="en-US" altLang="ja-JP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r-HR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kumimoji="1" lang="ja-JP" altLang="en-US" sz="2000" dirty="0"/>
                  <a:t> </a:t>
                </a:r>
                <a:endParaRPr lang="en-US" altLang="ja-JP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 err="1"/>
                  <a:t>Konstantna</a:t>
                </a:r>
                <a:r>
                  <a:rPr kumimoji="1" lang="en-US" altLang="ja-JP" sz="2000" dirty="0"/>
                  <a:t> </a:t>
                </a:r>
                <a:r>
                  <a:rPr kumimoji="1" lang="en-US" altLang="ja-JP" sz="2000" dirty="0" err="1"/>
                  <a:t>težinska</a:t>
                </a:r>
                <a:r>
                  <a:rPr kumimoji="1" lang="en-US" altLang="ja-JP" sz="2000" dirty="0"/>
                  <a:t> </a:t>
                </a:r>
                <a:r>
                  <a:rPr kumimoji="1" lang="en-US" altLang="ja-JP" sz="2000" dirty="0" err="1"/>
                  <a:t>funkcija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 cstate="print"/>
                <a:stretch>
                  <a:fillRect l="-1077" r="-119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E87A458-8A61-4505-A540-6F7D715515E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/>
          <a:srcRect l="40675" t="27454" r="39059" b="50000"/>
          <a:stretch/>
        </p:blipFill>
        <p:spPr>
          <a:xfrm>
            <a:off x="9595417" y="2181083"/>
            <a:ext cx="8395947" cy="5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1442"/>
      </p:ext>
    </p:extLst>
  </p:cSld>
  <p:clrMapOvr>
    <a:masterClrMapping/>
  </p:clrMapOvr>
  <p:transition spd="slow" advTm="5155">
    <p:push/>
  </p:transition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6903</TotalTime>
  <Words>994</Words>
  <Application>Microsoft Office PowerPoint</Application>
  <PresentationFormat>Custom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游ゴシック</vt:lpstr>
      <vt:lpstr>Arial</vt:lpstr>
      <vt:lpstr>Cambria Math</vt:lpstr>
      <vt:lpstr>Coo Hew</vt:lpstr>
      <vt:lpstr>Edwardian Script ITC</vt:lpstr>
      <vt:lpstr>Gidole</vt:lpstr>
      <vt:lpstr>Times New Roman</vt:lpstr>
      <vt:lpstr>Wingdings</vt:lpstr>
      <vt:lpstr>Contents</vt:lpstr>
      <vt:lpstr>No Footer</vt:lpstr>
      <vt:lpstr>ALTERNATIVE ZA K-MEANS ALGORITAM KOJE PRONALAZE BOLJA GRUPIRANJA</vt:lpstr>
      <vt:lpstr>SADRŽAJ</vt:lpstr>
      <vt:lpstr>PowerPoint Presentation</vt:lpstr>
      <vt:lpstr>UVOD</vt:lpstr>
      <vt:lpstr>PowerPoint Presentation</vt:lpstr>
      <vt:lpstr>MODEL ITERATIVNOG ALGORITMA</vt:lpstr>
      <vt:lpstr>OPĆI MODEL ITERATIVNOG ALGORITMA</vt:lpstr>
      <vt:lpstr>K-MEANS ALGORITAM (KM)</vt:lpstr>
      <vt:lpstr>FUZZY K-MEANS ALGORITAM (FKM)</vt:lpstr>
      <vt:lpstr>PowerPoint Presentation</vt:lpstr>
      <vt:lpstr>K-HARMONIC MEANS ALGORITAM (KHM)</vt:lpstr>
      <vt:lpstr>PowerPoint Presentation</vt:lpstr>
      <vt:lpstr>TESTIRANJE</vt:lpstr>
      <vt:lpstr>Before starting</vt:lpstr>
      <vt:lpstr>INICIJALIZACIJE</vt:lpstr>
      <vt:lpstr>PowerPoint Presentation</vt:lpstr>
      <vt:lpstr>PowerPoint Presentation</vt:lpstr>
      <vt:lpstr>PowerPoint Presentation</vt:lpstr>
      <vt:lpstr>PowerPoint Presentation</vt:lpstr>
      <vt:lpstr>ODGOVORI na naša pitanja</vt:lpstr>
      <vt:lpstr>ZAKLJUČAK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Mia</cp:lastModifiedBy>
  <cp:revision>425</cp:revision>
  <dcterms:created xsi:type="dcterms:W3CDTF">2016-10-08T14:15:50Z</dcterms:created>
  <dcterms:modified xsi:type="dcterms:W3CDTF">2019-12-04T23:50:12Z</dcterms:modified>
</cp:coreProperties>
</file>