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Kulim Park"/>
      <p:regular r:id="rId15"/>
      <p:bold r:id="rId16"/>
      <p:italic r:id="rId17"/>
      <p:boldItalic r:id="rId18"/>
    </p:embeddedFont>
    <p:embeddedFont>
      <p:font typeface="Manrope"/>
      <p:regular r:id="rId19"/>
      <p:bold r:id="rId20"/>
    </p:embeddedFont>
    <p:embeddedFont>
      <p:font typeface="PT Sans"/>
      <p:regular r:id="rId21"/>
      <p:bold r:id="rId22"/>
      <p:italic r:id="rId23"/>
      <p:boldItalic r:id="rId24"/>
    </p:embeddedFont>
    <p:embeddedFont>
      <p:font typeface="Kulim Park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anrope-bold.fntdata"/><Relationship Id="rId22" Type="http://schemas.openxmlformats.org/officeDocument/2006/relationships/font" Target="fonts/PTSans-bold.fntdata"/><Relationship Id="rId21" Type="http://schemas.openxmlformats.org/officeDocument/2006/relationships/font" Target="fonts/PTSans-regular.fntdata"/><Relationship Id="rId24" Type="http://schemas.openxmlformats.org/officeDocument/2006/relationships/font" Target="fonts/PTSans-boldItalic.fntdata"/><Relationship Id="rId23"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ulimParkSemiBold-bold.fntdata"/><Relationship Id="rId25" Type="http://schemas.openxmlformats.org/officeDocument/2006/relationships/font" Target="fonts/KulimParkSemiBold-regular.fntdata"/><Relationship Id="rId28" Type="http://schemas.openxmlformats.org/officeDocument/2006/relationships/font" Target="fonts/KulimParkSemiBold-boldItalic.fntdata"/><Relationship Id="rId27" Type="http://schemas.openxmlformats.org/officeDocument/2006/relationships/font" Target="fonts/KulimPark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KulimPark-regular.fntdata"/><Relationship Id="rId14" Type="http://schemas.openxmlformats.org/officeDocument/2006/relationships/slide" Target="slides/slide10.xml"/><Relationship Id="rId17" Type="http://schemas.openxmlformats.org/officeDocument/2006/relationships/font" Target="fonts/KulimPark-italic.fntdata"/><Relationship Id="rId16" Type="http://schemas.openxmlformats.org/officeDocument/2006/relationships/font" Target="fonts/KulimPark-bold.fntdata"/><Relationship Id="rId19" Type="http://schemas.openxmlformats.org/officeDocument/2006/relationships/font" Target="fonts/Manrope-regular.fntdata"/><Relationship Id="rId18" Type="http://schemas.openxmlformats.org/officeDocument/2006/relationships/font" Target="fonts/KulimPar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 pdf of paper, ampl files, this ppt, and recording</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ad61298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ad61298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ad61298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ad61298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ad612980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ad612980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bb8359627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bb8359627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ba5a0c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ba5a0c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ad6129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ad6129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Sammy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ad612980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ad612980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Sammy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ad61298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ad61298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Sammy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9" name="Google Shape;99;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 name="Shape 101"/>
        <p:cNvGrpSpPr/>
        <p:nvPr/>
      </p:nvGrpSpPr>
      <p:grpSpPr>
        <a:xfrm>
          <a:off x="0" y="0"/>
          <a:ext cx="0" cy="0"/>
          <a:chOff x="0" y="0"/>
          <a:chExt cx="0" cy="0"/>
        </a:xfrm>
      </p:grpSpPr>
      <p:sp>
        <p:nvSpPr>
          <p:cNvPr id="102" name="Google Shape;102;p13"/>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13"/>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0" name="Google Shape;110;p13"/>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3"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3"/>
          <p:cNvSpPr txBox="1"/>
          <p:nvPr>
            <p:ph idx="4"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13"/>
          <p:cNvSpPr txBox="1"/>
          <p:nvPr>
            <p:ph idx="5"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4" name="Google Shape;114;p13"/>
          <p:cNvSpPr txBox="1"/>
          <p:nvPr>
            <p:ph idx="6"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13"/>
          <p:cNvSpPr txBox="1"/>
          <p:nvPr>
            <p:ph idx="7"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6" name="Google Shape;116;p13"/>
          <p:cNvSpPr txBox="1"/>
          <p:nvPr>
            <p:ph idx="8"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13"/>
          <p:cNvSpPr txBox="1"/>
          <p:nvPr>
            <p:ph idx="9"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8" name="Google Shape;118;p13"/>
          <p:cNvSpPr txBox="1"/>
          <p:nvPr>
            <p:ph hasCustomPrompt="1" idx="13"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14"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hasCustomPrompt="1" idx="15"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1" name="Shape 121"/>
        <p:cNvGrpSpPr/>
        <p:nvPr/>
      </p:nvGrpSpPr>
      <p:grpSpPr>
        <a:xfrm>
          <a:off x="0" y="0"/>
          <a:ext cx="0" cy="0"/>
          <a:chOff x="0" y="0"/>
          <a:chExt cx="0" cy="0"/>
        </a:xfrm>
      </p:grpSpPr>
      <p:sp>
        <p:nvSpPr>
          <p:cNvPr id="122" name="Google Shape;122;p14"/>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3" name="Google Shape;123;p14"/>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4" name="Google Shape;124;p14"/>
          <p:cNvSpPr/>
          <p:nvPr/>
        </p:nvSpPr>
        <p:spPr>
          <a:xfrm rot="7269862">
            <a:off x="-2158264" y="-3462738"/>
            <a:ext cx="7471639" cy="47717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flipH="1" rot="10558870">
            <a:off x="-4625089" y="957675"/>
            <a:ext cx="6402110" cy="568915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flipH="1" rot="-7989178">
            <a:off x="-4350337" y="2229049"/>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flipH="1" rot="-514371">
            <a:off x="3008849" y="163322"/>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10800000">
            <a:off x="5337802" y="3129188"/>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flipH="1" rot="9748587">
            <a:off x="4304027" y="2585840"/>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rot="-2141143">
            <a:off x="5987211" y="-1789403"/>
            <a:ext cx="5766686" cy="368291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31" name="Shape 131"/>
        <p:cNvGrpSpPr/>
        <p:nvPr/>
      </p:nvGrpSpPr>
      <p:grpSpPr>
        <a:xfrm>
          <a:off x="0" y="0"/>
          <a:ext cx="0" cy="0"/>
          <a:chOff x="0" y="0"/>
          <a:chExt cx="0" cy="0"/>
        </a:xfrm>
      </p:grpSpPr>
      <p:sp>
        <p:nvSpPr>
          <p:cNvPr id="132" name="Google Shape;132;p1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40" name="Shape 140"/>
        <p:cNvGrpSpPr/>
        <p:nvPr/>
      </p:nvGrpSpPr>
      <p:grpSpPr>
        <a:xfrm>
          <a:off x="0" y="0"/>
          <a:ext cx="0" cy="0"/>
          <a:chOff x="0" y="0"/>
          <a:chExt cx="0" cy="0"/>
        </a:xfrm>
      </p:grpSpPr>
      <p:sp>
        <p:nvSpPr>
          <p:cNvPr id="141" name="Google Shape;141;p16"/>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8" name="Google Shape;148;p16"/>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49" name="Shape 149"/>
        <p:cNvGrpSpPr/>
        <p:nvPr/>
      </p:nvGrpSpPr>
      <p:grpSpPr>
        <a:xfrm>
          <a:off x="0" y="0"/>
          <a:ext cx="0" cy="0"/>
          <a:chOff x="0" y="0"/>
          <a:chExt cx="0" cy="0"/>
        </a:xfrm>
      </p:grpSpPr>
      <p:sp>
        <p:nvSpPr>
          <p:cNvPr id="150" name="Google Shape;150;p17"/>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7"/>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4" name="Shape 154"/>
        <p:cNvGrpSpPr/>
        <p:nvPr/>
      </p:nvGrpSpPr>
      <p:grpSpPr>
        <a:xfrm>
          <a:off x="0" y="0"/>
          <a:ext cx="0" cy="0"/>
          <a:chOff x="0" y="0"/>
          <a:chExt cx="0" cy="0"/>
        </a:xfrm>
      </p:grpSpPr>
      <p:sp>
        <p:nvSpPr>
          <p:cNvPr id="155" name="Google Shape;155;p1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0" name="Google Shape;160;p18"/>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18"/>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2" name="Shape 162"/>
        <p:cNvGrpSpPr/>
        <p:nvPr/>
      </p:nvGrpSpPr>
      <p:grpSpPr>
        <a:xfrm>
          <a:off x="0" y="0"/>
          <a:ext cx="0" cy="0"/>
          <a:chOff x="0" y="0"/>
          <a:chExt cx="0" cy="0"/>
        </a:xfrm>
      </p:grpSpPr>
      <p:sp>
        <p:nvSpPr>
          <p:cNvPr id="163" name="Google Shape;163;p19"/>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19"/>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1" name="Google Shape;171;p19"/>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9"/>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3" name="Google Shape;173;p19"/>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4" name="Shape 174"/>
        <p:cNvGrpSpPr/>
        <p:nvPr/>
      </p:nvGrpSpPr>
      <p:grpSpPr>
        <a:xfrm>
          <a:off x="0" y="0"/>
          <a:ext cx="0" cy="0"/>
          <a:chOff x="0" y="0"/>
          <a:chExt cx="0" cy="0"/>
        </a:xfrm>
      </p:grpSpPr>
      <p:sp>
        <p:nvSpPr>
          <p:cNvPr id="175" name="Google Shape;175;p2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300"/>
              </a:spcBef>
              <a:spcAft>
                <a:spcPts val="0"/>
              </a:spcAft>
              <a:buSzPts val="1600"/>
              <a:buChar char="●"/>
              <a:defRPr/>
            </a:lvl1pPr>
            <a:lvl2pPr indent="-330200" lvl="1" marL="914400" rtl="0" algn="ctr">
              <a:lnSpc>
                <a:spcPct val="100000"/>
              </a:lnSpc>
              <a:spcBef>
                <a:spcPts val="0"/>
              </a:spcBef>
              <a:spcAft>
                <a:spcPts val="0"/>
              </a:spcAft>
              <a:buSzPts val="1600"/>
              <a:buFont typeface="Nunito Light"/>
              <a:buChar char="○"/>
              <a:defRPr/>
            </a:lvl2pPr>
            <a:lvl3pPr indent="-330200" lvl="2" marL="1371600" rtl="0" algn="ctr">
              <a:lnSpc>
                <a:spcPct val="100000"/>
              </a:lnSpc>
              <a:spcBef>
                <a:spcPts val="1600"/>
              </a:spcBef>
              <a:spcAft>
                <a:spcPts val="0"/>
              </a:spcAft>
              <a:buSzPts val="1600"/>
              <a:buFont typeface="Nunito Light"/>
              <a:buChar char="■"/>
              <a:defRPr/>
            </a:lvl3pPr>
            <a:lvl4pPr indent="-330200" lvl="3" marL="1828800" rtl="0" algn="ctr">
              <a:lnSpc>
                <a:spcPct val="100000"/>
              </a:lnSpc>
              <a:spcBef>
                <a:spcPts val="1600"/>
              </a:spcBef>
              <a:spcAft>
                <a:spcPts val="0"/>
              </a:spcAft>
              <a:buSzPts val="1600"/>
              <a:buFont typeface="Nunito Light"/>
              <a:buChar char="●"/>
              <a:defRPr/>
            </a:lvl4pPr>
            <a:lvl5pPr indent="-330200" lvl="4" marL="2286000" rtl="0" algn="ctr">
              <a:lnSpc>
                <a:spcPct val="100000"/>
              </a:lnSpc>
              <a:spcBef>
                <a:spcPts val="1600"/>
              </a:spcBef>
              <a:spcAft>
                <a:spcPts val="0"/>
              </a:spcAft>
              <a:buSzPts val="1600"/>
              <a:buFont typeface="Nunito Light"/>
              <a:buChar char="○"/>
              <a:defRPr/>
            </a:lvl5pPr>
            <a:lvl6pPr indent="-330200" lvl="5" marL="2743200" rtl="0" algn="ctr">
              <a:lnSpc>
                <a:spcPct val="100000"/>
              </a:lnSpc>
              <a:spcBef>
                <a:spcPts val="1600"/>
              </a:spcBef>
              <a:spcAft>
                <a:spcPts val="0"/>
              </a:spcAft>
              <a:buSzPts val="1600"/>
              <a:buFont typeface="Nunito Light"/>
              <a:buChar char="■"/>
              <a:defRPr/>
            </a:lvl6pPr>
            <a:lvl7pPr indent="-330200" lvl="6" marL="3200400" rtl="0" algn="ctr">
              <a:lnSpc>
                <a:spcPct val="100000"/>
              </a:lnSpc>
              <a:spcBef>
                <a:spcPts val="1600"/>
              </a:spcBef>
              <a:spcAft>
                <a:spcPts val="0"/>
              </a:spcAft>
              <a:buSzPts val="1600"/>
              <a:buFont typeface="Nunito Light"/>
              <a:buChar char="●"/>
              <a:defRPr/>
            </a:lvl7pPr>
            <a:lvl8pPr indent="-330200" lvl="7" marL="3657600" rtl="0" algn="ctr">
              <a:lnSpc>
                <a:spcPct val="100000"/>
              </a:lnSpc>
              <a:spcBef>
                <a:spcPts val="1600"/>
              </a:spcBef>
              <a:spcAft>
                <a:spcPts val="0"/>
              </a:spcAft>
              <a:buSzPts val="1600"/>
              <a:buFont typeface="Nunito Light"/>
              <a:buChar char="○"/>
              <a:defRPr/>
            </a:lvl8pPr>
            <a:lvl9pPr indent="-330200" lvl="8" marL="4114800" rtl="0" algn="ctr">
              <a:lnSpc>
                <a:spcPct val="100000"/>
              </a:lnSpc>
              <a:spcBef>
                <a:spcPts val="1600"/>
              </a:spcBef>
              <a:spcAft>
                <a:spcPts val="1600"/>
              </a:spcAft>
              <a:buSzPts val="16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4" name="Shape 184"/>
        <p:cNvGrpSpPr/>
        <p:nvPr/>
      </p:nvGrpSpPr>
      <p:grpSpPr>
        <a:xfrm>
          <a:off x="0" y="0"/>
          <a:ext cx="0" cy="0"/>
          <a:chOff x="0" y="0"/>
          <a:chExt cx="0" cy="0"/>
        </a:xfrm>
      </p:grpSpPr>
      <p:sp>
        <p:nvSpPr>
          <p:cNvPr id="185" name="Google Shape;185;p21"/>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 name="Google Shape;192;p21"/>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21"/>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 name="Google Shape;194;p21"/>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1"/>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6" name="Google Shape;196;p21"/>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1"/>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sp>
        <p:nvSpPr>
          <p:cNvPr id="199" name="Google Shape;199;p22"/>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5" name="Google Shape;205;p22"/>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6" name="Google Shape;206;p22"/>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7" name="Google Shape;207;p22"/>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8" name="Google Shape;208;p22"/>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9" name="Google Shape;209;p22"/>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0" name="Google Shape;210;p22"/>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11" name="Google Shape;211;p22"/>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2" name="Google Shape;212;p22"/>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3" name="Shape 213"/>
        <p:cNvGrpSpPr/>
        <p:nvPr/>
      </p:nvGrpSpPr>
      <p:grpSpPr>
        <a:xfrm>
          <a:off x="0" y="0"/>
          <a:ext cx="0" cy="0"/>
          <a:chOff x="0" y="0"/>
          <a:chExt cx="0" cy="0"/>
        </a:xfrm>
      </p:grpSpPr>
      <p:sp>
        <p:nvSpPr>
          <p:cNvPr id="214" name="Google Shape;214;p23"/>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7" name="Google Shape;217;p23"/>
          <p:cNvSpPr txBox="1"/>
          <p:nvPr>
            <p:ph idx="2" type="title"/>
          </p:nvPr>
        </p:nvSpPr>
        <p:spPr>
          <a:xfrm>
            <a:off x="3993450" y="2211700"/>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8" name="Google Shape;218;p23"/>
          <p:cNvSpPr txBox="1"/>
          <p:nvPr>
            <p:ph idx="1" type="subTitle"/>
          </p:nvPr>
        </p:nvSpPr>
        <p:spPr>
          <a:xfrm>
            <a:off x="5645825" y="2211700"/>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9" name="Google Shape;219;p23"/>
          <p:cNvSpPr txBox="1"/>
          <p:nvPr>
            <p:ph idx="3" type="title"/>
          </p:nvPr>
        </p:nvSpPr>
        <p:spPr>
          <a:xfrm>
            <a:off x="3993450" y="3465525"/>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0" name="Google Shape;220;p23"/>
          <p:cNvSpPr txBox="1"/>
          <p:nvPr>
            <p:ph idx="4" type="subTitle"/>
          </p:nvPr>
        </p:nvSpPr>
        <p:spPr>
          <a:xfrm>
            <a:off x="5645825" y="3465525"/>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1" name="Shape 221"/>
        <p:cNvGrpSpPr/>
        <p:nvPr/>
      </p:nvGrpSpPr>
      <p:grpSpPr>
        <a:xfrm>
          <a:off x="0" y="0"/>
          <a:ext cx="0" cy="0"/>
          <a:chOff x="0" y="0"/>
          <a:chExt cx="0" cy="0"/>
        </a:xfrm>
      </p:grpSpPr>
      <p:sp>
        <p:nvSpPr>
          <p:cNvPr id="222" name="Google Shape;222;p2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ph type="title"/>
          </p:nvPr>
        </p:nvSpPr>
        <p:spPr>
          <a:xfrm>
            <a:off x="1465613"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9" name="Google Shape;229;p24"/>
          <p:cNvSpPr txBox="1"/>
          <p:nvPr>
            <p:ph idx="1" type="subTitle"/>
          </p:nvPr>
        </p:nvSpPr>
        <p:spPr>
          <a:xfrm>
            <a:off x="1465679"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0" name="Google Shape;230;p24"/>
          <p:cNvSpPr txBox="1"/>
          <p:nvPr>
            <p:ph idx="2" type="title"/>
          </p:nvPr>
        </p:nvSpPr>
        <p:spPr>
          <a:xfrm>
            <a:off x="1465613"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1" name="Google Shape;231;p24"/>
          <p:cNvSpPr txBox="1"/>
          <p:nvPr>
            <p:ph idx="3" type="subTitle"/>
          </p:nvPr>
        </p:nvSpPr>
        <p:spPr>
          <a:xfrm>
            <a:off x="1465679"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2" name="Google Shape;232;p24"/>
          <p:cNvSpPr txBox="1"/>
          <p:nvPr>
            <p:ph idx="4" type="title"/>
          </p:nvPr>
        </p:nvSpPr>
        <p:spPr>
          <a:xfrm>
            <a:off x="1465613"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3" name="Google Shape;233;p24"/>
          <p:cNvSpPr txBox="1"/>
          <p:nvPr>
            <p:ph idx="5" type="subTitle"/>
          </p:nvPr>
        </p:nvSpPr>
        <p:spPr>
          <a:xfrm>
            <a:off x="1465679"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4" name="Google Shape;234;p24"/>
          <p:cNvSpPr txBox="1"/>
          <p:nvPr>
            <p:ph idx="6" type="title"/>
          </p:nvPr>
        </p:nvSpPr>
        <p:spPr>
          <a:xfrm>
            <a:off x="5348838"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5" name="Google Shape;235;p24"/>
          <p:cNvSpPr txBox="1"/>
          <p:nvPr>
            <p:ph idx="7" type="subTitle"/>
          </p:nvPr>
        </p:nvSpPr>
        <p:spPr>
          <a:xfrm>
            <a:off x="5348904"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6" name="Google Shape;236;p24"/>
          <p:cNvSpPr txBox="1"/>
          <p:nvPr>
            <p:ph idx="8" type="title"/>
          </p:nvPr>
        </p:nvSpPr>
        <p:spPr>
          <a:xfrm>
            <a:off x="5348838"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7" name="Google Shape;237;p24"/>
          <p:cNvSpPr txBox="1"/>
          <p:nvPr>
            <p:ph idx="9" type="subTitle"/>
          </p:nvPr>
        </p:nvSpPr>
        <p:spPr>
          <a:xfrm>
            <a:off x="5348904"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8" name="Google Shape;238;p24"/>
          <p:cNvSpPr txBox="1"/>
          <p:nvPr>
            <p:ph idx="13" type="title"/>
          </p:nvPr>
        </p:nvSpPr>
        <p:spPr>
          <a:xfrm>
            <a:off x="5348838"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9" name="Google Shape;239;p24"/>
          <p:cNvSpPr txBox="1"/>
          <p:nvPr>
            <p:ph idx="14" type="subTitle"/>
          </p:nvPr>
        </p:nvSpPr>
        <p:spPr>
          <a:xfrm>
            <a:off x="5348904"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0" name="Google Shape;240;p24"/>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41" name="Shape 241"/>
        <p:cNvGrpSpPr/>
        <p:nvPr/>
      </p:nvGrpSpPr>
      <p:grpSpPr>
        <a:xfrm>
          <a:off x="0" y="0"/>
          <a:ext cx="0" cy="0"/>
          <a:chOff x="0" y="0"/>
          <a:chExt cx="0" cy="0"/>
        </a:xfrm>
      </p:grpSpPr>
      <p:sp>
        <p:nvSpPr>
          <p:cNvPr id="242" name="Google Shape;242;p25"/>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9" name="Google Shape;249;p25"/>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0" name="Google Shape;250;p25"/>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1" name="Google Shape;251;p25"/>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2" name="Google Shape;252;p25"/>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3" name="Google Shape;253;p25"/>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4" name="Google Shape;254;p25"/>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5" name="Google Shape;255;p25"/>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6" name="Google Shape;256;p25"/>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7" name="Google Shape;257;p25"/>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8" name="Google Shape;258;p25"/>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9" name="Google Shape;259;p25"/>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60" name="Google Shape;260;p25"/>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1" name="Shape 261"/>
        <p:cNvGrpSpPr/>
        <p:nvPr/>
      </p:nvGrpSpPr>
      <p:grpSpPr>
        <a:xfrm>
          <a:off x="0" y="0"/>
          <a:ext cx="0" cy="0"/>
          <a:chOff x="0" y="0"/>
          <a:chExt cx="0" cy="0"/>
        </a:xfrm>
      </p:grpSpPr>
      <p:sp>
        <p:nvSpPr>
          <p:cNvPr id="262" name="Google Shape;262;p2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9" name="Google Shape;269;p26"/>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270" name="Google Shape;270;p26"/>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1" name="Google Shape;271;p26"/>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72" name="Shape 272"/>
        <p:cNvGrpSpPr/>
        <p:nvPr/>
      </p:nvGrpSpPr>
      <p:grpSpPr>
        <a:xfrm>
          <a:off x="0" y="0"/>
          <a:ext cx="0" cy="0"/>
          <a:chOff x="0" y="0"/>
          <a:chExt cx="0" cy="0"/>
        </a:xfrm>
      </p:grpSpPr>
      <p:sp>
        <p:nvSpPr>
          <p:cNvPr id="273" name="Google Shape;273;p27"/>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7"/>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7"/>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3" name="Google Shape;283;p27"/>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7"/>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5" name="Google Shape;285;p27"/>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7"/>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7" name="Google Shape;287;p27"/>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7"/>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27"/>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90" name="Shape 290"/>
        <p:cNvGrpSpPr/>
        <p:nvPr/>
      </p:nvGrpSpPr>
      <p:grpSpPr>
        <a:xfrm>
          <a:off x="0" y="0"/>
          <a:ext cx="0" cy="0"/>
          <a:chOff x="0" y="0"/>
          <a:chExt cx="0" cy="0"/>
        </a:xfrm>
      </p:grpSpPr>
      <p:sp>
        <p:nvSpPr>
          <p:cNvPr id="291" name="Google Shape;291;p2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8"/>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0" name="Google Shape;300;p28"/>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txBox="1"/>
          <p:nvPr/>
        </p:nvSpPr>
        <p:spPr>
          <a:xfrm>
            <a:off x="1735700" y="3967300"/>
            <a:ext cx="56682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and includes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and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2" name="Shape 302"/>
        <p:cNvGrpSpPr/>
        <p:nvPr/>
      </p:nvGrpSpPr>
      <p:grpSpPr>
        <a:xfrm>
          <a:off x="0" y="0"/>
          <a:ext cx="0" cy="0"/>
          <a:chOff x="0" y="0"/>
          <a:chExt cx="0" cy="0"/>
        </a:xfrm>
      </p:grpSpPr>
      <p:sp>
        <p:nvSpPr>
          <p:cNvPr id="303" name="Google Shape;303;p29"/>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9" name="Shape 309"/>
        <p:cNvGrpSpPr/>
        <p:nvPr/>
      </p:nvGrpSpPr>
      <p:grpSpPr>
        <a:xfrm>
          <a:off x="0" y="0"/>
          <a:ext cx="0" cy="0"/>
          <a:chOff x="0" y="0"/>
          <a:chExt cx="0" cy="0"/>
        </a:xfrm>
      </p:grpSpPr>
      <p:sp>
        <p:nvSpPr>
          <p:cNvPr id="310" name="Google Shape;310;p30"/>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305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rot="-10285629">
            <a:off x="4072449" y="-37420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305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74848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flipH="1" rot="9555841">
            <a:off x="61417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rot="-1478505">
            <a:off x="-4010126" y="-5581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212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a:latin typeface="Kulim Park"/>
                <a:ea typeface="Kulim Park"/>
                <a:cs typeface="Kulim Park"/>
                <a:sym typeface="Kulim Park"/>
              </a:rPr>
              <a:t>Minimum Cost Flow Program With Successive Shortest Path Algorithm</a:t>
            </a:r>
            <a:endParaRPr sz="3600">
              <a:latin typeface="Kulim Park"/>
              <a:ea typeface="Kulim Park"/>
              <a:cs typeface="Kulim Park"/>
              <a:sym typeface="Kulim Park"/>
            </a:endParaRPr>
          </a:p>
          <a:p>
            <a:pPr indent="0" lvl="0" marL="0" rtl="0" algn="ctr">
              <a:lnSpc>
                <a:spcPct val="115000"/>
              </a:lnSpc>
              <a:spcBef>
                <a:spcPts val="1000"/>
              </a:spcBef>
              <a:spcAft>
                <a:spcPts val="0"/>
              </a:spcAft>
              <a:buNone/>
            </a:pPr>
            <a:r>
              <a:rPr lang="en" sz="3000">
                <a:solidFill>
                  <a:schemeClr val="lt1"/>
                </a:solidFill>
                <a:latin typeface="Kulim Park"/>
                <a:ea typeface="Kulim Park"/>
                <a:cs typeface="Kulim Park"/>
                <a:sym typeface="Kulim Park"/>
              </a:rPr>
              <a:t>SYS 3021 </a:t>
            </a:r>
            <a:r>
              <a:rPr lang="en" sz="3000">
                <a:solidFill>
                  <a:schemeClr val="dk2"/>
                </a:solidFill>
                <a:latin typeface="Kulim Park"/>
                <a:ea typeface="Kulim Park"/>
                <a:cs typeface="Kulim Park"/>
                <a:sym typeface="Kulim Park"/>
              </a:rPr>
              <a:t>Final Project</a:t>
            </a:r>
            <a:endParaRPr sz="3000">
              <a:solidFill>
                <a:schemeClr val="dk2"/>
              </a:solidFill>
              <a:latin typeface="Kulim Park"/>
              <a:ea typeface="Kulim Park"/>
              <a:cs typeface="Kulim Park"/>
              <a:sym typeface="Kulim Park"/>
            </a:endParaRPr>
          </a:p>
        </p:txBody>
      </p:sp>
      <p:sp>
        <p:nvSpPr>
          <p:cNvPr id="320" name="Google Shape;320;p31"/>
          <p:cNvSpPr txBox="1"/>
          <p:nvPr>
            <p:ph idx="1" type="subTitle"/>
          </p:nvPr>
        </p:nvSpPr>
        <p:spPr>
          <a:xfrm>
            <a:off x="1712100" y="3092300"/>
            <a:ext cx="57198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Sammy Park, Anika Sharma, Manasi Srigiriraju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0"/>
          <p:cNvSpPr txBox="1"/>
          <p:nvPr>
            <p:ph idx="4" type="title"/>
          </p:nvPr>
        </p:nvSpPr>
        <p:spPr>
          <a:xfrm>
            <a:off x="125050" y="118500"/>
            <a:ext cx="52047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Discussions and Conclusions</a:t>
            </a:r>
            <a:endParaRPr/>
          </a:p>
        </p:txBody>
      </p:sp>
      <p:sp>
        <p:nvSpPr>
          <p:cNvPr id="391" name="Google Shape;391;p40"/>
          <p:cNvSpPr txBox="1"/>
          <p:nvPr>
            <p:ph idx="3" type="subTitle"/>
          </p:nvPr>
        </p:nvSpPr>
        <p:spPr>
          <a:xfrm>
            <a:off x="245925" y="776400"/>
            <a:ext cx="8768400" cy="41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 the paper, it was discussed that a pure network is defined as a model with the net flow equaling zero and having no gains or losses. Our transportation minimum cost flow problem with limited arc capacities and associated costs had two </a:t>
            </a:r>
            <a:r>
              <a:rPr lang="en" sz="1900"/>
              <a:t>supply</a:t>
            </a:r>
            <a:r>
              <a:rPr lang="en" sz="1900"/>
              <a:t> nodes and two destination/demand nodes. Our model followed the basic properties outlined in the paper and was feasible as the total supply equaled the total demand. The optimality condition we aimed for was to reduce the costs of delivering products as depicted in our created problem and dataset as well as using the successive min cost flow formulation to find our optimal solution. Diro goes further in other ways we could explore pure MCFPs like using another algorithm to solve the problem like the network simplex algorithm that uses spanning-tree bases or transforming the problem to include lower and upper bounds. As for </a:t>
            </a:r>
            <a:r>
              <a:rPr lang="en" sz="1900"/>
              <a:t>AMPL, it is a great alternative to Excel for linear programming and we were able to explore and interact with the amplide interface throughout this project.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193700" y="120825"/>
            <a:ext cx="5701800" cy="769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800"/>
              <a:t>Introduction To the Paper</a:t>
            </a:r>
            <a:endParaRPr sz="3800"/>
          </a:p>
        </p:txBody>
      </p:sp>
      <p:sp>
        <p:nvSpPr>
          <p:cNvPr id="326" name="Google Shape;326;p32"/>
          <p:cNvSpPr txBox="1"/>
          <p:nvPr>
            <p:ph idx="1" type="subTitle"/>
          </p:nvPr>
        </p:nvSpPr>
        <p:spPr>
          <a:xfrm>
            <a:off x="193700" y="1031050"/>
            <a:ext cx="5113800" cy="3546300"/>
          </a:xfrm>
          <a:prstGeom prst="rect">
            <a:avLst/>
          </a:prstGeom>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a:t>Selected a paper called </a:t>
            </a:r>
            <a:r>
              <a:rPr i="1" lang="en"/>
              <a:t>Minimum Cost Flow Problem With Successive Shortest Path Algorithm</a:t>
            </a:r>
            <a:r>
              <a:rPr lang="en"/>
              <a:t> presented in a seminar at the Addis Ababa University Graduate Study Program Computational Science Operations Research Stream.</a:t>
            </a:r>
            <a:endParaRPr/>
          </a:p>
          <a:p>
            <a:pPr indent="-330200" lvl="0" marL="457200" rtl="0" algn="l">
              <a:lnSpc>
                <a:spcPct val="115000"/>
              </a:lnSpc>
              <a:spcBef>
                <a:spcPts val="0"/>
              </a:spcBef>
              <a:spcAft>
                <a:spcPts val="0"/>
              </a:spcAft>
              <a:buSzPts val="1600"/>
              <a:buChar char="●"/>
            </a:pPr>
            <a:r>
              <a:rPr lang="en"/>
              <a:t>Authored by Mesfin Diro on August 13, 2012 and supervised by Berhana Guta</a:t>
            </a:r>
            <a:endParaRPr/>
          </a:p>
          <a:p>
            <a:pPr indent="-330200" lvl="0" marL="457200" rtl="0" algn="l">
              <a:lnSpc>
                <a:spcPct val="115000"/>
              </a:lnSpc>
              <a:spcBef>
                <a:spcPts val="0"/>
              </a:spcBef>
              <a:spcAft>
                <a:spcPts val="0"/>
              </a:spcAft>
              <a:buSzPts val="1600"/>
              <a:buChar char="●"/>
            </a:pPr>
            <a:r>
              <a:rPr lang="en"/>
              <a:t>The paper goes over minimum cost flow problems and their basic properties, transformations, special cases, optimization conditions, and solution methods.</a:t>
            </a:r>
            <a:endParaRPr/>
          </a:p>
        </p:txBody>
      </p:sp>
      <p:pic>
        <p:nvPicPr>
          <p:cNvPr id="327" name="Google Shape;327;p32"/>
          <p:cNvPicPr preferRelativeResize="0"/>
          <p:nvPr/>
        </p:nvPicPr>
        <p:blipFill>
          <a:blip r:embed="rId3">
            <a:alphaModFix/>
          </a:blip>
          <a:stretch>
            <a:fillRect/>
          </a:stretch>
        </p:blipFill>
        <p:spPr>
          <a:xfrm>
            <a:off x="5417550" y="1031050"/>
            <a:ext cx="3726457" cy="354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31" name="Shape 331"/>
        <p:cNvGrpSpPr/>
        <p:nvPr/>
      </p:nvGrpSpPr>
      <p:grpSpPr>
        <a:xfrm>
          <a:off x="0" y="0"/>
          <a:ext cx="0" cy="0"/>
          <a:chOff x="0" y="0"/>
          <a:chExt cx="0" cy="0"/>
        </a:xfrm>
      </p:grpSpPr>
      <p:sp>
        <p:nvSpPr>
          <p:cNvPr id="332" name="Google Shape;332;p33"/>
          <p:cNvSpPr/>
          <p:nvPr/>
        </p:nvSpPr>
        <p:spPr>
          <a:xfrm>
            <a:off x="348650" y="804585"/>
            <a:ext cx="4180934" cy="4180628"/>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txBox="1"/>
          <p:nvPr>
            <p:ph idx="1" type="body"/>
          </p:nvPr>
        </p:nvSpPr>
        <p:spPr>
          <a:xfrm>
            <a:off x="473150" y="949650"/>
            <a:ext cx="8339100" cy="3971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b="1" lang="en"/>
              <a:t>Scope of Paper: </a:t>
            </a:r>
            <a:r>
              <a:rPr lang="en"/>
              <a:t>Gives a broad understanding to Minimum Cost Flow Networks while also connecting several specific topics that we discussed throughout the semester such as assignment and transportation problems.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t>Focus</a:t>
            </a:r>
            <a:r>
              <a:rPr b="1" lang="en"/>
              <a:t> on Minimum Cost Flow Problems:</a:t>
            </a:r>
            <a:r>
              <a:rPr lang="en"/>
              <a:t> After learning about several different types of network flow problems, our group member garnered a special interest in minimum cost flow since the cost factor is a component used in many real world scenarios.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t>Real world applications:</a:t>
            </a:r>
            <a:r>
              <a:rPr lang="en"/>
              <a:t> Minimum cost flow problems in particular can be used to look at a number of important scenarios such as assigning a set given conditions to be met. In particular, we chose to focus on a </a:t>
            </a:r>
            <a:r>
              <a:rPr lang="en"/>
              <a:t>transportation</a:t>
            </a:r>
            <a:r>
              <a:rPr lang="en"/>
              <a:t> problem, which involves looking at  minimizing transportation cost of a given commodity from a number of sources or origins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t>Author Credibility:</a:t>
            </a:r>
            <a:r>
              <a:rPr lang="en"/>
              <a:t> Part of our search for a paper involved looking into the credentials of the author. Through our external research, we determined that the author, Mesfin Diro, as well as the affiliated university, Addis Ababa University, are both reputable and respected in the field with numerous works and publications. </a:t>
            </a:r>
            <a:endParaRPr/>
          </a:p>
        </p:txBody>
      </p:sp>
      <p:sp>
        <p:nvSpPr>
          <p:cNvPr id="334" name="Google Shape;334;p33"/>
          <p:cNvSpPr/>
          <p:nvPr/>
        </p:nvSpPr>
        <p:spPr>
          <a:xfrm flipH="1" rot="4102360">
            <a:off x="-4434033" y="4511010"/>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rot="813319">
            <a:off x="-4194902" y="-16136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txBox="1"/>
          <p:nvPr>
            <p:ph type="title"/>
          </p:nvPr>
        </p:nvSpPr>
        <p:spPr>
          <a:xfrm>
            <a:off x="125050" y="146675"/>
            <a:ext cx="63243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“Why we chose this paper?”</a:t>
            </a:r>
            <a:endParaRPr sz="3800">
              <a:solidFill>
                <a:schemeClr val="lt1"/>
              </a:solidFill>
            </a:endParaRPr>
          </a:p>
        </p:txBody>
      </p:sp>
      <p:pic>
        <p:nvPicPr>
          <p:cNvPr id="337" name="Google Shape;337;p33"/>
          <p:cNvPicPr preferRelativeResize="0"/>
          <p:nvPr/>
        </p:nvPicPr>
        <p:blipFill>
          <a:blip r:embed="rId3">
            <a:alphaModFix/>
          </a:blip>
          <a:stretch>
            <a:fillRect/>
          </a:stretch>
        </p:blipFill>
        <p:spPr>
          <a:xfrm>
            <a:off x="0" y="1036125"/>
            <a:ext cx="561225" cy="561225"/>
          </a:xfrm>
          <a:prstGeom prst="rect">
            <a:avLst/>
          </a:prstGeom>
          <a:noFill/>
          <a:ln>
            <a:noFill/>
          </a:ln>
        </p:spPr>
      </p:pic>
      <p:pic>
        <p:nvPicPr>
          <p:cNvPr id="338" name="Google Shape;338;p33"/>
          <p:cNvPicPr preferRelativeResize="0"/>
          <p:nvPr/>
        </p:nvPicPr>
        <p:blipFill>
          <a:blip r:embed="rId4">
            <a:alphaModFix/>
          </a:blip>
          <a:stretch>
            <a:fillRect/>
          </a:stretch>
        </p:blipFill>
        <p:spPr>
          <a:xfrm>
            <a:off x="27613" y="1940843"/>
            <a:ext cx="505999" cy="519807"/>
          </a:xfrm>
          <a:prstGeom prst="rect">
            <a:avLst/>
          </a:prstGeom>
          <a:noFill/>
          <a:ln>
            <a:noFill/>
          </a:ln>
        </p:spPr>
      </p:pic>
      <p:pic>
        <p:nvPicPr>
          <p:cNvPr id="339" name="Google Shape;339;p33"/>
          <p:cNvPicPr preferRelativeResize="0"/>
          <p:nvPr/>
        </p:nvPicPr>
        <p:blipFill>
          <a:blip r:embed="rId5">
            <a:alphaModFix/>
          </a:blip>
          <a:stretch>
            <a:fillRect/>
          </a:stretch>
        </p:blipFill>
        <p:spPr>
          <a:xfrm>
            <a:off x="-1" y="2909600"/>
            <a:ext cx="561225" cy="561225"/>
          </a:xfrm>
          <a:prstGeom prst="rect">
            <a:avLst/>
          </a:prstGeom>
          <a:noFill/>
          <a:ln>
            <a:noFill/>
          </a:ln>
        </p:spPr>
      </p:pic>
      <p:pic>
        <p:nvPicPr>
          <p:cNvPr id="340" name="Google Shape;340;p33"/>
          <p:cNvPicPr preferRelativeResize="0"/>
          <p:nvPr/>
        </p:nvPicPr>
        <p:blipFill>
          <a:blip r:embed="rId6">
            <a:alphaModFix/>
          </a:blip>
          <a:stretch>
            <a:fillRect/>
          </a:stretch>
        </p:blipFill>
        <p:spPr>
          <a:xfrm>
            <a:off x="62663" y="4091550"/>
            <a:ext cx="435904" cy="56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4"/>
          <p:cNvSpPr/>
          <p:nvPr/>
        </p:nvSpPr>
        <p:spPr>
          <a:xfrm rot="10800000">
            <a:off x="4756162" y="976004"/>
            <a:ext cx="2449433" cy="2449433"/>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flipH="1">
            <a:off x="1995067" y="1072150"/>
            <a:ext cx="2449433" cy="2449433"/>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flipH="1" rot="-4376525">
            <a:off x="5282853" y="2489944"/>
            <a:ext cx="4772728" cy="424129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txBox="1"/>
          <p:nvPr>
            <p:ph type="title"/>
          </p:nvPr>
        </p:nvSpPr>
        <p:spPr>
          <a:xfrm flipH="1">
            <a:off x="188700" y="163250"/>
            <a:ext cx="5112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Literature Review</a:t>
            </a:r>
            <a:endParaRPr sz="3800">
              <a:solidFill>
                <a:schemeClr val="lt1"/>
              </a:solidFill>
            </a:endParaRPr>
          </a:p>
        </p:txBody>
      </p:sp>
      <p:sp>
        <p:nvSpPr>
          <p:cNvPr id="349" name="Google Shape;349;p34"/>
          <p:cNvSpPr txBox="1"/>
          <p:nvPr>
            <p:ph idx="4" type="subTitle"/>
          </p:nvPr>
        </p:nvSpPr>
        <p:spPr>
          <a:xfrm>
            <a:off x="268550" y="658050"/>
            <a:ext cx="6494400" cy="47871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Diro starts by introducing </a:t>
            </a:r>
            <a:r>
              <a:rPr b="1" lang="en" sz="1100"/>
              <a:t>two types</a:t>
            </a:r>
            <a:r>
              <a:rPr lang="en" sz="1100"/>
              <a:t> of network flow models: generalized and pure, </a:t>
            </a:r>
            <a:r>
              <a:rPr lang="en" sz="1100"/>
              <a:t>which</a:t>
            </a:r>
            <a:r>
              <a:rPr lang="en" sz="1100"/>
              <a:t> differ in the difference between the amount of flow entering and leaving an arc</a:t>
            </a:r>
            <a:endParaRPr sz="1100"/>
          </a:p>
          <a:p>
            <a:pPr indent="-298450" lvl="0" marL="457200" rtl="0" algn="l">
              <a:spcBef>
                <a:spcPts val="0"/>
              </a:spcBef>
              <a:spcAft>
                <a:spcPts val="0"/>
              </a:spcAft>
              <a:buSzPts val="1100"/>
              <a:buChar char="●"/>
            </a:pPr>
            <a:r>
              <a:rPr lang="en" sz="1100"/>
              <a:t>Delves into how a minimum cost flow problem is structured along with </a:t>
            </a:r>
            <a:r>
              <a:rPr b="1" lang="en" sz="1100"/>
              <a:t>real world applications </a:t>
            </a:r>
            <a:r>
              <a:rPr lang="en" sz="1100"/>
              <a:t>such as within the scope of </a:t>
            </a:r>
            <a:r>
              <a:rPr lang="en" sz="1100"/>
              <a:t>transportation</a:t>
            </a:r>
            <a:r>
              <a:rPr lang="en" sz="1100"/>
              <a:t> and logistics</a:t>
            </a:r>
            <a:endParaRPr sz="1100"/>
          </a:p>
          <a:p>
            <a:pPr indent="-298450" lvl="0" marL="457200" rtl="0" algn="l">
              <a:spcBef>
                <a:spcPts val="0"/>
              </a:spcBef>
              <a:spcAft>
                <a:spcPts val="0"/>
              </a:spcAft>
              <a:buSzPts val="1100"/>
              <a:buChar char="●"/>
            </a:pPr>
            <a:r>
              <a:rPr lang="en" sz="1100"/>
              <a:t>Generalized and pure min cost flow problems are introduced again, this time in the context of </a:t>
            </a:r>
            <a:r>
              <a:rPr b="1" lang="en" sz="1100"/>
              <a:t>mathematical</a:t>
            </a:r>
            <a:r>
              <a:rPr b="1" lang="en" sz="1100"/>
              <a:t> modelling implications </a:t>
            </a:r>
            <a:endParaRPr b="1" sz="1100"/>
          </a:p>
          <a:p>
            <a:pPr indent="-298450" lvl="0" marL="457200" rtl="0" algn="l">
              <a:spcBef>
                <a:spcPts val="0"/>
              </a:spcBef>
              <a:spcAft>
                <a:spcPts val="0"/>
              </a:spcAft>
              <a:buSzPts val="1100"/>
              <a:buChar char="●"/>
            </a:pPr>
            <a:r>
              <a:rPr lang="en" sz="1100"/>
              <a:t>Diro mentions some mechanics of minimum cost flow problems including the </a:t>
            </a:r>
            <a:r>
              <a:rPr b="1" lang="en" sz="1100"/>
              <a:t>complementary slackness condition</a:t>
            </a:r>
            <a:r>
              <a:rPr lang="en" sz="1100"/>
              <a:t> which provides cases for classifying arc conditions</a:t>
            </a:r>
            <a:endParaRPr sz="1100"/>
          </a:p>
          <a:p>
            <a:pPr indent="-298450" lvl="0" marL="457200" rtl="0" algn="l">
              <a:spcBef>
                <a:spcPts val="0"/>
              </a:spcBef>
              <a:spcAft>
                <a:spcPts val="0"/>
              </a:spcAft>
              <a:buSzPts val="1100"/>
              <a:buChar char="●"/>
            </a:pPr>
            <a:r>
              <a:rPr lang="en" sz="1100"/>
              <a:t>Basic properties of the pure MCFP Network are introduced with the </a:t>
            </a:r>
            <a:r>
              <a:rPr b="1" lang="en" sz="1100"/>
              <a:t>feasibility</a:t>
            </a:r>
            <a:r>
              <a:rPr b="1" lang="en" sz="1100"/>
              <a:t> conditions and integer solutions property</a:t>
            </a:r>
            <a:r>
              <a:rPr lang="en" sz="1100"/>
              <a:t> to describe the necessary conditions that must be met</a:t>
            </a:r>
            <a:endParaRPr sz="1100"/>
          </a:p>
          <a:p>
            <a:pPr indent="-298450" lvl="0" marL="457200" rtl="0" algn="l">
              <a:spcBef>
                <a:spcPts val="0"/>
              </a:spcBef>
              <a:spcAft>
                <a:spcPts val="0"/>
              </a:spcAft>
              <a:buSzPts val="1100"/>
              <a:buChar char="●"/>
            </a:pPr>
            <a:r>
              <a:rPr lang="en" sz="1100"/>
              <a:t>Diro also provides us with information on </a:t>
            </a:r>
            <a:r>
              <a:rPr lang="en" sz="1100"/>
              <a:t>transformations</a:t>
            </a:r>
            <a:r>
              <a:rPr lang="en" sz="1100"/>
              <a:t> of MCFP, which include a flow balance transformation, upper and lower bounds transformation, and a Pure MCFP to circulation transformation. </a:t>
            </a:r>
            <a:endParaRPr sz="1100"/>
          </a:p>
          <a:p>
            <a:pPr indent="-285750" lvl="1" marL="914400" rtl="0" algn="l">
              <a:spcBef>
                <a:spcPts val="0"/>
              </a:spcBef>
              <a:spcAft>
                <a:spcPts val="0"/>
              </a:spcAft>
              <a:buSzPts val="900"/>
              <a:buChar char="○"/>
            </a:pPr>
            <a:r>
              <a:rPr lang="en" sz="900"/>
              <a:t>These transformations differ in the bounds, and sources and sinks</a:t>
            </a:r>
            <a:endParaRPr sz="900"/>
          </a:p>
          <a:p>
            <a:pPr indent="-298450" lvl="0" marL="457200" rtl="0" algn="l">
              <a:spcBef>
                <a:spcPts val="0"/>
              </a:spcBef>
              <a:spcAft>
                <a:spcPts val="0"/>
              </a:spcAft>
              <a:buSzPts val="1100"/>
              <a:buChar char="●"/>
            </a:pPr>
            <a:r>
              <a:rPr lang="en" sz="1100"/>
              <a:t>There are also </a:t>
            </a:r>
            <a:r>
              <a:rPr b="1" lang="en" sz="1100"/>
              <a:t>special cases </a:t>
            </a:r>
            <a:r>
              <a:rPr lang="en" sz="1100"/>
              <a:t>that make up the min cost flow problem </a:t>
            </a:r>
            <a:r>
              <a:rPr lang="en" sz="1100"/>
              <a:t>including</a:t>
            </a:r>
            <a:r>
              <a:rPr lang="en" sz="1100"/>
              <a:t> shortest path, maximum flow, </a:t>
            </a:r>
            <a:r>
              <a:rPr lang="en" sz="1100"/>
              <a:t>transportation</a:t>
            </a:r>
            <a:r>
              <a:rPr lang="en" sz="1100"/>
              <a:t> problems and </a:t>
            </a:r>
            <a:r>
              <a:rPr lang="en" sz="1100"/>
              <a:t>assignment</a:t>
            </a:r>
            <a:r>
              <a:rPr lang="en" sz="1100"/>
              <a:t> problems</a:t>
            </a:r>
            <a:endParaRPr sz="1100"/>
          </a:p>
          <a:p>
            <a:pPr indent="-285750" lvl="1" marL="914400" rtl="0" algn="l">
              <a:spcBef>
                <a:spcPts val="0"/>
              </a:spcBef>
              <a:spcAft>
                <a:spcPts val="0"/>
              </a:spcAft>
              <a:buSzPts val="900"/>
              <a:buChar char="○"/>
            </a:pPr>
            <a:r>
              <a:rPr lang="en" sz="900"/>
              <a:t>While Diro does provide some insight into each type of problem, these have different goals and </a:t>
            </a:r>
            <a:r>
              <a:rPr lang="en" sz="900"/>
              <a:t>objectives overall</a:t>
            </a:r>
            <a:endParaRPr sz="900"/>
          </a:p>
          <a:p>
            <a:pPr indent="-298450" lvl="0" marL="457200" rtl="0" algn="l">
              <a:spcBef>
                <a:spcPts val="0"/>
              </a:spcBef>
              <a:spcAft>
                <a:spcPts val="0"/>
              </a:spcAft>
              <a:buSzPts val="1100"/>
              <a:buChar char="●"/>
            </a:pPr>
            <a:r>
              <a:rPr lang="en" sz="1100"/>
              <a:t>The concept of</a:t>
            </a:r>
            <a:r>
              <a:rPr b="1" lang="en" sz="1100"/>
              <a:t> residual capacity</a:t>
            </a:r>
            <a:r>
              <a:rPr lang="en" sz="1100"/>
              <a:t> is established as the the amount of available capacity which contains forward and backward arcs along with the required optimality conditions for MCFP</a:t>
            </a:r>
            <a:endParaRPr sz="1100"/>
          </a:p>
          <a:p>
            <a:pPr indent="-292100" lvl="1" marL="914400" rtl="0" algn="l">
              <a:spcBef>
                <a:spcPts val="0"/>
              </a:spcBef>
              <a:spcAft>
                <a:spcPts val="0"/>
              </a:spcAft>
              <a:buSzPts val="1000"/>
              <a:buChar char="○"/>
            </a:pPr>
            <a:r>
              <a:rPr lang="en" sz="1000"/>
              <a:t>The top right image demonstrates this principle with a visual depiction of the forward and backward arcs. </a:t>
            </a:r>
            <a:endParaRPr sz="1000"/>
          </a:p>
          <a:p>
            <a:pPr indent="-298450" lvl="0" marL="457200" rtl="0" algn="l">
              <a:spcBef>
                <a:spcPts val="0"/>
              </a:spcBef>
              <a:spcAft>
                <a:spcPts val="0"/>
              </a:spcAft>
              <a:buSzPts val="1100"/>
              <a:buChar char="●"/>
            </a:pPr>
            <a:r>
              <a:rPr lang="en" sz="1100"/>
              <a:t>Diro concludes the paper by focusing back on pure MCFP, this time highlighting </a:t>
            </a:r>
            <a:r>
              <a:rPr b="1" lang="en" sz="1100"/>
              <a:t>solution methods such as the successive shortest path algorithm.</a:t>
            </a:r>
            <a:endParaRPr b="1" sz="1100"/>
          </a:p>
          <a:p>
            <a:pPr indent="-292100" lvl="1" marL="914400" rtl="0" algn="l">
              <a:spcBef>
                <a:spcPts val="0"/>
              </a:spcBef>
              <a:spcAft>
                <a:spcPts val="0"/>
              </a:spcAft>
              <a:buSzPts val="1000"/>
              <a:buChar char="○"/>
            </a:pPr>
            <a:r>
              <a:rPr lang="en" sz="1000"/>
              <a:t>The bottom left image shows a visual representation of this algorithm which maintains a flow that is not necessary feasible</a:t>
            </a:r>
            <a:endParaRPr sz="1000"/>
          </a:p>
          <a:p>
            <a:pPr indent="0" lvl="0" marL="0" rtl="0" algn="l">
              <a:spcBef>
                <a:spcPts val="0"/>
              </a:spcBef>
              <a:spcAft>
                <a:spcPts val="0"/>
              </a:spcAft>
              <a:buNone/>
            </a:pPr>
            <a:r>
              <a:t/>
            </a:r>
            <a:endParaRPr sz="1200"/>
          </a:p>
        </p:txBody>
      </p:sp>
      <p:pic>
        <p:nvPicPr>
          <p:cNvPr id="350" name="Google Shape;350;p34"/>
          <p:cNvPicPr preferRelativeResize="0"/>
          <p:nvPr/>
        </p:nvPicPr>
        <p:blipFill>
          <a:blip r:embed="rId3">
            <a:alphaModFix/>
          </a:blip>
          <a:stretch>
            <a:fillRect/>
          </a:stretch>
        </p:blipFill>
        <p:spPr>
          <a:xfrm>
            <a:off x="6762995" y="2694075"/>
            <a:ext cx="2381005" cy="2449425"/>
          </a:xfrm>
          <a:prstGeom prst="rect">
            <a:avLst/>
          </a:prstGeom>
          <a:noFill/>
          <a:ln>
            <a:noFill/>
          </a:ln>
        </p:spPr>
      </p:pic>
      <p:pic>
        <p:nvPicPr>
          <p:cNvPr id="351" name="Google Shape;351;p34"/>
          <p:cNvPicPr preferRelativeResize="0"/>
          <p:nvPr/>
        </p:nvPicPr>
        <p:blipFill>
          <a:blip r:embed="rId4">
            <a:alphaModFix/>
          </a:blip>
          <a:stretch>
            <a:fillRect/>
          </a:stretch>
        </p:blipFill>
        <p:spPr>
          <a:xfrm>
            <a:off x="6762950" y="294206"/>
            <a:ext cx="2381000" cy="23998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p:nvPr/>
        </p:nvSpPr>
        <p:spPr>
          <a:xfrm rot="10800000">
            <a:off x="4756162" y="976004"/>
            <a:ext cx="2449433" cy="2449433"/>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flipH="1">
            <a:off x="1995067" y="1072150"/>
            <a:ext cx="2449433" cy="2449433"/>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flipH="1" rot="-4376525">
            <a:off x="5282853" y="2489944"/>
            <a:ext cx="4772728" cy="424129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txBox="1"/>
          <p:nvPr>
            <p:ph type="title"/>
          </p:nvPr>
        </p:nvSpPr>
        <p:spPr>
          <a:xfrm flipH="1">
            <a:off x="188700" y="163250"/>
            <a:ext cx="5112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Problem Statement</a:t>
            </a:r>
            <a:endParaRPr sz="3800">
              <a:solidFill>
                <a:schemeClr val="lt1"/>
              </a:solidFill>
            </a:endParaRPr>
          </a:p>
        </p:txBody>
      </p:sp>
      <p:sp>
        <p:nvSpPr>
          <p:cNvPr id="360" name="Google Shape;360;p35"/>
          <p:cNvSpPr txBox="1"/>
          <p:nvPr>
            <p:ph idx="4" type="subTitle"/>
          </p:nvPr>
        </p:nvSpPr>
        <p:spPr>
          <a:xfrm>
            <a:off x="291975" y="868950"/>
            <a:ext cx="8712900" cy="412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ASM Custom Prints is a small business that grew to prominence through TikTok and other social media and has recently been picked up by Target and Walmart. Because ASM is still a growing business, the two founders (Sammy and Anika) still produce and customize t-shirts and hoodies in their own homes.  Afterwards, Sammy ships directly to Target, and Anika ships directly to Walmart.  The customized merchandise is also tagged before selling.  Sammy and Anika can both attach tags themselves, or they can send them to Manasi, their majority shareholder, who also tags merchandise before delivering them to either Target or Walmart.  </a:t>
            </a:r>
            <a:endParaRPr sz="1500"/>
          </a:p>
          <a:p>
            <a:pPr indent="0" lvl="0" marL="0" rtl="0" algn="l">
              <a:spcBef>
                <a:spcPts val="0"/>
              </a:spcBef>
              <a:spcAft>
                <a:spcPts val="0"/>
              </a:spcAft>
              <a:buNone/>
            </a:pPr>
            <a:r>
              <a:t/>
            </a:r>
            <a:endParaRPr sz="1500"/>
          </a:p>
          <a:p>
            <a:pPr indent="-323850" lvl="0" marL="914400" rtl="0" algn="l">
              <a:spcBef>
                <a:spcPts val="0"/>
              </a:spcBef>
              <a:spcAft>
                <a:spcPts val="0"/>
              </a:spcAft>
              <a:buSzPts val="1500"/>
              <a:buChar char="●"/>
            </a:pPr>
            <a:r>
              <a:rPr lang="en" sz="1500"/>
              <a:t>Sammy produces 200 units. </a:t>
            </a:r>
            <a:endParaRPr sz="1500"/>
          </a:p>
          <a:p>
            <a:pPr indent="-323850" lvl="0" marL="914400" rtl="0" algn="l">
              <a:spcBef>
                <a:spcPts val="0"/>
              </a:spcBef>
              <a:spcAft>
                <a:spcPts val="0"/>
              </a:spcAft>
              <a:buSzPts val="1500"/>
              <a:buChar char="●"/>
            </a:pPr>
            <a:r>
              <a:rPr lang="en" sz="1500"/>
              <a:t>Anika produces 150 units. </a:t>
            </a:r>
            <a:endParaRPr sz="1500"/>
          </a:p>
          <a:p>
            <a:pPr indent="-323850" lvl="0" marL="914400" rtl="0" algn="l">
              <a:spcBef>
                <a:spcPts val="0"/>
              </a:spcBef>
              <a:spcAft>
                <a:spcPts val="0"/>
              </a:spcAft>
              <a:buSzPts val="1500"/>
              <a:buChar char="●"/>
            </a:pPr>
            <a:r>
              <a:rPr lang="en" sz="1500"/>
              <a:t>Target needs 180 units. </a:t>
            </a:r>
            <a:endParaRPr sz="1500"/>
          </a:p>
          <a:p>
            <a:pPr indent="-323850" lvl="0" marL="914400" rtl="0" algn="l">
              <a:spcBef>
                <a:spcPts val="0"/>
              </a:spcBef>
              <a:spcAft>
                <a:spcPts val="0"/>
              </a:spcAft>
              <a:buSzPts val="1500"/>
              <a:buChar char="●"/>
            </a:pPr>
            <a:r>
              <a:rPr lang="en" sz="1500"/>
              <a:t>Walmart needs 170 units.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Sammy delivers directly to Target, and Anika delivers directly to Walmart.  Sammy and Anika can send up to 90 units each to Manasi, who can also deliver up to 90 units to either retail store.  </a:t>
            </a:r>
            <a:endParaRPr sz="1500"/>
          </a:p>
          <a:p>
            <a:pPr indent="0" lvl="0" marL="0" rtl="0" algn="l">
              <a:spcBef>
                <a:spcPts val="0"/>
              </a:spcBef>
              <a:spcAft>
                <a:spcPts val="0"/>
              </a:spcAft>
              <a:buNone/>
            </a:pPr>
            <a:r>
              <a:t/>
            </a:r>
            <a:endParaRPr sz="1500"/>
          </a:p>
          <a:p>
            <a:pPr indent="0" lvl="0" marL="0" rtl="0" algn="ctr">
              <a:spcBef>
                <a:spcPts val="0"/>
              </a:spcBef>
              <a:spcAft>
                <a:spcPts val="0"/>
              </a:spcAft>
              <a:buNone/>
            </a:pPr>
            <a:r>
              <a:rPr b="1" lang="en" sz="1600"/>
              <a:t>How many units (articles of custom merchandise) should be sent along each path?</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36"/>
          <p:cNvPicPr preferRelativeResize="0"/>
          <p:nvPr/>
        </p:nvPicPr>
        <p:blipFill>
          <a:blip r:embed="rId3">
            <a:alphaModFix/>
          </a:blip>
          <a:stretch>
            <a:fillRect/>
          </a:stretch>
        </p:blipFill>
        <p:spPr>
          <a:xfrm>
            <a:off x="822300" y="228462"/>
            <a:ext cx="7499400" cy="4686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7"/>
          <p:cNvSpPr txBox="1"/>
          <p:nvPr>
            <p:ph type="title"/>
          </p:nvPr>
        </p:nvSpPr>
        <p:spPr>
          <a:xfrm>
            <a:off x="275850" y="183800"/>
            <a:ext cx="77040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chemeClr val="lt1"/>
                </a:solidFill>
              </a:rPr>
              <a:t>Math Program</a:t>
            </a:r>
            <a:endParaRPr sz="3800">
              <a:solidFill>
                <a:schemeClr val="lt1"/>
              </a:solidFill>
            </a:endParaRPr>
          </a:p>
        </p:txBody>
      </p:sp>
      <p:sp>
        <p:nvSpPr>
          <p:cNvPr id="371" name="Google Shape;371;p37"/>
          <p:cNvSpPr txBox="1"/>
          <p:nvPr>
            <p:ph idx="4294967295" type="subTitle"/>
          </p:nvPr>
        </p:nvSpPr>
        <p:spPr>
          <a:xfrm>
            <a:off x="275850" y="841700"/>
            <a:ext cx="8868300" cy="430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Sets:</a:t>
            </a:r>
            <a:endParaRPr sz="1800"/>
          </a:p>
          <a:p>
            <a:pPr indent="-322580" lvl="0" marL="457200" rtl="0" algn="l">
              <a:spcBef>
                <a:spcPts val="0"/>
              </a:spcBef>
              <a:spcAft>
                <a:spcPts val="0"/>
              </a:spcAft>
              <a:buSzPct val="100000"/>
              <a:buChar char="●"/>
            </a:pPr>
            <a:r>
              <a:rPr i="1" lang="en"/>
              <a:t>NODES </a:t>
            </a:r>
            <a:r>
              <a:rPr lang="en"/>
              <a:t>defines the nodes in our minimum cost flow network to model our created data with two supply nodes (Sammy/Anika warehouses), two demand nodes (Walmart/Target), and one transshipment node (Manasi). </a:t>
            </a:r>
            <a:endParaRPr/>
          </a:p>
          <a:p>
            <a:pPr indent="-322580" lvl="0" marL="457200" rtl="0" algn="l">
              <a:spcBef>
                <a:spcPts val="0"/>
              </a:spcBef>
              <a:spcAft>
                <a:spcPts val="0"/>
              </a:spcAft>
              <a:buSzPct val="100000"/>
              <a:buChar char="●"/>
            </a:pPr>
            <a:r>
              <a:rPr i="1" lang="en"/>
              <a:t>ARCS</a:t>
            </a:r>
            <a:r>
              <a:rPr lang="en"/>
              <a:t> defines the connections between nodes with two direct arcs from the warehouse to demand nodes and 4 arcs that go through the transshipment node to the demand node</a:t>
            </a:r>
            <a:endParaRPr/>
          </a:p>
          <a:p>
            <a:pPr indent="0" lvl="0" marL="0" rtl="0" algn="l">
              <a:spcBef>
                <a:spcPts val="1000"/>
              </a:spcBef>
              <a:spcAft>
                <a:spcPts val="0"/>
              </a:spcAft>
              <a:buNone/>
            </a:pPr>
            <a:r>
              <a:rPr lang="en" sz="1800"/>
              <a:t>Parameters:</a:t>
            </a:r>
            <a:endParaRPr sz="1800"/>
          </a:p>
          <a:p>
            <a:pPr indent="-322580" lvl="0" marL="457200" rtl="0" algn="l">
              <a:spcBef>
                <a:spcPts val="0"/>
              </a:spcBef>
              <a:spcAft>
                <a:spcPts val="0"/>
              </a:spcAft>
              <a:buSzPct val="100000"/>
              <a:buChar char="●"/>
            </a:pPr>
            <a:r>
              <a:rPr i="1" lang="en"/>
              <a:t>SUPPLY</a:t>
            </a:r>
            <a:r>
              <a:rPr lang="en"/>
              <a:t> defines the supply of units in each warehouse </a:t>
            </a:r>
            <a:endParaRPr/>
          </a:p>
          <a:p>
            <a:pPr indent="-322580" lvl="0" marL="457200" rtl="0" algn="l">
              <a:spcBef>
                <a:spcPts val="0"/>
              </a:spcBef>
              <a:spcAft>
                <a:spcPts val="0"/>
              </a:spcAft>
              <a:buSzPct val="100000"/>
              <a:buChar char="●"/>
            </a:pPr>
            <a:r>
              <a:rPr i="1" lang="en"/>
              <a:t>DEMAND</a:t>
            </a:r>
            <a:r>
              <a:rPr lang="en"/>
              <a:t> defines the demand of units in each store</a:t>
            </a:r>
            <a:endParaRPr/>
          </a:p>
          <a:p>
            <a:pPr indent="-322580" lvl="0" marL="457200" rtl="0" algn="l">
              <a:spcBef>
                <a:spcPts val="0"/>
              </a:spcBef>
              <a:spcAft>
                <a:spcPts val="0"/>
              </a:spcAft>
              <a:buSzPct val="100000"/>
              <a:buChar char="●"/>
            </a:pPr>
            <a:r>
              <a:rPr i="1" lang="en"/>
              <a:t>CAPACITY </a:t>
            </a:r>
            <a:r>
              <a:rPr lang="en"/>
              <a:t>defines the capacity of the 4 arcs that go through the transshipment node</a:t>
            </a:r>
            <a:endParaRPr/>
          </a:p>
          <a:p>
            <a:pPr indent="-322580" lvl="0" marL="457200" rtl="0" algn="l">
              <a:spcBef>
                <a:spcPts val="0"/>
              </a:spcBef>
              <a:spcAft>
                <a:spcPts val="0"/>
              </a:spcAft>
              <a:buSzPct val="100000"/>
              <a:buChar char="●"/>
            </a:pPr>
            <a:r>
              <a:rPr i="1" lang="en"/>
              <a:t>UNIT_COST </a:t>
            </a:r>
            <a:r>
              <a:rPr lang="en"/>
              <a:t>defines the cost of each unit being transported through an arc/path</a:t>
            </a:r>
            <a:endParaRPr/>
          </a:p>
          <a:p>
            <a:pPr indent="0" lvl="0" marL="0" rtl="0" algn="l">
              <a:spcBef>
                <a:spcPts val="1000"/>
              </a:spcBef>
              <a:spcAft>
                <a:spcPts val="0"/>
              </a:spcAft>
              <a:buNone/>
            </a:pPr>
            <a:r>
              <a:rPr lang="en" sz="1800"/>
              <a:t>Variables:</a:t>
            </a:r>
            <a:endParaRPr sz="1800"/>
          </a:p>
          <a:p>
            <a:pPr indent="-322580" lvl="0" marL="457200" rtl="0" algn="l">
              <a:spcBef>
                <a:spcPts val="0"/>
              </a:spcBef>
              <a:spcAft>
                <a:spcPts val="0"/>
              </a:spcAft>
              <a:buSzPct val="100000"/>
              <a:buChar char="●"/>
            </a:pPr>
            <a:r>
              <a:rPr i="1" lang="en"/>
              <a:t>DELIVERY </a:t>
            </a:r>
            <a:r>
              <a:rPr lang="en"/>
              <a:t>defines how many units to transport through each arc that is limited by capacity</a:t>
            </a:r>
            <a:endParaRPr/>
          </a:p>
          <a:p>
            <a:pPr indent="0" lvl="0" marL="0" rtl="0" algn="l">
              <a:spcBef>
                <a:spcPts val="1000"/>
              </a:spcBef>
              <a:spcAft>
                <a:spcPts val="0"/>
              </a:spcAft>
              <a:buNone/>
            </a:pPr>
            <a:r>
              <a:rPr lang="en" sz="1800"/>
              <a:t>Objective Function:</a:t>
            </a:r>
            <a:r>
              <a:rPr lang="en" sz="1400"/>
              <a:t> </a:t>
            </a:r>
            <a:r>
              <a:rPr lang="en"/>
              <a:t>the objective function is to minimize the cost of transporting the units while meeting the required demand at each demand node. </a:t>
            </a:r>
            <a:endParaRPr/>
          </a:p>
          <a:p>
            <a:pPr indent="0" lvl="0" marL="0" rtl="0" algn="l">
              <a:spcBef>
                <a:spcPts val="1000"/>
              </a:spcBef>
              <a:spcAft>
                <a:spcPts val="0"/>
              </a:spcAft>
              <a:buNone/>
            </a:pPr>
            <a:r>
              <a:rPr lang="en" sz="1800"/>
              <a:t>Constraints:</a:t>
            </a:r>
            <a:endParaRPr sz="1800"/>
          </a:p>
          <a:p>
            <a:pPr indent="-322580" lvl="0" marL="457200" rtl="0" algn="l">
              <a:spcBef>
                <a:spcPts val="0"/>
              </a:spcBef>
              <a:spcAft>
                <a:spcPts val="0"/>
              </a:spcAft>
              <a:buSzPct val="100000"/>
              <a:buChar char="●"/>
            </a:pPr>
            <a:r>
              <a:rPr lang="en"/>
              <a:t>The units delivered in and out of the transshipment node has a capacity of 90 units </a:t>
            </a:r>
            <a:endParaRPr/>
          </a:p>
          <a:p>
            <a:pPr indent="-322580" lvl="0" marL="457200" rtl="0" algn="l">
              <a:spcBef>
                <a:spcPts val="0"/>
              </a:spcBef>
              <a:spcAft>
                <a:spcPts val="0"/>
              </a:spcAft>
              <a:buSzPct val="100000"/>
              <a:buChar char="●"/>
            </a:pPr>
            <a:r>
              <a:rPr lang="en"/>
              <a:t>The total supply equals the total demand delivered</a:t>
            </a:r>
            <a:endParaRPr/>
          </a:p>
          <a:p>
            <a:pPr indent="-322580" lvl="0" marL="457200" rtl="0" algn="l">
              <a:spcBef>
                <a:spcPts val="0"/>
              </a:spcBef>
              <a:spcAft>
                <a:spcPts val="0"/>
              </a:spcAft>
              <a:buSzPct val="100000"/>
              <a:buChar char="●"/>
            </a:pPr>
            <a:r>
              <a:rPr lang="en"/>
              <a:t>There are non-negative values of units delivered to each node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flipH="1">
            <a:off x="74175" y="99763"/>
            <a:ext cx="3035100" cy="71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Assumptions </a:t>
            </a:r>
            <a:endParaRPr sz="3800">
              <a:solidFill>
                <a:schemeClr val="lt1"/>
              </a:solidFill>
            </a:endParaRPr>
          </a:p>
        </p:txBody>
      </p:sp>
      <p:sp>
        <p:nvSpPr>
          <p:cNvPr id="377" name="Google Shape;377;p38"/>
          <p:cNvSpPr/>
          <p:nvPr/>
        </p:nvSpPr>
        <p:spPr>
          <a:xfrm flipH="1">
            <a:off x="6096978" y="29262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flipH="1" rot="8921821">
            <a:off x="2549101" y="3961919"/>
            <a:ext cx="8201049" cy="301573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txBox="1"/>
          <p:nvPr/>
        </p:nvSpPr>
        <p:spPr>
          <a:xfrm>
            <a:off x="280850" y="810775"/>
            <a:ext cx="87045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Manrope"/>
                <a:ea typeface="Manrope"/>
                <a:cs typeface="Manrope"/>
                <a:sym typeface="Manrope"/>
              </a:rPr>
              <a:t>We created our data and problem statement to reflect what we read on our paper about a pure MCFP network and their properties. Our simplification of a realistic supply and demand system was our assumption in that:</a:t>
            </a:r>
            <a:endParaRPr sz="1700">
              <a:solidFill>
                <a:schemeClr val="dk1"/>
              </a:solidFill>
              <a:latin typeface="Manrope"/>
              <a:ea typeface="Manrope"/>
              <a:cs typeface="Manrope"/>
              <a:sym typeface="Manrope"/>
            </a:endParaRPr>
          </a:p>
          <a:p>
            <a:pPr indent="-336550" lvl="0" marL="4572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Sammy ships only to Target and Anika only to Walmart</a:t>
            </a:r>
            <a:endParaRPr sz="1700">
              <a:solidFill>
                <a:schemeClr val="dk1"/>
              </a:solidFill>
              <a:latin typeface="Manrope"/>
              <a:ea typeface="Manrope"/>
              <a:cs typeface="Manrope"/>
              <a:sym typeface="Manrope"/>
            </a:endParaRPr>
          </a:p>
          <a:p>
            <a:pPr indent="-336550" lvl="1" marL="9144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This assumption is fair as it could be cheaper for business to have a warehouse deliver to only one destination</a:t>
            </a:r>
            <a:endParaRPr sz="1700">
              <a:solidFill>
                <a:schemeClr val="dk1"/>
              </a:solidFill>
              <a:latin typeface="Manrope"/>
              <a:ea typeface="Manrope"/>
              <a:cs typeface="Manrope"/>
              <a:sym typeface="Manrope"/>
            </a:endParaRPr>
          </a:p>
          <a:p>
            <a:pPr indent="-336550" lvl="0" marL="4572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It would be cheaper to have the products be sent and tagged by Manasi </a:t>
            </a:r>
            <a:endParaRPr sz="1700">
              <a:solidFill>
                <a:schemeClr val="dk1"/>
              </a:solidFill>
              <a:latin typeface="Manrope"/>
              <a:ea typeface="Manrope"/>
              <a:cs typeface="Manrope"/>
              <a:sym typeface="Manrope"/>
            </a:endParaRPr>
          </a:p>
          <a:p>
            <a:pPr indent="-336550" lvl="1" marL="9144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This is assumption is fair because the amount to be tagged could be seen as a service by Manasi to maximize the amount of products going through her. </a:t>
            </a:r>
            <a:endParaRPr sz="1700">
              <a:solidFill>
                <a:schemeClr val="dk1"/>
              </a:solidFill>
              <a:latin typeface="Manrope"/>
              <a:ea typeface="Manrope"/>
              <a:cs typeface="Manrope"/>
              <a:sym typeface="Manrope"/>
            </a:endParaRPr>
          </a:p>
          <a:p>
            <a:pPr indent="-336550" lvl="0" marL="4572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The capacity of products sent to Manasi is 90</a:t>
            </a:r>
            <a:endParaRPr sz="1700">
              <a:solidFill>
                <a:schemeClr val="dk1"/>
              </a:solidFill>
              <a:latin typeface="Manrope"/>
              <a:ea typeface="Manrope"/>
              <a:cs typeface="Manrope"/>
              <a:sym typeface="Manrope"/>
            </a:endParaRPr>
          </a:p>
          <a:p>
            <a:pPr indent="-336550" lvl="1" marL="9144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This is assumption is fair because providing a tagging service could only profit up to a certain point before the labor outweighs the return</a:t>
            </a:r>
            <a:endParaRPr sz="1700">
              <a:solidFill>
                <a:schemeClr val="dk1"/>
              </a:solidFill>
              <a:latin typeface="Manrope"/>
              <a:ea typeface="Manrope"/>
              <a:cs typeface="Manrope"/>
              <a:sym typeface="Manrope"/>
            </a:endParaRPr>
          </a:p>
          <a:p>
            <a:pPr indent="-336550" lvl="0" marL="4572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The costs of delivering to Manasi is cheaper than directly to the store</a:t>
            </a:r>
            <a:endParaRPr sz="1700">
              <a:solidFill>
                <a:schemeClr val="dk1"/>
              </a:solidFill>
              <a:latin typeface="Manrope"/>
              <a:ea typeface="Manrope"/>
              <a:cs typeface="Manrope"/>
              <a:sym typeface="Manrope"/>
            </a:endParaRPr>
          </a:p>
          <a:p>
            <a:pPr indent="-336550" lvl="1" marL="914400" rtl="0" algn="l">
              <a:spcBef>
                <a:spcPts val="0"/>
              </a:spcBef>
              <a:spcAft>
                <a:spcPts val="0"/>
              </a:spcAft>
              <a:buClr>
                <a:schemeClr val="dk1"/>
              </a:buClr>
              <a:buSzPts val="1700"/>
              <a:buFont typeface="Manrope"/>
              <a:buChar char="○"/>
            </a:pPr>
            <a:r>
              <a:rPr lang="en" sz="1700">
                <a:solidFill>
                  <a:schemeClr val="dk1"/>
                </a:solidFill>
                <a:latin typeface="Manrope"/>
                <a:ea typeface="Manrope"/>
                <a:cs typeface="Manrope"/>
                <a:sym typeface="Manrope"/>
              </a:rPr>
              <a:t>This assumption is fair because the time taken to tag the products is taken out and put into Manasi’s costs which is not part of the objective function for ASM.</a:t>
            </a:r>
            <a:endParaRPr sz="1700">
              <a:solidFill>
                <a:schemeClr val="dk1"/>
              </a:solidFill>
              <a:latin typeface="Manrope"/>
              <a:ea typeface="Manrope"/>
              <a:cs typeface="Manrope"/>
              <a:sym typeface="Manro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ph type="title"/>
          </p:nvPr>
        </p:nvSpPr>
        <p:spPr>
          <a:xfrm>
            <a:off x="132000" y="156900"/>
            <a:ext cx="5644500" cy="7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lt1"/>
                </a:solidFill>
              </a:rPr>
              <a:t>Results from AMPL</a:t>
            </a:r>
            <a:endParaRPr sz="3800"/>
          </a:p>
        </p:txBody>
      </p:sp>
      <p:sp>
        <p:nvSpPr>
          <p:cNvPr id="385" name="Google Shape;385;p39"/>
          <p:cNvSpPr txBox="1"/>
          <p:nvPr>
            <p:ph idx="1" type="subTitle"/>
          </p:nvPr>
        </p:nvSpPr>
        <p:spPr>
          <a:xfrm>
            <a:off x="189700" y="906900"/>
            <a:ext cx="8896500" cy="264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000"/>
              <a:t>After generating our .mod and .dat files, we ran the solver on AMPL and found our optimal solution.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The minimized cost is </a:t>
            </a:r>
            <a:r>
              <a:rPr b="1" lang="en" sz="2000"/>
              <a:t>$7,400  </a:t>
            </a:r>
            <a:r>
              <a:rPr lang="en" sz="2000"/>
              <a:t>if:</a:t>
            </a:r>
            <a:endParaRPr sz="2000"/>
          </a:p>
          <a:p>
            <a:pPr indent="-355600" lvl="0" marL="457200" rtl="0" algn="l">
              <a:spcBef>
                <a:spcPts val="0"/>
              </a:spcBef>
              <a:spcAft>
                <a:spcPts val="0"/>
              </a:spcAft>
              <a:buSzPts val="2000"/>
              <a:buChar char="●"/>
            </a:pPr>
            <a:r>
              <a:rPr lang="en" sz="2000"/>
              <a:t>Sammy delivers </a:t>
            </a:r>
            <a:r>
              <a:rPr b="1" lang="en" sz="2000"/>
              <a:t>180 units </a:t>
            </a:r>
            <a:r>
              <a:rPr lang="en" sz="2000"/>
              <a:t>directly</a:t>
            </a:r>
            <a:r>
              <a:rPr lang="en" sz="2000"/>
              <a:t> to Target</a:t>
            </a:r>
            <a:endParaRPr sz="2000"/>
          </a:p>
          <a:p>
            <a:pPr indent="-355600" lvl="0" marL="457200" rtl="0" algn="l">
              <a:spcBef>
                <a:spcPts val="0"/>
              </a:spcBef>
              <a:spcAft>
                <a:spcPts val="0"/>
              </a:spcAft>
              <a:buSzPts val="2000"/>
              <a:buChar char="●"/>
            </a:pPr>
            <a:r>
              <a:rPr lang="en" sz="2000"/>
              <a:t>Sammy delivers </a:t>
            </a:r>
            <a:r>
              <a:rPr b="1" lang="en" sz="2000"/>
              <a:t>20 units </a:t>
            </a:r>
            <a:r>
              <a:rPr lang="en" sz="2000"/>
              <a:t>to Manasi and Manasi delivers to Walmart</a:t>
            </a:r>
            <a:endParaRPr sz="2000"/>
          </a:p>
          <a:p>
            <a:pPr indent="-355600" lvl="0" marL="457200" rtl="0" algn="l">
              <a:spcBef>
                <a:spcPts val="0"/>
              </a:spcBef>
              <a:spcAft>
                <a:spcPts val="0"/>
              </a:spcAft>
              <a:buSzPts val="2000"/>
              <a:buChar char="●"/>
            </a:pPr>
            <a:r>
              <a:rPr lang="en" sz="2000"/>
              <a:t>Anika delivers </a:t>
            </a:r>
            <a:r>
              <a:rPr b="1" lang="en" sz="2000"/>
              <a:t>80 units </a:t>
            </a:r>
            <a:r>
              <a:rPr lang="en" sz="2000"/>
              <a:t>directly to Walmart</a:t>
            </a:r>
            <a:endParaRPr sz="2000"/>
          </a:p>
          <a:p>
            <a:pPr indent="-355600" lvl="0" marL="457200" rtl="0" algn="l">
              <a:spcBef>
                <a:spcPts val="0"/>
              </a:spcBef>
              <a:spcAft>
                <a:spcPts val="0"/>
              </a:spcAft>
              <a:buSzPts val="2000"/>
              <a:buChar char="●"/>
            </a:pPr>
            <a:r>
              <a:rPr lang="en" sz="2000"/>
              <a:t>Anika delivers </a:t>
            </a:r>
            <a:r>
              <a:rPr b="1" lang="en" sz="2000"/>
              <a:t>70 units </a:t>
            </a:r>
            <a:r>
              <a:rPr lang="en" sz="2000"/>
              <a:t>to Manasi and Manasi delivers to Walmart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