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Kulim Park" pitchFamily="2" charset="77"/>
      <p:regular r:id="rId13"/>
      <p:bold r:id="rId14"/>
      <p:italic r:id="rId15"/>
      <p:boldItalic r:id="rId16"/>
    </p:embeddedFont>
    <p:embeddedFont>
      <p:font typeface="Kulim Park SemiBold" pitchFamily="2" charset="77"/>
      <p:regular r:id="rId17"/>
      <p:bold r:id="rId18"/>
      <p:italic r:id="rId19"/>
      <p:boldItalic r:id="rId20"/>
    </p:embeddedFont>
    <p:embeddedFont>
      <p:font typeface="Manrope" pitchFamily="2" charset="0"/>
      <p:regular r:id="rId21"/>
      <p:bold r:id="rId22"/>
    </p:embeddedFont>
    <p:embeddedFont>
      <p:font typeface="Nunito Light" panose="020F0302020204030204" pitchFamily="34" charset="0"/>
      <p:regular r:id="rId23"/>
      <p:italic r:id="rId24"/>
    </p:embeddedFont>
    <p:embeddedFont>
      <p:font typeface="PT Sans" panose="020B0503020203020204" pitchFamily="34" charset="77"/>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706"/>
  </p:normalViewPr>
  <p:slideViewPr>
    <p:cSldViewPr snapToGrid="0">
      <p:cViewPr varScale="1">
        <p:scale>
          <a:sx n="109" d="100"/>
          <a:sy n="109" d="100"/>
        </p:scale>
        <p:origin x="1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Submit pdf of paper, ampl files, this ppt, and recording</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ead6129809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ead612980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ead6129809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ead6129809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ead612980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bb83596272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bb8359627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bba5a0c4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bba5a0c4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ead612980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ead612980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txBox="1">
            <a:spLocks noGrp="1"/>
          </p:cNvSpPr>
          <p:nvPr>
            <p:ph type="title" hasCustomPrompt="1"/>
          </p:nvPr>
        </p:nvSpPr>
        <p:spPr>
          <a:xfrm>
            <a:off x="1248600" y="1528200"/>
            <a:ext cx="6646800" cy="153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1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99" name="Google Shape;99;p11"/>
          <p:cNvSpPr txBox="1">
            <a:spLocks noGrp="1"/>
          </p:cNvSpPr>
          <p:nvPr>
            <p:ph type="subTitle" idx="1"/>
          </p:nvPr>
        </p:nvSpPr>
        <p:spPr>
          <a:xfrm>
            <a:off x="1248450" y="3114175"/>
            <a:ext cx="66468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9" name="Google Shape;109;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0" name="Google Shape;110;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6" name="Google Shape;116;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1"/>
        <p:cNvGrpSpPr/>
        <p:nvPr/>
      </p:nvGrpSpPr>
      <p:grpSpPr>
        <a:xfrm>
          <a:off x="0" y="0"/>
          <a:ext cx="0" cy="0"/>
          <a:chOff x="0" y="0"/>
          <a:chExt cx="0" cy="0"/>
        </a:xfrm>
      </p:grpSpPr>
      <p:sp>
        <p:nvSpPr>
          <p:cNvPr id="122" name="Google Shape;122;p14"/>
          <p:cNvSpPr txBox="1">
            <a:spLocks noGrp="1"/>
          </p:cNvSpPr>
          <p:nvPr>
            <p:ph type="title"/>
          </p:nvPr>
        </p:nvSpPr>
        <p:spPr>
          <a:xfrm>
            <a:off x="723300" y="3402013"/>
            <a:ext cx="3848700" cy="531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3" name="Google Shape;123;p14"/>
          <p:cNvSpPr txBox="1">
            <a:spLocks noGrp="1"/>
          </p:cNvSpPr>
          <p:nvPr>
            <p:ph type="subTitle" idx="1"/>
          </p:nvPr>
        </p:nvSpPr>
        <p:spPr>
          <a:xfrm>
            <a:off x="723350" y="822500"/>
            <a:ext cx="4902000" cy="207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24" name="Google Shape;124;p14"/>
          <p:cNvSpPr/>
          <p:nvPr/>
        </p:nvSpPr>
        <p:spPr>
          <a:xfrm rot="7269862">
            <a:off x="-2158264" y="-3462738"/>
            <a:ext cx="7471639" cy="4771786"/>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558870" flipH="1">
            <a:off x="-4625089" y="957675"/>
            <a:ext cx="6402110" cy="568915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rot="-7989178" flipH="1">
            <a:off x="-4350337" y="2229049"/>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rot="-514371" flipH="1">
            <a:off x="3008849" y="163322"/>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rot="10800000" flipH="1">
            <a:off x="5337802" y="3129188"/>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rot="9748587" flipH="1">
            <a:off x="4304027" y="2585840"/>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rot="-2141143" flipH="1">
            <a:off x="5987211" y="-1789403"/>
            <a:ext cx="5766686" cy="368291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31"/>
        <p:cNvGrpSpPr/>
        <p:nvPr/>
      </p:nvGrpSpPr>
      <p:grpSpPr>
        <a:xfrm>
          <a:off x="0" y="0"/>
          <a:ext cx="0" cy="0"/>
          <a:chOff x="0" y="0"/>
          <a:chExt cx="0" cy="0"/>
        </a:xfrm>
      </p:grpSpPr>
      <p:sp>
        <p:nvSpPr>
          <p:cNvPr id="132" name="Google Shape;132;p15"/>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5">
    <p:spTree>
      <p:nvGrpSpPr>
        <p:cNvPr id="1" name="Shape 140"/>
        <p:cNvGrpSpPr/>
        <p:nvPr/>
      </p:nvGrpSpPr>
      <p:grpSpPr>
        <a:xfrm>
          <a:off x="0" y="0"/>
          <a:ext cx="0" cy="0"/>
          <a:chOff x="0" y="0"/>
          <a:chExt cx="0" cy="0"/>
        </a:xfrm>
      </p:grpSpPr>
      <p:sp>
        <p:nvSpPr>
          <p:cNvPr id="141" name="Google Shape;141;p16"/>
          <p:cNvSpPr/>
          <p:nvPr/>
        </p:nvSpPr>
        <p:spPr>
          <a:xfrm rot="-10285629">
            <a:off x="5066449"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rot="9555841" flipH="1">
            <a:off x="70234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txBox="1">
            <a:spLocks noGrp="1"/>
          </p:cNvSpPr>
          <p:nvPr>
            <p:ph type="title"/>
          </p:nvPr>
        </p:nvSpPr>
        <p:spPr>
          <a:xfrm>
            <a:off x="1749775" y="1339400"/>
            <a:ext cx="5644500" cy="1535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11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8" name="Google Shape;148;p16"/>
          <p:cNvSpPr txBox="1">
            <a:spLocks noGrp="1"/>
          </p:cNvSpPr>
          <p:nvPr>
            <p:ph type="subTitle" idx="1"/>
          </p:nvPr>
        </p:nvSpPr>
        <p:spPr>
          <a:xfrm>
            <a:off x="2153800" y="2874400"/>
            <a:ext cx="4836900" cy="92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49"/>
        <p:cNvGrpSpPr/>
        <p:nvPr/>
      </p:nvGrpSpPr>
      <p:grpSpPr>
        <a:xfrm>
          <a:off x="0" y="0"/>
          <a:ext cx="0" cy="0"/>
          <a:chOff x="0" y="0"/>
          <a:chExt cx="0" cy="0"/>
        </a:xfrm>
      </p:grpSpPr>
      <p:sp>
        <p:nvSpPr>
          <p:cNvPr id="150" name="Google Shape;150;p17"/>
          <p:cNvSpPr/>
          <p:nvPr/>
        </p:nvSpPr>
        <p:spPr>
          <a:xfrm rot="4102360" flipH="1">
            <a:off x="-2758583" y="412968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813319">
            <a:off x="-431355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txBox="1">
            <a:spLocks noGrp="1"/>
          </p:cNvSpPr>
          <p:nvPr>
            <p:ph type="subTitle" idx="1"/>
          </p:nvPr>
        </p:nvSpPr>
        <p:spPr>
          <a:xfrm>
            <a:off x="723300" y="3021075"/>
            <a:ext cx="3394200" cy="113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3" name="Google Shape;153;p17"/>
          <p:cNvSpPr txBox="1">
            <a:spLocks noGrp="1"/>
          </p:cNvSpPr>
          <p:nvPr>
            <p:ph type="title"/>
          </p:nvPr>
        </p:nvSpPr>
        <p:spPr>
          <a:xfrm flipH="1">
            <a:off x="719825" y="986925"/>
            <a:ext cx="2888400" cy="19173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4"/>
        <p:cNvGrpSpPr/>
        <p:nvPr/>
      </p:nvGrpSpPr>
      <p:grpSpPr>
        <a:xfrm>
          <a:off x="0" y="0"/>
          <a:ext cx="0" cy="0"/>
          <a:chOff x="0" y="0"/>
          <a:chExt cx="0" cy="0"/>
        </a:xfrm>
      </p:grpSpPr>
      <p:sp>
        <p:nvSpPr>
          <p:cNvPr id="155" name="Google Shape;155;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 name="Google Shape;160;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1" name="Google Shape;161;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2"/>
        <p:cNvGrpSpPr/>
        <p:nvPr/>
      </p:nvGrpSpPr>
      <p:grpSpPr>
        <a:xfrm>
          <a:off x="0" y="0"/>
          <a:ext cx="0" cy="0"/>
          <a:chOff x="0" y="0"/>
          <a:chExt cx="0" cy="0"/>
        </a:xfrm>
      </p:grpSpPr>
      <p:sp>
        <p:nvSpPr>
          <p:cNvPr id="163" name="Google Shape;163;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1" name="Google Shape;171;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3" name="Google Shape;173;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CUSTOM_14">
    <p:spTree>
      <p:nvGrpSpPr>
        <p:cNvPr id="1" name="Shape 174"/>
        <p:cNvGrpSpPr/>
        <p:nvPr/>
      </p:nvGrpSpPr>
      <p:grpSpPr>
        <a:xfrm>
          <a:off x="0" y="0"/>
          <a:ext cx="0" cy="0"/>
          <a:chOff x="0" y="0"/>
          <a:chExt cx="0" cy="0"/>
        </a:xfrm>
      </p:grpSpPr>
      <p:sp>
        <p:nvSpPr>
          <p:cNvPr id="175" name="Google Shape;175;p20"/>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rot="3952094">
            <a:off x="468168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7426355">
            <a:off x="-466609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3" name="Google Shape;183;p20"/>
          <p:cNvSpPr txBox="1">
            <a:spLocks noGrp="1"/>
          </p:cNvSpPr>
          <p:nvPr>
            <p:ph type="body" idx="1"/>
          </p:nvPr>
        </p:nvSpPr>
        <p:spPr>
          <a:xfrm>
            <a:off x="1545450" y="1330100"/>
            <a:ext cx="6053100" cy="33759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300"/>
              </a:spcBef>
              <a:spcAft>
                <a:spcPts val="0"/>
              </a:spcAft>
              <a:buSzPts val="1600"/>
              <a:buChar char="●"/>
              <a:defRPr/>
            </a:lvl1pPr>
            <a:lvl2pPr marL="914400" lvl="1" indent="-330200" algn="ctr" rtl="0">
              <a:lnSpc>
                <a:spcPct val="100000"/>
              </a:lnSpc>
              <a:spcBef>
                <a:spcPts val="0"/>
              </a:spcBef>
              <a:spcAft>
                <a:spcPts val="0"/>
              </a:spcAft>
              <a:buSzPts val="1600"/>
              <a:buFont typeface="Nunito Light"/>
              <a:buChar char="○"/>
              <a:defRPr/>
            </a:lvl2pPr>
            <a:lvl3pPr marL="1371600" lvl="2" indent="-330200" algn="ctr" rtl="0">
              <a:lnSpc>
                <a:spcPct val="100000"/>
              </a:lnSpc>
              <a:spcBef>
                <a:spcPts val="1600"/>
              </a:spcBef>
              <a:spcAft>
                <a:spcPts val="0"/>
              </a:spcAft>
              <a:buSzPts val="1600"/>
              <a:buFont typeface="Nunito Light"/>
              <a:buChar char="■"/>
              <a:defRPr/>
            </a:lvl3pPr>
            <a:lvl4pPr marL="1828800" lvl="3" indent="-330200" algn="ctr" rtl="0">
              <a:lnSpc>
                <a:spcPct val="100000"/>
              </a:lnSpc>
              <a:spcBef>
                <a:spcPts val="1600"/>
              </a:spcBef>
              <a:spcAft>
                <a:spcPts val="0"/>
              </a:spcAft>
              <a:buSzPts val="1600"/>
              <a:buFont typeface="Nunito Light"/>
              <a:buChar char="●"/>
              <a:defRPr/>
            </a:lvl4pPr>
            <a:lvl5pPr marL="2286000" lvl="4" indent="-330200" algn="ctr" rtl="0">
              <a:lnSpc>
                <a:spcPct val="100000"/>
              </a:lnSpc>
              <a:spcBef>
                <a:spcPts val="1600"/>
              </a:spcBef>
              <a:spcAft>
                <a:spcPts val="0"/>
              </a:spcAft>
              <a:buSzPts val="1600"/>
              <a:buFont typeface="Nunito Light"/>
              <a:buChar char="○"/>
              <a:defRPr/>
            </a:lvl5pPr>
            <a:lvl6pPr marL="2743200" lvl="5" indent="-330200" algn="ctr" rtl="0">
              <a:lnSpc>
                <a:spcPct val="100000"/>
              </a:lnSpc>
              <a:spcBef>
                <a:spcPts val="1600"/>
              </a:spcBef>
              <a:spcAft>
                <a:spcPts val="0"/>
              </a:spcAft>
              <a:buSzPts val="1600"/>
              <a:buFont typeface="Nunito Light"/>
              <a:buChar char="■"/>
              <a:defRPr/>
            </a:lvl6pPr>
            <a:lvl7pPr marL="3200400" lvl="6" indent="-330200" algn="ctr" rtl="0">
              <a:lnSpc>
                <a:spcPct val="100000"/>
              </a:lnSpc>
              <a:spcBef>
                <a:spcPts val="1600"/>
              </a:spcBef>
              <a:spcAft>
                <a:spcPts val="0"/>
              </a:spcAft>
              <a:buSzPts val="1600"/>
              <a:buFont typeface="Nunito Light"/>
              <a:buChar char="●"/>
              <a:defRPr/>
            </a:lvl7pPr>
            <a:lvl8pPr marL="3657600" lvl="7" indent="-330200" algn="ctr" rtl="0">
              <a:lnSpc>
                <a:spcPct val="100000"/>
              </a:lnSpc>
              <a:spcBef>
                <a:spcPts val="1600"/>
              </a:spcBef>
              <a:spcAft>
                <a:spcPts val="0"/>
              </a:spcAft>
              <a:buSzPts val="1600"/>
              <a:buFont typeface="Nunito Light"/>
              <a:buChar char="○"/>
              <a:defRPr/>
            </a:lvl8pPr>
            <a:lvl9pPr marL="4114800" lvl="8" indent="-330200" algn="ctr" rtl="0">
              <a:lnSpc>
                <a:spcPct val="100000"/>
              </a:lnSpc>
              <a:spcBef>
                <a:spcPts val="1600"/>
              </a:spcBef>
              <a:spcAft>
                <a:spcPts val="1600"/>
              </a:spcAft>
              <a:buSzPts val="16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2" name="Google Shape;192;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3" name="Google Shape;193;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4" name="Google Shape;194;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5" name="Google Shape;195;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6" name="Google Shape;196;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7" name="Google Shape;197;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8"/>
        <p:cNvGrpSpPr/>
        <p:nvPr/>
      </p:nvGrpSpPr>
      <p:grpSpPr>
        <a:xfrm>
          <a:off x="0" y="0"/>
          <a:ext cx="0" cy="0"/>
          <a:chOff x="0" y="0"/>
          <a:chExt cx="0" cy="0"/>
        </a:xfrm>
      </p:grpSpPr>
      <p:sp>
        <p:nvSpPr>
          <p:cNvPr id="199" name="Google Shape;199;p22"/>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txBox="1">
            <a:spLocks noGrp="1"/>
          </p:cNvSpPr>
          <p:nvPr>
            <p:ph type="title"/>
          </p:nvPr>
        </p:nvSpPr>
        <p:spPr>
          <a:xfrm>
            <a:off x="5664001" y="1703625"/>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5" name="Google Shape;205;p22"/>
          <p:cNvSpPr txBox="1">
            <a:spLocks noGrp="1"/>
          </p:cNvSpPr>
          <p:nvPr>
            <p:ph type="subTitle" idx="1"/>
          </p:nvPr>
        </p:nvSpPr>
        <p:spPr>
          <a:xfrm>
            <a:off x="5664053" y="2135500"/>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6" name="Google Shape;206;p22"/>
          <p:cNvSpPr txBox="1">
            <a:spLocks noGrp="1"/>
          </p:cNvSpPr>
          <p:nvPr>
            <p:ph type="title" idx="2"/>
          </p:nvPr>
        </p:nvSpPr>
        <p:spPr>
          <a:xfrm>
            <a:off x="5664001" y="3198000"/>
            <a:ext cx="22272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07" name="Google Shape;207;p22"/>
          <p:cNvSpPr txBox="1">
            <a:spLocks noGrp="1"/>
          </p:cNvSpPr>
          <p:nvPr>
            <p:ph type="subTitle" idx="3"/>
          </p:nvPr>
        </p:nvSpPr>
        <p:spPr>
          <a:xfrm>
            <a:off x="5664025" y="3629875"/>
            <a:ext cx="2508600" cy="66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08" name="Google Shape;208;p22"/>
          <p:cNvSpPr txBox="1">
            <a:spLocks noGrp="1"/>
          </p:cNvSpPr>
          <p:nvPr>
            <p:ph type="title" idx="4"/>
          </p:nvPr>
        </p:nvSpPr>
        <p:spPr>
          <a:xfrm>
            <a:off x="1252726" y="1703625"/>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09" name="Google Shape;209;p22"/>
          <p:cNvSpPr txBox="1">
            <a:spLocks noGrp="1"/>
          </p:cNvSpPr>
          <p:nvPr>
            <p:ph type="subTitle" idx="5"/>
          </p:nvPr>
        </p:nvSpPr>
        <p:spPr>
          <a:xfrm>
            <a:off x="971503" y="2135500"/>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0" name="Google Shape;210;p22"/>
          <p:cNvSpPr txBox="1">
            <a:spLocks noGrp="1"/>
          </p:cNvSpPr>
          <p:nvPr>
            <p:ph type="title" idx="6"/>
          </p:nvPr>
        </p:nvSpPr>
        <p:spPr>
          <a:xfrm>
            <a:off x="1252726" y="3198000"/>
            <a:ext cx="2227200" cy="48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2000">
                <a:latin typeface="Kulim Park"/>
                <a:ea typeface="Kulim Park"/>
                <a:cs typeface="Kulim Park"/>
                <a:sym typeface="Kulim Park"/>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211" name="Google Shape;211;p22"/>
          <p:cNvSpPr txBox="1">
            <a:spLocks noGrp="1"/>
          </p:cNvSpPr>
          <p:nvPr>
            <p:ph type="subTitle" idx="7"/>
          </p:nvPr>
        </p:nvSpPr>
        <p:spPr>
          <a:xfrm>
            <a:off x="971475" y="3629875"/>
            <a:ext cx="2508600" cy="661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atin typeface="Manrope"/>
                <a:ea typeface="Manrope"/>
                <a:cs typeface="Manrope"/>
                <a:sym typeface="Manrop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212" name="Google Shape;212;p22"/>
          <p:cNvSpPr txBox="1">
            <a:spLocks noGrp="1"/>
          </p:cNvSpPr>
          <p:nvPr>
            <p:ph type="title" idx="8"/>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13"/>
        <p:cNvGrpSpPr/>
        <p:nvPr/>
      </p:nvGrpSpPr>
      <p:grpSpPr>
        <a:xfrm>
          <a:off x="0" y="0"/>
          <a:ext cx="0" cy="0"/>
          <a:chOff x="0" y="0"/>
          <a:chExt cx="0" cy="0"/>
        </a:xfrm>
      </p:grpSpPr>
      <p:sp>
        <p:nvSpPr>
          <p:cNvPr id="214" name="Google Shape;214;p23"/>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3"/>
          <p:cNvSpPr/>
          <p:nvPr/>
        </p:nvSpPr>
        <p:spPr>
          <a:xfrm rot="-10285603">
            <a:off x="586952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txBox="1">
            <a:spLocks noGrp="1"/>
          </p:cNvSpPr>
          <p:nvPr>
            <p:ph type="title"/>
          </p:nvPr>
        </p:nvSpPr>
        <p:spPr>
          <a:xfrm flipH="1">
            <a:off x="3993600" y="437700"/>
            <a:ext cx="4410900" cy="657900"/>
          </a:xfrm>
          <a:prstGeom prst="rect">
            <a:avLst/>
          </a:prstGeom>
          <a:noFill/>
          <a:ln>
            <a:noFill/>
          </a:ln>
        </p:spPr>
        <p:txBody>
          <a:bodyPr spcFirstLastPara="1" wrap="square" lIns="91425" tIns="91425" rIns="91425" bIns="91425" anchor="ctr"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7" name="Google Shape;217;p23"/>
          <p:cNvSpPr txBox="1">
            <a:spLocks noGrp="1"/>
          </p:cNvSpPr>
          <p:nvPr>
            <p:ph type="title" idx="2"/>
          </p:nvPr>
        </p:nvSpPr>
        <p:spPr>
          <a:xfrm>
            <a:off x="3993450" y="2211700"/>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18" name="Google Shape;218;p23"/>
          <p:cNvSpPr txBox="1">
            <a:spLocks noGrp="1"/>
          </p:cNvSpPr>
          <p:nvPr>
            <p:ph type="subTitle" idx="1"/>
          </p:nvPr>
        </p:nvSpPr>
        <p:spPr>
          <a:xfrm>
            <a:off x="5645825" y="2211700"/>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19" name="Google Shape;219;p23"/>
          <p:cNvSpPr txBox="1">
            <a:spLocks noGrp="1"/>
          </p:cNvSpPr>
          <p:nvPr>
            <p:ph type="title" idx="3"/>
          </p:nvPr>
        </p:nvSpPr>
        <p:spPr>
          <a:xfrm>
            <a:off x="3993450" y="3465525"/>
            <a:ext cx="1241400" cy="929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20" name="Google Shape;220;p23"/>
          <p:cNvSpPr txBox="1">
            <a:spLocks noGrp="1"/>
          </p:cNvSpPr>
          <p:nvPr>
            <p:ph type="subTitle" idx="4"/>
          </p:nvPr>
        </p:nvSpPr>
        <p:spPr>
          <a:xfrm>
            <a:off x="5645825" y="3465525"/>
            <a:ext cx="2758800" cy="92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21"/>
        <p:cNvGrpSpPr/>
        <p:nvPr/>
      </p:nvGrpSpPr>
      <p:grpSpPr>
        <a:xfrm>
          <a:off x="0" y="0"/>
          <a:ext cx="0" cy="0"/>
          <a:chOff x="0" y="0"/>
          <a:chExt cx="0" cy="0"/>
        </a:xfrm>
      </p:grpSpPr>
      <p:sp>
        <p:nvSpPr>
          <p:cNvPr id="222" name="Google Shape;222;p24"/>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4"/>
          <p:cNvSpPr/>
          <p:nvPr/>
        </p:nvSpPr>
        <p:spPr>
          <a:xfrm rot="9405665">
            <a:off x="-5036390" y="19320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4"/>
          <p:cNvSpPr/>
          <p:nvPr/>
        </p:nvSpPr>
        <p:spPr>
          <a:xfrm rot="-1478505">
            <a:off x="-435239" y="-2304911"/>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rot="9555841" flipH="1">
            <a:off x="80422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a:spLocks noGrp="1"/>
          </p:cNvSpPr>
          <p:nvPr>
            <p:ph type="title"/>
          </p:nvPr>
        </p:nvSpPr>
        <p:spPr>
          <a:xfrm>
            <a:off x="1465613"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29" name="Google Shape;229;p24"/>
          <p:cNvSpPr txBox="1">
            <a:spLocks noGrp="1"/>
          </p:cNvSpPr>
          <p:nvPr>
            <p:ph type="subTitle" idx="1"/>
          </p:nvPr>
        </p:nvSpPr>
        <p:spPr>
          <a:xfrm>
            <a:off x="1465679"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0" name="Google Shape;230;p24"/>
          <p:cNvSpPr txBox="1">
            <a:spLocks noGrp="1"/>
          </p:cNvSpPr>
          <p:nvPr>
            <p:ph type="title" idx="2"/>
          </p:nvPr>
        </p:nvSpPr>
        <p:spPr>
          <a:xfrm>
            <a:off x="1465613"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1" name="Google Shape;231;p24"/>
          <p:cNvSpPr txBox="1">
            <a:spLocks noGrp="1"/>
          </p:cNvSpPr>
          <p:nvPr>
            <p:ph type="subTitle" idx="3"/>
          </p:nvPr>
        </p:nvSpPr>
        <p:spPr>
          <a:xfrm>
            <a:off x="1465679"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2" name="Google Shape;232;p24"/>
          <p:cNvSpPr txBox="1">
            <a:spLocks noGrp="1"/>
          </p:cNvSpPr>
          <p:nvPr>
            <p:ph type="title" idx="4"/>
          </p:nvPr>
        </p:nvSpPr>
        <p:spPr>
          <a:xfrm>
            <a:off x="1465613"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3" name="Google Shape;233;p24"/>
          <p:cNvSpPr txBox="1">
            <a:spLocks noGrp="1"/>
          </p:cNvSpPr>
          <p:nvPr>
            <p:ph type="subTitle" idx="5"/>
          </p:nvPr>
        </p:nvSpPr>
        <p:spPr>
          <a:xfrm>
            <a:off x="1465679"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4" name="Google Shape;234;p24"/>
          <p:cNvSpPr txBox="1">
            <a:spLocks noGrp="1"/>
          </p:cNvSpPr>
          <p:nvPr>
            <p:ph type="title" idx="6"/>
          </p:nvPr>
        </p:nvSpPr>
        <p:spPr>
          <a:xfrm>
            <a:off x="5348838" y="162742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5" name="Google Shape;235;p24"/>
          <p:cNvSpPr txBox="1">
            <a:spLocks noGrp="1"/>
          </p:cNvSpPr>
          <p:nvPr>
            <p:ph type="subTitle" idx="7"/>
          </p:nvPr>
        </p:nvSpPr>
        <p:spPr>
          <a:xfrm>
            <a:off x="5348904" y="208760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6" name="Google Shape;236;p24"/>
          <p:cNvSpPr txBox="1">
            <a:spLocks noGrp="1"/>
          </p:cNvSpPr>
          <p:nvPr>
            <p:ph type="title" idx="8"/>
          </p:nvPr>
        </p:nvSpPr>
        <p:spPr>
          <a:xfrm>
            <a:off x="5348838" y="2665450"/>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7" name="Google Shape;237;p24"/>
          <p:cNvSpPr txBox="1">
            <a:spLocks noGrp="1"/>
          </p:cNvSpPr>
          <p:nvPr>
            <p:ph type="subTitle" idx="9"/>
          </p:nvPr>
        </p:nvSpPr>
        <p:spPr>
          <a:xfrm>
            <a:off x="5348904" y="3097325"/>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38" name="Google Shape;238;p24"/>
          <p:cNvSpPr txBox="1">
            <a:spLocks noGrp="1"/>
          </p:cNvSpPr>
          <p:nvPr>
            <p:ph type="title" idx="13"/>
          </p:nvPr>
        </p:nvSpPr>
        <p:spPr>
          <a:xfrm>
            <a:off x="5348838" y="3703475"/>
            <a:ext cx="2746500" cy="48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39" name="Google Shape;239;p24"/>
          <p:cNvSpPr txBox="1">
            <a:spLocks noGrp="1"/>
          </p:cNvSpPr>
          <p:nvPr>
            <p:ph type="subTitle" idx="14"/>
          </p:nvPr>
        </p:nvSpPr>
        <p:spPr>
          <a:xfrm>
            <a:off x="5348904" y="4135350"/>
            <a:ext cx="2746500" cy="48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40" name="Google Shape;240;p24"/>
          <p:cNvSpPr txBox="1">
            <a:spLocks noGrp="1"/>
          </p:cNvSpPr>
          <p:nvPr>
            <p:ph type="title" idx="15"/>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241"/>
        <p:cNvGrpSpPr/>
        <p:nvPr/>
      </p:nvGrpSpPr>
      <p:grpSpPr>
        <a:xfrm>
          <a:off x="0" y="0"/>
          <a:ext cx="0" cy="0"/>
          <a:chOff x="0" y="0"/>
          <a:chExt cx="0" cy="0"/>
        </a:xfrm>
      </p:grpSpPr>
      <p:sp>
        <p:nvSpPr>
          <p:cNvPr id="242" name="Google Shape;242;p25"/>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5"/>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5"/>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5"/>
          <p:cNvSpPr txBox="1">
            <a:spLocks noGrp="1"/>
          </p:cNvSpPr>
          <p:nvPr>
            <p:ph type="title"/>
          </p:nvPr>
        </p:nvSpPr>
        <p:spPr>
          <a:xfrm>
            <a:off x="7210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49" name="Google Shape;249;p25"/>
          <p:cNvSpPr txBox="1">
            <a:spLocks noGrp="1"/>
          </p:cNvSpPr>
          <p:nvPr>
            <p:ph type="subTitle" idx="1"/>
          </p:nvPr>
        </p:nvSpPr>
        <p:spPr>
          <a:xfrm>
            <a:off x="7211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0" name="Google Shape;250;p25"/>
          <p:cNvSpPr txBox="1">
            <a:spLocks noGrp="1"/>
          </p:cNvSpPr>
          <p:nvPr>
            <p:ph type="title" idx="2"/>
          </p:nvPr>
        </p:nvSpPr>
        <p:spPr>
          <a:xfrm>
            <a:off x="7210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1" name="Google Shape;251;p25"/>
          <p:cNvSpPr txBox="1">
            <a:spLocks noGrp="1"/>
          </p:cNvSpPr>
          <p:nvPr>
            <p:ph type="subTitle" idx="3"/>
          </p:nvPr>
        </p:nvSpPr>
        <p:spPr>
          <a:xfrm>
            <a:off x="7211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2" name="Google Shape;252;p25"/>
          <p:cNvSpPr txBox="1">
            <a:spLocks noGrp="1"/>
          </p:cNvSpPr>
          <p:nvPr>
            <p:ph type="title" idx="4"/>
          </p:nvPr>
        </p:nvSpPr>
        <p:spPr>
          <a:xfrm>
            <a:off x="345837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3" name="Google Shape;253;p25"/>
          <p:cNvSpPr txBox="1">
            <a:spLocks noGrp="1"/>
          </p:cNvSpPr>
          <p:nvPr>
            <p:ph type="subTitle" idx="5"/>
          </p:nvPr>
        </p:nvSpPr>
        <p:spPr>
          <a:xfrm>
            <a:off x="345842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4" name="Google Shape;254;p25"/>
          <p:cNvSpPr txBox="1">
            <a:spLocks noGrp="1"/>
          </p:cNvSpPr>
          <p:nvPr>
            <p:ph type="title" idx="6"/>
          </p:nvPr>
        </p:nvSpPr>
        <p:spPr>
          <a:xfrm>
            <a:off x="345837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5" name="Google Shape;255;p25"/>
          <p:cNvSpPr txBox="1">
            <a:spLocks noGrp="1"/>
          </p:cNvSpPr>
          <p:nvPr>
            <p:ph type="subTitle" idx="7"/>
          </p:nvPr>
        </p:nvSpPr>
        <p:spPr>
          <a:xfrm>
            <a:off x="345840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6" name="Google Shape;256;p25"/>
          <p:cNvSpPr txBox="1">
            <a:spLocks noGrp="1"/>
          </p:cNvSpPr>
          <p:nvPr>
            <p:ph type="title" idx="8"/>
          </p:nvPr>
        </p:nvSpPr>
        <p:spPr>
          <a:xfrm>
            <a:off x="6195726" y="19322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7" name="Google Shape;257;p25"/>
          <p:cNvSpPr txBox="1">
            <a:spLocks noGrp="1"/>
          </p:cNvSpPr>
          <p:nvPr>
            <p:ph type="subTitle" idx="9"/>
          </p:nvPr>
        </p:nvSpPr>
        <p:spPr>
          <a:xfrm>
            <a:off x="6195775" y="22879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58" name="Google Shape;258;p25"/>
          <p:cNvSpPr txBox="1">
            <a:spLocks noGrp="1"/>
          </p:cNvSpPr>
          <p:nvPr>
            <p:ph type="title" idx="13"/>
          </p:nvPr>
        </p:nvSpPr>
        <p:spPr>
          <a:xfrm>
            <a:off x="6195726" y="3841025"/>
            <a:ext cx="22272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259" name="Google Shape;259;p25"/>
          <p:cNvSpPr txBox="1">
            <a:spLocks noGrp="1"/>
          </p:cNvSpPr>
          <p:nvPr>
            <p:ph type="subTitle" idx="14"/>
          </p:nvPr>
        </p:nvSpPr>
        <p:spPr>
          <a:xfrm>
            <a:off x="6195750" y="4196700"/>
            <a:ext cx="2227200" cy="6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60" name="Google Shape;260;p25"/>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61"/>
        <p:cNvGrpSpPr/>
        <p:nvPr/>
      </p:nvGrpSpPr>
      <p:grpSpPr>
        <a:xfrm>
          <a:off x="0" y="0"/>
          <a:ext cx="0" cy="0"/>
          <a:chOff x="0" y="0"/>
          <a:chExt cx="0" cy="0"/>
        </a:xfrm>
      </p:grpSpPr>
      <p:sp>
        <p:nvSpPr>
          <p:cNvPr id="262" name="Google Shape;262;p2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531517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285603">
            <a:off x="-4701904" y="288969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txBox="1">
            <a:spLocks noGrp="1"/>
          </p:cNvSpPr>
          <p:nvPr>
            <p:ph type="title" hasCustomPrompt="1"/>
          </p:nvPr>
        </p:nvSpPr>
        <p:spPr>
          <a:xfrm>
            <a:off x="723300" y="75197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69" name="Google Shape;269;p26"/>
          <p:cNvSpPr txBox="1">
            <a:spLocks noGrp="1"/>
          </p:cNvSpPr>
          <p:nvPr>
            <p:ph type="subTitle" idx="1"/>
          </p:nvPr>
        </p:nvSpPr>
        <p:spPr>
          <a:xfrm>
            <a:off x="723300" y="2038177"/>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
        <p:nvSpPr>
          <p:cNvPr id="270" name="Google Shape;270;p26"/>
          <p:cNvSpPr txBox="1">
            <a:spLocks noGrp="1"/>
          </p:cNvSpPr>
          <p:nvPr>
            <p:ph type="title" idx="2" hasCustomPrompt="1"/>
          </p:nvPr>
        </p:nvSpPr>
        <p:spPr>
          <a:xfrm>
            <a:off x="723300" y="2598825"/>
            <a:ext cx="4696800" cy="1323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271" name="Google Shape;271;p26"/>
          <p:cNvSpPr txBox="1">
            <a:spLocks noGrp="1"/>
          </p:cNvSpPr>
          <p:nvPr>
            <p:ph type="subTitle" idx="3"/>
          </p:nvPr>
        </p:nvSpPr>
        <p:spPr>
          <a:xfrm>
            <a:off x="723300" y="3889928"/>
            <a:ext cx="4696800" cy="50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72"/>
        <p:cNvGrpSpPr/>
        <p:nvPr/>
      </p:nvGrpSpPr>
      <p:grpSpPr>
        <a:xfrm>
          <a:off x="0" y="0"/>
          <a:ext cx="0" cy="0"/>
          <a:chOff x="0" y="0"/>
          <a:chExt cx="0" cy="0"/>
        </a:xfrm>
      </p:grpSpPr>
      <p:sp>
        <p:nvSpPr>
          <p:cNvPr id="273" name="Google Shape;273;p27"/>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1" name="Google Shape;281;p27"/>
          <p:cNvSpPr txBox="1">
            <a:spLocks noGrp="1"/>
          </p:cNvSpPr>
          <p:nvPr>
            <p:ph type="title" idx="2"/>
          </p:nvPr>
        </p:nvSpPr>
        <p:spPr>
          <a:xfrm>
            <a:off x="872476" y="1425413"/>
            <a:ext cx="2305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7"/>
          <p:cNvSpPr txBox="1">
            <a:spLocks noGrp="1"/>
          </p:cNvSpPr>
          <p:nvPr>
            <p:ph type="subTitle" idx="1"/>
          </p:nvPr>
        </p:nvSpPr>
        <p:spPr>
          <a:xfrm>
            <a:off x="872475" y="3674675"/>
            <a:ext cx="23052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3" name="Google Shape;283;p27"/>
          <p:cNvSpPr txBox="1">
            <a:spLocks noGrp="1"/>
          </p:cNvSpPr>
          <p:nvPr>
            <p:ph type="title" idx="3"/>
          </p:nvPr>
        </p:nvSpPr>
        <p:spPr>
          <a:xfrm>
            <a:off x="3498100" y="1425413"/>
            <a:ext cx="21477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7"/>
          <p:cNvSpPr txBox="1">
            <a:spLocks noGrp="1"/>
          </p:cNvSpPr>
          <p:nvPr>
            <p:ph type="subTitle" idx="4"/>
          </p:nvPr>
        </p:nvSpPr>
        <p:spPr>
          <a:xfrm>
            <a:off x="3498101" y="3674675"/>
            <a:ext cx="21477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5" name="Google Shape;285;p27"/>
          <p:cNvSpPr txBox="1">
            <a:spLocks noGrp="1"/>
          </p:cNvSpPr>
          <p:nvPr>
            <p:ph type="title" idx="5"/>
          </p:nvPr>
        </p:nvSpPr>
        <p:spPr>
          <a:xfrm>
            <a:off x="5966121" y="1425413"/>
            <a:ext cx="23055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6" name="Google Shape;286;p27"/>
          <p:cNvSpPr txBox="1">
            <a:spLocks noGrp="1"/>
          </p:cNvSpPr>
          <p:nvPr>
            <p:ph type="subTitle" idx="6"/>
          </p:nvPr>
        </p:nvSpPr>
        <p:spPr>
          <a:xfrm>
            <a:off x="5966125" y="3674675"/>
            <a:ext cx="2305500" cy="9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7" name="Google Shape;287;p27"/>
          <p:cNvSpPr txBox="1">
            <a:spLocks noGrp="1"/>
          </p:cNvSpPr>
          <p:nvPr>
            <p:ph type="title" idx="7" hasCustomPrompt="1"/>
          </p:nvPr>
        </p:nvSpPr>
        <p:spPr>
          <a:xfrm>
            <a:off x="1573073"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27"/>
          <p:cNvSpPr txBox="1">
            <a:spLocks noGrp="1"/>
          </p:cNvSpPr>
          <p:nvPr>
            <p:ph type="title" idx="8" hasCustomPrompt="1"/>
          </p:nvPr>
        </p:nvSpPr>
        <p:spPr>
          <a:xfrm>
            <a:off x="4123139" y="251893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9" name="Google Shape;289;p27"/>
          <p:cNvSpPr txBox="1">
            <a:spLocks noGrp="1"/>
          </p:cNvSpPr>
          <p:nvPr>
            <p:ph type="title" idx="9" hasCustomPrompt="1"/>
          </p:nvPr>
        </p:nvSpPr>
        <p:spPr>
          <a:xfrm>
            <a:off x="6672769" y="2523644"/>
            <a:ext cx="8982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90"/>
        <p:cNvGrpSpPr/>
        <p:nvPr/>
      </p:nvGrpSpPr>
      <p:grpSpPr>
        <a:xfrm>
          <a:off x="0" y="0"/>
          <a:ext cx="0" cy="0"/>
          <a:chOff x="0" y="0"/>
          <a:chExt cx="0" cy="0"/>
        </a:xfrm>
      </p:grpSpPr>
      <p:sp>
        <p:nvSpPr>
          <p:cNvPr id="291" name="Google Shape;291;p2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8823147" flipH="1">
            <a:off x="58042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8100000" flipH="1">
            <a:off x="-2522993"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2128845" flipH="1">
            <a:off x="-1704639"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txBox="1">
            <a:spLocks noGrp="1"/>
          </p:cNvSpPr>
          <p:nvPr>
            <p:ph type="title"/>
          </p:nvPr>
        </p:nvSpPr>
        <p:spPr>
          <a:xfrm>
            <a:off x="1276650" y="438900"/>
            <a:ext cx="6590700" cy="100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9" name="Google Shape;299;p28"/>
          <p:cNvSpPr txBox="1">
            <a:spLocks noGrp="1"/>
          </p:cNvSpPr>
          <p:nvPr>
            <p:ph type="subTitle" idx="1"/>
          </p:nvPr>
        </p:nvSpPr>
        <p:spPr>
          <a:xfrm>
            <a:off x="2854650" y="1652972"/>
            <a:ext cx="3434700" cy="1000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300" name="Google Shape;300;p28"/>
          <p:cNvSpPr/>
          <p:nvPr/>
        </p:nvSpPr>
        <p:spPr>
          <a:xfrm rot="9555807" flipH="1">
            <a:off x="7660042"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txBox="1"/>
          <p:nvPr/>
        </p:nvSpPr>
        <p:spPr>
          <a:xfrm>
            <a:off x="1735700" y="3967300"/>
            <a:ext cx="5668200" cy="369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lang="en" b="1">
                <a:solidFill>
                  <a:schemeClr val="dk1"/>
                </a:solidFill>
                <a:uFill>
                  <a:noFill/>
                </a:uFill>
                <a:latin typeface="Manrope"/>
                <a:ea typeface="Manrope"/>
                <a:cs typeface="Manrope"/>
                <a:sym typeface="Manrope"/>
                <a:hlinkClick r:id="rId2">
                  <a:extLst>
                    <a:ext uri="{A12FA001-AC4F-418D-AE19-62706E023703}">
                      <ahyp:hlinkClr xmlns:ahyp="http://schemas.microsoft.com/office/drawing/2018/hyperlinkcolor" val="tx"/>
                    </a:ext>
                  </a:extLst>
                </a:hlinkClick>
              </a:rPr>
              <a:t>Slidesgo</a:t>
            </a:r>
            <a:r>
              <a:rPr lang="en">
                <a:solidFill>
                  <a:schemeClr val="dk1"/>
                </a:solidFill>
                <a:latin typeface="Manrope"/>
                <a:ea typeface="Manrope"/>
                <a:cs typeface="Manrope"/>
                <a:sym typeface="Manrope"/>
              </a:rPr>
              <a:t>, and includes icons by</a:t>
            </a:r>
            <a:r>
              <a:rPr lang="en" b="1">
                <a:solidFill>
                  <a:schemeClr val="dk1"/>
                </a:solidFill>
                <a:latin typeface="Manrope"/>
                <a:ea typeface="Manrope"/>
                <a:cs typeface="Manrope"/>
                <a:sym typeface="Manrope"/>
              </a:rPr>
              <a:t> </a:t>
            </a:r>
            <a:r>
              <a:rPr lang="en" b="1">
                <a:solidFill>
                  <a:schemeClr val="dk1"/>
                </a:solidFill>
                <a:uFill>
                  <a:noFill/>
                </a:u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a:solidFill>
                  <a:schemeClr val="dk1"/>
                </a:solidFill>
                <a:latin typeface="Manrope"/>
                <a:ea typeface="Manrope"/>
                <a:cs typeface="Manrope"/>
                <a:sym typeface="Manrope"/>
              </a:rPr>
              <a:t>, and infographics &amp; images by</a:t>
            </a:r>
            <a:r>
              <a:rPr lang="en" b="1">
                <a:solidFill>
                  <a:schemeClr val="dk1"/>
                </a:solidFill>
                <a:latin typeface="Manrope"/>
                <a:ea typeface="Manrope"/>
                <a:cs typeface="Manrope"/>
                <a:sym typeface="Manrope"/>
              </a:rPr>
              <a:t> </a:t>
            </a:r>
            <a:r>
              <a:rPr lang="en" b="1">
                <a:solidFill>
                  <a:schemeClr val="dk1"/>
                </a:solidFill>
                <a:uFill>
                  <a:noFill/>
                </a:u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2"/>
        <p:cNvGrpSpPr/>
        <p:nvPr/>
      </p:nvGrpSpPr>
      <p:grpSpPr>
        <a:xfrm>
          <a:off x="0" y="0"/>
          <a:ext cx="0" cy="0"/>
          <a:chOff x="0" y="0"/>
          <a:chExt cx="0" cy="0"/>
        </a:xfrm>
      </p:grpSpPr>
      <p:sp>
        <p:nvSpPr>
          <p:cNvPr id="303" name="Google Shape;303;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9"/>
        <p:cNvGrpSpPr/>
        <p:nvPr/>
      </p:nvGrpSpPr>
      <p:grpSpPr>
        <a:xfrm>
          <a:off x="0" y="0"/>
          <a:ext cx="0" cy="0"/>
          <a:chOff x="0" y="0"/>
          <a:chExt cx="0" cy="0"/>
        </a:xfrm>
      </p:grpSpPr>
      <p:sp>
        <p:nvSpPr>
          <p:cNvPr id="310" name="Google Shape;310;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478505" flipH="1">
            <a:off x="3709533"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flipH="1">
            <a:off x="720000" y="43891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2" name="Google Shape;42;p5"/>
          <p:cNvSpPr txBox="1">
            <a:spLocks noGrp="1"/>
          </p:cNvSpPr>
          <p:nvPr>
            <p:ph type="title" idx="2"/>
          </p:nvPr>
        </p:nvSpPr>
        <p:spPr>
          <a:xfrm>
            <a:off x="4789925"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4789950"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4" name="Google Shape;44;p5"/>
          <p:cNvSpPr txBox="1">
            <a:spLocks noGrp="1"/>
          </p:cNvSpPr>
          <p:nvPr>
            <p:ph type="title" idx="3"/>
          </p:nvPr>
        </p:nvSpPr>
        <p:spPr>
          <a:xfrm>
            <a:off x="2028750" y="3371526"/>
            <a:ext cx="23253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2028775" y="3879601"/>
            <a:ext cx="2325300" cy="62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6" name="Google Shape;46;p5"/>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p:nvPr/>
        </p:nvSpPr>
        <p:spPr>
          <a:xfrm rot="-813319" flipH="1">
            <a:off x="4432698"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649785">
            <a:off x="-1816445"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flipH="1">
            <a:off x="620870"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8823147" flipH="1">
            <a:off x="5492915"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flipH="1">
            <a:off x="-2254122"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649785" flipH="1">
            <a:off x="3942880"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244193" flipH="1">
            <a:off x="-2695083"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9555807" flipH="1">
            <a:off x="7511217"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txBox="1">
            <a:spLocks noGrp="1"/>
          </p:cNvSpPr>
          <p:nvPr>
            <p:ph type="title"/>
          </p:nvPr>
        </p:nvSpPr>
        <p:spPr>
          <a:xfrm>
            <a:off x="1796850" y="1301800"/>
            <a:ext cx="5550300" cy="2539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3406877">
            <a:off x="3098060" y="-32126"/>
            <a:ext cx="7826090" cy="287785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txBox="1">
            <a:spLocks noGrp="1"/>
          </p:cNvSpPr>
          <p:nvPr>
            <p:ph type="title"/>
          </p:nvPr>
        </p:nvSpPr>
        <p:spPr>
          <a:xfrm>
            <a:off x="723300" y="1383125"/>
            <a:ext cx="4510500" cy="9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9"/>
          <p:cNvSpPr txBox="1">
            <a:spLocks noGrp="1"/>
          </p:cNvSpPr>
          <p:nvPr>
            <p:ph type="subTitle" idx="1"/>
          </p:nvPr>
        </p:nvSpPr>
        <p:spPr>
          <a:xfrm>
            <a:off x="723300" y="2328475"/>
            <a:ext cx="4359900" cy="14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0"/>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723300" y="1315950"/>
            <a:ext cx="2771700" cy="25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0" name="Google Shape;90;p10"/>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1"/>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600" dirty="0">
                <a:latin typeface="Kulim Park"/>
                <a:ea typeface="Kulim Park"/>
                <a:cs typeface="Kulim Park"/>
                <a:sym typeface="Kulim Park"/>
              </a:rPr>
              <a:t>Minimum Cost Flow Program With Successive Shortest Path Algorithm</a:t>
            </a:r>
            <a:endParaRPr sz="3600" dirty="0">
              <a:latin typeface="Kulim Park"/>
              <a:ea typeface="Kulim Park"/>
              <a:cs typeface="Kulim Park"/>
              <a:sym typeface="Kulim Park"/>
            </a:endParaRPr>
          </a:p>
        </p:txBody>
      </p:sp>
      <p:sp>
        <p:nvSpPr>
          <p:cNvPr id="320" name="Google Shape;320;p31"/>
          <p:cNvSpPr txBox="1">
            <a:spLocks noGrp="1"/>
          </p:cNvSpPr>
          <p:nvPr>
            <p:ph type="subTitle" idx="1"/>
          </p:nvPr>
        </p:nvSpPr>
        <p:spPr>
          <a:xfrm>
            <a:off x="1712100" y="3092300"/>
            <a:ext cx="57198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0"/>
          <p:cNvSpPr txBox="1">
            <a:spLocks noGrp="1"/>
          </p:cNvSpPr>
          <p:nvPr>
            <p:ph type="title" idx="4"/>
          </p:nvPr>
        </p:nvSpPr>
        <p:spPr>
          <a:xfrm>
            <a:off x="125050" y="118500"/>
            <a:ext cx="52047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Discussions and Conclusions</a:t>
            </a:r>
            <a:endParaRPr dirty="0"/>
          </a:p>
        </p:txBody>
      </p:sp>
      <p:sp>
        <p:nvSpPr>
          <p:cNvPr id="391" name="Google Shape;391;p40"/>
          <p:cNvSpPr txBox="1">
            <a:spLocks noGrp="1"/>
          </p:cNvSpPr>
          <p:nvPr>
            <p:ph type="subTitle" idx="3"/>
          </p:nvPr>
        </p:nvSpPr>
        <p:spPr>
          <a:xfrm>
            <a:off x="245925" y="776400"/>
            <a:ext cx="8768400" cy="419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In the paper, it was discussed that a pure network is defined as a model with the net flow equaling zero and having no gains or losses. Our transportation minimum cost flow problem with limited arc capacities and associated costs had two supply nodes and two destination/demand nodes. Our model followed the basic properties outlined in the paper and was feasible as the total supply equaled the total demand. The optimality condition we aimed for was to reduce the costs of delivering products as depicted in our created problem and dataset as well as using the successive min cost flow formulation to find our optimal solution. </a:t>
            </a:r>
            <a:r>
              <a:rPr lang="en" sz="1900" dirty="0" err="1"/>
              <a:t>Diro</a:t>
            </a:r>
            <a:r>
              <a:rPr lang="en" sz="1900" dirty="0"/>
              <a:t> goes further in other ways we could explore pure MCFPs like using another algorithm to solve the problem like the network simplex algorithm that uses spanning-tree bases or transforming the problem to include lower and upper bounds. As for AMPL, it is a great alternative to Excel for linear programming and we were able to explore and interact with the </a:t>
            </a:r>
            <a:r>
              <a:rPr lang="en" sz="1900" dirty="0" err="1"/>
              <a:t>amplide</a:t>
            </a:r>
            <a:r>
              <a:rPr lang="en" sz="1900" dirty="0"/>
              <a:t> interface throughout this project. </a:t>
            </a: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a:p>
            <a:pPr marL="0" lvl="0" indent="0" algn="l" rtl="0">
              <a:spcBef>
                <a:spcPts val="0"/>
              </a:spcBef>
              <a:spcAft>
                <a:spcPts val="0"/>
              </a:spcAft>
              <a:buNone/>
            </a:pPr>
            <a:endParaRPr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2"/>
          <p:cNvSpPr txBox="1">
            <a:spLocks noGrp="1"/>
          </p:cNvSpPr>
          <p:nvPr>
            <p:ph type="title"/>
          </p:nvPr>
        </p:nvSpPr>
        <p:spPr>
          <a:xfrm>
            <a:off x="193700" y="120825"/>
            <a:ext cx="5701800" cy="7695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sz="3800"/>
              <a:t>Introduction To the Paper</a:t>
            </a:r>
            <a:endParaRPr sz="3800"/>
          </a:p>
        </p:txBody>
      </p:sp>
      <p:sp>
        <p:nvSpPr>
          <p:cNvPr id="326" name="Google Shape;326;p32"/>
          <p:cNvSpPr txBox="1">
            <a:spLocks noGrp="1"/>
          </p:cNvSpPr>
          <p:nvPr>
            <p:ph type="subTitle" idx="1"/>
          </p:nvPr>
        </p:nvSpPr>
        <p:spPr>
          <a:xfrm>
            <a:off x="193700" y="1031050"/>
            <a:ext cx="5113800" cy="3546300"/>
          </a:xfrm>
          <a:prstGeom prst="rect">
            <a:avLst/>
          </a:prstGeom>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a:t>Selected a paper called </a:t>
            </a:r>
            <a:r>
              <a:rPr lang="en" i="1"/>
              <a:t>Minimum Cost Flow Problem With Successive Shortest Path Algorithm</a:t>
            </a:r>
            <a:r>
              <a:rPr lang="en"/>
              <a:t> presented in a seminar at the Addis Ababa University Graduate Study Program Computational Science Operations Research Stream.</a:t>
            </a:r>
            <a:endParaRPr/>
          </a:p>
          <a:p>
            <a:pPr marL="457200" lvl="0" indent="-330200" algn="l" rtl="0">
              <a:lnSpc>
                <a:spcPct val="115000"/>
              </a:lnSpc>
              <a:spcBef>
                <a:spcPts val="0"/>
              </a:spcBef>
              <a:spcAft>
                <a:spcPts val="0"/>
              </a:spcAft>
              <a:buSzPts val="1600"/>
              <a:buChar char="●"/>
            </a:pPr>
            <a:r>
              <a:rPr lang="en"/>
              <a:t>Authored by Mesfin Diro on August 13, 2012 and supervised by Berhana Guta</a:t>
            </a:r>
            <a:endParaRPr/>
          </a:p>
          <a:p>
            <a:pPr marL="457200" lvl="0" indent="-330200" algn="l" rtl="0">
              <a:lnSpc>
                <a:spcPct val="115000"/>
              </a:lnSpc>
              <a:spcBef>
                <a:spcPts val="0"/>
              </a:spcBef>
              <a:spcAft>
                <a:spcPts val="0"/>
              </a:spcAft>
              <a:buSzPts val="1600"/>
              <a:buChar char="●"/>
            </a:pPr>
            <a:r>
              <a:rPr lang="en"/>
              <a:t>The paper goes over minimum cost flow problems and their basic properties, transformations, special cases, optimization conditions, and solution methods.</a:t>
            </a:r>
            <a:endParaRPr/>
          </a:p>
        </p:txBody>
      </p:sp>
      <p:pic>
        <p:nvPicPr>
          <p:cNvPr id="327" name="Google Shape;327;p32"/>
          <p:cNvPicPr preferRelativeResize="0"/>
          <p:nvPr/>
        </p:nvPicPr>
        <p:blipFill>
          <a:blip r:embed="rId3">
            <a:alphaModFix/>
          </a:blip>
          <a:stretch>
            <a:fillRect/>
          </a:stretch>
        </p:blipFill>
        <p:spPr>
          <a:xfrm>
            <a:off x="5417550" y="1031050"/>
            <a:ext cx="3726457" cy="354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331"/>
        <p:cNvGrpSpPr/>
        <p:nvPr/>
      </p:nvGrpSpPr>
      <p:grpSpPr>
        <a:xfrm>
          <a:off x="0" y="0"/>
          <a:ext cx="0" cy="0"/>
          <a:chOff x="0" y="0"/>
          <a:chExt cx="0" cy="0"/>
        </a:xfrm>
      </p:grpSpPr>
      <p:sp>
        <p:nvSpPr>
          <p:cNvPr id="332" name="Google Shape;332;p33"/>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txBox="1">
            <a:spLocks noGrp="1"/>
          </p:cNvSpPr>
          <p:nvPr>
            <p:ph type="body" idx="1"/>
          </p:nvPr>
        </p:nvSpPr>
        <p:spPr>
          <a:xfrm>
            <a:off x="473150" y="949650"/>
            <a:ext cx="8339100" cy="39711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AutoNum type="arabicPeriod"/>
            </a:pPr>
            <a:r>
              <a:rPr lang="en" b="1" dirty="0"/>
              <a:t>Scope of Paper: </a:t>
            </a:r>
            <a:r>
              <a:rPr lang="en" dirty="0"/>
              <a:t>Gives a broad understanding to Minimum Cost Flow Networks while also connecting several specific topics that we discussed throughout the semester such as assignment and transportation problems. </a:t>
            </a:r>
            <a:endParaRPr dirty="0"/>
          </a:p>
          <a:p>
            <a:pPr marL="457200" lvl="0" indent="0" algn="l" rtl="0">
              <a:spcBef>
                <a:spcPts val="0"/>
              </a:spcBef>
              <a:spcAft>
                <a:spcPts val="0"/>
              </a:spcAft>
              <a:buNone/>
            </a:pPr>
            <a:endParaRPr dirty="0"/>
          </a:p>
          <a:p>
            <a:pPr marL="457200" lvl="0" indent="-330200" algn="l" rtl="0">
              <a:spcBef>
                <a:spcPts val="0"/>
              </a:spcBef>
              <a:spcAft>
                <a:spcPts val="0"/>
              </a:spcAft>
              <a:buSzPts val="1600"/>
              <a:buAutoNum type="arabicPeriod"/>
            </a:pPr>
            <a:r>
              <a:rPr lang="en" b="1" dirty="0"/>
              <a:t>Focus on Minimum Cost Flow Problems:</a:t>
            </a:r>
            <a:r>
              <a:rPr lang="en" dirty="0"/>
              <a:t> After learning about several different types of network flow problems, our group member garnered a special interest in minimum cost flow since the cost factor is a component used in many real world scenarios. </a:t>
            </a:r>
            <a:endParaRPr dirty="0"/>
          </a:p>
          <a:p>
            <a:pPr marL="0" lvl="0" indent="0" algn="l" rtl="0">
              <a:spcBef>
                <a:spcPts val="0"/>
              </a:spcBef>
              <a:spcAft>
                <a:spcPts val="0"/>
              </a:spcAft>
              <a:buNone/>
            </a:pPr>
            <a:endParaRPr dirty="0"/>
          </a:p>
          <a:p>
            <a:pPr marL="457200" lvl="0" indent="-330200" algn="l" rtl="0">
              <a:spcBef>
                <a:spcPts val="0"/>
              </a:spcBef>
              <a:spcAft>
                <a:spcPts val="0"/>
              </a:spcAft>
              <a:buSzPts val="1600"/>
              <a:buAutoNum type="arabicPeriod"/>
            </a:pPr>
            <a:r>
              <a:rPr lang="en" b="1" dirty="0"/>
              <a:t>Real world applications:</a:t>
            </a:r>
            <a:r>
              <a:rPr lang="en" dirty="0"/>
              <a:t> Minimum cost flow problems in particular can be used to look at a number of important scenarios such as assigning a set given conditions to be met. In particular, we chose to focus on a transportation problem, which involves looking at  minimizing transportation cost of a given commodity from a number of sources or origins</a:t>
            </a:r>
            <a:endParaRPr dirty="0"/>
          </a:p>
          <a:p>
            <a:pPr marL="0" lvl="0" indent="0" algn="l" rtl="0">
              <a:spcBef>
                <a:spcPts val="0"/>
              </a:spcBef>
              <a:spcAft>
                <a:spcPts val="0"/>
              </a:spcAft>
              <a:buNone/>
            </a:pPr>
            <a:endParaRPr dirty="0"/>
          </a:p>
          <a:p>
            <a:pPr marL="457200" lvl="0" indent="-330200" algn="l" rtl="0">
              <a:spcBef>
                <a:spcPts val="0"/>
              </a:spcBef>
              <a:spcAft>
                <a:spcPts val="0"/>
              </a:spcAft>
              <a:buSzPts val="1600"/>
              <a:buAutoNum type="arabicPeriod"/>
            </a:pPr>
            <a:r>
              <a:rPr lang="en" b="1" dirty="0"/>
              <a:t>Author Credibility:</a:t>
            </a:r>
            <a:r>
              <a:rPr lang="en" dirty="0"/>
              <a:t> Part of our search for a paper involved looking into the credentials of the author. Through our external research, we determined that the author, </a:t>
            </a:r>
            <a:r>
              <a:rPr lang="en" dirty="0" err="1"/>
              <a:t>Mesfin</a:t>
            </a:r>
            <a:r>
              <a:rPr lang="en" dirty="0"/>
              <a:t> </a:t>
            </a:r>
            <a:r>
              <a:rPr lang="en" dirty="0" err="1"/>
              <a:t>Diro</a:t>
            </a:r>
            <a:r>
              <a:rPr lang="en" dirty="0"/>
              <a:t>, as well as the affiliated university, Addis Ababa University, are both reputable and respected in the field with numerous works and publications. </a:t>
            </a:r>
            <a:endParaRPr dirty="0"/>
          </a:p>
        </p:txBody>
      </p:sp>
      <p:sp>
        <p:nvSpPr>
          <p:cNvPr id="334" name="Google Shape;334;p33"/>
          <p:cNvSpPr/>
          <p:nvPr/>
        </p:nvSpPr>
        <p:spPr>
          <a:xfrm rot="4102360" flipH="1">
            <a:off x="-4434033" y="4511010"/>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rot="813319">
            <a:off x="-4194902" y="-16136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txBox="1">
            <a:spLocks noGrp="1"/>
          </p:cNvSpPr>
          <p:nvPr>
            <p:ph type="title"/>
          </p:nvPr>
        </p:nvSpPr>
        <p:spPr>
          <a:xfrm>
            <a:off x="125050" y="146675"/>
            <a:ext cx="63243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dirty="0"/>
              <a:t>“Why we chose this paper?”</a:t>
            </a:r>
            <a:endParaRPr sz="3800" dirty="0">
              <a:solidFill>
                <a:schemeClr val="lt1"/>
              </a:solidFill>
            </a:endParaRPr>
          </a:p>
        </p:txBody>
      </p:sp>
      <p:pic>
        <p:nvPicPr>
          <p:cNvPr id="337" name="Google Shape;337;p33"/>
          <p:cNvPicPr preferRelativeResize="0"/>
          <p:nvPr/>
        </p:nvPicPr>
        <p:blipFill>
          <a:blip r:embed="rId3">
            <a:alphaModFix/>
          </a:blip>
          <a:stretch>
            <a:fillRect/>
          </a:stretch>
        </p:blipFill>
        <p:spPr>
          <a:xfrm>
            <a:off x="0" y="1036125"/>
            <a:ext cx="561225" cy="561225"/>
          </a:xfrm>
          <a:prstGeom prst="rect">
            <a:avLst/>
          </a:prstGeom>
          <a:noFill/>
          <a:ln>
            <a:noFill/>
          </a:ln>
        </p:spPr>
      </p:pic>
      <p:pic>
        <p:nvPicPr>
          <p:cNvPr id="338" name="Google Shape;338;p33"/>
          <p:cNvPicPr preferRelativeResize="0"/>
          <p:nvPr/>
        </p:nvPicPr>
        <p:blipFill>
          <a:blip r:embed="rId4">
            <a:alphaModFix/>
          </a:blip>
          <a:stretch>
            <a:fillRect/>
          </a:stretch>
        </p:blipFill>
        <p:spPr>
          <a:xfrm>
            <a:off x="27613" y="1940843"/>
            <a:ext cx="505999" cy="519807"/>
          </a:xfrm>
          <a:prstGeom prst="rect">
            <a:avLst/>
          </a:prstGeom>
          <a:noFill/>
          <a:ln>
            <a:noFill/>
          </a:ln>
        </p:spPr>
      </p:pic>
      <p:pic>
        <p:nvPicPr>
          <p:cNvPr id="339" name="Google Shape;339;p33"/>
          <p:cNvPicPr preferRelativeResize="0"/>
          <p:nvPr/>
        </p:nvPicPr>
        <p:blipFill>
          <a:blip r:embed="rId5">
            <a:alphaModFix/>
          </a:blip>
          <a:stretch>
            <a:fillRect/>
          </a:stretch>
        </p:blipFill>
        <p:spPr>
          <a:xfrm>
            <a:off x="-1" y="2909600"/>
            <a:ext cx="561225" cy="561225"/>
          </a:xfrm>
          <a:prstGeom prst="rect">
            <a:avLst/>
          </a:prstGeom>
          <a:noFill/>
          <a:ln>
            <a:noFill/>
          </a:ln>
        </p:spPr>
      </p:pic>
      <p:pic>
        <p:nvPicPr>
          <p:cNvPr id="340" name="Google Shape;340;p33"/>
          <p:cNvPicPr preferRelativeResize="0"/>
          <p:nvPr/>
        </p:nvPicPr>
        <p:blipFill>
          <a:blip r:embed="rId6">
            <a:alphaModFix/>
          </a:blip>
          <a:stretch>
            <a:fillRect/>
          </a:stretch>
        </p:blipFill>
        <p:spPr>
          <a:xfrm>
            <a:off x="62663" y="4091550"/>
            <a:ext cx="435904" cy="561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4"/>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4"/>
          <p:cNvSpPr/>
          <p:nvPr/>
        </p:nvSpPr>
        <p:spPr>
          <a:xfrm flipH="1">
            <a:off x="1995067" y="1072150"/>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4"/>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txBox="1">
            <a:spLocks noGrp="1"/>
          </p:cNvSpPr>
          <p:nvPr>
            <p:ph type="title"/>
          </p:nvPr>
        </p:nvSpPr>
        <p:spPr>
          <a:xfrm flipH="1">
            <a:off x="188700" y="163250"/>
            <a:ext cx="5112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Literature Review</a:t>
            </a:r>
            <a:endParaRPr sz="3800">
              <a:solidFill>
                <a:schemeClr val="lt1"/>
              </a:solidFill>
            </a:endParaRPr>
          </a:p>
        </p:txBody>
      </p:sp>
      <p:sp>
        <p:nvSpPr>
          <p:cNvPr id="349" name="Google Shape;349;p34"/>
          <p:cNvSpPr txBox="1">
            <a:spLocks noGrp="1"/>
          </p:cNvSpPr>
          <p:nvPr>
            <p:ph type="subTitle" idx="4"/>
          </p:nvPr>
        </p:nvSpPr>
        <p:spPr>
          <a:xfrm>
            <a:off x="268550" y="658050"/>
            <a:ext cx="6494400" cy="4787100"/>
          </a:xfrm>
          <a:prstGeom prst="rect">
            <a:avLst/>
          </a:prstGeom>
        </p:spPr>
        <p:txBody>
          <a:bodyPr spcFirstLastPara="1" wrap="square" lIns="91425" tIns="91425" rIns="91425" bIns="91425" anchor="t" anchorCtr="0">
            <a:spAutoFit/>
          </a:bodyPr>
          <a:lstStyle/>
          <a:p>
            <a:pPr marL="457200" lvl="0" indent="-298450" algn="l" rtl="0">
              <a:spcBef>
                <a:spcPts val="0"/>
              </a:spcBef>
              <a:spcAft>
                <a:spcPts val="0"/>
              </a:spcAft>
              <a:buSzPts val="1100"/>
              <a:buChar char="●"/>
            </a:pPr>
            <a:r>
              <a:rPr lang="en" sz="1100"/>
              <a:t>Diro starts by introducing </a:t>
            </a:r>
            <a:r>
              <a:rPr lang="en" sz="1100" b="1"/>
              <a:t>two types</a:t>
            </a:r>
            <a:r>
              <a:rPr lang="en" sz="1100"/>
              <a:t> of network flow models: generalized and pure, which differ in the difference between the amount of flow entering and leaving an arc</a:t>
            </a:r>
            <a:endParaRPr sz="1100"/>
          </a:p>
          <a:p>
            <a:pPr marL="457200" lvl="0" indent="-298450" algn="l" rtl="0">
              <a:spcBef>
                <a:spcPts val="0"/>
              </a:spcBef>
              <a:spcAft>
                <a:spcPts val="0"/>
              </a:spcAft>
              <a:buSzPts val="1100"/>
              <a:buChar char="●"/>
            </a:pPr>
            <a:r>
              <a:rPr lang="en" sz="1100"/>
              <a:t>Delves into how a minimum cost flow problem is structured along with </a:t>
            </a:r>
            <a:r>
              <a:rPr lang="en" sz="1100" b="1"/>
              <a:t>real world applications </a:t>
            </a:r>
            <a:r>
              <a:rPr lang="en" sz="1100"/>
              <a:t>such as within the scope of transportation and logistics</a:t>
            </a:r>
            <a:endParaRPr sz="1100"/>
          </a:p>
          <a:p>
            <a:pPr marL="457200" lvl="0" indent="-298450" algn="l" rtl="0">
              <a:spcBef>
                <a:spcPts val="0"/>
              </a:spcBef>
              <a:spcAft>
                <a:spcPts val="0"/>
              </a:spcAft>
              <a:buSzPts val="1100"/>
              <a:buChar char="●"/>
            </a:pPr>
            <a:r>
              <a:rPr lang="en" sz="1100"/>
              <a:t>Generalized and pure min cost flow problems are introduced again, this time in the context of </a:t>
            </a:r>
            <a:r>
              <a:rPr lang="en" sz="1100" b="1"/>
              <a:t>mathematical modelling implications </a:t>
            </a:r>
            <a:endParaRPr sz="1100" b="1"/>
          </a:p>
          <a:p>
            <a:pPr marL="457200" lvl="0" indent="-298450" algn="l" rtl="0">
              <a:spcBef>
                <a:spcPts val="0"/>
              </a:spcBef>
              <a:spcAft>
                <a:spcPts val="0"/>
              </a:spcAft>
              <a:buSzPts val="1100"/>
              <a:buChar char="●"/>
            </a:pPr>
            <a:r>
              <a:rPr lang="en" sz="1100"/>
              <a:t>Diro mentions some mechanics of minimum cost flow problems including the </a:t>
            </a:r>
            <a:r>
              <a:rPr lang="en" sz="1100" b="1"/>
              <a:t>complementary slackness condition</a:t>
            </a:r>
            <a:r>
              <a:rPr lang="en" sz="1100"/>
              <a:t> which provides cases for classifying arc conditions</a:t>
            </a:r>
            <a:endParaRPr sz="1100"/>
          </a:p>
          <a:p>
            <a:pPr marL="457200" lvl="0" indent="-298450" algn="l" rtl="0">
              <a:spcBef>
                <a:spcPts val="0"/>
              </a:spcBef>
              <a:spcAft>
                <a:spcPts val="0"/>
              </a:spcAft>
              <a:buSzPts val="1100"/>
              <a:buChar char="●"/>
            </a:pPr>
            <a:r>
              <a:rPr lang="en" sz="1100"/>
              <a:t>Basic properties of the pure MCFP Network are introduced with the </a:t>
            </a:r>
            <a:r>
              <a:rPr lang="en" sz="1100" b="1"/>
              <a:t>feasibility conditions and integer solutions property</a:t>
            </a:r>
            <a:r>
              <a:rPr lang="en" sz="1100"/>
              <a:t> to describe the necessary conditions that must be met</a:t>
            </a:r>
            <a:endParaRPr sz="1100"/>
          </a:p>
          <a:p>
            <a:pPr marL="457200" lvl="0" indent="-298450" algn="l" rtl="0">
              <a:spcBef>
                <a:spcPts val="0"/>
              </a:spcBef>
              <a:spcAft>
                <a:spcPts val="0"/>
              </a:spcAft>
              <a:buSzPts val="1100"/>
              <a:buChar char="●"/>
            </a:pPr>
            <a:r>
              <a:rPr lang="en" sz="1100"/>
              <a:t>Diro also provides us with information on transformations of MCFP, which include a flow balance transformation, upper and lower bounds transformation, and a Pure MCFP to circulation transformation. </a:t>
            </a:r>
            <a:endParaRPr sz="1100"/>
          </a:p>
          <a:p>
            <a:pPr marL="914400" lvl="1" indent="-285750" algn="l" rtl="0">
              <a:spcBef>
                <a:spcPts val="0"/>
              </a:spcBef>
              <a:spcAft>
                <a:spcPts val="0"/>
              </a:spcAft>
              <a:buSzPts val="900"/>
              <a:buChar char="○"/>
            </a:pPr>
            <a:r>
              <a:rPr lang="en" sz="900"/>
              <a:t>These transformations differ in the bounds, and sources and sinks</a:t>
            </a:r>
            <a:endParaRPr sz="900"/>
          </a:p>
          <a:p>
            <a:pPr marL="457200" lvl="0" indent="-298450" algn="l" rtl="0">
              <a:spcBef>
                <a:spcPts val="0"/>
              </a:spcBef>
              <a:spcAft>
                <a:spcPts val="0"/>
              </a:spcAft>
              <a:buSzPts val="1100"/>
              <a:buChar char="●"/>
            </a:pPr>
            <a:r>
              <a:rPr lang="en" sz="1100"/>
              <a:t>There are also </a:t>
            </a:r>
            <a:r>
              <a:rPr lang="en" sz="1100" b="1"/>
              <a:t>special cases </a:t>
            </a:r>
            <a:r>
              <a:rPr lang="en" sz="1100"/>
              <a:t>that make up the min cost flow problem including shortest path, maximum flow, transportation problems and assignment problems</a:t>
            </a:r>
            <a:endParaRPr sz="1100"/>
          </a:p>
          <a:p>
            <a:pPr marL="914400" lvl="1" indent="-285750" algn="l" rtl="0">
              <a:spcBef>
                <a:spcPts val="0"/>
              </a:spcBef>
              <a:spcAft>
                <a:spcPts val="0"/>
              </a:spcAft>
              <a:buSzPts val="900"/>
              <a:buChar char="○"/>
            </a:pPr>
            <a:r>
              <a:rPr lang="en" sz="900"/>
              <a:t>While Diro does provide some insight into each type of problem, these have different goals and objectives overall</a:t>
            </a:r>
            <a:endParaRPr sz="900"/>
          </a:p>
          <a:p>
            <a:pPr marL="457200" lvl="0" indent="-298450" algn="l" rtl="0">
              <a:spcBef>
                <a:spcPts val="0"/>
              </a:spcBef>
              <a:spcAft>
                <a:spcPts val="0"/>
              </a:spcAft>
              <a:buSzPts val="1100"/>
              <a:buChar char="●"/>
            </a:pPr>
            <a:r>
              <a:rPr lang="en" sz="1100"/>
              <a:t>The concept of</a:t>
            </a:r>
            <a:r>
              <a:rPr lang="en" sz="1100" b="1"/>
              <a:t> residual capacity</a:t>
            </a:r>
            <a:r>
              <a:rPr lang="en" sz="1100"/>
              <a:t> is established as the the amount of available capacity which contains forward and backward arcs along with the required optimality conditions for MCFP</a:t>
            </a:r>
            <a:endParaRPr sz="1100"/>
          </a:p>
          <a:p>
            <a:pPr marL="914400" lvl="1" indent="-292100" algn="l" rtl="0">
              <a:spcBef>
                <a:spcPts val="0"/>
              </a:spcBef>
              <a:spcAft>
                <a:spcPts val="0"/>
              </a:spcAft>
              <a:buSzPts val="1000"/>
              <a:buChar char="○"/>
            </a:pPr>
            <a:r>
              <a:rPr lang="en" sz="1000"/>
              <a:t>The top right image demonstrates this principle with a visual depiction of the forward and backward arcs. </a:t>
            </a:r>
            <a:endParaRPr sz="1000"/>
          </a:p>
          <a:p>
            <a:pPr marL="457200" lvl="0" indent="-298450" algn="l" rtl="0">
              <a:spcBef>
                <a:spcPts val="0"/>
              </a:spcBef>
              <a:spcAft>
                <a:spcPts val="0"/>
              </a:spcAft>
              <a:buSzPts val="1100"/>
              <a:buChar char="●"/>
            </a:pPr>
            <a:r>
              <a:rPr lang="en" sz="1100"/>
              <a:t>Diro concludes the paper by focusing back on pure MCFP, this time highlighting </a:t>
            </a:r>
            <a:r>
              <a:rPr lang="en" sz="1100" b="1"/>
              <a:t>solution methods such as the successive shortest path algorithm.</a:t>
            </a:r>
            <a:endParaRPr sz="1100" b="1"/>
          </a:p>
          <a:p>
            <a:pPr marL="914400" lvl="1" indent="-292100" algn="l" rtl="0">
              <a:spcBef>
                <a:spcPts val="0"/>
              </a:spcBef>
              <a:spcAft>
                <a:spcPts val="0"/>
              </a:spcAft>
              <a:buSzPts val="1000"/>
              <a:buChar char="○"/>
            </a:pPr>
            <a:r>
              <a:rPr lang="en" sz="1000"/>
              <a:t>The bottom left image shows a visual representation of this algorithm which maintains a flow that is not necessary feasible</a:t>
            </a:r>
            <a:endParaRPr sz="1000"/>
          </a:p>
          <a:p>
            <a:pPr marL="0" lvl="0" indent="0" algn="l" rtl="0">
              <a:spcBef>
                <a:spcPts val="0"/>
              </a:spcBef>
              <a:spcAft>
                <a:spcPts val="0"/>
              </a:spcAft>
              <a:buNone/>
            </a:pPr>
            <a:endParaRPr sz="1200"/>
          </a:p>
        </p:txBody>
      </p:sp>
      <p:pic>
        <p:nvPicPr>
          <p:cNvPr id="350" name="Google Shape;350;p34"/>
          <p:cNvPicPr preferRelativeResize="0"/>
          <p:nvPr/>
        </p:nvPicPr>
        <p:blipFill>
          <a:blip r:embed="rId3">
            <a:alphaModFix/>
          </a:blip>
          <a:stretch>
            <a:fillRect/>
          </a:stretch>
        </p:blipFill>
        <p:spPr>
          <a:xfrm>
            <a:off x="6762995" y="2694075"/>
            <a:ext cx="2381005" cy="2449425"/>
          </a:xfrm>
          <a:prstGeom prst="rect">
            <a:avLst/>
          </a:prstGeom>
          <a:noFill/>
          <a:ln>
            <a:noFill/>
          </a:ln>
        </p:spPr>
      </p:pic>
      <p:pic>
        <p:nvPicPr>
          <p:cNvPr id="351" name="Google Shape;351;p34"/>
          <p:cNvPicPr preferRelativeResize="0"/>
          <p:nvPr/>
        </p:nvPicPr>
        <p:blipFill>
          <a:blip r:embed="rId4">
            <a:alphaModFix/>
          </a:blip>
          <a:stretch>
            <a:fillRect/>
          </a:stretch>
        </p:blipFill>
        <p:spPr>
          <a:xfrm>
            <a:off x="6762950" y="294206"/>
            <a:ext cx="2381000" cy="23998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5"/>
          <p:cNvSpPr/>
          <p:nvPr/>
        </p:nvSpPr>
        <p:spPr>
          <a:xfrm rot="10800000">
            <a:off x="4756162" y="976004"/>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flipH="1">
            <a:off x="1995067" y="1072150"/>
            <a:ext cx="2449433" cy="2449433"/>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4376525" flipH="1">
            <a:off x="5282853" y="2489944"/>
            <a:ext cx="4772728" cy="424129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txBox="1">
            <a:spLocks noGrp="1"/>
          </p:cNvSpPr>
          <p:nvPr>
            <p:ph type="title"/>
          </p:nvPr>
        </p:nvSpPr>
        <p:spPr>
          <a:xfrm flipH="1">
            <a:off x="188700" y="163250"/>
            <a:ext cx="5112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800"/>
              <a:t>Problem Statement</a:t>
            </a:r>
            <a:endParaRPr sz="3800">
              <a:solidFill>
                <a:schemeClr val="lt1"/>
              </a:solidFill>
            </a:endParaRPr>
          </a:p>
        </p:txBody>
      </p:sp>
      <p:sp>
        <p:nvSpPr>
          <p:cNvPr id="360" name="Google Shape;360;p35"/>
          <p:cNvSpPr txBox="1">
            <a:spLocks noGrp="1"/>
          </p:cNvSpPr>
          <p:nvPr>
            <p:ph type="subTitle" idx="4"/>
          </p:nvPr>
        </p:nvSpPr>
        <p:spPr>
          <a:xfrm>
            <a:off x="291975" y="868950"/>
            <a:ext cx="8712900" cy="4125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500" dirty="0"/>
              <a:t>ASM Custom Prints is a small business that grew to prominence through TikTok and other social media and has recently been picked up by Target and Walmart. Because ASM is still a growing business, the two founders (Mark and Anna) still produce and customize t-shirts and hoodies in their own homes.  Afterwards, Mark ships directly to Target, and Anna ships directly to Walmart.  The customized merchandise is also tagged before selling. Mark and Anna can both attach tags themselves, or they can send them to Sean, their majority shareholder, who also tags merchandise before delivering them to either Target or Walmart.  </a:t>
            </a:r>
            <a:endParaRPr sz="1500" dirty="0"/>
          </a:p>
          <a:p>
            <a:pPr marL="0" lvl="0" indent="0" algn="l" rtl="0">
              <a:spcBef>
                <a:spcPts val="0"/>
              </a:spcBef>
              <a:spcAft>
                <a:spcPts val="0"/>
              </a:spcAft>
              <a:buNone/>
            </a:pPr>
            <a:endParaRPr sz="1500" dirty="0"/>
          </a:p>
          <a:p>
            <a:pPr marL="914400" lvl="0" indent="-323850" algn="l" rtl="0">
              <a:spcBef>
                <a:spcPts val="0"/>
              </a:spcBef>
              <a:spcAft>
                <a:spcPts val="0"/>
              </a:spcAft>
              <a:buSzPts val="1500"/>
              <a:buChar char="●"/>
            </a:pPr>
            <a:r>
              <a:rPr lang="en" sz="1500" dirty="0"/>
              <a:t>Mark produces 200 units. </a:t>
            </a:r>
            <a:endParaRPr sz="1500" dirty="0"/>
          </a:p>
          <a:p>
            <a:pPr marL="914400" lvl="0" indent="-323850" algn="l" rtl="0">
              <a:spcBef>
                <a:spcPts val="0"/>
              </a:spcBef>
              <a:spcAft>
                <a:spcPts val="0"/>
              </a:spcAft>
              <a:buSzPts val="1500"/>
              <a:buChar char="●"/>
            </a:pPr>
            <a:r>
              <a:rPr lang="en" sz="1500" dirty="0"/>
              <a:t>Anna produces 150 units. </a:t>
            </a:r>
            <a:endParaRPr sz="1500" dirty="0"/>
          </a:p>
          <a:p>
            <a:pPr marL="914400" lvl="0" indent="-323850" algn="l" rtl="0">
              <a:spcBef>
                <a:spcPts val="0"/>
              </a:spcBef>
              <a:spcAft>
                <a:spcPts val="0"/>
              </a:spcAft>
              <a:buSzPts val="1500"/>
              <a:buChar char="●"/>
            </a:pPr>
            <a:r>
              <a:rPr lang="en" sz="1500" dirty="0"/>
              <a:t>Target needs 180 units. </a:t>
            </a:r>
            <a:endParaRPr sz="1500" dirty="0"/>
          </a:p>
          <a:p>
            <a:pPr marL="914400" lvl="0" indent="-323850" algn="l" rtl="0">
              <a:spcBef>
                <a:spcPts val="0"/>
              </a:spcBef>
              <a:spcAft>
                <a:spcPts val="0"/>
              </a:spcAft>
              <a:buSzPts val="1500"/>
              <a:buChar char="●"/>
            </a:pPr>
            <a:r>
              <a:rPr lang="en" sz="1500" dirty="0"/>
              <a:t>Walmart needs 170 units. </a:t>
            </a:r>
            <a:endParaRPr sz="1500" dirty="0"/>
          </a:p>
          <a:p>
            <a:pPr marL="0" lvl="0" indent="0" algn="l" rtl="0">
              <a:spcBef>
                <a:spcPts val="0"/>
              </a:spcBef>
              <a:spcAft>
                <a:spcPts val="0"/>
              </a:spcAft>
              <a:buNone/>
            </a:pPr>
            <a:endParaRPr sz="1500" dirty="0"/>
          </a:p>
          <a:p>
            <a:pPr marL="0" lvl="0" indent="0" algn="l" rtl="0">
              <a:spcBef>
                <a:spcPts val="0"/>
              </a:spcBef>
              <a:spcAft>
                <a:spcPts val="0"/>
              </a:spcAft>
              <a:buNone/>
            </a:pPr>
            <a:r>
              <a:rPr lang="en" sz="1500" dirty="0"/>
              <a:t>Mark delivers directly to Target, and Anna delivers directly to Walmart. Mark and Anna can send up to 90 units each to Sean, who can also deliver up to 90 units to either retail store.  </a:t>
            </a:r>
            <a:endParaRPr sz="1500" dirty="0"/>
          </a:p>
          <a:p>
            <a:pPr marL="0" lvl="0" indent="0" algn="l" rtl="0">
              <a:spcBef>
                <a:spcPts val="0"/>
              </a:spcBef>
              <a:spcAft>
                <a:spcPts val="0"/>
              </a:spcAft>
              <a:buNone/>
            </a:pPr>
            <a:endParaRPr sz="1500" dirty="0"/>
          </a:p>
          <a:p>
            <a:pPr marL="0" lvl="0" indent="0" algn="ctr" rtl="0">
              <a:spcBef>
                <a:spcPts val="0"/>
              </a:spcBef>
              <a:spcAft>
                <a:spcPts val="0"/>
              </a:spcAft>
              <a:buNone/>
            </a:pPr>
            <a:r>
              <a:rPr lang="en" sz="1600" b="1" dirty="0"/>
              <a:t>How many units (articles of custom merchandise) should be sent along each path?</a:t>
            </a:r>
            <a:endParaRPr sz="16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36"/>
          <p:cNvPicPr preferRelativeResize="0"/>
          <p:nvPr/>
        </p:nvPicPr>
        <p:blipFill>
          <a:blip r:embed="rId3">
            <a:alphaModFix/>
          </a:blip>
          <a:stretch>
            <a:fillRect/>
          </a:stretch>
        </p:blipFill>
        <p:spPr>
          <a:xfrm>
            <a:off x="822300" y="228462"/>
            <a:ext cx="7499400" cy="4686576"/>
          </a:xfrm>
          <a:prstGeom prst="rect">
            <a:avLst/>
          </a:prstGeom>
          <a:noFill/>
          <a:ln>
            <a:noFill/>
          </a:ln>
        </p:spPr>
      </p:pic>
      <p:sp>
        <p:nvSpPr>
          <p:cNvPr id="2" name="TextBox 1">
            <a:extLst>
              <a:ext uri="{FF2B5EF4-FFF2-40B4-BE49-F238E27FC236}">
                <a16:creationId xmlns:a16="http://schemas.microsoft.com/office/drawing/2014/main" id="{FCAA2552-BF1E-A6E1-28C7-27A63A93DDF6}"/>
              </a:ext>
            </a:extLst>
          </p:cNvPr>
          <p:cNvSpPr txBox="1"/>
          <p:nvPr/>
        </p:nvSpPr>
        <p:spPr>
          <a:xfrm>
            <a:off x="2227385" y="492369"/>
            <a:ext cx="1207477" cy="369332"/>
          </a:xfrm>
          <a:prstGeom prst="rect">
            <a:avLst/>
          </a:prstGeom>
          <a:solidFill>
            <a:schemeClr val="accent1"/>
          </a:solidFill>
        </p:spPr>
        <p:txBody>
          <a:bodyPr wrap="square" rtlCol="0">
            <a:spAutoFit/>
          </a:bodyPr>
          <a:lstStyle/>
          <a:p>
            <a:pPr algn="ctr"/>
            <a:r>
              <a:rPr lang="en-US" sz="1800" dirty="0"/>
              <a:t>Mark</a:t>
            </a:r>
          </a:p>
        </p:txBody>
      </p:sp>
      <p:sp>
        <p:nvSpPr>
          <p:cNvPr id="3" name="TextBox 2">
            <a:extLst>
              <a:ext uri="{FF2B5EF4-FFF2-40B4-BE49-F238E27FC236}">
                <a16:creationId xmlns:a16="http://schemas.microsoft.com/office/drawing/2014/main" id="{7416DC2A-B221-CC01-5FBA-B49B13904B73}"/>
              </a:ext>
            </a:extLst>
          </p:cNvPr>
          <p:cNvSpPr txBox="1"/>
          <p:nvPr/>
        </p:nvSpPr>
        <p:spPr>
          <a:xfrm>
            <a:off x="5709138" y="492369"/>
            <a:ext cx="1207477" cy="369332"/>
          </a:xfrm>
          <a:prstGeom prst="rect">
            <a:avLst/>
          </a:prstGeom>
          <a:solidFill>
            <a:schemeClr val="accent1"/>
          </a:solidFill>
        </p:spPr>
        <p:txBody>
          <a:bodyPr wrap="square" rtlCol="0">
            <a:spAutoFit/>
          </a:bodyPr>
          <a:lstStyle/>
          <a:p>
            <a:pPr algn="ctr"/>
            <a:r>
              <a:rPr lang="en-US" sz="1800" dirty="0"/>
              <a:t>Anna</a:t>
            </a:r>
          </a:p>
        </p:txBody>
      </p:sp>
      <p:sp>
        <p:nvSpPr>
          <p:cNvPr id="4" name="TextBox 3">
            <a:extLst>
              <a:ext uri="{FF2B5EF4-FFF2-40B4-BE49-F238E27FC236}">
                <a16:creationId xmlns:a16="http://schemas.microsoft.com/office/drawing/2014/main" id="{1D175B26-6BC9-FBF2-DBA1-4C5A85987136}"/>
              </a:ext>
            </a:extLst>
          </p:cNvPr>
          <p:cNvSpPr txBox="1"/>
          <p:nvPr/>
        </p:nvSpPr>
        <p:spPr>
          <a:xfrm>
            <a:off x="3968261" y="2387084"/>
            <a:ext cx="1207477" cy="369332"/>
          </a:xfrm>
          <a:prstGeom prst="rect">
            <a:avLst/>
          </a:prstGeom>
          <a:solidFill>
            <a:schemeClr val="accent1"/>
          </a:solidFill>
        </p:spPr>
        <p:txBody>
          <a:bodyPr wrap="square" rtlCol="0">
            <a:spAutoFit/>
          </a:bodyPr>
          <a:lstStyle/>
          <a:p>
            <a:pPr algn="ctr"/>
            <a:r>
              <a:rPr lang="en-US" sz="1800" dirty="0"/>
              <a:t>Sean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7"/>
          <p:cNvSpPr txBox="1">
            <a:spLocks noGrp="1"/>
          </p:cNvSpPr>
          <p:nvPr>
            <p:ph type="title"/>
          </p:nvPr>
        </p:nvSpPr>
        <p:spPr>
          <a:xfrm>
            <a:off x="275850" y="183800"/>
            <a:ext cx="7704000" cy="65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dirty="0">
                <a:solidFill>
                  <a:schemeClr val="lt1"/>
                </a:solidFill>
              </a:rPr>
              <a:t>Math Program</a:t>
            </a:r>
            <a:endParaRPr sz="3800" dirty="0">
              <a:solidFill>
                <a:schemeClr val="lt1"/>
              </a:solidFill>
            </a:endParaRPr>
          </a:p>
        </p:txBody>
      </p:sp>
      <p:sp>
        <p:nvSpPr>
          <p:cNvPr id="371" name="Google Shape;371;p37"/>
          <p:cNvSpPr txBox="1">
            <a:spLocks noGrp="1"/>
          </p:cNvSpPr>
          <p:nvPr>
            <p:ph type="subTitle" idx="4294967295"/>
          </p:nvPr>
        </p:nvSpPr>
        <p:spPr>
          <a:xfrm>
            <a:off x="275850" y="841700"/>
            <a:ext cx="8868300" cy="4301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800" dirty="0"/>
              <a:t>Sets:</a:t>
            </a:r>
            <a:endParaRPr sz="1800" dirty="0"/>
          </a:p>
          <a:p>
            <a:pPr marL="457200" lvl="0" indent="-322580" algn="l" rtl="0">
              <a:spcBef>
                <a:spcPts val="0"/>
              </a:spcBef>
              <a:spcAft>
                <a:spcPts val="0"/>
              </a:spcAft>
              <a:buSzPct val="100000"/>
              <a:buChar char="●"/>
            </a:pPr>
            <a:r>
              <a:rPr lang="en" i="1" dirty="0"/>
              <a:t>NODES </a:t>
            </a:r>
            <a:r>
              <a:rPr lang="en" dirty="0"/>
              <a:t>defines the nodes in our minimum cost flow network to model our created data with two supply nodes (Mark/Anna warehouses), two demand nodes (Walmart/Target), and one transshipment node (Sean). </a:t>
            </a:r>
            <a:endParaRPr dirty="0"/>
          </a:p>
          <a:p>
            <a:pPr marL="457200" lvl="0" indent="-322580" algn="l" rtl="0">
              <a:spcBef>
                <a:spcPts val="0"/>
              </a:spcBef>
              <a:spcAft>
                <a:spcPts val="0"/>
              </a:spcAft>
              <a:buSzPct val="100000"/>
              <a:buChar char="●"/>
            </a:pPr>
            <a:r>
              <a:rPr lang="en" i="1" dirty="0"/>
              <a:t>ARCS</a:t>
            </a:r>
            <a:r>
              <a:rPr lang="en" dirty="0"/>
              <a:t> defines the connections between nodes with two direct arcs from the warehouse to demand nodes and 4 arcs that go through the transshipment node to the demand node</a:t>
            </a:r>
            <a:endParaRPr dirty="0"/>
          </a:p>
          <a:p>
            <a:pPr marL="0" lvl="0" indent="0" algn="l" rtl="0">
              <a:spcBef>
                <a:spcPts val="1000"/>
              </a:spcBef>
              <a:spcAft>
                <a:spcPts val="0"/>
              </a:spcAft>
              <a:buNone/>
            </a:pPr>
            <a:r>
              <a:rPr lang="en" sz="1800" dirty="0"/>
              <a:t>Parameters:</a:t>
            </a:r>
            <a:endParaRPr sz="1800" dirty="0"/>
          </a:p>
          <a:p>
            <a:pPr marL="457200" lvl="0" indent="-322580" algn="l" rtl="0">
              <a:spcBef>
                <a:spcPts val="0"/>
              </a:spcBef>
              <a:spcAft>
                <a:spcPts val="0"/>
              </a:spcAft>
              <a:buSzPct val="100000"/>
              <a:buChar char="●"/>
            </a:pPr>
            <a:r>
              <a:rPr lang="en" i="1" dirty="0"/>
              <a:t>SUPPLY</a:t>
            </a:r>
            <a:r>
              <a:rPr lang="en" dirty="0"/>
              <a:t> defines the supply of units in each warehouse </a:t>
            </a:r>
            <a:endParaRPr dirty="0"/>
          </a:p>
          <a:p>
            <a:pPr marL="457200" lvl="0" indent="-322580" algn="l" rtl="0">
              <a:spcBef>
                <a:spcPts val="0"/>
              </a:spcBef>
              <a:spcAft>
                <a:spcPts val="0"/>
              </a:spcAft>
              <a:buSzPct val="100000"/>
              <a:buChar char="●"/>
            </a:pPr>
            <a:r>
              <a:rPr lang="en" i="1" dirty="0"/>
              <a:t>DEMAND</a:t>
            </a:r>
            <a:r>
              <a:rPr lang="en" dirty="0"/>
              <a:t> defines the demand of units in each store</a:t>
            </a:r>
            <a:endParaRPr dirty="0"/>
          </a:p>
          <a:p>
            <a:pPr marL="457200" lvl="0" indent="-322580" algn="l" rtl="0">
              <a:spcBef>
                <a:spcPts val="0"/>
              </a:spcBef>
              <a:spcAft>
                <a:spcPts val="0"/>
              </a:spcAft>
              <a:buSzPct val="100000"/>
              <a:buChar char="●"/>
            </a:pPr>
            <a:r>
              <a:rPr lang="en" i="1" dirty="0"/>
              <a:t>CAPACITY </a:t>
            </a:r>
            <a:r>
              <a:rPr lang="en" dirty="0"/>
              <a:t>defines the capacity of the 4 arcs that go through the transshipment node</a:t>
            </a:r>
            <a:endParaRPr dirty="0"/>
          </a:p>
          <a:p>
            <a:pPr marL="457200" lvl="0" indent="-322580" algn="l" rtl="0">
              <a:spcBef>
                <a:spcPts val="0"/>
              </a:spcBef>
              <a:spcAft>
                <a:spcPts val="0"/>
              </a:spcAft>
              <a:buSzPct val="100000"/>
              <a:buChar char="●"/>
            </a:pPr>
            <a:r>
              <a:rPr lang="en" i="1" dirty="0"/>
              <a:t>UNIT_COST </a:t>
            </a:r>
            <a:r>
              <a:rPr lang="en" dirty="0"/>
              <a:t>defines the cost of each unit being transported through an arc/path</a:t>
            </a:r>
            <a:endParaRPr dirty="0"/>
          </a:p>
          <a:p>
            <a:pPr marL="0" lvl="0" indent="0" algn="l" rtl="0">
              <a:spcBef>
                <a:spcPts val="1000"/>
              </a:spcBef>
              <a:spcAft>
                <a:spcPts val="0"/>
              </a:spcAft>
              <a:buNone/>
            </a:pPr>
            <a:r>
              <a:rPr lang="en" sz="1800" dirty="0"/>
              <a:t>Variables:</a:t>
            </a:r>
            <a:endParaRPr sz="1800" dirty="0"/>
          </a:p>
          <a:p>
            <a:pPr marL="457200" lvl="0" indent="-322580" algn="l" rtl="0">
              <a:spcBef>
                <a:spcPts val="0"/>
              </a:spcBef>
              <a:spcAft>
                <a:spcPts val="0"/>
              </a:spcAft>
              <a:buSzPct val="100000"/>
              <a:buChar char="●"/>
            </a:pPr>
            <a:r>
              <a:rPr lang="en" i="1" dirty="0"/>
              <a:t>DELIVERY </a:t>
            </a:r>
            <a:r>
              <a:rPr lang="en" dirty="0"/>
              <a:t>defines how many units to transport through each arc that is limited by capacity</a:t>
            </a:r>
            <a:endParaRPr dirty="0"/>
          </a:p>
          <a:p>
            <a:pPr marL="0" lvl="0" indent="0" algn="l" rtl="0">
              <a:spcBef>
                <a:spcPts val="1000"/>
              </a:spcBef>
              <a:spcAft>
                <a:spcPts val="0"/>
              </a:spcAft>
              <a:buNone/>
            </a:pPr>
            <a:r>
              <a:rPr lang="en" sz="1800" dirty="0"/>
              <a:t>Objective Function:</a:t>
            </a:r>
            <a:r>
              <a:rPr lang="en" sz="1400" dirty="0"/>
              <a:t> </a:t>
            </a:r>
            <a:r>
              <a:rPr lang="en" dirty="0"/>
              <a:t>the objective function is to minimize the cost of transporting the units while meeting the required demand at each demand node. </a:t>
            </a:r>
            <a:endParaRPr dirty="0"/>
          </a:p>
          <a:p>
            <a:pPr marL="0" lvl="0" indent="0" algn="l" rtl="0">
              <a:spcBef>
                <a:spcPts val="1000"/>
              </a:spcBef>
              <a:spcAft>
                <a:spcPts val="0"/>
              </a:spcAft>
              <a:buNone/>
            </a:pPr>
            <a:r>
              <a:rPr lang="en" sz="1800" dirty="0"/>
              <a:t>Constraints:</a:t>
            </a:r>
            <a:endParaRPr sz="1800" dirty="0"/>
          </a:p>
          <a:p>
            <a:pPr marL="457200" lvl="0" indent="-322580" algn="l" rtl="0">
              <a:spcBef>
                <a:spcPts val="0"/>
              </a:spcBef>
              <a:spcAft>
                <a:spcPts val="0"/>
              </a:spcAft>
              <a:buSzPct val="100000"/>
              <a:buChar char="●"/>
            </a:pPr>
            <a:r>
              <a:rPr lang="en" dirty="0"/>
              <a:t>The units delivered in and out of the transshipment node has a capacity of 90 units </a:t>
            </a:r>
            <a:endParaRPr dirty="0"/>
          </a:p>
          <a:p>
            <a:pPr marL="457200" lvl="0" indent="-322580" algn="l" rtl="0">
              <a:spcBef>
                <a:spcPts val="0"/>
              </a:spcBef>
              <a:spcAft>
                <a:spcPts val="0"/>
              </a:spcAft>
              <a:buSzPct val="100000"/>
              <a:buChar char="●"/>
            </a:pPr>
            <a:r>
              <a:rPr lang="en" dirty="0"/>
              <a:t>The total supply equals the total demand delivered</a:t>
            </a:r>
            <a:endParaRPr dirty="0"/>
          </a:p>
          <a:p>
            <a:pPr marL="457200" lvl="0" indent="-322580" algn="l" rtl="0">
              <a:spcBef>
                <a:spcPts val="0"/>
              </a:spcBef>
              <a:spcAft>
                <a:spcPts val="0"/>
              </a:spcAft>
              <a:buSzPct val="100000"/>
              <a:buChar char="●"/>
            </a:pPr>
            <a:r>
              <a:rPr lang="en" dirty="0"/>
              <a:t>There are non-negative values of units delivered to each node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8"/>
          <p:cNvSpPr txBox="1">
            <a:spLocks noGrp="1"/>
          </p:cNvSpPr>
          <p:nvPr>
            <p:ph type="title"/>
          </p:nvPr>
        </p:nvSpPr>
        <p:spPr>
          <a:xfrm flipH="1">
            <a:off x="74175" y="99763"/>
            <a:ext cx="3035100" cy="71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800"/>
              <a:t>Assumptions </a:t>
            </a:r>
            <a:endParaRPr sz="3800">
              <a:solidFill>
                <a:schemeClr val="lt1"/>
              </a:solidFill>
            </a:endParaRPr>
          </a:p>
        </p:txBody>
      </p:sp>
      <p:sp>
        <p:nvSpPr>
          <p:cNvPr id="377" name="Google Shape;377;p38"/>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txBox="1"/>
          <p:nvPr/>
        </p:nvSpPr>
        <p:spPr>
          <a:xfrm>
            <a:off x="280850" y="810775"/>
            <a:ext cx="8704500" cy="43703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dirty="0">
                <a:solidFill>
                  <a:schemeClr val="dk1"/>
                </a:solidFill>
                <a:latin typeface="Manrope"/>
                <a:ea typeface="Manrope"/>
                <a:cs typeface="Manrope"/>
                <a:sym typeface="Manrope"/>
              </a:rPr>
              <a:t>We created our data and problem statement to reflect what we read on our paper about a pure MCFP network and their properties. Our simplification of a realistic supply and demand system was our assumption in that:</a:t>
            </a:r>
            <a:endParaRPr sz="1700" dirty="0">
              <a:solidFill>
                <a:schemeClr val="dk1"/>
              </a:solidFill>
              <a:latin typeface="Manrope"/>
              <a:ea typeface="Manrope"/>
              <a:cs typeface="Manrope"/>
              <a:sym typeface="Manrope"/>
            </a:endParaRPr>
          </a:p>
          <a:p>
            <a:pPr marL="457200" lvl="0"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Mark ships only to Target and Anna only to Walmart</a:t>
            </a:r>
            <a:endParaRPr sz="1700" dirty="0">
              <a:solidFill>
                <a:schemeClr val="dk1"/>
              </a:solidFill>
              <a:latin typeface="Manrope"/>
              <a:ea typeface="Manrope"/>
              <a:cs typeface="Manrope"/>
              <a:sym typeface="Manrope"/>
            </a:endParaRPr>
          </a:p>
          <a:p>
            <a:pPr marL="914400" lvl="1"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This assumption is fair as it could be cheaper for business to have a warehouse deliver to only one destination</a:t>
            </a:r>
            <a:endParaRPr sz="1700" dirty="0">
              <a:solidFill>
                <a:schemeClr val="dk1"/>
              </a:solidFill>
              <a:latin typeface="Manrope"/>
              <a:ea typeface="Manrope"/>
              <a:cs typeface="Manrope"/>
              <a:sym typeface="Manrope"/>
            </a:endParaRPr>
          </a:p>
          <a:p>
            <a:pPr marL="457200" lvl="0"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It would be cheaper to have the products be sent and tagged by Sean </a:t>
            </a:r>
            <a:endParaRPr sz="1700" dirty="0">
              <a:solidFill>
                <a:schemeClr val="dk1"/>
              </a:solidFill>
              <a:latin typeface="Manrope"/>
              <a:ea typeface="Manrope"/>
              <a:cs typeface="Manrope"/>
              <a:sym typeface="Manrope"/>
            </a:endParaRPr>
          </a:p>
          <a:p>
            <a:pPr marL="914400" lvl="1"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This is assumption is fair because the amount to be tagged could be seen as a service by Sean to maximize the amount of products going through her. </a:t>
            </a:r>
            <a:endParaRPr sz="1700" dirty="0">
              <a:solidFill>
                <a:schemeClr val="dk1"/>
              </a:solidFill>
              <a:latin typeface="Manrope"/>
              <a:ea typeface="Manrope"/>
              <a:cs typeface="Manrope"/>
              <a:sym typeface="Manrope"/>
            </a:endParaRPr>
          </a:p>
          <a:p>
            <a:pPr marL="457200" lvl="0"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The capacity of products sent to Sean is 90</a:t>
            </a:r>
            <a:endParaRPr sz="1700" dirty="0">
              <a:solidFill>
                <a:schemeClr val="dk1"/>
              </a:solidFill>
              <a:latin typeface="Manrope"/>
              <a:ea typeface="Manrope"/>
              <a:cs typeface="Manrope"/>
              <a:sym typeface="Manrope"/>
            </a:endParaRPr>
          </a:p>
          <a:p>
            <a:pPr marL="914400" lvl="1"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This is assumption is fair because providing a tagging service could only profit up to a certain point before the labor outweighs the return</a:t>
            </a:r>
            <a:endParaRPr sz="1700" dirty="0">
              <a:solidFill>
                <a:schemeClr val="dk1"/>
              </a:solidFill>
              <a:latin typeface="Manrope"/>
              <a:ea typeface="Manrope"/>
              <a:cs typeface="Manrope"/>
              <a:sym typeface="Manrope"/>
            </a:endParaRPr>
          </a:p>
          <a:p>
            <a:pPr marL="457200" lvl="0"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The costs of delivering to Sean is cheaper than directly to the store</a:t>
            </a:r>
            <a:endParaRPr sz="1700" dirty="0">
              <a:solidFill>
                <a:schemeClr val="dk1"/>
              </a:solidFill>
              <a:latin typeface="Manrope"/>
              <a:ea typeface="Manrope"/>
              <a:cs typeface="Manrope"/>
              <a:sym typeface="Manrope"/>
            </a:endParaRPr>
          </a:p>
          <a:p>
            <a:pPr marL="914400" lvl="1" indent="-336550" algn="l" rtl="0">
              <a:spcBef>
                <a:spcPts val="0"/>
              </a:spcBef>
              <a:spcAft>
                <a:spcPts val="0"/>
              </a:spcAft>
              <a:buClr>
                <a:schemeClr val="dk1"/>
              </a:buClr>
              <a:buSzPts val="1700"/>
              <a:buFont typeface="Manrope"/>
              <a:buChar char="○"/>
            </a:pPr>
            <a:r>
              <a:rPr lang="en" sz="1700" dirty="0">
                <a:solidFill>
                  <a:schemeClr val="dk1"/>
                </a:solidFill>
                <a:latin typeface="Manrope"/>
                <a:ea typeface="Manrope"/>
                <a:cs typeface="Manrope"/>
                <a:sym typeface="Manrope"/>
              </a:rPr>
              <a:t>This assumption is fair because the time taken to tag the products is taken out and put into Sean’s costs which is not part of the objective function for ASM.</a:t>
            </a:r>
            <a:endParaRPr sz="1700" dirty="0">
              <a:solidFill>
                <a:schemeClr val="dk1"/>
              </a:solidFill>
              <a:latin typeface="Manrope"/>
              <a:ea typeface="Manrope"/>
              <a:cs typeface="Manrope"/>
              <a:sym typeface="Manrop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a:spLocks noGrp="1"/>
          </p:cNvSpPr>
          <p:nvPr>
            <p:ph type="title"/>
          </p:nvPr>
        </p:nvSpPr>
        <p:spPr>
          <a:xfrm>
            <a:off x="132000" y="156900"/>
            <a:ext cx="5644500" cy="75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800">
                <a:solidFill>
                  <a:schemeClr val="lt1"/>
                </a:solidFill>
              </a:rPr>
              <a:t>Results from AMPL</a:t>
            </a:r>
            <a:endParaRPr sz="3800"/>
          </a:p>
        </p:txBody>
      </p:sp>
      <p:sp>
        <p:nvSpPr>
          <p:cNvPr id="385" name="Google Shape;385;p39"/>
          <p:cNvSpPr txBox="1">
            <a:spLocks noGrp="1"/>
          </p:cNvSpPr>
          <p:nvPr>
            <p:ph type="subTitle" idx="1"/>
          </p:nvPr>
        </p:nvSpPr>
        <p:spPr>
          <a:xfrm>
            <a:off x="189700" y="906900"/>
            <a:ext cx="8896500" cy="2647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000" dirty="0"/>
              <a:t>After generating our .mod and .</a:t>
            </a:r>
            <a:r>
              <a:rPr lang="en" sz="2000" dirty="0" err="1"/>
              <a:t>dat</a:t>
            </a:r>
            <a:r>
              <a:rPr lang="en" sz="2000" dirty="0"/>
              <a:t> files, we ran the solver on AMPL and found our optimal solution.</a:t>
            </a:r>
            <a:endParaRPr sz="2000" dirty="0"/>
          </a:p>
          <a:p>
            <a:pPr marL="0" lvl="0" indent="0" algn="l" rtl="0">
              <a:spcBef>
                <a:spcPts val="0"/>
              </a:spcBef>
              <a:spcAft>
                <a:spcPts val="0"/>
              </a:spcAft>
              <a:buNone/>
            </a:pPr>
            <a:endParaRPr sz="2000" dirty="0"/>
          </a:p>
          <a:p>
            <a:pPr marL="0" lvl="0" indent="0" algn="l" rtl="0">
              <a:spcBef>
                <a:spcPts val="0"/>
              </a:spcBef>
              <a:spcAft>
                <a:spcPts val="0"/>
              </a:spcAft>
              <a:buNone/>
            </a:pPr>
            <a:r>
              <a:rPr lang="en" sz="2000" dirty="0"/>
              <a:t>The minimized cost is </a:t>
            </a:r>
            <a:r>
              <a:rPr lang="en" sz="2000" b="1" dirty="0"/>
              <a:t>$7,400  </a:t>
            </a:r>
            <a:r>
              <a:rPr lang="en" sz="2000" dirty="0"/>
              <a:t>if:</a:t>
            </a:r>
            <a:endParaRPr sz="2000" dirty="0"/>
          </a:p>
          <a:p>
            <a:pPr marL="457200" lvl="0" indent="-355600" algn="l" rtl="0">
              <a:spcBef>
                <a:spcPts val="0"/>
              </a:spcBef>
              <a:spcAft>
                <a:spcPts val="0"/>
              </a:spcAft>
              <a:buSzPts val="2000"/>
              <a:buChar char="●"/>
            </a:pPr>
            <a:r>
              <a:rPr lang="en" sz="2000" dirty="0"/>
              <a:t>Mark delivers </a:t>
            </a:r>
            <a:r>
              <a:rPr lang="en" sz="2000" b="1" dirty="0"/>
              <a:t>180 units </a:t>
            </a:r>
            <a:r>
              <a:rPr lang="en" sz="2000" dirty="0"/>
              <a:t>directly to Target</a:t>
            </a:r>
            <a:endParaRPr sz="2000" dirty="0"/>
          </a:p>
          <a:p>
            <a:pPr marL="457200" lvl="0" indent="-355600" algn="l" rtl="0">
              <a:spcBef>
                <a:spcPts val="0"/>
              </a:spcBef>
              <a:spcAft>
                <a:spcPts val="0"/>
              </a:spcAft>
              <a:buSzPts val="2000"/>
              <a:buChar char="●"/>
            </a:pPr>
            <a:r>
              <a:rPr lang="en" sz="2000" dirty="0"/>
              <a:t>Mark delivers </a:t>
            </a:r>
            <a:r>
              <a:rPr lang="en" sz="2000" b="1" dirty="0"/>
              <a:t>20 units </a:t>
            </a:r>
            <a:r>
              <a:rPr lang="en" sz="2000" dirty="0"/>
              <a:t>to Sean and Sean delivers to Walmart</a:t>
            </a:r>
            <a:endParaRPr sz="2000" dirty="0"/>
          </a:p>
          <a:p>
            <a:pPr marL="457200" lvl="0" indent="-355600" algn="l" rtl="0">
              <a:spcBef>
                <a:spcPts val="0"/>
              </a:spcBef>
              <a:spcAft>
                <a:spcPts val="0"/>
              </a:spcAft>
              <a:buSzPts val="2000"/>
              <a:buChar char="●"/>
            </a:pPr>
            <a:r>
              <a:rPr lang="en" sz="2000" dirty="0"/>
              <a:t>Anna delivers </a:t>
            </a:r>
            <a:r>
              <a:rPr lang="en" sz="2000" b="1" dirty="0"/>
              <a:t>80 units </a:t>
            </a:r>
            <a:r>
              <a:rPr lang="en" sz="2000" dirty="0"/>
              <a:t>directly to Walmart</a:t>
            </a:r>
            <a:endParaRPr sz="2000" dirty="0"/>
          </a:p>
          <a:p>
            <a:pPr marL="457200" lvl="0" indent="-355600" algn="l" rtl="0">
              <a:spcBef>
                <a:spcPts val="0"/>
              </a:spcBef>
              <a:spcAft>
                <a:spcPts val="0"/>
              </a:spcAft>
              <a:buSzPts val="2000"/>
              <a:buChar char="●"/>
            </a:pPr>
            <a:r>
              <a:rPr lang="en" sz="2000" dirty="0"/>
              <a:t>Anna delivers </a:t>
            </a:r>
            <a:r>
              <a:rPr lang="en" sz="2000" b="1" dirty="0"/>
              <a:t>70 units </a:t>
            </a:r>
            <a:r>
              <a:rPr lang="en" sz="2000" dirty="0"/>
              <a:t>to Sean and Sean delivers to Walmart</a:t>
            </a:r>
            <a:endParaRPr sz="2000" dirty="0"/>
          </a:p>
        </p:txBody>
      </p:sp>
    </p:spTree>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1437</Words>
  <Application>Microsoft Macintosh PowerPoint</Application>
  <PresentationFormat>On-screen Show (16:9)</PresentationFormat>
  <Paragraphs>79</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Nunito Light</vt:lpstr>
      <vt:lpstr>Kulim Park SemiBold</vt:lpstr>
      <vt:lpstr>Kulim Park</vt:lpstr>
      <vt:lpstr>Manrope</vt:lpstr>
      <vt:lpstr>Arial</vt:lpstr>
      <vt:lpstr>PT Sans</vt:lpstr>
      <vt:lpstr>Minimalist Korean Aesthetic Pitch Deck by Slidesgo</vt:lpstr>
      <vt:lpstr>Minimum Cost Flow Program With Successive Shortest Path Algorithm</vt:lpstr>
      <vt:lpstr>Introduction To the Paper</vt:lpstr>
      <vt:lpstr>“Why we chose this paper?”</vt:lpstr>
      <vt:lpstr>Literature Review</vt:lpstr>
      <vt:lpstr>Problem Statement</vt:lpstr>
      <vt:lpstr>PowerPoint Presentation</vt:lpstr>
      <vt:lpstr>Math Program</vt:lpstr>
      <vt:lpstr>Assumptions </vt:lpstr>
      <vt:lpstr>Results from AMPL</vt:lpstr>
      <vt:lpstr>Discussions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Cost Flow Program With Successive Shortest Path Algorithm</dc:title>
  <cp:lastModifiedBy>Sammy Park</cp:lastModifiedBy>
  <cp:revision>1</cp:revision>
  <dcterms:modified xsi:type="dcterms:W3CDTF">2023-09-05T16:25:28Z</dcterms:modified>
</cp:coreProperties>
</file>