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8" r:id="rId22"/>
    <p:sldId id="279" r:id="rId23"/>
    <p:sldId id="280" r:id="rId24"/>
    <p:sldId id="281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32787"/>
    <p:restoredTop sz="90929"/>
  </p:normalViewPr>
  <p:slideViewPr>
    <p:cSldViewPr>
      <p:cViewPr varScale="1">
        <p:scale>
          <a:sx n="67" d="100"/>
          <a:sy n="67" d="100"/>
        </p:scale>
        <p:origin x="-124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2A027EC5-9D1A-4A9C-B753-1E071793D2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84077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9pPr>
          </a:lstStyle>
          <a:p>
            <a:fld id="{E6C5C5A3-A6B3-4E0C-9CF1-2D2B5C400176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9pPr>
          </a:lstStyle>
          <a:p>
            <a:fld id="{912CADD7-4ADE-4BE2-8DFD-B7110D334381}" type="slidenum">
              <a:rPr lang="en-US" sz="1200"/>
              <a:pPr/>
              <a:t>10</a:t>
            </a:fld>
            <a:endParaRPr lang="en-US" sz="12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9pPr>
          </a:lstStyle>
          <a:p>
            <a:fld id="{ABBC1628-68CC-455A-828E-02729AFF97BD}" type="slidenum">
              <a:rPr lang="en-US" sz="1200"/>
              <a:pPr/>
              <a:t>11</a:t>
            </a:fld>
            <a:endParaRPr lang="en-US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9pPr>
          </a:lstStyle>
          <a:p>
            <a:fld id="{C8C99495-7D45-4E69-9648-C7C696646A78}" type="slidenum">
              <a:rPr lang="en-US" sz="1200"/>
              <a:pPr/>
              <a:t>12</a:t>
            </a:fld>
            <a:endParaRPr lang="en-US" sz="12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9pPr>
          </a:lstStyle>
          <a:p>
            <a:fld id="{5E1B2867-8B43-4486-B08C-DB301644C781}" type="slidenum">
              <a:rPr lang="en-US" sz="1200"/>
              <a:pPr/>
              <a:t>13</a:t>
            </a:fld>
            <a:endParaRPr lang="en-US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9pPr>
          </a:lstStyle>
          <a:p>
            <a:fld id="{235A332A-C5E7-464F-9C3F-F21CE60F6517}" type="slidenum">
              <a:rPr lang="en-US" sz="1200"/>
              <a:pPr/>
              <a:t>14</a:t>
            </a:fld>
            <a:endParaRPr lang="en-US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9pPr>
          </a:lstStyle>
          <a:p>
            <a:fld id="{7DCBCC1C-F1A7-4F5A-8DEE-F6E4A7F05E24}" type="slidenum">
              <a:rPr lang="en-US" sz="1200"/>
              <a:pPr/>
              <a:t>15</a:t>
            </a:fld>
            <a:endParaRPr lang="en-U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9pPr>
          </a:lstStyle>
          <a:p>
            <a:fld id="{6E5212FF-C8AC-45B4-AE07-1A5B3A904442}" type="slidenum">
              <a:rPr lang="en-US" sz="1200"/>
              <a:pPr/>
              <a:t>16</a:t>
            </a:fld>
            <a:endParaRPr 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9pPr>
          </a:lstStyle>
          <a:p>
            <a:fld id="{E66B1F5C-586F-4828-A293-73627F0DC13A}" type="slidenum">
              <a:rPr lang="en-US" sz="1200"/>
              <a:pPr/>
              <a:t>17</a:t>
            </a:fld>
            <a:endParaRPr 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9pPr>
          </a:lstStyle>
          <a:p>
            <a:fld id="{E85F7AAC-599B-44FB-AB1E-0F518BE3ED4D}" type="slidenum">
              <a:rPr lang="en-US" sz="1200"/>
              <a:pPr/>
              <a:t>18</a:t>
            </a:fld>
            <a:endParaRPr lang="en-US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9pPr>
          </a:lstStyle>
          <a:p>
            <a:fld id="{DAAC975D-8B26-4543-8F89-22BAE5EE65ED}" type="slidenum">
              <a:rPr lang="en-US" sz="1200"/>
              <a:pPr/>
              <a:t>19</a:t>
            </a:fld>
            <a:endParaRPr lang="en-US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9pPr>
          </a:lstStyle>
          <a:p>
            <a:fld id="{2BFE4EAA-8691-45C1-800F-D4D57F7DD07D}" type="slidenum">
              <a:rPr lang="en-US" sz="1200"/>
              <a:pPr/>
              <a:t>2</a:t>
            </a:fld>
            <a:endParaRPr lang="en-US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9pPr>
          </a:lstStyle>
          <a:p>
            <a:fld id="{A30C52AA-F987-446B-A3A6-2E8BBAA07DF1}" type="slidenum">
              <a:rPr lang="en-US" sz="1200"/>
              <a:pPr/>
              <a:t>20</a:t>
            </a:fld>
            <a:endParaRPr 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9pPr>
          </a:lstStyle>
          <a:p>
            <a:fld id="{0D36C21B-AFE6-4209-8E31-08E0022806F7}" type="slidenum">
              <a:rPr lang="en-US" sz="1200"/>
              <a:pPr/>
              <a:t>21</a:t>
            </a:fld>
            <a:endParaRPr 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9pPr>
          </a:lstStyle>
          <a:p>
            <a:fld id="{2B871186-7194-4991-9955-9065DD3C393E}" type="slidenum">
              <a:rPr lang="en-US" sz="1200"/>
              <a:pPr/>
              <a:t>22</a:t>
            </a:fld>
            <a:endParaRPr lang="en-US" sz="12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9pPr>
          </a:lstStyle>
          <a:p>
            <a:fld id="{46F2A84A-D9C6-4F8A-AFA9-D56CEDD5429A}" type="slidenum">
              <a:rPr lang="en-US" sz="1200"/>
              <a:pPr/>
              <a:t>23</a:t>
            </a:fld>
            <a:endParaRPr lang="en-US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9pPr>
          </a:lstStyle>
          <a:p>
            <a:fld id="{1F470E6A-BD29-4984-A033-387AFDE19E65}" type="slidenum">
              <a:rPr lang="en-US" sz="1200"/>
              <a:pPr/>
              <a:t>24</a:t>
            </a:fld>
            <a:endParaRPr lang="en-US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9pPr>
          </a:lstStyle>
          <a:p>
            <a:fld id="{8CA1D7E6-F937-4ED1-AB55-AA6C506DE3C3}" type="slidenum">
              <a:rPr lang="en-US" sz="1200"/>
              <a:pPr/>
              <a:t>3</a:t>
            </a:fld>
            <a:endParaRPr lang="en-US" sz="12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9pPr>
          </a:lstStyle>
          <a:p>
            <a:fld id="{F576C567-8ACA-4177-AB35-3D4CA7F58636}" type="slidenum">
              <a:rPr lang="en-US" sz="1200"/>
              <a:pPr/>
              <a:t>4</a:t>
            </a:fld>
            <a:endParaRPr lang="en-US" sz="12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9pPr>
          </a:lstStyle>
          <a:p>
            <a:fld id="{DA1249DC-FCD6-4AF7-B096-90638C041D30}" type="slidenum">
              <a:rPr lang="en-US" sz="1200"/>
              <a:pPr/>
              <a:t>5</a:t>
            </a:fld>
            <a:endParaRPr lang="en-US" sz="12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9pPr>
          </a:lstStyle>
          <a:p>
            <a:fld id="{4154C185-8A3C-4D57-BE1E-6CB0FB69E3F0}" type="slidenum">
              <a:rPr lang="en-US" sz="1200"/>
              <a:pPr/>
              <a:t>6</a:t>
            </a:fld>
            <a:endParaRPr lang="en-US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9pPr>
          </a:lstStyle>
          <a:p>
            <a:fld id="{B024F186-9263-4A9A-A78A-1E2773F92244}" type="slidenum">
              <a:rPr lang="en-US" sz="1200"/>
              <a:pPr/>
              <a:t>7</a:t>
            </a:fld>
            <a:endParaRPr lang="en-US" sz="12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9pPr>
          </a:lstStyle>
          <a:p>
            <a:fld id="{7B5A58F5-3A85-47A2-8353-969A63AC034B}" type="slidenum">
              <a:rPr lang="en-US" sz="1200"/>
              <a:pPr/>
              <a:t>8</a:t>
            </a:fld>
            <a:endParaRPr lang="en-US" sz="12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9pPr>
          </a:lstStyle>
          <a:p>
            <a:fld id="{6F44A312-72EE-4A5D-A57C-A7C472FC8AF1}" type="slidenum">
              <a:rPr lang="en-US" sz="1200"/>
              <a:pPr/>
              <a:t>9</a:t>
            </a:fld>
            <a:endParaRPr 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Minggu 3/PIS/TKI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53A9D0-85A1-468A-AFD4-FDE0FB3243E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Minggu 3/PIS/TKI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1F800B-E657-4929-AF37-5C8C95F2007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Minggu 3/PIS/TKI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7F59E9-CA16-46DF-BACB-B6FAF7031E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Minggu 3/PIS/TKI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8AACED-4C75-4CE6-8EE4-D251017999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Minggu 3/PIS/TKI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D9F5E3-D165-4C28-9196-D190F37B632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Minggu 3/PIS/TKI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5F24B2-F862-43AA-A43B-F465F4B0FB1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Minggu 3/PIS/TKI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9C8E46-76CD-4032-B14C-D8DE73F1C92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Minggu 3/PIS/TKI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8CEDE6-3A4E-4726-B3C5-5D753214FFF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Minggu 3/PIS/TKI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4A90B3-4050-4597-9E0F-65B84529B3F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Minggu 3/PIS/TKI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2F26CA-2A00-4DD3-A46E-1BA703FC1F9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Minggu 3/PIS/TKI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9F499-0337-4B33-AC1E-F2758B03354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Minggu 3/PIS/TKI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02CAA8A-40DA-4E2B-916E-1DD2A9907E7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Microsoft_Office_Word_97_-_2003_Document1.doc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Kerangka Kerja dan Paradigma Interaksi</a:t>
            </a:r>
            <a:endParaRPr lang="en-US" smtClean="0"/>
          </a:p>
        </p:txBody>
      </p:sp>
      <p:sp>
        <p:nvSpPr>
          <p:cNvPr id="3074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9pPr>
          </a:lstStyle>
          <a:p>
            <a:fld id="{5CA96170-0E66-4830-8A99-38A04253DC2B}" type="slidenum">
              <a:rPr lang="en-US" sz="1400">
                <a:solidFill>
                  <a:schemeClr val="bg2"/>
                </a:solidFill>
              </a:rPr>
              <a:pPr/>
              <a:t>1</a:t>
            </a:fld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err="1" smtClean="0"/>
              <a:t>Jarak</a:t>
            </a:r>
            <a:r>
              <a:rPr lang="en-US" b="1" dirty="0" smtClean="0"/>
              <a:t> </a:t>
            </a:r>
            <a:r>
              <a:rPr lang="en-US" b="1" dirty="0" err="1" smtClean="0"/>
              <a:t>Pemisah</a:t>
            </a:r>
            <a:r>
              <a:rPr lang="en-US" b="1" dirty="0" smtClean="0"/>
              <a:t> </a:t>
            </a:r>
            <a:r>
              <a:rPr lang="en-US" b="1" dirty="0" err="1" smtClean="0"/>
              <a:t>Evaluasi</a:t>
            </a:r>
            <a:endParaRPr lang="en-US" b="1" dirty="0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i="1" dirty="0" smtClean="0"/>
              <a:t>Gulf of Evaluation</a:t>
            </a:r>
            <a:r>
              <a:rPr lang="en-US" sz="2800" dirty="0" smtClean="0"/>
              <a:t>: </a:t>
            </a:r>
            <a:r>
              <a:rPr lang="en-US" sz="2800" dirty="0" err="1" smtClean="0"/>
              <a:t>tingkat</a:t>
            </a:r>
            <a:r>
              <a:rPr lang="en-US" sz="2800" dirty="0" smtClean="0"/>
              <a:t> </a:t>
            </a:r>
            <a:r>
              <a:rPr lang="en-US" sz="2800" dirty="0" err="1" smtClean="0"/>
              <a:t>kesulitan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dihadapi</a:t>
            </a:r>
            <a:r>
              <a:rPr lang="en-US" sz="2800" dirty="0" smtClean="0"/>
              <a:t> </a:t>
            </a:r>
            <a:r>
              <a:rPr lang="en-US" sz="2800" dirty="0" err="1" smtClean="0"/>
              <a:t>pengguna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mengartikan</a:t>
            </a:r>
            <a:r>
              <a:rPr lang="en-US" sz="2800" dirty="0" smtClean="0"/>
              <a:t> status </a:t>
            </a:r>
            <a:r>
              <a:rPr lang="en-US" sz="2800" dirty="0" err="1" smtClean="0"/>
              <a:t>sistem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seberapa</a:t>
            </a:r>
            <a:r>
              <a:rPr lang="en-US" sz="2800" dirty="0" smtClean="0"/>
              <a:t> </a:t>
            </a:r>
            <a:r>
              <a:rPr lang="en-US" sz="2800" dirty="0" err="1" smtClean="0"/>
              <a:t>jauh</a:t>
            </a:r>
            <a:r>
              <a:rPr lang="en-US" sz="2800" dirty="0" smtClean="0"/>
              <a:t> </a:t>
            </a:r>
            <a:r>
              <a:rPr lang="en-US" sz="2800" dirty="0" err="1" smtClean="0"/>
              <a:t>desain</a:t>
            </a:r>
            <a:r>
              <a:rPr lang="en-US" sz="2800" dirty="0" smtClean="0"/>
              <a:t> </a:t>
            </a:r>
            <a:r>
              <a:rPr lang="en-US" sz="2800" dirty="0" err="1" smtClean="0"/>
              <a:t>objek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dimiliki</a:t>
            </a:r>
            <a:r>
              <a:rPr lang="en-US" sz="2800" dirty="0" smtClean="0"/>
              <a:t> </a:t>
            </a:r>
            <a:r>
              <a:rPr lang="en-US" sz="2800" dirty="0" err="1" smtClean="0"/>
              <a:t>antarmuka</a:t>
            </a:r>
            <a:r>
              <a:rPr lang="en-US" sz="2800" dirty="0" smtClean="0"/>
              <a:t> </a:t>
            </a:r>
            <a:r>
              <a:rPr lang="en-US" sz="2800" dirty="0" err="1" smtClean="0"/>
              <a:t>mendukung</a:t>
            </a:r>
            <a:r>
              <a:rPr lang="en-US" sz="2800" dirty="0" smtClean="0"/>
              <a:t> </a:t>
            </a:r>
            <a:r>
              <a:rPr lang="en-US" sz="2800" dirty="0" err="1" smtClean="0"/>
              <a:t>pengguna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menemukan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menginterpretasikan</a:t>
            </a:r>
            <a:r>
              <a:rPr lang="en-US" sz="2800" dirty="0" smtClean="0"/>
              <a:t> status </a:t>
            </a:r>
            <a:r>
              <a:rPr lang="en-US" sz="2800" dirty="0" err="1" smtClean="0"/>
              <a:t>sistem</a:t>
            </a:r>
            <a:endParaRPr lang="en-US" sz="2800" dirty="0" smtClean="0"/>
          </a:p>
          <a:p>
            <a:pPr eaLnBrk="1" hangingPunct="1"/>
            <a:r>
              <a:rPr lang="en-US" sz="2800" dirty="0" err="1" smtClean="0"/>
              <a:t>Contoh</a:t>
            </a:r>
            <a:r>
              <a:rPr lang="en-US" sz="2800" dirty="0" smtClean="0"/>
              <a:t>: </a:t>
            </a:r>
            <a:r>
              <a:rPr lang="en-US" sz="2800" i="1" dirty="0" smtClean="0"/>
              <a:t>slider</a:t>
            </a:r>
            <a:r>
              <a:rPr lang="en-US" sz="2800" dirty="0" smtClean="0"/>
              <a:t> yang </a:t>
            </a:r>
            <a:r>
              <a:rPr lang="en-US" sz="2800" dirty="0" err="1" smtClean="0"/>
              <a:t>menunjukkan</a:t>
            </a:r>
            <a:r>
              <a:rPr lang="en-US" sz="2800" dirty="0" smtClean="0"/>
              <a:t> status </a:t>
            </a:r>
            <a:r>
              <a:rPr lang="en-US" sz="2800" dirty="0" err="1" smtClean="0"/>
              <a:t>instalasi</a:t>
            </a:r>
            <a:r>
              <a:rPr lang="en-US" sz="2800" dirty="0" smtClean="0"/>
              <a:t> program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9pPr>
          </a:lstStyle>
          <a:p>
            <a:fld id="{E8F9AF2F-D6EB-44EB-9EA2-F9430CCBCBDD}" type="slidenum">
              <a:rPr lang="en-US" sz="1400"/>
              <a:pPr/>
              <a:t>10</a:t>
            </a:fld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JPEk dan JPEv</a:t>
            </a:r>
          </a:p>
        </p:txBody>
      </p:sp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9pPr>
          </a:lstStyle>
          <a:p>
            <a:fld id="{962E7D53-53ED-43D3-AA80-0BB0EA98640B}" type="slidenum">
              <a:rPr lang="en-US" sz="1400"/>
              <a:pPr/>
              <a:t>11</a:t>
            </a:fld>
            <a:endParaRPr lang="en-US" sz="1400"/>
          </a:p>
        </p:txBody>
      </p:sp>
      <p:pic>
        <p:nvPicPr>
          <p:cNvPr id="13316" name="Picture 2" descr="Gambar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2652" t="-8446" r="-2652" b="-8446"/>
          <a:stretch>
            <a:fillRect/>
          </a:stretch>
        </p:blipFill>
        <p:spPr bwMode="auto">
          <a:xfrm>
            <a:off x="533400" y="2819400"/>
            <a:ext cx="808355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i="1" smtClean="0"/>
              <a:t>Questions to be addressed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600" smtClean="0"/>
              <a:t>Seberapa mudah pengguna: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smtClean="0"/>
              <a:t>Menentukan fungsi suatu peranti?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smtClean="0"/>
              <a:t>Menentukan tindakan yang mungkin dilakukan?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smtClean="0"/>
              <a:t>Menentukan pemetaan antara keinginan dan pergerakan fisik?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smtClean="0"/>
              <a:t>Melakukan suatu tindakan?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smtClean="0"/>
              <a:t>Menentukan apakah sistem berada dalam status yang diingin-kan?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smtClean="0"/>
              <a:t>Menentukan pemetaan dari status sistem ke interpretasi?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smtClean="0"/>
              <a:t>Menentukan status sistem saat itu?</a:t>
            </a:r>
          </a:p>
        </p:txBody>
      </p:sp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9pPr>
          </a:lstStyle>
          <a:p>
            <a:fld id="{F01BB9E5-5F43-44C6-9C12-1E1A709C8429}" type="slidenum">
              <a:rPr lang="en-US" sz="1400"/>
              <a:pPr/>
              <a:t>12</a:t>
            </a:fld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Kerangka Kerja Interaksi </a:t>
            </a:r>
            <a:r>
              <a:rPr lang="en-US" sz="2000" b="1" smtClean="0"/>
              <a:t>(1)</a:t>
            </a:r>
            <a:endParaRPr lang="en-US" b="1" smtClean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err="1" smtClean="0"/>
              <a:t>Siklus</a:t>
            </a:r>
            <a:r>
              <a:rPr lang="en-US" sz="2800" dirty="0" smtClean="0"/>
              <a:t> </a:t>
            </a:r>
            <a:r>
              <a:rPr lang="en-US" sz="2800" dirty="0" err="1" smtClean="0"/>
              <a:t>tindakan</a:t>
            </a:r>
            <a:r>
              <a:rPr lang="en-US" sz="2800" dirty="0" smtClean="0"/>
              <a:t> </a:t>
            </a:r>
            <a:r>
              <a:rPr lang="en-US" sz="2800" dirty="0" err="1" smtClean="0"/>
              <a:t>eksekusi</a:t>
            </a:r>
            <a:r>
              <a:rPr lang="en-US" sz="2800" dirty="0" smtClean="0"/>
              <a:t>/</a:t>
            </a:r>
            <a:r>
              <a:rPr lang="en-US" sz="2800" dirty="0" err="1" smtClean="0"/>
              <a:t>evaluasi</a:t>
            </a:r>
            <a:r>
              <a:rPr lang="en-US" sz="2800" dirty="0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 smtClean="0"/>
              <a:t>berfokus</a:t>
            </a:r>
            <a:r>
              <a:rPr lang="en-US" sz="2400" dirty="0" smtClean="0"/>
              <a:t> </a:t>
            </a:r>
            <a:r>
              <a:rPr lang="en-US" sz="2400" dirty="0" err="1" smtClean="0"/>
              <a:t>kepada</a:t>
            </a:r>
            <a:r>
              <a:rPr lang="en-US" sz="2400" dirty="0" smtClean="0"/>
              <a:t> </a:t>
            </a:r>
            <a:r>
              <a:rPr lang="en-US" sz="2400" dirty="0" err="1" smtClean="0"/>
              <a:t>cara</a:t>
            </a:r>
            <a:r>
              <a:rPr lang="en-US" sz="2400" dirty="0" smtClean="0"/>
              <a:t> </a:t>
            </a:r>
            <a:r>
              <a:rPr lang="en-US" sz="2400" dirty="0" err="1" smtClean="0"/>
              <a:t>pandang</a:t>
            </a:r>
            <a:r>
              <a:rPr lang="en-US" sz="2400" dirty="0" smtClean="0"/>
              <a:t> </a:t>
            </a:r>
            <a:r>
              <a:rPr lang="en-US" sz="2400" dirty="0" err="1" smtClean="0"/>
              <a:t>pengguna</a:t>
            </a:r>
            <a:r>
              <a:rPr lang="en-US" sz="2400" dirty="0" smtClean="0"/>
              <a:t> </a:t>
            </a:r>
            <a:r>
              <a:rPr lang="en-US" sz="2400" dirty="0" err="1" smtClean="0"/>
              <a:t>tentang</a:t>
            </a:r>
            <a:r>
              <a:rPr lang="en-US" sz="2400" dirty="0" smtClean="0"/>
              <a:t> </a:t>
            </a:r>
            <a:r>
              <a:rPr lang="en-US" sz="2400" dirty="0" err="1" smtClean="0"/>
              <a:t>interaksi</a:t>
            </a:r>
            <a:endParaRPr 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mempertimbangkan</a:t>
            </a:r>
            <a:r>
              <a:rPr lang="en-US" sz="2400" dirty="0" smtClean="0"/>
              <a:t> </a:t>
            </a:r>
            <a:r>
              <a:rPr lang="en-US" sz="2400" dirty="0" err="1" smtClean="0"/>
              <a:t>hal</a:t>
            </a:r>
            <a:r>
              <a:rPr lang="en-US" sz="2400" dirty="0" smtClean="0"/>
              <a:t> lain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luar</a:t>
            </a:r>
            <a:r>
              <a:rPr lang="en-US" sz="2400" dirty="0" smtClean="0"/>
              <a:t> </a:t>
            </a:r>
            <a:r>
              <a:rPr lang="en-US" sz="2400" dirty="0" err="1" smtClean="0"/>
              <a:t>interaksi</a:t>
            </a:r>
            <a:r>
              <a:rPr lang="en-US" sz="2400" dirty="0" smtClean="0"/>
              <a:t>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 smtClean="0"/>
              <a:t>Abowd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Beale (Dix et.al., 1998) </a:t>
            </a:r>
            <a:r>
              <a:rPr lang="en-US" sz="2400" dirty="0" err="1" smtClean="0"/>
              <a:t>memperluas</a:t>
            </a:r>
            <a:r>
              <a:rPr lang="en-US" sz="2400" dirty="0" smtClean="0"/>
              <a:t> </a:t>
            </a:r>
            <a:r>
              <a:rPr lang="en-US" sz="2400" dirty="0" err="1" smtClean="0"/>
              <a:t>pendekatan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eksplisit</a:t>
            </a:r>
            <a:r>
              <a:rPr lang="en-US" sz="2400" dirty="0" smtClean="0"/>
              <a:t> </a:t>
            </a:r>
            <a:r>
              <a:rPr lang="en-US" sz="2400" dirty="0" err="1" smtClean="0"/>
              <a:t>memasukkan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cara</a:t>
            </a:r>
            <a:r>
              <a:rPr lang="en-US" sz="2400" dirty="0" smtClean="0"/>
              <a:t> </a:t>
            </a:r>
            <a:r>
              <a:rPr lang="en-US" sz="2400" dirty="0" err="1" smtClean="0"/>
              <a:t>mereka</a:t>
            </a:r>
            <a:r>
              <a:rPr lang="en-US" sz="2400" dirty="0" smtClean="0"/>
              <a:t> </a:t>
            </a:r>
            <a:r>
              <a:rPr lang="en-US" sz="2400" dirty="0" err="1" smtClean="0"/>
              <a:t>berkomunikasi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pengguna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memanfaatkan</a:t>
            </a:r>
            <a:r>
              <a:rPr lang="en-US" sz="2400" dirty="0" smtClean="0"/>
              <a:t> </a:t>
            </a:r>
            <a:r>
              <a:rPr lang="en-US" sz="2400" dirty="0" err="1" smtClean="0"/>
              <a:t>antarmuka</a:t>
            </a:r>
            <a:r>
              <a:rPr lang="en-US" sz="2400" dirty="0" smtClean="0"/>
              <a:t> yang </a:t>
            </a:r>
            <a:r>
              <a:rPr lang="en-US" sz="2400" dirty="0" err="1" smtClean="0"/>
              <a:t>ada</a:t>
            </a:r>
            <a:r>
              <a:rPr lang="en-US" sz="2400" dirty="0" smtClean="0"/>
              <a:t>.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9pPr>
          </a:lstStyle>
          <a:p>
            <a:fld id="{E442F437-33AF-44D2-93F7-6F28D756FA15}" type="slidenum">
              <a:rPr lang="en-US" sz="1400"/>
              <a:pPr/>
              <a:t>13</a:t>
            </a:fld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Kerangka Kerja Interaksi </a:t>
            </a:r>
            <a:r>
              <a:rPr lang="en-US" sz="2000" b="1" smtClean="0"/>
              <a:t>(2)</a:t>
            </a:r>
            <a:endParaRPr lang="en-US" b="1" smtClean="0"/>
          </a:p>
        </p:txBody>
      </p:sp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9pPr>
          </a:lstStyle>
          <a:p>
            <a:fld id="{145FE102-DBD8-457C-814D-D5FA63B2D1E6}" type="slidenum">
              <a:rPr lang="en-US" sz="1400"/>
              <a:pPr/>
              <a:t>14</a:t>
            </a:fld>
            <a:endParaRPr lang="en-US" sz="1400"/>
          </a:p>
        </p:txBody>
      </p:sp>
      <p:pic>
        <p:nvPicPr>
          <p:cNvPr id="16388" name="Picture 2" descr="Gambar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3397" t="-4814" r="-3397" b="-4814"/>
          <a:stretch>
            <a:fillRect/>
          </a:stretch>
        </p:blipFill>
        <p:spPr bwMode="auto">
          <a:xfrm>
            <a:off x="1371600" y="2286000"/>
            <a:ext cx="6477000" cy="394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Kerangka Kerja Interaksi (3)</a:t>
            </a:r>
          </a:p>
        </p:txBody>
      </p:sp>
      <p:sp>
        <p:nvSpPr>
          <p:cNvPr id="17412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600" b="1" i="1" smtClean="0"/>
              <a:t>Sistem</a:t>
            </a:r>
            <a:r>
              <a:rPr lang="en-US" sz="2600" smtClean="0"/>
              <a:t> (S):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smtClean="0"/>
              <a:t>menggunakan bahasa mesin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smtClean="0"/>
              <a:t>atribut komputasi yang menunjukkan status sistem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b="1" i="1" smtClean="0"/>
              <a:t>Pengguna</a:t>
            </a:r>
            <a:r>
              <a:rPr lang="en-US" sz="2600" smtClean="0"/>
              <a:t> (P):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smtClean="0"/>
              <a:t>menggunakan bahasa tugas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smtClean="0"/>
              <a:t>atribut psikologis yang menunjukkan status pengguna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b="1" i="1" smtClean="0"/>
              <a:t>Masukan</a:t>
            </a:r>
            <a:r>
              <a:rPr lang="en-US" sz="2600" smtClean="0"/>
              <a:t> (M)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smtClean="0"/>
              <a:t>menggunakan bahasa masukan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b="1" i="1" smtClean="0"/>
              <a:t>Keluaran</a:t>
            </a:r>
            <a:r>
              <a:rPr lang="en-US" sz="2600" smtClean="0"/>
              <a:t> (K)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smtClean="0"/>
              <a:t>menggunakan bahasa keluaran.</a:t>
            </a: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9pPr>
          </a:lstStyle>
          <a:p>
            <a:fld id="{28E418D5-01A4-4D73-AAE5-1BC74196B76D}" type="slidenum">
              <a:rPr lang="en-US" sz="1400"/>
              <a:pPr/>
              <a:t>15</a:t>
            </a:fld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Siklus Interaksi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Abowd dan Beale (Dix et.al., 1998):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2 fase interaksi: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b="1" smtClean="0"/>
              <a:t>Eksekusi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b="1" i="1" smtClean="0"/>
              <a:t>Artikulasi</a:t>
            </a:r>
            <a:r>
              <a:rPr lang="en-US" sz="1800" smtClean="0"/>
              <a:t> – pengguna memformulasikan sebuah gol, yang kemudian dinyatakan dalam bahasa masukan.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b="1" i="1" smtClean="0"/>
              <a:t>Pengerjaan</a:t>
            </a:r>
            <a:r>
              <a:rPr lang="en-US" sz="1800" smtClean="0"/>
              <a:t> – bahasa masukan diterjemahkan ke dalam bahasa mesin (dikerjakan oleh sistem).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b="1" i="1" smtClean="0"/>
              <a:t>Penyajian</a:t>
            </a:r>
            <a:r>
              <a:rPr lang="en-US" sz="1800" smtClean="0"/>
              <a:t> – sistem menyajikan hasil operasi, yang menggunakan bahasa mesin, menggunakan bahasa keluaran.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b="1" smtClean="0"/>
              <a:t>Evaluasi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b="1" i="1" smtClean="0"/>
              <a:t>Observasi</a:t>
            </a:r>
            <a:r>
              <a:rPr lang="en-US" sz="1800" smtClean="0"/>
              <a:t> – pengguna mengartikan hasil yang muncul di layar dan mencocokkannya dengan gol semula.</a:t>
            </a:r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9pPr>
          </a:lstStyle>
          <a:p>
            <a:fld id="{1F686B0C-76B5-4AFD-BBBA-E63EC946FB69}" type="slidenum">
              <a:rPr lang="en-US" sz="1400"/>
              <a:pPr/>
              <a:t>16</a:t>
            </a:fld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Kompleksitas Interaksi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Proses perancangan interaksi tidak sederhana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Perancang perlu melihat dunia nyata dari kacamata pengguna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Beberapa cara untuk mengurangi kompleksitas interaksi: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Model mental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Pemetaan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Jaring semantik dan artikulatori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i="1" smtClean="0"/>
              <a:t>Affordance</a:t>
            </a:r>
            <a:endParaRPr lang="en-US" sz="2400" smtClean="0"/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9pPr>
          </a:lstStyle>
          <a:p>
            <a:fld id="{218016CD-CA85-433C-87ED-E235A3B2FB90}" type="slidenum">
              <a:rPr lang="en-US" sz="1400"/>
              <a:pPr/>
              <a:t>17</a:t>
            </a:fld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Kompleksitas Interaksi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Proses perancangan interaksi tidak sederhana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Perancang perlu melihat dunia nyata dari kacamata pengguna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Beberapa cara untuk mengurangi kompleksitas interaksi: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Model mental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Pemetaan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Jaring semantik dan artikulatori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i="1" smtClean="0"/>
              <a:t>Affordance</a:t>
            </a:r>
            <a:endParaRPr lang="en-US" sz="2000" smtClean="0"/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9pPr>
          </a:lstStyle>
          <a:p>
            <a:fld id="{F515491F-35B9-4B9E-9C66-E8199EF5C4AA}" type="slidenum">
              <a:rPr lang="en-US" sz="1400"/>
              <a:pPr/>
              <a:t>18</a:t>
            </a:fld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err="1" smtClean="0"/>
              <a:t>Pemetaan</a:t>
            </a:r>
            <a:endParaRPr lang="en-US" b="1" dirty="0" smtClean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pemetaan</a:t>
            </a:r>
            <a:r>
              <a:rPr lang="en-US" dirty="0" smtClean="0"/>
              <a:t> </a:t>
            </a:r>
            <a:r>
              <a:rPr lang="en-US" dirty="0" err="1" smtClean="0"/>
              <a:t>menjelaskan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menghubungkan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benda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benda</a:t>
            </a:r>
            <a:r>
              <a:rPr lang="en-US" dirty="0" smtClean="0"/>
              <a:t> lain</a:t>
            </a:r>
          </a:p>
          <a:p>
            <a:pPr eaLnBrk="1" hangingPunct="1"/>
            <a:r>
              <a:rPr lang="en-US" dirty="0" err="1" smtClean="0"/>
              <a:t>Pemetaan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integral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</a:t>
            </a:r>
            <a:r>
              <a:rPr lang="en-US" dirty="0" err="1" smtClean="0"/>
              <a:t>berinteraksi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lingkungannya</a:t>
            </a:r>
            <a:endParaRPr lang="en-US" dirty="0" smtClean="0"/>
          </a:p>
          <a:p>
            <a:pPr eaLnBrk="1" hangingPunct="1"/>
            <a:endParaRPr lang="en-US" dirty="0" smtClean="0">
              <a:latin typeface="Times New Roman" pitchFamily="18" charset="0"/>
            </a:endParaRPr>
          </a:p>
          <a:p>
            <a:pPr>
              <a:buNone/>
            </a:pPr>
            <a:r>
              <a:rPr lang="id-ID" dirty="0" smtClean="0"/>
              <a:t>contoh : tata letak lampu di ruangan</a:t>
            </a:r>
            <a:endParaRPr lang="en-US" dirty="0" smtClean="0">
              <a:latin typeface="Times New Roman" pitchFamily="18" charset="0"/>
            </a:endParaRP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9pPr>
          </a:lstStyle>
          <a:p>
            <a:fld id="{7D5AFCF2-1731-4B2A-82F2-8A87F6BA57BF}" type="slidenum">
              <a:rPr lang="en-US" sz="1400"/>
              <a:pPr/>
              <a:t>19</a:t>
            </a:fld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Kerangka Kerja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Definisi: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sebuah struktur yang digunakan untuk mengkonseptualisasikan suatu sistem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kerangka-kerja yang dapat digunakan untuk memahami cara manusia berinteraksi dengan komputer.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Untuk menyusun proses perancangan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Untuk mengidentifikasi bagian rancangan yang bermasalah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Dapat mengkonseptualisasikan ruang persoalan secara menyeluruh</a:t>
            </a:r>
          </a:p>
        </p:txBody>
      </p:sp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9pPr>
          </a:lstStyle>
          <a:p>
            <a:fld id="{8E2247F2-295A-4B28-8254-35A1D2F886A8}" type="slidenum">
              <a:rPr lang="en-US" sz="1400"/>
              <a:pPr/>
              <a:t>2</a:t>
            </a:fld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Jarak Semantik </a:t>
            </a:r>
            <a:r>
              <a:rPr lang="en-US" sz="2000" b="1" smtClean="0"/>
              <a:t>(Hutchins, et al. 1986)</a:t>
            </a:r>
            <a:endParaRPr lang="en-US" b="1" smtClean="0"/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Jarak semantik: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Jarak fungsionalitas suatu sistem dengan yang ingin dilakukan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Menunjukkan hubungan antara fungsionalitas yang tersedia dengan fungsionalitas yang diperlukan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Merupakan ukuran kebergunaan (</a:t>
            </a:r>
            <a:r>
              <a:rPr lang="en-US" i="1" smtClean="0"/>
              <a:t>usefulness</a:t>
            </a:r>
            <a:r>
              <a:rPr lang="en-US" smtClean="0"/>
              <a:t>)</a:t>
            </a:r>
          </a:p>
          <a:p>
            <a:pPr lvl="1" eaLnBrk="1" hangingPunct="1">
              <a:lnSpc>
                <a:spcPct val="90000"/>
              </a:lnSpc>
            </a:pPr>
            <a:endParaRPr lang="en-US" smtClean="0"/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9pPr>
          </a:lstStyle>
          <a:p>
            <a:fld id="{9277A1CB-F69E-4397-8DB0-BEBE3E4BC431}" type="slidenum">
              <a:rPr lang="en-US" sz="1400"/>
              <a:pPr/>
              <a:t>20</a:t>
            </a:fld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Jarak Artikulatori </a:t>
            </a:r>
            <a:r>
              <a:rPr lang="en-US" sz="2000" b="1" smtClean="0"/>
              <a:t>(Hutchins, et al. 1986)</a:t>
            </a:r>
            <a:endParaRPr lang="en-US" b="1" smtClean="0"/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Jarak artikulatori:</a:t>
            </a:r>
          </a:p>
          <a:p>
            <a:pPr lvl="1" eaLnBrk="1" hangingPunct="1">
              <a:spcBef>
                <a:spcPts val="300"/>
              </a:spcBef>
              <a:spcAft>
                <a:spcPts val="600"/>
              </a:spcAft>
            </a:pPr>
            <a:r>
              <a:rPr lang="en-US" sz="2400" smtClean="0"/>
              <a:t>Jarak antara kenampakan fisik suatu peranti dengan fungsi yang sesungguhnya</a:t>
            </a:r>
          </a:p>
          <a:p>
            <a:pPr lvl="1" eaLnBrk="1" hangingPunct="1">
              <a:spcBef>
                <a:spcPts val="300"/>
              </a:spcBef>
              <a:spcAft>
                <a:spcPts val="600"/>
              </a:spcAft>
            </a:pPr>
            <a:r>
              <a:rPr lang="en-US" sz="2400" smtClean="0"/>
              <a:t>Jarak artikulatori kecil --&gt; pengguna lebih mudah mengartikan kenampakan suatu sistem</a:t>
            </a:r>
          </a:p>
          <a:p>
            <a:pPr lvl="1" eaLnBrk="1" hangingPunct="1">
              <a:spcBef>
                <a:spcPts val="300"/>
              </a:spcBef>
              <a:spcAft>
                <a:spcPts val="600"/>
              </a:spcAft>
            </a:pPr>
            <a:r>
              <a:rPr lang="en-US" sz="2400" smtClean="0"/>
              <a:t>Dapat digunakan untuk memahami tingkat kesulitan yang dihadapi pengguna ketika menggunakan suatu sistem</a:t>
            </a:r>
          </a:p>
          <a:p>
            <a:pPr lvl="1" eaLnBrk="1" hangingPunct="1">
              <a:lnSpc>
                <a:spcPct val="90000"/>
              </a:lnSpc>
            </a:pPr>
            <a:endParaRPr lang="en-US" sz="2400" smtClean="0"/>
          </a:p>
        </p:txBody>
      </p:sp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9pPr>
          </a:lstStyle>
          <a:p>
            <a:fld id="{E1FBDA7A-E893-4A12-8E9A-FC5C59720485}" type="slidenum">
              <a:rPr lang="en-US" sz="1400"/>
              <a:pPr/>
              <a:t>21</a:t>
            </a:fld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i="1" smtClean="0"/>
              <a:t>Affordance</a:t>
            </a:r>
            <a:r>
              <a:rPr lang="en-US" sz="2000" b="1" smtClean="0"/>
              <a:t>(1)</a:t>
            </a:r>
            <a:endParaRPr lang="en-US" i="1" smtClean="0"/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i="1" smtClean="0"/>
              <a:t>Affordance</a:t>
            </a:r>
            <a:r>
              <a:rPr lang="en-US" smtClean="0"/>
              <a:t> adalah aspek perancangan dari sebuah obyek yang menunjukkan bagaimana obyek tersebut harus digunakan (</a:t>
            </a:r>
            <a:r>
              <a:rPr lang="en-US" smtClean="0">
                <a:solidFill>
                  <a:srgbClr val="4D2789"/>
                </a:solidFill>
              </a:rPr>
              <a:t>McGrenere &amp; Ho, 2000</a:t>
            </a:r>
            <a:r>
              <a:rPr lang="en-US" smtClean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Menyatakan hubungan antara obyek dengan penggunanya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Bersifat subyektif, setiap orang dapat berbeda</a:t>
            </a:r>
          </a:p>
        </p:txBody>
      </p:sp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9pPr>
          </a:lstStyle>
          <a:p>
            <a:fld id="{A55C8684-D33A-4D04-A0A6-2406495C824C}" type="slidenum">
              <a:rPr lang="en-US" sz="1400"/>
              <a:pPr/>
              <a:t>22</a:t>
            </a:fld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i="1" smtClean="0"/>
              <a:t>Affordance</a:t>
            </a:r>
            <a:r>
              <a:rPr lang="en-US" sz="2000" b="1" smtClean="0"/>
              <a:t>(2)</a:t>
            </a:r>
            <a:endParaRPr lang="en-US" i="1" smtClean="0"/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Contoh: </a:t>
            </a:r>
            <a:r>
              <a:rPr lang="en-US" i="1" smtClean="0"/>
              <a:t>bad affordance</a:t>
            </a:r>
            <a:endParaRPr lang="en-US" smtClean="0"/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9pPr>
          </a:lstStyle>
          <a:p>
            <a:fld id="{B5CF56B1-0C96-4998-B8B6-D2DC2956C693}" type="slidenum">
              <a:rPr lang="en-US" sz="1400"/>
              <a:pPr/>
              <a:t>23</a:t>
            </a:fld>
            <a:endParaRPr lang="en-US" sz="1400"/>
          </a:p>
        </p:txBody>
      </p:sp>
      <p:graphicFrame>
        <p:nvGraphicFramePr>
          <p:cNvPr id="27654" name="Object 5"/>
          <p:cNvGraphicFramePr>
            <a:graphicFrameLocks noChangeAspect="1"/>
          </p:cNvGraphicFramePr>
          <p:nvPr/>
        </p:nvGraphicFramePr>
        <p:xfrm>
          <a:off x="2362200" y="2743200"/>
          <a:ext cx="4267200" cy="2968625"/>
        </p:xfrm>
        <a:graphic>
          <a:graphicData uri="http://schemas.openxmlformats.org/presentationml/2006/ole">
            <p:oleObj spid="_x0000_s27655" name="Document" r:id="rId4" imgW="2286000" imgH="1591056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Paradigma Interaksi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 err="1" smtClean="0"/>
              <a:t>Antarmuka</a:t>
            </a:r>
            <a:r>
              <a:rPr lang="en-US" sz="2800" dirty="0" smtClean="0"/>
              <a:t> </a:t>
            </a:r>
            <a:r>
              <a:rPr lang="en-US" sz="2800" dirty="0" err="1" smtClean="0"/>
              <a:t>berpusat-pada-interaksi</a:t>
            </a:r>
            <a:r>
              <a:rPr lang="en-US" sz="2800" dirty="0" smtClean="0"/>
              <a:t>:</a:t>
            </a:r>
          </a:p>
          <a:p>
            <a:pPr lvl="1"/>
            <a:r>
              <a:rPr lang="en-US" sz="2400" dirty="0" err="1" smtClean="0"/>
              <a:t>Didasarkan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b="1" u="sng" dirty="0" err="1" smtClean="0"/>
              <a:t>pemahaman</a:t>
            </a:r>
            <a:r>
              <a:rPr lang="en-US" sz="2400" dirty="0" smtClean="0"/>
              <a:t> </a:t>
            </a:r>
            <a:r>
              <a:rPr lang="en-US" sz="2400" dirty="0" err="1" smtClean="0"/>
              <a:t>tentang</a:t>
            </a:r>
            <a:r>
              <a:rPr lang="en-US" sz="2400" dirty="0" smtClean="0"/>
              <a:t> </a:t>
            </a:r>
            <a:r>
              <a:rPr lang="en-US" sz="2400" dirty="0" err="1" smtClean="0"/>
              <a:t>cara</a:t>
            </a:r>
            <a:r>
              <a:rPr lang="en-US" sz="2400" dirty="0" smtClean="0"/>
              <a:t> </a:t>
            </a:r>
            <a:r>
              <a:rPr lang="en-US" sz="2400" dirty="0" err="1" smtClean="0"/>
              <a:t>kerja</a:t>
            </a:r>
            <a:r>
              <a:rPr lang="en-US" sz="2400" dirty="0" smtClean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dirty="0" err="1" smtClean="0"/>
              <a:t>benda</a:t>
            </a:r>
            <a:r>
              <a:rPr lang="en-US" sz="2400" dirty="0" smtClean="0"/>
              <a:t>, </a:t>
            </a:r>
            <a:r>
              <a:rPr lang="id-ID" sz="2400" dirty="0" smtClean="0"/>
              <a:t>Contoh : roda gigi, tuas dan katub didalam sebuah </a:t>
            </a:r>
            <a:r>
              <a:rPr lang="id-ID" sz="2400" dirty="0" smtClean="0"/>
              <a:t>mesin</a:t>
            </a:r>
            <a:endParaRPr lang="en-US" sz="2400" dirty="0" smtClean="0"/>
          </a:p>
          <a:p>
            <a:pPr eaLnBrk="1" hangingPunct="1"/>
            <a:r>
              <a:rPr lang="en-US" sz="2800" dirty="0" err="1" smtClean="0"/>
              <a:t>Antarmuka</a:t>
            </a:r>
            <a:r>
              <a:rPr lang="en-US" sz="2800" dirty="0" smtClean="0"/>
              <a:t> </a:t>
            </a:r>
            <a:r>
              <a:rPr lang="en-US" sz="2800" dirty="0" err="1" smtClean="0"/>
              <a:t>metaforik</a:t>
            </a:r>
            <a:r>
              <a:rPr lang="en-US" sz="2800" dirty="0" smtClean="0"/>
              <a:t>:</a:t>
            </a:r>
          </a:p>
          <a:p>
            <a:pPr lvl="1"/>
            <a:r>
              <a:rPr lang="en-US" sz="2400" dirty="0" err="1" smtClean="0"/>
              <a:t>Didasarkan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b="1" u="sng" dirty="0" err="1" smtClean="0"/>
              <a:t>intuisi</a:t>
            </a:r>
            <a:r>
              <a:rPr lang="en-US" sz="2400" i="1" dirty="0" smtClean="0"/>
              <a:t> </a:t>
            </a:r>
            <a:r>
              <a:rPr lang="en-US" sz="2400" dirty="0" err="1" smtClean="0"/>
              <a:t>tentang</a:t>
            </a:r>
            <a:r>
              <a:rPr lang="en-US" sz="2400" dirty="0" smtClean="0"/>
              <a:t> </a:t>
            </a:r>
            <a:r>
              <a:rPr lang="en-US" sz="2400" dirty="0" err="1" smtClean="0"/>
              <a:t>cara</a:t>
            </a:r>
            <a:r>
              <a:rPr lang="en-US" sz="2400" dirty="0" smtClean="0"/>
              <a:t> </a:t>
            </a:r>
            <a:r>
              <a:rPr lang="en-US" sz="2400" dirty="0" err="1" smtClean="0"/>
              <a:t>kerja</a:t>
            </a:r>
            <a:r>
              <a:rPr lang="en-US" sz="2400" dirty="0" smtClean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dirty="0" err="1" smtClean="0"/>
              <a:t>benda</a:t>
            </a:r>
            <a:r>
              <a:rPr lang="en-US" sz="2400" dirty="0" smtClean="0"/>
              <a:t>, </a:t>
            </a:r>
            <a:r>
              <a:rPr lang="id-ID" sz="2400" dirty="0" smtClean="0"/>
              <a:t>Contoh. Ikon </a:t>
            </a:r>
            <a:r>
              <a:rPr lang="id-ID" sz="2400" dirty="0" smtClean="0"/>
              <a:t>berkas</a:t>
            </a:r>
            <a:r>
              <a:rPr lang="en-US" sz="2400" dirty="0" smtClean="0"/>
              <a:t> </a:t>
            </a:r>
            <a:endParaRPr lang="en-US" sz="2400" dirty="0" smtClean="0"/>
          </a:p>
          <a:p>
            <a:pPr eaLnBrk="1" hangingPunct="1"/>
            <a:r>
              <a:rPr lang="en-US" sz="2800" dirty="0" err="1" smtClean="0"/>
              <a:t>Antarmuka</a:t>
            </a:r>
            <a:r>
              <a:rPr lang="en-US" sz="2800" dirty="0" smtClean="0"/>
              <a:t> </a:t>
            </a:r>
            <a:r>
              <a:rPr lang="en-US" sz="2800" dirty="0" err="1" smtClean="0"/>
              <a:t>idiomatik</a:t>
            </a:r>
            <a:r>
              <a:rPr lang="en-US" sz="2800" dirty="0" smtClean="0"/>
              <a:t>:</a:t>
            </a:r>
          </a:p>
          <a:p>
            <a:pPr lvl="1"/>
            <a:r>
              <a:rPr lang="en-US" sz="2400" dirty="0" err="1" smtClean="0"/>
              <a:t>Didasarkan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b="1" u="sng" dirty="0" err="1" smtClean="0"/>
              <a:t>pembelajaran</a:t>
            </a:r>
            <a:r>
              <a:rPr lang="en-US" sz="2400" dirty="0" smtClean="0"/>
              <a:t> </a:t>
            </a:r>
            <a:r>
              <a:rPr lang="en-US" sz="2400" dirty="0" err="1" smtClean="0"/>
              <a:t>tentang</a:t>
            </a:r>
            <a:r>
              <a:rPr lang="en-US" sz="2400" dirty="0" smtClean="0"/>
              <a:t> </a:t>
            </a:r>
            <a:r>
              <a:rPr lang="en-US" sz="2400" dirty="0" err="1" smtClean="0"/>
              <a:t>cara</a:t>
            </a:r>
            <a:r>
              <a:rPr lang="en-US" sz="2400" dirty="0" smtClean="0"/>
              <a:t> </a:t>
            </a:r>
            <a:r>
              <a:rPr lang="en-US" sz="2400" dirty="0" err="1" smtClean="0"/>
              <a:t>kerja</a:t>
            </a:r>
            <a:r>
              <a:rPr lang="en-US" sz="2400" dirty="0" smtClean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dirty="0" err="1" smtClean="0"/>
              <a:t>benda</a:t>
            </a:r>
            <a:r>
              <a:rPr lang="en-US" sz="2400" dirty="0" smtClean="0"/>
              <a:t>, </a:t>
            </a:r>
            <a:r>
              <a:rPr lang="id-ID" sz="2400" dirty="0" smtClean="0"/>
              <a:t>Contoh : polisi tidur, jago merah, ringan tangan</a:t>
            </a:r>
          </a:p>
          <a:p>
            <a:pPr lvl="1" eaLnBrk="1" hangingPunct="1"/>
            <a:endParaRPr lang="en-US" sz="2400" dirty="0" smtClean="0"/>
          </a:p>
        </p:txBody>
      </p:sp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9pPr>
          </a:lstStyle>
          <a:p>
            <a:fld id="{AF20C1FA-B44C-4B1D-9E35-C97C1817C975}" type="slidenum">
              <a:rPr lang="en-US" sz="1400"/>
              <a:pPr/>
              <a:t>24</a:t>
            </a:fld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b="1" smtClean="0"/>
              <a:t>Siklus Tindakan, Eksekusi &amp; Evaluasi </a:t>
            </a:r>
            <a:r>
              <a:rPr lang="en-US" sz="2000" b="1" smtClean="0"/>
              <a:t>(1)</a:t>
            </a:r>
            <a:endParaRPr lang="en-US" b="1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Norman (1990)</a:t>
            </a:r>
          </a:p>
          <a:p>
            <a:pPr eaLnBrk="1" hangingPunct="1"/>
            <a:endParaRPr lang="en-US" smtClean="0"/>
          </a:p>
        </p:txBody>
      </p:sp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9pPr>
          </a:lstStyle>
          <a:p>
            <a:fld id="{0FF2ACEB-8A45-4E01-912E-51D7FE40D427}" type="slidenum">
              <a:rPr lang="en-US" sz="1400"/>
              <a:pPr/>
              <a:t>3</a:t>
            </a:fld>
            <a:endParaRPr lang="en-US" sz="1400"/>
          </a:p>
        </p:txBody>
      </p:sp>
      <p:pic>
        <p:nvPicPr>
          <p:cNvPr id="5125" name="Picture 2" descr="Gambar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2217" t="-4861" r="-2217" b="-4861"/>
          <a:stretch>
            <a:fillRect/>
          </a:stretch>
        </p:blipFill>
        <p:spPr bwMode="auto">
          <a:xfrm>
            <a:off x="381000" y="2590800"/>
            <a:ext cx="8232775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b="1" smtClean="0"/>
              <a:t>Siklus Tindakan, Eksekusi &amp; Evaluasi </a:t>
            </a:r>
            <a:r>
              <a:rPr lang="en-US" sz="2000" b="1" smtClean="0"/>
              <a:t>(2)</a:t>
            </a:r>
            <a:endParaRPr lang="en-US" b="1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600" b="1" smtClean="0"/>
              <a:t>Gol</a:t>
            </a:r>
            <a:r>
              <a:rPr lang="en-US" sz="2600" smtClean="0"/>
              <a:t>: kejadian yang diinginkan oleh pengguna</a:t>
            </a:r>
          </a:p>
          <a:p>
            <a:pPr eaLnBrk="1" hangingPunct="1"/>
            <a:r>
              <a:rPr lang="en-US" sz="2600" b="1" smtClean="0"/>
              <a:t>Eksekusi</a:t>
            </a:r>
            <a:r>
              <a:rPr lang="en-US" sz="2600" smtClean="0"/>
              <a:t>: melakukan eksekusi atas suatu tindakan dalam dunia nyata</a:t>
            </a:r>
          </a:p>
          <a:p>
            <a:pPr eaLnBrk="1" hangingPunct="1"/>
            <a:r>
              <a:rPr lang="en-US" sz="2600" b="1" smtClean="0"/>
              <a:t>Dunia nyata</a:t>
            </a:r>
            <a:r>
              <a:rPr lang="en-US" sz="2600" smtClean="0"/>
              <a:t>: tempat dimana pengguna dapat mengeksekusi suatu tindakan dengan cara memanipulasi suatu obyek</a:t>
            </a:r>
          </a:p>
          <a:p>
            <a:pPr eaLnBrk="1" hangingPunct="1"/>
            <a:r>
              <a:rPr lang="en-US" sz="2600" b="1" smtClean="0"/>
              <a:t>Evaluasi</a:t>
            </a:r>
            <a:r>
              <a:rPr lang="en-US" sz="2600" smtClean="0"/>
              <a:t>: </a:t>
            </a:r>
          </a:p>
          <a:p>
            <a:pPr lvl="1" eaLnBrk="1" hangingPunct="1"/>
            <a:r>
              <a:rPr lang="en-US" sz="2200" smtClean="0"/>
              <a:t>validasi atas suatu tindakan</a:t>
            </a:r>
          </a:p>
          <a:p>
            <a:pPr lvl="1" eaLnBrk="1" hangingPunct="1"/>
            <a:r>
              <a:rPr lang="en-US" sz="2200" smtClean="0"/>
              <a:t>membandingkan hasil yang diperoleh dengan gol</a:t>
            </a:r>
          </a:p>
        </p:txBody>
      </p:sp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9pPr>
          </a:lstStyle>
          <a:p>
            <a:fld id="{04B1B205-442F-41D8-98F0-A89CBE7FDD70}" type="slidenum">
              <a:rPr lang="en-US" sz="1400"/>
              <a:pPr/>
              <a:t>4</a:t>
            </a:fld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b="1" smtClean="0"/>
              <a:t>Siklus Tindakan, Eksekusi &amp; Evaluasi </a:t>
            </a:r>
            <a:r>
              <a:rPr lang="en-US" sz="2000" b="1" smtClean="0"/>
              <a:t>(3)</a:t>
            </a:r>
            <a:endParaRPr lang="en-US" b="1" smtClean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Tujuh langkah tindakan</a:t>
            </a:r>
            <a:r>
              <a:rPr lang="en-US" sz="2600" smtClean="0"/>
              <a:t>:</a:t>
            </a:r>
          </a:p>
        </p:txBody>
      </p:sp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9pPr>
          </a:lstStyle>
          <a:p>
            <a:fld id="{FC883CFD-9232-4D44-9380-9DF140D14CA7}" type="slidenum">
              <a:rPr lang="en-US" sz="1400"/>
              <a:pPr/>
              <a:t>5</a:t>
            </a:fld>
            <a:endParaRPr lang="en-US" sz="1400"/>
          </a:p>
        </p:txBody>
      </p:sp>
      <p:pic>
        <p:nvPicPr>
          <p:cNvPr id="7173" name="Picture 2" descr="Gambar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2217" t="-4553" r="-2217" b="-4553"/>
          <a:stretch>
            <a:fillRect/>
          </a:stretch>
        </p:blipFill>
        <p:spPr bwMode="auto">
          <a:xfrm>
            <a:off x="457200" y="2590800"/>
            <a:ext cx="80772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Pemodelan Sistem </a:t>
            </a:r>
            <a:r>
              <a:rPr lang="en-US" sz="2000" b="1" smtClean="0"/>
              <a:t>(1)</a:t>
            </a:r>
            <a:endParaRPr lang="en-US" b="1" smtClean="0"/>
          </a:p>
        </p:txBody>
      </p:sp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9pPr>
          </a:lstStyle>
          <a:p>
            <a:fld id="{0C8CEA58-669A-4ECB-9942-DBD48D1382E2}" type="slidenum">
              <a:rPr lang="en-US" sz="1400"/>
              <a:pPr/>
              <a:t>6</a:t>
            </a:fld>
            <a:endParaRPr lang="en-US" sz="1400"/>
          </a:p>
        </p:txBody>
      </p:sp>
      <p:pic>
        <p:nvPicPr>
          <p:cNvPr id="8196" name="Picture 2" descr="Gambar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2959" t="-3770" r="-2959" b="-3770"/>
          <a:stretch>
            <a:fillRect/>
          </a:stretch>
        </p:blipFill>
        <p:spPr bwMode="auto">
          <a:xfrm>
            <a:off x="914400" y="1981200"/>
            <a:ext cx="7239000" cy="424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Pemodelan Sistem </a:t>
            </a:r>
            <a:r>
              <a:rPr lang="en-US" sz="2000" b="1" smtClean="0"/>
              <a:t>(2)</a:t>
            </a:r>
            <a:endParaRPr lang="en-US" smtClean="0"/>
          </a:p>
        </p:txBody>
      </p:sp>
      <p:sp>
        <p:nvSpPr>
          <p:cNvPr id="9220" name="Rectangle 6"/>
          <p:cNvSpPr>
            <a:spLocks noGrp="1" noChangeArrowheads="1"/>
          </p:cNvSpPr>
          <p:nvPr>
            <p:ph idx="1"/>
          </p:nvPr>
        </p:nvSpPr>
        <p:spPr>
          <a:xfrm>
            <a:off x="990600" y="2057400"/>
            <a:ext cx="7772400" cy="4114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 smtClean="0"/>
              <a:t>Model </a:t>
            </a:r>
            <a:r>
              <a:rPr lang="en-US" sz="2600" b="1" dirty="0" err="1" smtClean="0"/>
              <a:t>konseptual</a:t>
            </a:r>
            <a:r>
              <a:rPr lang="en-US" sz="2600" dirty="0" smtClean="0"/>
              <a:t> </a:t>
            </a:r>
            <a:r>
              <a:rPr lang="en-US" sz="2600" dirty="0" err="1" smtClean="0"/>
              <a:t>atau</a:t>
            </a:r>
            <a:r>
              <a:rPr lang="en-US" sz="2600" dirty="0" smtClean="0"/>
              <a:t> </a:t>
            </a:r>
            <a:r>
              <a:rPr lang="en-US" sz="2600" b="1" dirty="0" smtClean="0"/>
              <a:t>model </a:t>
            </a:r>
            <a:r>
              <a:rPr lang="en-US" sz="2600" b="1" dirty="0" err="1" smtClean="0"/>
              <a:t>perancang</a:t>
            </a:r>
            <a:r>
              <a:rPr lang="en-US" sz="2600" dirty="0" smtClean="0"/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 smtClean="0"/>
              <a:t>model yang </a:t>
            </a:r>
            <a:r>
              <a:rPr lang="en-US" sz="2200" dirty="0" err="1" smtClean="0"/>
              <a:t>diciptakan</a:t>
            </a:r>
            <a:r>
              <a:rPr lang="en-US" sz="2200" dirty="0" smtClean="0"/>
              <a:t> </a:t>
            </a:r>
            <a:r>
              <a:rPr lang="en-US" sz="2200" dirty="0" err="1" smtClean="0"/>
              <a:t>oleh</a:t>
            </a:r>
            <a:r>
              <a:rPr lang="en-US" sz="2200" dirty="0" smtClean="0"/>
              <a:t> </a:t>
            </a:r>
            <a:r>
              <a:rPr lang="en-US" sz="2200" dirty="0" err="1" smtClean="0"/>
              <a:t>perancang</a:t>
            </a:r>
            <a:endParaRPr lang="en-US" sz="2200" dirty="0" smtClean="0"/>
          </a:p>
          <a:p>
            <a:pPr eaLnBrk="1" hangingPunct="1">
              <a:lnSpc>
                <a:spcPct val="80000"/>
              </a:lnSpc>
            </a:pPr>
            <a:r>
              <a:rPr lang="en-US" sz="2600" b="1" dirty="0" err="1" smtClean="0"/>
              <a:t>Gambaran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sistem</a:t>
            </a:r>
            <a:r>
              <a:rPr lang="en-US" sz="2600" b="1" dirty="0" smtClean="0"/>
              <a:t> </a:t>
            </a:r>
            <a:r>
              <a:rPr lang="en-US" sz="2600" dirty="0" smtClean="0"/>
              <a:t>(</a:t>
            </a:r>
            <a:r>
              <a:rPr lang="en-US" sz="2600" i="1" dirty="0" smtClean="0"/>
              <a:t>system image</a:t>
            </a:r>
            <a:r>
              <a:rPr lang="en-US" sz="2600" dirty="0" smtClean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 err="1" smtClean="0"/>
              <a:t>sistem</a:t>
            </a:r>
            <a:r>
              <a:rPr lang="en-US" sz="2200" dirty="0" smtClean="0"/>
              <a:t> yang </a:t>
            </a:r>
            <a:r>
              <a:rPr lang="en-US" sz="2200" dirty="0" err="1" smtClean="0"/>
              <a:t>diciptakan</a:t>
            </a:r>
            <a:r>
              <a:rPr lang="en-US" sz="2200" dirty="0" smtClean="0"/>
              <a:t> </a:t>
            </a:r>
            <a:r>
              <a:rPr lang="en-US" sz="2200" dirty="0" err="1" smtClean="0"/>
              <a:t>oleh</a:t>
            </a:r>
            <a:r>
              <a:rPr lang="en-US" sz="2200" dirty="0" smtClean="0"/>
              <a:t> </a:t>
            </a:r>
            <a:r>
              <a:rPr lang="en-US" sz="2200" dirty="0" err="1" smtClean="0"/>
              <a:t>perancang</a:t>
            </a:r>
            <a:r>
              <a:rPr lang="en-US" sz="2200" dirty="0" smtClean="0"/>
              <a:t> </a:t>
            </a:r>
            <a:r>
              <a:rPr lang="en-US" sz="2200" dirty="0" err="1" smtClean="0"/>
              <a:t>dan</a:t>
            </a:r>
            <a:r>
              <a:rPr lang="en-US" sz="2200" dirty="0" smtClean="0"/>
              <a:t> yang </a:t>
            </a:r>
            <a:r>
              <a:rPr lang="en-US" sz="2200" dirty="0" err="1" smtClean="0"/>
              <a:t>sesungguhnya</a:t>
            </a:r>
            <a:r>
              <a:rPr lang="en-US" sz="2200" dirty="0" smtClean="0"/>
              <a:t> </a:t>
            </a:r>
            <a:r>
              <a:rPr lang="en-US" sz="2200" dirty="0" err="1" smtClean="0"/>
              <a:t>dilihat</a:t>
            </a:r>
            <a:r>
              <a:rPr lang="en-US" sz="2200" dirty="0" smtClean="0"/>
              <a:t> </a:t>
            </a:r>
            <a:r>
              <a:rPr lang="en-US" sz="2200" dirty="0" err="1" smtClean="0"/>
              <a:t>oleh</a:t>
            </a:r>
            <a:r>
              <a:rPr lang="en-US" sz="2200" dirty="0" smtClean="0"/>
              <a:t> </a:t>
            </a:r>
            <a:r>
              <a:rPr lang="en-US" sz="2200" dirty="0" err="1" smtClean="0"/>
              <a:t>pengguna</a:t>
            </a:r>
            <a:endParaRPr lang="en-US" sz="22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200" dirty="0" err="1" smtClean="0"/>
              <a:t>menyangkut</a:t>
            </a:r>
            <a:r>
              <a:rPr lang="en-US" sz="2200" dirty="0" smtClean="0"/>
              <a:t> </a:t>
            </a:r>
            <a:r>
              <a:rPr lang="en-US" sz="2200" dirty="0" err="1" smtClean="0"/>
              <a:t>apa</a:t>
            </a:r>
            <a:r>
              <a:rPr lang="en-US" sz="2200" dirty="0" smtClean="0"/>
              <a:t> yang </a:t>
            </a:r>
            <a:r>
              <a:rPr lang="en-US" sz="2200" dirty="0" err="1" smtClean="0"/>
              <a:t>terlihat</a:t>
            </a:r>
            <a:r>
              <a:rPr lang="en-US" sz="2200" dirty="0" smtClean="0"/>
              <a:t> </a:t>
            </a:r>
            <a:r>
              <a:rPr lang="en-US" sz="2200" dirty="0" err="1" smtClean="0"/>
              <a:t>di</a:t>
            </a:r>
            <a:r>
              <a:rPr lang="en-US" sz="2200" dirty="0" smtClean="0"/>
              <a:t> </a:t>
            </a:r>
            <a:r>
              <a:rPr lang="en-US" sz="2200" dirty="0" err="1" smtClean="0"/>
              <a:t>layar</a:t>
            </a:r>
            <a:r>
              <a:rPr lang="en-US" sz="2200" dirty="0" smtClean="0"/>
              <a:t> </a:t>
            </a:r>
            <a:r>
              <a:rPr lang="en-US" sz="2200" dirty="0" err="1" smtClean="0"/>
              <a:t>tampilan</a:t>
            </a:r>
            <a:r>
              <a:rPr lang="en-US" sz="2200" dirty="0" smtClean="0"/>
              <a:t> </a:t>
            </a:r>
            <a:r>
              <a:rPr lang="en-US" sz="2200" dirty="0" err="1" smtClean="0"/>
              <a:t>dokumentasi</a:t>
            </a:r>
            <a:r>
              <a:rPr lang="en-US" sz="2200" dirty="0" smtClean="0"/>
              <a:t> </a:t>
            </a:r>
            <a:endParaRPr lang="en-US" sz="22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200" dirty="0" err="1" smtClean="0"/>
              <a:t>hal-hal</a:t>
            </a:r>
            <a:r>
              <a:rPr lang="en-US" sz="2200" dirty="0" smtClean="0"/>
              <a:t> lain yang </a:t>
            </a:r>
            <a:r>
              <a:rPr lang="en-US" sz="2200" dirty="0" err="1" smtClean="0"/>
              <a:t>berhubungan</a:t>
            </a:r>
            <a:r>
              <a:rPr lang="en-US" sz="2200" dirty="0" smtClean="0"/>
              <a:t> </a:t>
            </a:r>
            <a:r>
              <a:rPr lang="en-US" sz="2200" dirty="0" err="1" smtClean="0"/>
              <a:t>dengan</a:t>
            </a:r>
            <a:r>
              <a:rPr lang="en-US" sz="2200" dirty="0" smtClean="0"/>
              <a:t> </a:t>
            </a:r>
            <a:r>
              <a:rPr lang="en-US" sz="2200" dirty="0" err="1" smtClean="0"/>
              <a:t>sistem</a:t>
            </a:r>
            <a:r>
              <a:rPr lang="en-US" sz="2200" dirty="0" smtClean="0"/>
              <a:t> </a:t>
            </a:r>
            <a:r>
              <a:rPr lang="en-US" sz="2200" dirty="0" err="1" smtClean="0"/>
              <a:t>tersebut</a:t>
            </a:r>
            <a:r>
              <a:rPr lang="en-US" sz="2200" dirty="0" smtClean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b="1" dirty="0" smtClean="0"/>
              <a:t>Model mental </a:t>
            </a:r>
            <a:r>
              <a:rPr lang="en-US" sz="2600" dirty="0" smtClean="0"/>
              <a:t>(</a:t>
            </a:r>
            <a:r>
              <a:rPr lang="en-US" sz="2600" dirty="0" err="1" smtClean="0"/>
              <a:t>pengguna</a:t>
            </a:r>
            <a:r>
              <a:rPr lang="en-US" sz="2600" dirty="0" smtClean="0"/>
              <a:t>):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 smtClean="0"/>
              <a:t>model yang </a:t>
            </a:r>
            <a:r>
              <a:rPr lang="en-US" sz="2200" dirty="0" err="1" smtClean="0"/>
              <a:t>diciptakan</a:t>
            </a:r>
            <a:r>
              <a:rPr lang="en-US" sz="2200" dirty="0" smtClean="0"/>
              <a:t> </a:t>
            </a:r>
            <a:r>
              <a:rPr lang="en-US" sz="2200" dirty="0" err="1" smtClean="0"/>
              <a:t>oleh</a:t>
            </a:r>
            <a:r>
              <a:rPr lang="en-US" sz="2200" dirty="0" smtClean="0"/>
              <a:t> </a:t>
            </a:r>
            <a:r>
              <a:rPr lang="en-US" sz="2200" dirty="0" err="1" smtClean="0"/>
              <a:t>pengguna</a:t>
            </a:r>
            <a:r>
              <a:rPr lang="en-US" sz="2200" dirty="0" smtClean="0"/>
              <a:t> </a:t>
            </a:r>
            <a:r>
              <a:rPr lang="en-US" sz="2200" dirty="0" err="1" smtClean="0"/>
              <a:t>ketika</a:t>
            </a:r>
            <a:r>
              <a:rPr lang="en-US" sz="2200" dirty="0" smtClean="0"/>
              <a:t> </a:t>
            </a:r>
            <a:r>
              <a:rPr lang="en-US" sz="2200" dirty="0" err="1" smtClean="0"/>
              <a:t>pengguna</a:t>
            </a:r>
            <a:r>
              <a:rPr lang="en-US" sz="2200" dirty="0" smtClean="0"/>
              <a:t> </a:t>
            </a:r>
            <a:r>
              <a:rPr lang="en-US" sz="2200" dirty="0" err="1" smtClean="0"/>
              <a:t>berinteraksi</a:t>
            </a:r>
            <a:r>
              <a:rPr lang="en-US" sz="2200" dirty="0" smtClean="0"/>
              <a:t> </a:t>
            </a:r>
            <a:r>
              <a:rPr lang="en-US" sz="2200" dirty="0" err="1" smtClean="0"/>
              <a:t>dengan</a:t>
            </a:r>
            <a:r>
              <a:rPr lang="en-US" sz="2200" dirty="0" smtClean="0"/>
              <a:t> </a:t>
            </a:r>
            <a:r>
              <a:rPr lang="en-US" sz="2200" dirty="0" err="1" smtClean="0"/>
              <a:t>suatu</a:t>
            </a:r>
            <a:r>
              <a:rPr lang="en-US" sz="2200" dirty="0" smtClean="0"/>
              <a:t> </a:t>
            </a:r>
            <a:r>
              <a:rPr lang="en-US" sz="2200" dirty="0" err="1" smtClean="0"/>
              <a:t>sistem</a:t>
            </a:r>
            <a:endParaRPr lang="en-US" sz="22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200" dirty="0" smtClean="0"/>
              <a:t>model mental </a:t>
            </a:r>
            <a:r>
              <a:rPr lang="en-US" sz="2200" dirty="0" err="1" smtClean="0"/>
              <a:t>tidak</a:t>
            </a:r>
            <a:r>
              <a:rPr lang="en-US" sz="2200" dirty="0" smtClean="0"/>
              <a:t> </a:t>
            </a:r>
            <a:r>
              <a:rPr lang="en-US" sz="2200" dirty="0" err="1" smtClean="0"/>
              <a:t>akan</a:t>
            </a:r>
            <a:r>
              <a:rPr lang="en-US" sz="2200" dirty="0" smtClean="0"/>
              <a:t> </a:t>
            </a:r>
            <a:r>
              <a:rPr lang="en-US" sz="2200" dirty="0" err="1" smtClean="0"/>
              <a:t>pernah</a:t>
            </a:r>
            <a:r>
              <a:rPr lang="en-US" sz="2200" dirty="0" smtClean="0"/>
              <a:t> </a:t>
            </a:r>
            <a:r>
              <a:rPr lang="en-US" sz="2200" dirty="0" err="1" smtClean="0"/>
              <a:t>terbentuk</a:t>
            </a:r>
            <a:r>
              <a:rPr lang="en-US" sz="2200" dirty="0" smtClean="0"/>
              <a:t> </a:t>
            </a:r>
            <a:r>
              <a:rPr lang="en-US" sz="2200" dirty="0" err="1" smtClean="0"/>
              <a:t>jika</a:t>
            </a:r>
            <a:r>
              <a:rPr lang="en-US" sz="2200" dirty="0" smtClean="0"/>
              <a:t> </a:t>
            </a:r>
            <a:r>
              <a:rPr lang="en-US" sz="2200" dirty="0" err="1" smtClean="0"/>
              <a:t>seseorang</a:t>
            </a:r>
            <a:r>
              <a:rPr lang="en-US" sz="2200" dirty="0" smtClean="0"/>
              <a:t> </a:t>
            </a:r>
            <a:r>
              <a:rPr lang="en-US" sz="2200" dirty="0" err="1" smtClean="0"/>
              <a:t>tidak</a:t>
            </a:r>
            <a:r>
              <a:rPr lang="en-US" sz="2200" dirty="0" smtClean="0"/>
              <a:t> </a:t>
            </a:r>
            <a:r>
              <a:rPr lang="en-US" sz="2200" dirty="0" err="1" smtClean="0"/>
              <a:t>pernah</a:t>
            </a:r>
            <a:r>
              <a:rPr lang="en-US" sz="2200" dirty="0" smtClean="0"/>
              <a:t> </a:t>
            </a:r>
            <a:r>
              <a:rPr lang="en-US" sz="2200" dirty="0" err="1" smtClean="0"/>
              <a:t>menggunakan</a:t>
            </a:r>
            <a:r>
              <a:rPr lang="en-US" sz="2200" dirty="0" smtClean="0"/>
              <a:t> </a:t>
            </a:r>
            <a:r>
              <a:rPr lang="en-US" sz="2200" dirty="0" err="1" smtClean="0"/>
              <a:t>sistem</a:t>
            </a:r>
            <a:endParaRPr lang="en-US" sz="2200" dirty="0" smtClean="0"/>
          </a:p>
        </p:txBody>
      </p:sp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9pPr>
          </a:lstStyle>
          <a:p>
            <a:fld id="{C5AD8F44-3F66-4A94-9EBA-44465D7C1BE1}" type="slidenum">
              <a:rPr lang="en-US" sz="1400"/>
              <a:pPr/>
              <a:t>7</a:t>
            </a:fld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Pemodelan Sistem </a:t>
            </a:r>
            <a:r>
              <a:rPr lang="en-US" sz="2000" b="1" smtClean="0"/>
              <a:t>(3)</a:t>
            </a:r>
            <a:endParaRPr lang="en-US" smtClean="0"/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9pPr>
          </a:lstStyle>
          <a:p>
            <a:fld id="{F4982428-C6BC-436B-88E4-1136D30EACD4}" type="slidenum">
              <a:rPr lang="en-US" sz="1400"/>
              <a:pPr/>
              <a:t>8</a:t>
            </a:fld>
            <a:endParaRPr lang="en-US" sz="1400"/>
          </a:p>
        </p:txBody>
      </p:sp>
      <p:pic>
        <p:nvPicPr>
          <p:cNvPr id="10244" name="Picture 2" descr="Gambar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2446" t="-3467" r="-2446" b="-3467"/>
          <a:stretch>
            <a:fillRect/>
          </a:stretch>
        </p:blipFill>
        <p:spPr bwMode="auto">
          <a:xfrm>
            <a:off x="1219200" y="1905000"/>
            <a:ext cx="6553200" cy="448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Jarak Pemisah Eksekusi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i="1" smtClean="0"/>
              <a:t>Gulf of execution</a:t>
            </a:r>
            <a:r>
              <a:rPr lang="en-US" smtClean="0"/>
              <a:t> muncul karena: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Adanya jarak (</a:t>
            </a:r>
            <a:r>
              <a:rPr lang="en-US" i="1" smtClean="0"/>
              <a:t>gulf</a:t>
            </a:r>
            <a:r>
              <a:rPr lang="en-US" smtClean="0"/>
              <a:t>) antara representasi mental yang dimiliki oleh pengguna dengan komponen fisik dan status sistem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Perbedaan antara keinginan pengguna dengan apa yang dapat dilakukan oleh sebuah sistem atau seberapa jauh sistem tersebut dapat mendukung tindakan yang akan dilakukan oleh pengguna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9pPr>
          </a:lstStyle>
          <a:p>
            <a:fld id="{F9600DBB-E159-42E5-A9DD-AB55537A3CF5}" type="slidenum">
              <a:rPr lang="en-US" sz="1400"/>
              <a:pPr/>
              <a:t>9</a:t>
            </a:fld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823</TotalTime>
  <Words>870</Words>
  <Application>Microsoft Office PowerPoint</Application>
  <PresentationFormat>On-screen Show (4:3)</PresentationFormat>
  <Paragraphs>166</Paragraphs>
  <Slides>24</Slides>
  <Notes>24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Clarity</vt:lpstr>
      <vt:lpstr>Document</vt:lpstr>
      <vt:lpstr>Kerangka Kerja dan Paradigma Interaksi</vt:lpstr>
      <vt:lpstr>Kerangka Kerja</vt:lpstr>
      <vt:lpstr>Siklus Tindakan, Eksekusi &amp; Evaluasi (1)</vt:lpstr>
      <vt:lpstr>Siklus Tindakan, Eksekusi &amp; Evaluasi (2)</vt:lpstr>
      <vt:lpstr>Siklus Tindakan, Eksekusi &amp; Evaluasi (3)</vt:lpstr>
      <vt:lpstr>Pemodelan Sistem (1)</vt:lpstr>
      <vt:lpstr>Pemodelan Sistem (2)</vt:lpstr>
      <vt:lpstr>Pemodelan Sistem (3)</vt:lpstr>
      <vt:lpstr>Jarak Pemisah Eksekusi</vt:lpstr>
      <vt:lpstr>Jarak Pemisah Evaluasi</vt:lpstr>
      <vt:lpstr>JPEk dan JPEv</vt:lpstr>
      <vt:lpstr>Questions to be addressed</vt:lpstr>
      <vt:lpstr>Kerangka Kerja Interaksi (1)</vt:lpstr>
      <vt:lpstr>Kerangka Kerja Interaksi (2)</vt:lpstr>
      <vt:lpstr>Kerangka Kerja Interaksi (3)</vt:lpstr>
      <vt:lpstr>Siklus Interaksi</vt:lpstr>
      <vt:lpstr>Kompleksitas Interaksi</vt:lpstr>
      <vt:lpstr>Kompleksitas Interaksi</vt:lpstr>
      <vt:lpstr>Pemetaan</vt:lpstr>
      <vt:lpstr>Jarak Semantik (Hutchins, et al. 1986)</vt:lpstr>
      <vt:lpstr>Jarak Artikulatori (Hutchins, et al. 1986)</vt:lpstr>
      <vt:lpstr>Affordance(1)</vt:lpstr>
      <vt:lpstr>Affordance(2)</vt:lpstr>
      <vt:lpstr>Paradigma Interaksi</vt:lpstr>
    </vt:vector>
  </TitlesOfParts>
  <Company>Electrical Engineering Dept, UGM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Kerangka Kerja dan Paradigma Interaksi</dc:title>
  <dc:creator>Paulus Insap Santosa</dc:creator>
  <cp:lastModifiedBy>spektra</cp:lastModifiedBy>
  <cp:revision>36</cp:revision>
  <dcterms:created xsi:type="dcterms:W3CDTF">2009-09-23T15:12:48Z</dcterms:created>
  <dcterms:modified xsi:type="dcterms:W3CDTF">2012-10-16T23:02:14Z</dcterms:modified>
</cp:coreProperties>
</file>