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4" d="100"/>
          <a:sy n="114"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F91A5-17B1-497F-9919-82867DA0AAA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06B8D04-522C-4C25-BA23-FB94F4C60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79A954E-FB23-4CDB-B87C-5796E17C3310}"/>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D1160722-83C0-480A-A587-C2CDE35000C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F40725-15EF-4956-ADC0-1EA28A8CB0FB}"/>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119817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84DE4-9A3B-4C8B-AEC3-90F4FA85C07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5219F020-9128-47CC-89E6-6A3020B4AE5D}"/>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7C52045-017B-4AEB-8386-12C138F39550}"/>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740C1E56-3C87-4880-8267-0C52B878987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E46FABB-92B1-4D6E-A101-E64026793771}"/>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17076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B4EC35A-3AD5-4696-9090-B2459B30038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C76EB99-78E4-4023-B1E2-76B96357D9EF}"/>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EBB9B98-A10B-40EE-B3C1-6611918E1170}"/>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0508E79B-3C83-4CB0-B6A7-7DC572B6158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325BBF7-95B1-42C5-9357-9B3C76B9F7E6}"/>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161803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694DC-D635-476F-B36F-547423897A5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B612A4F-7BE5-418A-922A-023418C71931}"/>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6EFF0BA-1AA6-4773-B49B-0DF1B0A504E6}"/>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43A9CCCD-0D9B-4633-AFD0-2FE37A0FA40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4989C6-25F3-4715-862D-4B04F168192A}"/>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40958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5CEBA-79EF-4EA2-884C-CDD7951AFF8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0E29139-C34E-41CF-9051-4CF0D1B13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1AC6C57D-FB64-46E1-9923-B7E5F356289D}"/>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53D55438-E0AA-4DFC-BF23-0685873A371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6BD878E-DC7A-41FF-BA9E-94A6A989212C}"/>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419162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6767B-3F6A-4907-9DC9-A6CEA80C712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197C861-8E82-41DB-81D1-109DC9F70397}"/>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E0E7523-7E61-43EC-97A9-9E6BCD58873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5C5C512-6E70-411E-8037-B7CD2873BBF6}"/>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6" name="Tijdelijke aanduiding voor voettekst 5">
            <a:extLst>
              <a:ext uri="{FF2B5EF4-FFF2-40B4-BE49-F238E27FC236}">
                <a16:creationId xmlns:a16="http://schemas.microsoft.com/office/drawing/2014/main" id="{D7F96FE4-A462-4166-9F4C-0C3C780595A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AA0D6ED-1405-4268-8D5D-ED45AAE7E87C}"/>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34430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756B06-7E9B-46D2-A08C-0D8EDF29908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3199D73-D1DF-4659-86FD-006051DAD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74A92AF0-567B-4314-9347-F94D5246FA5E}"/>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A640AB45-D759-441C-BE10-254FC7310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38655CA2-859D-445E-A1E2-122C05F2CE6B}"/>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EA41669C-3CFA-4D3F-BEC5-3B76101AA0AF}"/>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8" name="Tijdelijke aanduiding voor voettekst 7">
            <a:extLst>
              <a:ext uri="{FF2B5EF4-FFF2-40B4-BE49-F238E27FC236}">
                <a16:creationId xmlns:a16="http://schemas.microsoft.com/office/drawing/2014/main" id="{C9B7ECC0-0F01-435B-85EF-4B79E998928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83497270-254C-4A5F-A907-72FB60269850}"/>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141944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7639-1F6D-4E2D-812B-2359AD2F28FD}"/>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8671B2A9-D61C-4FCD-8295-786D16A2F61E}"/>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4" name="Tijdelijke aanduiding voor voettekst 3">
            <a:extLst>
              <a:ext uri="{FF2B5EF4-FFF2-40B4-BE49-F238E27FC236}">
                <a16:creationId xmlns:a16="http://schemas.microsoft.com/office/drawing/2014/main" id="{D6C904C8-180A-4866-81D4-0E0E98F11C7C}"/>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3DD76551-A214-413A-AEE3-BCB5739F0400}"/>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356506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C15FD0C-AF6F-4E73-A216-B499448415D7}"/>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3" name="Tijdelijke aanduiding voor voettekst 2">
            <a:extLst>
              <a:ext uri="{FF2B5EF4-FFF2-40B4-BE49-F238E27FC236}">
                <a16:creationId xmlns:a16="http://schemas.microsoft.com/office/drawing/2014/main" id="{C40CDBB0-865D-4427-A9D1-3C4B3512D75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59773914-D8C8-4394-9103-36034098B283}"/>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37128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EBC8C7-7681-4539-89F4-1C8109B776F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2B5E0146-97E7-4D16-9102-D6531435B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C2A9C72-0997-43EF-813B-CDAA7C834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036EC2B8-3520-4006-ABFB-EA3F070C295C}"/>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6" name="Tijdelijke aanduiding voor voettekst 5">
            <a:extLst>
              <a:ext uri="{FF2B5EF4-FFF2-40B4-BE49-F238E27FC236}">
                <a16:creationId xmlns:a16="http://schemas.microsoft.com/office/drawing/2014/main" id="{093B18FD-D158-450C-8216-B9930EFB395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C324C6A-B893-42A9-A103-7A7188A40A63}"/>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252212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53CFF0-4690-48CC-9013-27FDA98C27A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CD8E7F1-3C01-4B99-BF97-9497352A71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B679DC4-9ADF-49F7-90C1-72676BDCE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31D7171-5E04-4AC2-B87D-821E982D4B2A}"/>
              </a:ext>
            </a:extLst>
          </p:cNvPr>
          <p:cNvSpPr>
            <a:spLocks noGrp="1"/>
          </p:cNvSpPr>
          <p:nvPr>
            <p:ph type="dt" sz="half" idx="10"/>
          </p:nvPr>
        </p:nvSpPr>
        <p:spPr/>
        <p:txBody>
          <a:bodyPr/>
          <a:lstStyle/>
          <a:p>
            <a:fld id="{C974BE62-9491-42ED-B794-83F3F00867F5}" type="datetimeFigureOut">
              <a:rPr lang="nl-NL" smtClean="0"/>
              <a:t>26-11-17</a:t>
            </a:fld>
            <a:endParaRPr lang="nl-NL"/>
          </a:p>
        </p:txBody>
      </p:sp>
      <p:sp>
        <p:nvSpPr>
          <p:cNvPr id="6" name="Tijdelijke aanduiding voor voettekst 5">
            <a:extLst>
              <a:ext uri="{FF2B5EF4-FFF2-40B4-BE49-F238E27FC236}">
                <a16:creationId xmlns:a16="http://schemas.microsoft.com/office/drawing/2014/main" id="{A4684495-441D-490F-9760-42F84FA3950C}"/>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304E523-FDBD-4F99-8189-155EE1E70372}"/>
              </a:ext>
            </a:extLst>
          </p:cNvPr>
          <p:cNvSpPr>
            <a:spLocks noGrp="1"/>
          </p:cNvSpPr>
          <p:nvPr>
            <p:ph type="sldNum" sz="quarter" idx="12"/>
          </p:nvPr>
        </p:nvSpPr>
        <p:spPr/>
        <p:txBody>
          <a:bodyPr/>
          <a:lstStyle/>
          <a:p>
            <a:fld id="{04E5CF53-8EF1-40EF-B5C2-416A02D24817}" type="slidenum">
              <a:rPr lang="nl-NL" smtClean="0"/>
              <a:t>‹nr.›</a:t>
            </a:fld>
            <a:endParaRPr lang="nl-NL"/>
          </a:p>
        </p:txBody>
      </p:sp>
    </p:spTree>
    <p:extLst>
      <p:ext uri="{BB962C8B-B14F-4D97-AF65-F5344CB8AC3E}">
        <p14:creationId xmlns:p14="http://schemas.microsoft.com/office/powerpoint/2010/main" val="16780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42D0C12-E76C-49AB-854F-4A91CA1EB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5CDDFB91-33A7-4510-9B4F-A83228809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89159A4-4CED-45A6-83A4-9FBE54213A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4BE62-9491-42ED-B794-83F3F00867F5}" type="datetimeFigureOut">
              <a:rPr lang="nl-NL" smtClean="0"/>
              <a:t>26-11-17</a:t>
            </a:fld>
            <a:endParaRPr lang="nl-NL"/>
          </a:p>
        </p:txBody>
      </p:sp>
      <p:sp>
        <p:nvSpPr>
          <p:cNvPr id="5" name="Tijdelijke aanduiding voor voettekst 4">
            <a:extLst>
              <a:ext uri="{FF2B5EF4-FFF2-40B4-BE49-F238E27FC236}">
                <a16:creationId xmlns:a16="http://schemas.microsoft.com/office/drawing/2014/main" id="{55CDF4F9-AB6C-4A64-ADDF-2AECDBB8A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92F7EAC-755D-4976-BD32-4728816FA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CF53-8EF1-40EF-B5C2-416A02D24817}" type="slidenum">
              <a:rPr lang="nl-NL" smtClean="0"/>
              <a:t>‹nr.›</a:t>
            </a:fld>
            <a:endParaRPr lang="nl-NL"/>
          </a:p>
        </p:txBody>
      </p:sp>
    </p:spTree>
    <p:extLst>
      <p:ext uri="{BB962C8B-B14F-4D97-AF65-F5344CB8AC3E}">
        <p14:creationId xmlns:p14="http://schemas.microsoft.com/office/powerpoint/2010/main" val="178631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99423-8804-4448-ACC6-87BF5E9E50C0}"/>
              </a:ext>
            </a:extLst>
          </p:cNvPr>
          <p:cNvSpPr>
            <a:spLocks noGrp="1"/>
          </p:cNvSpPr>
          <p:nvPr>
            <p:ph type="ctrTitle"/>
          </p:nvPr>
        </p:nvSpPr>
        <p:spPr/>
        <p:txBody>
          <a:bodyPr/>
          <a:lstStyle/>
          <a:p>
            <a:r>
              <a:rPr lang="nl-NL"/>
              <a:t>SAS </a:t>
            </a:r>
            <a:r>
              <a:rPr lang="nl-NL" err="1"/>
              <a:t>and</a:t>
            </a:r>
            <a:r>
              <a:rPr lang="nl-NL"/>
              <a:t> </a:t>
            </a:r>
            <a:r>
              <a:rPr lang="nl-NL" err="1"/>
              <a:t>Hadoop</a:t>
            </a:r>
            <a:endParaRPr lang="nl-NL"/>
          </a:p>
        </p:txBody>
      </p:sp>
      <p:sp>
        <p:nvSpPr>
          <p:cNvPr id="3" name="Ondertitel 2">
            <a:extLst>
              <a:ext uri="{FF2B5EF4-FFF2-40B4-BE49-F238E27FC236}">
                <a16:creationId xmlns:a16="http://schemas.microsoft.com/office/drawing/2014/main" id="{243DD183-9E52-4965-9B61-5F47DFD2B09E}"/>
              </a:ext>
            </a:extLst>
          </p:cNvPr>
          <p:cNvSpPr>
            <a:spLocks noGrp="1"/>
          </p:cNvSpPr>
          <p:nvPr>
            <p:ph type="subTitle" idx="1"/>
          </p:nvPr>
        </p:nvSpPr>
        <p:spPr>
          <a:xfrm>
            <a:off x="1524000" y="3602038"/>
            <a:ext cx="9144000" cy="516956"/>
          </a:xfrm>
        </p:spPr>
        <p:txBody>
          <a:bodyPr/>
          <a:lstStyle/>
          <a:p>
            <a:r>
              <a:rPr lang="nl-NL" err="1"/>
              <a:t>how</a:t>
            </a:r>
            <a:r>
              <a:rPr lang="nl-NL"/>
              <a:t> </a:t>
            </a:r>
            <a:r>
              <a:rPr lang="nl-NL" err="1"/>
              <a:t>to</a:t>
            </a:r>
            <a:r>
              <a:rPr lang="nl-NL"/>
              <a:t> </a:t>
            </a:r>
            <a:r>
              <a:rPr lang="nl-NL" err="1"/>
              <a:t>use</a:t>
            </a:r>
            <a:r>
              <a:rPr lang="nl-NL"/>
              <a:t> base SAS code</a:t>
            </a:r>
          </a:p>
        </p:txBody>
      </p:sp>
      <p:sp>
        <p:nvSpPr>
          <p:cNvPr id="4" name="Tekstvak 3">
            <a:extLst>
              <a:ext uri="{FF2B5EF4-FFF2-40B4-BE49-F238E27FC236}">
                <a16:creationId xmlns:a16="http://schemas.microsoft.com/office/drawing/2014/main" id="{51688E86-0D45-4045-840F-B2600E672A0B}"/>
              </a:ext>
            </a:extLst>
          </p:cNvPr>
          <p:cNvSpPr txBox="1"/>
          <p:nvPr/>
        </p:nvSpPr>
        <p:spPr>
          <a:xfrm>
            <a:off x="1912690" y="4865615"/>
            <a:ext cx="8061820" cy="923330"/>
          </a:xfrm>
          <a:prstGeom prst="rect">
            <a:avLst/>
          </a:prstGeom>
          <a:noFill/>
        </p:spPr>
        <p:txBody>
          <a:bodyPr wrap="square" rtlCol="0">
            <a:spAutoFit/>
          </a:bodyPr>
          <a:lstStyle/>
          <a:p>
            <a:r>
              <a:rPr lang="nl-NL"/>
              <a:t>Prerequisites: Winscp, MobaXterm, Ambari connection, Hadoop connection</a:t>
            </a:r>
          </a:p>
          <a:p>
            <a:r>
              <a:rPr lang="nl-NL"/>
              <a:t>NOT: explanation of Hadoop ecosystem and its components eq. Big Data terminology.</a:t>
            </a:r>
          </a:p>
        </p:txBody>
      </p:sp>
    </p:spTree>
    <p:extLst>
      <p:ext uri="{BB962C8B-B14F-4D97-AF65-F5344CB8AC3E}">
        <p14:creationId xmlns:p14="http://schemas.microsoft.com/office/powerpoint/2010/main" val="255823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2CBC4416-3EE4-4A8B-9865-07D8C8DDE67A}"/>
              </a:ext>
            </a:extLst>
          </p:cNvPr>
          <p:cNvPicPr>
            <a:picLocks noGrp="1" noChangeAspect="1"/>
          </p:cNvPicPr>
          <p:nvPr>
            <p:ph idx="1"/>
          </p:nvPr>
        </p:nvPicPr>
        <p:blipFill>
          <a:blip r:embed="rId2"/>
          <a:stretch>
            <a:fillRect/>
          </a:stretch>
        </p:blipFill>
        <p:spPr>
          <a:xfrm>
            <a:off x="455689" y="431800"/>
            <a:ext cx="11124506" cy="5524500"/>
          </a:xfrm>
          <a:prstGeom prst="rect">
            <a:avLst/>
          </a:prstGeom>
        </p:spPr>
      </p:pic>
    </p:spTree>
    <p:extLst>
      <p:ext uri="{BB962C8B-B14F-4D97-AF65-F5344CB8AC3E}">
        <p14:creationId xmlns:p14="http://schemas.microsoft.com/office/powerpoint/2010/main" val="387949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F580B342-97A9-45F0-8B39-0F811B328E53}"/>
              </a:ext>
            </a:extLst>
          </p:cNvPr>
          <p:cNvPicPr>
            <a:picLocks noChangeAspect="1"/>
          </p:cNvPicPr>
          <p:nvPr/>
        </p:nvPicPr>
        <p:blipFill>
          <a:blip r:embed="rId2"/>
          <a:stretch>
            <a:fillRect/>
          </a:stretch>
        </p:blipFill>
        <p:spPr>
          <a:xfrm>
            <a:off x="690508" y="317241"/>
            <a:ext cx="10515600" cy="6223518"/>
          </a:xfrm>
          <a:prstGeom prst="rect">
            <a:avLst/>
          </a:prstGeom>
        </p:spPr>
      </p:pic>
    </p:spTree>
    <p:extLst>
      <p:ext uri="{BB962C8B-B14F-4D97-AF65-F5344CB8AC3E}">
        <p14:creationId xmlns:p14="http://schemas.microsoft.com/office/powerpoint/2010/main" val="307618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05554EBF-AE0F-4ECB-A1BC-06FE44DAB70B}"/>
              </a:ext>
            </a:extLst>
          </p:cNvPr>
          <p:cNvPicPr>
            <a:picLocks noChangeAspect="1"/>
          </p:cNvPicPr>
          <p:nvPr/>
        </p:nvPicPr>
        <p:blipFill>
          <a:blip r:embed="rId2"/>
          <a:stretch>
            <a:fillRect/>
          </a:stretch>
        </p:blipFill>
        <p:spPr>
          <a:xfrm>
            <a:off x="2724150" y="1614487"/>
            <a:ext cx="6743700" cy="3629025"/>
          </a:xfrm>
          <a:prstGeom prst="rect">
            <a:avLst/>
          </a:prstGeom>
        </p:spPr>
      </p:pic>
    </p:spTree>
    <p:extLst>
      <p:ext uri="{BB962C8B-B14F-4D97-AF65-F5344CB8AC3E}">
        <p14:creationId xmlns:p14="http://schemas.microsoft.com/office/powerpoint/2010/main" val="236973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DDA3136F-973F-4C97-9C83-8733977D4818}"/>
              </a:ext>
            </a:extLst>
          </p:cNvPr>
          <p:cNvSpPr/>
          <p:nvPr/>
        </p:nvSpPr>
        <p:spPr>
          <a:xfrm>
            <a:off x="419100" y="228600"/>
            <a:ext cx="11645900" cy="2031325"/>
          </a:xfrm>
          <a:prstGeom prst="rect">
            <a:avLst/>
          </a:prstGeom>
        </p:spPr>
        <p:txBody>
          <a:bodyPr wrap="square">
            <a:spAutoFit/>
          </a:bodyPr>
          <a:lstStyle/>
          <a:p>
            <a:r>
              <a:rPr lang="en-US" b="0" i="0">
                <a:solidFill>
                  <a:srgbClr val="000000"/>
                </a:solidFill>
                <a:effectLst/>
                <a:latin typeface="Arial" panose="020B0604020202020204" pitchFamily="34" charset="0"/>
              </a:rPr>
              <a:t>In this example, I'm going to write DATA out to HDFS from a SAS table, using SAS DATA Step. So first, I specify a libname of AHDSAS. And I'm pointing to a Linux operating system location /home/student/DIHPS/data. Then using the FILENAME statement, I specify a file reference. I'm using the keyword Hadoop, and I'm pointing to a file out in HDFS in /user/student/DIHPS/chap04/staffdlm.txt. That file resides in HDFS.</a:t>
            </a:r>
          </a:p>
          <a:p>
            <a:br>
              <a:rPr lang="en-US"/>
            </a:br>
            <a:endParaRPr lang="nl-NL"/>
          </a:p>
        </p:txBody>
      </p:sp>
      <p:pic>
        <p:nvPicPr>
          <p:cNvPr id="5" name="Afbeelding 4">
            <a:extLst>
              <a:ext uri="{FF2B5EF4-FFF2-40B4-BE49-F238E27FC236}">
                <a16:creationId xmlns:a16="http://schemas.microsoft.com/office/drawing/2014/main" id="{5D5C53CA-BC7B-4776-AA12-75A280596E68}"/>
              </a:ext>
            </a:extLst>
          </p:cNvPr>
          <p:cNvPicPr>
            <a:picLocks noChangeAspect="1"/>
          </p:cNvPicPr>
          <p:nvPr/>
        </p:nvPicPr>
        <p:blipFill>
          <a:blip r:embed="rId2"/>
          <a:stretch>
            <a:fillRect/>
          </a:stretch>
        </p:blipFill>
        <p:spPr>
          <a:xfrm>
            <a:off x="419100" y="1812925"/>
            <a:ext cx="6143625" cy="2876550"/>
          </a:xfrm>
          <a:prstGeom prst="rect">
            <a:avLst/>
          </a:prstGeom>
        </p:spPr>
      </p:pic>
    </p:spTree>
    <p:extLst>
      <p:ext uri="{BB962C8B-B14F-4D97-AF65-F5344CB8AC3E}">
        <p14:creationId xmlns:p14="http://schemas.microsoft.com/office/powerpoint/2010/main" val="417273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1B249433-DD97-4CC3-BF04-FBCDFF7BF6ED}"/>
              </a:ext>
            </a:extLst>
          </p:cNvPr>
          <p:cNvSpPr>
            <a:spLocks noGrp="1"/>
          </p:cNvSpPr>
          <p:nvPr>
            <p:ph idx="1"/>
          </p:nvPr>
        </p:nvSpPr>
        <p:spPr>
          <a:xfrm>
            <a:off x="838200" y="254001"/>
            <a:ext cx="10515600" cy="3733800"/>
          </a:xfrm>
        </p:spPr>
        <p:txBody>
          <a:bodyPr>
            <a:normAutofit fontScale="55000" lnSpcReduction="20000"/>
          </a:bodyPr>
          <a:lstStyle/>
          <a:p>
            <a:r>
              <a:rPr lang="en-US"/>
              <a:t>What Is Pig and Pig Latin?</a:t>
            </a:r>
            <a:endParaRPr lang="en-US" b="1"/>
          </a:p>
          <a:p>
            <a:r>
              <a:rPr lang="en-US"/>
              <a:t>So what is Pig? Well Pig is actually the data flow application for writing Hadoop operations using the language called Pig Latin. It's a layer of abstraction that sits on top of MapReduce as a high level programming language. SoMapReduce is written in Java, but Pig allows us to interface with MapReduce without having to learn how to write Java.</a:t>
            </a:r>
          </a:p>
          <a:p>
            <a:r>
              <a:rPr lang="en-US"/>
              <a:t>Pig is very SQL-like in how it's structured and operates on the data in Hadoop. What this allows the developer to do is to focus on business logic and increase productivity, because pig generates MapReduce, and the generatedMapReduce controls the job trackers and the task trackers. So the developer doesn't have to focus on that. They can just focus on the programming logic to perform the task at hand.</a:t>
            </a:r>
          </a:p>
          <a:p>
            <a:r>
              <a:rPr lang="en-US"/>
              <a:t>Pig was initially developed at Yahoo, and then given over to Apache since Hadoop is open source. So Apache Hadoop and Pig allow us to focus on analyzing large volumes of data and spend less time writing MapReduce programsin Java.</a:t>
            </a:r>
          </a:p>
          <a:p>
            <a:r>
              <a:rPr lang="en-US"/>
              <a:t>Pig was designed to handle a variety of types, because, as you know, you can store structured tables, such as database files; unstructured data, such as web blogs, tweets, video files out in Hadoop; and in semi-structured, whichwould be maybe an XML or an email file. Pig allows you to work against all these different types of data.</a:t>
            </a:r>
          </a:p>
          <a:p>
            <a:r>
              <a:rPr lang="en-US"/>
              <a:t>Who uses Pig? Well, since pig is really easy to understand, and once you understand what keywords and operators are out there, it's easily accessible for analysts to use, data scientists, and statisticians. Basically anybody thatunderstands SQL can use Pig, because they're very similar in language concepts and methodology.</a:t>
            </a:r>
          </a:p>
          <a:p>
            <a:endParaRPr lang="nl-NL"/>
          </a:p>
        </p:txBody>
      </p:sp>
      <p:pic>
        <p:nvPicPr>
          <p:cNvPr id="4" name="Afbeelding 3">
            <a:extLst>
              <a:ext uri="{FF2B5EF4-FFF2-40B4-BE49-F238E27FC236}">
                <a16:creationId xmlns:a16="http://schemas.microsoft.com/office/drawing/2014/main" id="{F045D338-05A6-4AAD-9D19-BD36D4DB80EC}"/>
              </a:ext>
            </a:extLst>
          </p:cNvPr>
          <p:cNvPicPr>
            <a:picLocks noChangeAspect="1"/>
          </p:cNvPicPr>
          <p:nvPr/>
        </p:nvPicPr>
        <p:blipFill>
          <a:blip r:embed="rId2"/>
          <a:stretch>
            <a:fillRect/>
          </a:stretch>
        </p:blipFill>
        <p:spPr>
          <a:xfrm>
            <a:off x="962025" y="3833812"/>
            <a:ext cx="5133975" cy="2162175"/>
          </a:xfrm>
          <a:prstGeom prst="rect">
            <a:avLst/>
          </a:prstGeom>
        </p:spPr>
      </p:pic>
      <p:pic>
        <p:nvPicPr>
          <p:cNvPr id="5" name="Afbeelding 4">
            <a:extLst>
              <a:ext uri="{FF2B5EF4-FFF2-40B4-BE49-F238E27FC236}">
                <a16:creationId xmlns:a16="http://schemas.microsoft.com/office/drawing/2014/main" id="{86BD3038-81C3-4F71-8726-017977C1A6E2}"/>
              </a:ext>
            </a:extLst>
          </p:cNvPr>
          <p:cNvPicPr>
            <a:picLocks noChangeAspect="1"/>
          </p:cNvPicPr>
          <p:nvPr/>
        </p:nvPicPr>
        <p:blipFill>
          <a:blip r:embed="rId3"/>
          <a:stretch>
            <a:fillRect/>
          </a:stretch>
        </p:blipFill>
        <p:spPr>
          <a:xfrm>
            <a:off x="5873750" y="3644900"/>
            <a:ext cx="6191250" cy="3119437"/>
          </a:xfrm>
          <a:prstGeom prst="rect">
            <a:avLst/>
          </a:prstGeom>
        </p:spPr>
      </p:pic>
    </p:spTree>
    <p:extLst>
      <p:ext uri="{BB962C8B-B14F-4D97-AF65-F5344CB8AC3E}">
        <p14:creationId xmlns:p14="http://schemas.microsoft.com/office/powerpoint/2010/main" val="365635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7090F553-72FC-4B6B-A9B5-009210E89112}"/>
              </a:ext>
            </a:extLst>
          </p:cNvPr>
          <p:cNvSpPr>
            <a:spLocks noGrp="1"/>
          </p:cNvSpPr>
          <p:nvPr>
            <p:ph idx="1"/>
          </p:nvPr>
        </p:nvSpPr>
        <p:spPr>
          <a:xfrm>
            <a:off x="838200" y="282051"/>
            <a:ext cx="10515600" cy="4351338"/>
          </a:xfrm>
        </p:spPr>
        <p:txBody>
          <a:bodyPr>
            <a:normAutofit fontScale="85000" lnSpcReduction="20000"/>
          </a:bodyPr>
          <a:lstStyle/>
          <a:p>
            <a:pPr marL="0" indent="0">
              <a:buNone/>
            </a:pPr>
            <a:r>
              <a:rPr lang="nl-NL"/>
              <a:t>Next:</a:t>
            </a:r>
          </a:p>
          <a:p>
            <a:pPr>
              <a:buFontTx/>
              <a:buChar char="-"/>
            </a:pPr>
            <a:r>
              <a:rPr lang="nl-NL"/>
              <a:t>DS2 usage: </a:t>
            </a:r>
            <a:r>
              <a:rPr lang="en-US" sz="1100"/>
              <a:t>DS2 is a new SAS proprietary programming language that is appropriate for advanced data manipulation. DS2 is included with Base SAS and SAS Viya and intersects with the SAS DATA step. It also includes additional data types, ANSI SQL types, programming structure elements, and user-defined methods and packages.</a:t>
            </a:r>
            <a:br>
              <a:rPr lang="en-US"/>
            </a:br>
            <a:r>
              <a:rPr lang="en-US" sz="1100"/>
              <a:t>It takes advantage of threaded processing in products such as the SAS In-Database Code Accelerator and SAS Enterprise Miner.</a:t>
            </a:r>
            <a:br>
              <a:rPr lang="en-US" sz="1100"/>
            </a:br>
            <a:r>
              <a:rPr lang="en-US" sz="1100"/>
              <a:t>It  can createMethods and packages for easy deployment of reusable code modules.</a:t>
            </a:r>
          </a:p>
          <a:p>
            <a:pPr>
              <a:buFontTx/>
              <a:buChar char="-"/>
            </a:pPr>
            <a:r>
              <a:rPr lang="nl-NL"/>
              <a:t>Implementing Data Loader for Hadoop</a:t>
            </a:r>
          </a:p>
          <a:p>
            <a:pPr>
              <a:buFontTx/>
              <a:buChar char="-"/>
            </a:pPr>
            <a:r>
              <a:rPr lang="nl-NL"/>
              <a:t>Incorporating usage of Python/R into SAS</a:t>
            </a:r>
          </a:p>
          <a:p>
            <a:pPr>
              <a:buFontTx/>
              <a:buChar char="-"/>
            </a:pPr>
            <a:r>
              <a:rPr lang="nl-NL"/>
              <a:t>SAS courses </a:t>
            </a:r>
          </a:p>
          <a:p>
            <a:pPr>
              <a:buFontTx/>
              <a:buChar char="-"/>
            </a:pPr>
            <a:endParaRPr lang="nl-NL"/>
          </a:p>
          <a:p>
            <a:pPr>
              <a:buFontTx/>
              <a:buChar char="-"/>
            </a:pPr>
            <a:endParaRPr lang="nl-NL"/>
          </a:p>
          <a:p>
            <a:pPr>
              <a:buFontTx/>
              <a:buChar char="-"/>
            </a:pPr>
            <a:endParaRPr lang="nl-NL"/>
          </a:p>
          <a:p>
            <a:pPr>
              <a:buFontTx/>
              <a:buChar char="-"/>
            </a:pPr>
            <a:endParaRPr lang="nl-NL"/>
          </a:p>
          <a:p>
            <a:pPr>
              <a:buFontTx/>
              <a:buChar char="-"/>
            </a:pPr>
            <a:r>
              <a:rPr lang="nl-NL"/>
              <a:t>Check on Github: https://github.com/pimveeger/SAS-connecting-with-Hadoop</a:t>
            </a:r>
          </a:p>
        </p:txBody>
      </p:sp>
      <p:pic>
        <p:nvPicPr>
          <p:cNvPr id="4" name="Afbeelding 3">
            <a:extLst>
              <a:ext uri="{FF2B5EF4-FFF2-40B4-BE49-F238E27FC236}">
                <a16:creationId xmlns:a16="http://schemas.microsoft.com/office/drawing/2014/main" id="{B5708BD9-4242-4604-A8DA-74B01DABFB6B}"/>
              </a:ext>
            </a:extLst>
          </p:cNvPr>
          <p:cNvPicPr>
            <a:picLocks noChangeAspect="1"/>
          </p:cNvPicPr>
          <p:nvPr/>
        </p:nvPicPr>
        <p:blipFill>
          <a:blip r:embed="rId2"/>
          <a:stretch>
            <a:fillRect/>
          </a:stretch>
        </p:blipFill>
        <p:spPr>
          <a:xfrm>
            <a:off x="4497415" y="2691293"/>
            <a:ext cx="4791075" cy="1257300"/>
          </a:xfrm>
          <a:prstGeom prst="rect">
            <a:avLst/>
          </a:prstGeom>
        </p:spPr>
      </p:pic>
    </p:spTree>
    <p:extLst>
      <p:ext uri="{BB962C8B-B14F-4D97-AF65-F5344CB8AC3E}">
        <p14:creationId xmlns:p14="http://schemas.microsoft.com/office/powerpoint/2010/main" val="11635809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103</Words>
  <Application>Microsoft Office PowerPoint</Application>
  <PresentationFormat>Breedbeeld</PresentationFormat>
  <Paragraphs>22</Paragraphs>
  <Slides>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Calibri Light</vt:lpstr>
      <vt:lpstr>Kantoorthema</vt:lpstr>
      <vt:lpstr>SAS and Hadoop</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and Hadoop</dc:title>
  <dc:creator>PimenMarijke</dc:creator>
  <cp:lastModifiedBy>PimenMarijke</cp:lastModifiedBy>
  <cp:revision>17</cp:revision>
  <dcterms:created xsi:type="dcterms:W3CDTF">2017-11-25T20:43:14Z</dcterms:created>
  <dcterms:modified xsi:type="dcterms:W3CDTF">2017-11-26T13:26:50Z</dcterms:modified>
</cp:coreProperties>
</file>