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7" r:id="rId3"/>
    <p:sldId id="260" r:id="rId4"/>
    <p:sldId id="261" r:id="rId5"/>
    <p:sldId id="355" r:id="rId6"/>
    <p:sldId id="327" r:id="rId7"/>
    <p:sldId id="262" r:id="rId8"/>
    <p:sldId id="278" r:id="rId9"/>
    <p:sldId id="328" r:id="rId10"/>
    <p:sldId id="356" r:id="rId11"/>
    <p:sldId id="329" r:id="rId12"/>
    <p:sldId id="330" r:id="rId13"/>
    <p:sldId id="331" r:id="rId14"/>
    <p:sldId id="357" r:id="rId15"/>
    <p:sldId id="332" r:id="rId16"/>
    <p:sldId id="333" r:id="rId17"/>
    <p:sldId id="353" r:id="rId18"/>
    <p:sldId id="354" r:id="rId19"/>
    <p:sldId id="361" r:id="rId20"/>
    <p:sldId id="360" r:id="rId21"/>
    <p:sldId id="362" r:id="rId22"/>
    <p:sldId id="363" r:id="rId23"/>
    <p:sldId id="358" r:id="rId24"/>
    <p:sldId id="257" r:id="rId25"/>
    <p:sldId id="323" r:id="rId26"/>
    <p:sldId id="346" r:id="rId27"/>
    <p:sldId id="344" r:id="rId28"/>
    <p:sldId id="345" r:id="rId29"/>
    <p:sldId id="347" r:id="rId30"/>
    <p:sldId id="282" r:id="rId31"/>
    <p:sldId id="284" r:id="rId32"/>
    <p:sldId id="348" r:id="rId33"/>
    <p:sldId id="350" r:id="rId34"/>
    <p:sldId id="349" r:id="rId35"/>
    <p:sldId id="268" r:id="rId36"/>
    <p:sldId id="351" r:id="rId37"/>
    <p:sldId id="269" r:id="rId38"/>
    <p:sldId id="286" r:id="rId39"/>
    <p:sldId id="365" r:id="rId40"/>
    <p:sldId id="364" r:id="rId41"/>
    <p:sldId id="263" r:id="rId42"/>
    <p:sldId id="320" r:id="rId43"/>
    <p:sldId id="359" r:id="rId44"/>
    <p:sldId id="339" r:id="rId45"/>
    <p:sldId id="342" r:id="rId46"/>
    <p:sldId id="341" r:id="rId47"/>
    <p:sldId id="340" r:id="rId48"/>
    <p:sldId id="343" r:id="rId49"/>
    <p:sldId id="366" r:id="rId50"/>
    <p:sldId id="266" r:id="rId5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0" autoAdjust="0"/>
    <p:restoredTop sz="75404" autoAdjust="0"/>
  </p:normalViewPr>
  <p:slideViewPr>
    <p:cSldViewPr snapToGrid="0">
      <p:cViewPr varScale="1">
        <p:scale>
          <a:sx n="69" d="100"/>
          <a:sy n="69" d="100"/>
        </p:scale>
        <p:origin x="10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0C461-5D8A-4B75-A5D6-33D3EFC98646}" type="datetimeFigureOut">
              <a:rPr lang="zh-TW" altLang="en-US" smtClean="0"/>
              <a:t>2021/6/11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6DCFD-E625-4B29-9888-747BC414D3C1}" type="slidenum">
              <a:rPr lang="zh-TW" altLang="en-US" smtClean="0"/>
              <a:t>‹#›</a:t>
            </a:fld>
            <a:endParaRPr lang="zh-TW" altLang="en-US"/>
          </a:p>
        </p:txBody>
      </p:sp>
    </p:spTree>
    <p:extLst>
      <p:ext uri="{BB962C8B-B14F-4D97-AF65-F5344CB8AC3E}">
        <p14:creationId xmlns:p14="http://schemas.microsoft.com/office/powerpoint/2010/main" val="300002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306DCFD-E625-4B29-9888-747BC414D3C1}" type="slidenum">
              <a:rPr lang="zh-TW" altLang="en-US" smtClean="0"/>
              <a:t>5</a:t>
            </a:fld>
            <a:endParaRPr lang="zh-TW" altLang="en-US"/>
          </a:p>
        </p:txBody>
      </p:sp>
    </p:spTree>
    <p:extLst>
      <p:ext uri="{BB962C8B-B14F-4D97-AF65-F5344CB8AC3E}">
        <p14:creationId xmlns:p14="http://schemas.microsoft.com/office/powerpoint/2010/main" val="291684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306DCFD-E625-4B29-9888-747BC414D3C1}" type="slidenum">
              <a:rPr lang="zh-TW" altLang="en-US" smtClean="0"/>
              <a:t>24</a:t>
            </a:fld>
            <a:endParaRPr lang="zh-TW" altLang="en-US"/>
          </a:p>
        </p:txBody>
      </p:sp>
    </p:spTree>
    <p:extLst>
      <p:ext uri="{BB962C8B-B14F-4D97-AF65-F5344CB8AC3E}">
        <p14:creationId xmlns:p14="http://schemas.microsoft.com/office/powerpoint/2010/main" val="139745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306DCFD-E625-4B29-9888-747BC414D3C1}" type="slidenum">
              <a:rPr lang="zh-TW" altLang="en-US" smtClean="0"/>
              <a:t>30</a:t>
            </a:fld>
            <a:endParaRPr lang="zh-TW" altLang="en-US"/>
          </a:p>
        </p:txBody>
      </p:sp>
    </p:spTree>
    <p:extLst>
      <p:ext uri="{BB962C8B-B14F-4D97-AF65-F5344CB8AC3E}">
        <p14:creationId xmlns:p14="http://schemas.microsoft.com/office/powerpoint/2010/main" val="361164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306DCFD-E625-4B29-9888-747BC414D3C1}" type="slidenum">
              <a:rPr lang="zh-TW" altLang="en-US" smtClean="0"/>
              <a:t>35</a:t>
            </a:fld>
            <a:endParaRPr lang="zh-TW" altLang="en-US"/>
          </a:p>
        </p:txBody>
      </p:sp>
    </p:spTree>
    <p:extLst>
      <p:ext uri="{BB962C8B-B14F-4D97-AF65-F5344CB8AC3E}">
        <p14:creationId xmlns:p14="http://schemas.microsoft.com/office/powerpoint/2010/main" val="56086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306DCFD-E625-4B29-9888-747BC414D3C1}" type="slidenum">
              <a:rPr lang="zh-TW" altLang="en-US" smtClean="0"/>
              <a:t>36</a:t>
            </a:fld>
            <a:endParaRPr lang="zh-TW" altLang="en-US"/>
          </a:p>
        </p:txBody>
      </p:sp>
    </p:spTree>
    <p:extLst>
      <p:ext uri="{BB962C8B-B14F-4D97-AF65-F5344CB8AC3E}">
        <p14:creationId xmlns:p14="http://schemas.microsoft.com/office/powerpoint/2010/main" val="307572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71201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170041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49843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19262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324102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24896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2550850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406823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328130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80484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4ACE215-9407-43F5-A6FD-63BF0BD148B1}" type="datetimeFigureOut">
              <a:rPr lang="zh-TW" altLang="en-US" smtClean="0"/>
              <a:t>2021/6/11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278991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CE215-9407-43F5-A6FD-63BF0BD148B1}" type="datetimeFigureOut">
              <a:rPr lang="zh-TW" altLang="en-US" smtClean="0"/>
              <a:t>2021/6/11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4F4C4-2BF9-4137-BFBD-BFDF8EA04070}" type="slidenum">
              <a:rPr lang="zh-TW" altLang="en-US" smtClean="0"/>
              <a:t>‹#›</a:t>
            </a:fld>
            <a:endParaRPr lang="zh-TW" altLang="en-US"/>
          </a:p>
        </p:txBody>
      </p:sp>
    </p:spTree>
    <p:extLst>
      <p:ext uri="{BB962C8B-B14F-4D97-AF65-F5344CB8AC3E}">
        <p14:creationId xmlns:p14="http://schemas.microsoft.com/office/powerpoint/2010/main" val="343749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365125"/>
            <a:ext cx="9144000" cy="2387600"/>
          </a:xfrm>
        </p:spPr>
        <p:txBody>
          <a:bodyPr/>
          <a:lstStyle/>
          <a:p>
            <a:r>
              <a:rPr lang="en-US" altLang="zh-TW" dirty="0" smtClean="0"/>
              <a:t>OOP Final Programming Test</a:t>
            </a:r>
            <a:br>
              <a:rPr lang="en-US" altLang="zh-TW" dirty="0" smtClean="0"/>
            </a:br>
            <a:r>
              <a:rPr lang="en-US" altLang="zh-TW" dirty="0" smtClean="0"/>
              <a:t>Instruction</a:t>
            </a:r>
            <a:endParaRPr lang="zh-TW" altLang="en-US" dirty="0"/>
          </a:p>
        </p:txBody>
      </p:sp>
      <p:sp>
        <p:nvSpPr>
          <p:cNvPr id="3" name="副標題 2"/>
          <p:cNvSpPr>
            <a:spLocks noGrp="1"/>
          </p:cNvSpPr>
          <p:nvPr>
            <p:ph type="subTitle" idx="1"/>
          </p:nvPr>
        </p:nvSpPr>
        <p:spPr/>
        <p:txBody>
          <a:bodyPr>
            <a:noAutofit/>
          </a:bodyPr>
          <a:lstStyle/>
          <a:p>
            <a:r>
              <a:rPr lang="en-US" altLang="zh-TW" sz="4800" dirty="0" smtClean="0"/>
              <a:t>There are three questions. </a:t>
            </a:r>
          </a:p>
          <a:p>
            <a:r>
              <a:rPr lang="en-US" altLang="zh-TW" sz="4800" dirty="0" smtClean="0"/>
              <a:t>You </a:t>
            </a:r>
            <a:r>
              <a:rPr lang="en-US" altLang="zh-TW" sz="4800" b="1" dirty="0" smtClean="0"/>
              <a:t>must use the template </a:t>
            </a:r>
            <a:r>
              <a:rPr lang="en-US" altLang="zh-TW" sz="4800" dirty="0" smtClean="0"/>
              <a:t>to implement all of them.</a:t>
            </a:r>
            <a:endParaRPr lang="zh-TW" altLang="en-US" sz="4800" dirty="0"/>
          </a:p>
        </p:txBody>
      </p:sp>
    </p:spTree>
    <p:extLst>
      <p:ext uri="{BB962C8B-B14F-4D97-AF65-F5344CB8AC3E}">
        <p14:creationId xmlns:p14="http://schemas.microsoft.com/office/powerpoint/2010/main" val="887332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19746" y="466"/>
            <a:ext cx="10515600" cy="1325563"/>
          </a:xfrm>
        </p:spPr>
        <p:txBody>
          <a:bodyPr>
            <a:normAutofit/>
          </a:bodyPr>
          <a:lstStyle/>
          <a:p>
            <a:r>
              <a:rPr lang="en-US" altLang="zh-TW" dirty="0" smtClean="0"/>
              <a:t>Question 1. Press F1: Graph </a:t>
            </a:r>
            <a:r>
              <a:rPr lang="en-US" altLang="zh-TW" dirty="0"/>
              <a:t>System</a:t>
            </a:r>
            <a:br>
              <a:rPr lang="en-US" altLang="zh-TW" dirty="0"/>
            </a:br>
            <a:r>
              <a:rPr lang="en-US" altLang="zh-TW" dirty="0" smtClean="0"/>
              <a:t>mySystem_GraphSystem.cpp and .h</a:t>
            </a:r>
            <a:endParaRPr lang="zh-TW" altLang="en-US" dirty="0"/>
          </a:p>
        </p:txBody>
      </p:sp>
      <p:sp>
        <p:nvSpPr>
          <p:cNvPr id="3" name="內容版面配置區 2"/>
          <p:cNvSpPr>
            <a:spLocks noGrp="1"/>
          </p:cNvSpPr>
          <p:nvPr>
            <p:ph idx="1"/>
          </p:nvPr>
        </p:nvSpPr>
        <p:spPr>
          <a:xfrm>
            <a:off x="419746" y="1326029"/>
            <a:ext cx="11610889" cy="5225142"/>
          </a:xfrm>
        </p:spPr>
        <p:txBody>
          <a:bodyPr>
            <a:normAutofit/>
          </a:bodyPr>
          <a:lstStyle/>
          <a:p>
            <a:r>
              <a:rPr lang="en-US" altLang="zh-TW" sz="3200" dirty="0" smtClean="0"/>
              <a:t>There are three options</a:t>
            </a:r>
          </a:p>
          <a:p>
            <a:endParaRPr lang="en-US" altLang="zh-TW" sz="3200" dirty="0"/>
          </a:p>
          <a:p>
            <a:pPr marL="0" indent="0">
              <a:buNone/>
            </a:pPr>
            <a:r>
              <a:rPr lang="en-US" sz="3200" dirty="0" err="1"/>
              <a:t>enum</a:t>
            </a:r>
            <a:r>
              <a:rPr lang="en-US" sz="3200" dirty="0"/>
              <a:t> </a:t>
            </a:r>
            <a:r>
              <a:rPr lang="en-US" sz="3200" dirty="0" err="1"/>
              <a:t>GraphOption</a:t>
            </a:r>
            <a:r>
              <a:rPr lang="en-US" sz="3200" dirty="0"/>
              <a:t> {</a:t>
            </a:r>
          </a:p>
          <a:p>
            <a:pPr marL="0" indent="0">
              <a:buNone/>
            </a:pPr>
            <a:r>
              <a:rPr lang="en-US" sz="3200" dirty="0"/>
              <a:t>    </a:t>
            </a:r>
            <a:r>
              <a:rPr lang="en-US" sz="3200" dirty="0" err="1"/>
              <a:t>GR_None</a:t>
            </a:r>
            <a:r>
              <a:rPr lang="en-US" sz="3200" dirty="0"/>
              <a:t> = 0</a:t>
            </a:r>
            <a:r>
              <a:rPr lang="en-US" sz="3200" dirty="0" smtClean="0"/>
              <a:t>,			// option one</a:t>
            </a:r>
            <a:endParaRPr lang="en-US" sz="3200" dirty="0"/>
          </a:p>
          <a:p>
            <a:pPr marL="0" indent="0">
              <a:buNone/>
            </a:pPr>
            <a:r>
              <a:rPr lang="en-US" sz="3200" dirty="0"/>
              <a:t>    </a:t>
            </a:r>
            <a:r>
              <a:rPr lang="en-US" sz="3200" dirty="0" err="1"/>
              <a:t>GR_Neighbor</a:t>
            </a:r>
            <a:r>
              <a:rPr lang="en-US" sz="3200" dirty="0" smtClean="0"/>
              <a:t>,			// option two</a:t>
            </a:r>
            <a:endParaRPr lang="en-US" sz="3200" dirty="0"/>
          </a:p>
          <a:p>
            <a:pPr marL="0" indent="0">
              <a:buNone/>
            </a:pPr>
            <a:r>
              <a:rPr lang="en-US" sz="3200" dirty="0"/>
              <a:t>    GR_BFS</a:t>
            </a:r>
            <a:r>
              <a:rPr lang="en-US" sz="3200" dirty="0" smtClean="0"/>
              <a:t>,				// option three</a:t>
            </a:r>
            <a:endParaRPr lang="en-US" sz="3200" dirty="0"/>
          </a:p>
          <a:p>
            <a:pPr marL="0" indent="0">
              <a:buNone/>
            </a:pPr>
            <a:r>
              <a:rPr lang="en-US" sz="3200" dirty="0"/>
              <a:t>    </a:t>
            </a:r>
            <a:r>
              <a:rPr lang="en-US" sz="3200" dirty="0" err="1"/>
              <a:t>GR_End</a:t>
            </a:r>
            <a:r>
              <a:rPr lang="en-US" sz="3200" dirty="0"/>
              <a:t>                   </a:t>
            </a:r>
            <a:r>
              <a:rPr lang="en-US" sz="3200" dirty="0" smtClean="0"/>
              <a:t>		// </a:t>
            </a:r>
            <a:r>
              <a:rPr lang="en-US" sz="3200" dirty="0"/>
              <a:t>dummy</a:t>
            </a:r>
          </a:p>
          <a:p>
            <a:pPr marL="0" indent="0">
              <a:buNone/>
            </a:pPr>
            <a:r>
              <a:rPr lang="en-US" sz="3200" dirty="0" smtClean="0"/>
              <a:t>};</a:t>
            </a:r>
          </a:p>
          <a:p>
            <a:pPr marL="0" indent="0">
              <a:buNone/>
            </a:pPr>
            <a:r>
              <a:rPr lang="en-US" sz="3200" dirty="0" smtClean="0"/>
              <a:t>Press ‘r’ to change option </a:t>
            </a:r>
            <a:r>
              <a:rPr lang="en-US" sz="3200" dirty="0" err="1" smtClean="0"/>
              <a:t>mOption</a:t>
            </a:r>
            <a:endParaRPr lang="en-US" sz="3200" dirty="0"/>
          </a:p>
          <a:p>
            <a:endParaRPr lang="en-US" altLang="zh-TW" sz="3200" dirty="0" smtClean="0"/>
          </a:p>
          <a:p>
            <a:endParaRPr lang="en-US" altLang="zh-TW" sz="3200" dirty="0" smtClean="0"/>
          </a:p>
          <a:p>
            <a:endParaRPr lang="zh-TW" altLang="en-US" sz="3200" dirty="0"/>
          </a:p>
        </p:txBody>
      </p:sp>
    </p:spTree>
    <p:extLst>
      <p:ext uri="{BB962C8B-B14F-4D97-AF65-F5344CB8AC3E}">
        <p14:creationId xmlns:p14="http://schemas.microsoft.com/office/powerpoint/2010/main" val="464587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83" y="0"/>
            <a:ext cx="10515600" cy="1325563"/>
          </a:xfrm>
        </p:spPr>
        <p:txBody>
          <a:bodyPr/>
          <a:lstStyle/>
          <a:p>
            <a:r>
              <a:rPr lang="en-US" dirty="0" smtClean="0"/>
              <a:t>Question 1</a:t>
            </a:r>
            <a:endParaRPr lang="en-US" dirty="0"/>
          </a:p>
        </p:txBody>
      </p:sp>
      <p:sp>
        <p:nvSpPr>
          <p:cNvPr id="3" name="Content Placeholder 2"/>
          <p:cNvSpPr>
            <a:spLocks noGrp="1"/>
          </p:cNvSpPr>
          <p:nvPr>
            <p:ph idx="1"/>
          </p:nvPr>
        </p:nvSpPr>
        <p:spPr>
          <a:xfrm>
            <a:off x="233083" y="1488141"/>
            <a:ext cx="11743764" cy="5127812"/>
          </a:xfrm>
        </p:spPr>
        <p:txBody>
          <a:bodyPr>
            <a:normAutofit/>
          </a:bodyPr>
          <a:lstStyle/>
          <a:p>
            <a:pPr marL="0" indent="0">
              <a:buNone/>
            </a:pPr>
            <a:r>
              <a:rPr lang="en-US" sz="3200" dirty="0" smtClean="0"/>
              <a:t>You can modify </a:t>
            </a:r>
            <a:r>
              <a:rPr lang="en-US" sz="3200" b="1" dirty="0" smtClean="0"/>
              <a:t>GRAPH_NODE</a:t>
            </a:r>
            <a:r>
              <a:rPr lang="en-US" sz="3200" dirty="0" smtClean="0"/>
              <a:t> and </a:t>
            </a:r>
            <a:r>
              <a:rPr lang="en-US" sz="3200" b="1" dirty="0" smtClean="0"/>
              <a:t>GRAPH_EDGE</a:t>
            </a:r>
            <a:endParaRPr lang="en-US" sz="3200" b="1" dirty="0"/>
          </a:p>
          <a:p>
            <a:pPr marL="0" indent="0">
              <a:buNone/>
            </a:pPr>
            <a:r>
              <a:rPr lang="en-US" sz="3200" dirty="0"/>
              <a:t>in </a:t>
            </a:r>
            <a:r>
              <a:rPr lang="en-US" sz="3200" dirty="0" err="1" smtClean="0"/>
              <a:t>graph_basics.h</a:t>
            </a:r>
            <a:endParaRPr lang="en-US" sz="3200" dirty="0" smtClean="0"/>
          </a:p>
          <a:p>
            <a:pPr marL="0" indent="0">
              <a:buNone/>
            </a:pPr>
            <a:endParaRPr lang="en-US" sz="3200" dirty="0"/>
          </a:p>
          <a:p>
            <a:pPr marL="0" indent="0">
              <a:buNone/>
            </a:pPr>
            <a:r>
              <a:rPr lang="en-US" sz="3200" b="1" dirty="0" smtClean="0"/>
              <a:t>The key handling function</a:t>
            </a:r>
            <a:r>
              <a:rPr lang="en-US" sz="3200" dirty="0" smtClean="0"/>
              <a:t>:</a:t>
            </a:r>
          </a:p>
          <a:p>
            <a:pPr marL="0" indent="0">
              <a:buNone/>
            </a:pPr>
            <a:r>
              <a:rPr lang="en-US" sz="3200" dirty="0" err="1"/>
              <a:t>handleKeyPressedEvent</a:t>
            </a:r>
            <a:r>
              <a:rPr lang="en-US" sz="3200" dirty="0"/>
              <a:t>( unsigned char key </a:t>
            </a:r>
            <a:r>
              <a:rPr lang="en-US" sz="3200" dirty="0" smtClean="0"/>
              <a:t>)</a:t>
            </a:r>
          </a:p>
          <a:p>
            <a:pPr marL="0" indent="0">
              <a:buNone/>
            </a:pPr>
            <a:endParaRPr lang="en-US" sz="3200" dirty="0" smtClean="0"/>
          </a:p>
          <a:p>
            <a:pPr marL="0" indent="0">
              <a:buNone/>
            </a:pPr>
            <a:r>
              <a:rPr lang="en-US" sz="3200" b="1" dirty="0" smtClean="0"/>
              <a:t>Find the nearest node to the point (</a:t>
            </a:r>
            <a:r>
              <a:rPr lang="en-US" sz="3200" b="1" dirty="0" err="1" smtClean="0"/>
              <a:t>x,z</a:t>
            </a:r>
            <a:r>
              <a:rPr lang="en-US" sz="3200" b="1" dirty="0" smtClean="0"/>
              <a:t>)</a:t>
            </a:r>
            <a:r>
              <a:rPr lang="en-US" sz="3200" dirty="0" smtClean="0"/>
              <a:t>:</a:t>
            </a:r>
            <a:endParaRPr lang="en-US" sz="3200" dirty="0"/>
          </a:p>
          <a:p>
            <a:pPr marL="0" indent="0">
              <a:buNone/>
            </a:pPr>
            <a:r>
              <a:rPr lang="en-US" sz="3200" dirty="0"/>
              <a:t>GRAPH_NODE </a:t>
            </a:r>
            <a:r>
              <a:rPr lang="en-US" sz="3200" dirty="0" smtClean="0"/>
              <a:t>*</a:t>
            </a:r>
            <a:r>
              <a:rPr lang="en-US" sz="3200" dirty="0" err="1" smtClean="0"/>
              <a:t>findNearestNode</a:t>
            </a:r>
            <a:r>
              <a:rPr lang="en-US" sz="3200" dirty="0"/>
              <a:t>( double x, double z, double &amp;cur_distance2 ) </a:t>
            </a:r>
            <a:r>
              <a:rPr lang="en-US" sz="3200" dirty="0" err="1"/>
              <a:t>const</a:t>
            </a:r>
            <a:endParaRPr lang="en-US" sz="3200" dirty="0"/>
          </a:p>
        </p:txBody>
      </p:sp>
    </p:spTree>
    <p:extLst>
      <p:ext uri="{BB962C8B-B14F-4D97-AF65-F5344CB8AC3E}">
        <p14:creationId xmlns:p14="http://schemas.microsoft.com/office/powerpoint/2010/main" val="4051208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35" y="0"/>
            <a:ext cx="10515600" cy="1325563"/>
          </a:xfrm>
        </p:spPr>
        <p:txBody>
          <a:bodyPr/>
          <a:lstStyle/>
          <a:p>
            <a:r>
              <a:rPr lang="en-US" dirty="0" smtClean="0"/>
              <a:t>Question 1.</a:t>
            </a:r>
            <a:endParaRPr lang="en-US" dirty="0"/>
          </a:p>
        </p:txBody>
      </p:sp>
      <p:sp>
        <p:nvSpPr>
          <p:cNvPr id="3" name="Content Placeholder 2"/>
          <p:cNvSpPr>
            <a:spLocks noGrp="1"/>
          </p:cNvSpPr>
          <p:nvPr>
            <p:ph idx="1"/>
          </p:nvPr>
        </p:nvSpPr>
        <p:spPr>
          <a:xfrm>
            <a:off x="143435" y="1004047"/>
            <a:ext cx="12048565" cy="5853953"/>
          </a:xfrm>
        </p:spPr>
        <p:txBody>
          <a:bodyPr>
            <a:normAutofit/>
          </a:bodyPr>
          <a:lstStyle/>
          <a:p>
            <a:pPr marL="0" indent="0">
              <a:buNone/>
            </a:pPr>
            <a:r>
              <a:rPr lang="en-US" sz="3600" dirty="0" err="1" smtClean="0"/>
              <a:t>mSelectedNode</a:t>
            </a:r>
            <a:r>
              <a:rPr lang="en-US" sz="3600" dirty="0" smtClean="0"/>
              <a:t> is the selected node</a:t>
            </a:r>
          </a:p>
          <a:p>
            <a:pPr marL="0" indent="0">
              <a:buNone/>
            </a:pPr>
            <a:r>
              <a:rPr lang="en-US" sz="3600" dirty="0" err="1" smtClean="0"/>
              <a:t>mPassiveSelectedNode</a:t>
            </a:r>
            <a:r>
              <a:rPr lang="en-US" sz="3600" dirty="0" smtClean="0"/>
              <a:t> is the passive node</a:t>
            </a:r>
          </a:p>
          <a:p>
            <a:pPr marL="0" indent="0">
              <a:buNone/>
            </a:pPr>
            <a:endParaRPr lang="en-US" sz="3600" dirty="0"/>
          </a:p>
          <a:p>
            <a:pPr marL="0" indent="0">
              <a:buNone/>
            </a:pPr>
            <a:r>
              <a:rPr lang="en-US" sz="3600" b="1" dirty="0"/>
              <a:t>void </a:t>
            </a:r>
            <a:r>
              <a:rPr lang="en-US" sz="3600" b="1" dirty="0" err="1"/>
              <a:t>bfs</a:t>
            </a:r>
            <a:r>
              <a:rPr lang="en-US" sz="3600" b="1" dirty="0"/>
              <a:t>( )</a:t>
            </a:r>
          </a:p>
          <a:p>
            <a:pPr marL="0" indent="0">
              <a:buNone/>
            </a:pPr>
            <a:r>
              <a:rPr lang="en-US" sz="3600" dirty="0" smtClean="0"/>
              <a:t>is the function to compute the depths of all the nodes with respect to </a:t>
            </a:r>
            <a:r>
              <a:rPr lang="en-US" sz="3600" dirty="0" err="1" smtClean="0"/>
              <a:t>mSelectedNode</a:t>
            </a:r>
            <a:r>
              <a:rPr lang="en-US" sz="3600" dirty="0" smtClean="0"/>
              <a:t> if it’s not null.</a:t>
            </a:r>
          </a:p>
          <a:p>
            <a:pPr marL="0" indent="0">
              <a:buNone/>
            </a:pPr>
            <a:endParaRPr lang="en-US" sz="3600" dirty="0" smtClean="0"/>
          </a:p>
        </p:txBody>
      </p:sp>
    </p:spTree>
    <p:extLst>
      <p:ext uri="{BB962C8B-B14F-4D97-AF65-F5344CB8AC3E}">
        <p14:creationId xmlns:p14="http://schemas.microsoft.com/office/powerpoint/2010/main" val="3653252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486275"/>
          </a:xfrm>
        </p:spPr>
        <p:txBody>
          <a:bodyPr/>
          <a:lstStyle/>
          <a:p>
            <a:pPr marL="0" indent="0">
              <a:buNone/>
            </a:pPr>
            <a:r>
              <a:rPr lang="en-US" b="1" dirty="0"/>
              <a:t>Get the information of a node</a:t>
            </a:r>
            <a:r>
              <a:rPr lang="en-US" dirty="0"/>
              <a:t>:</a:t>
            </a:r>
          </a:p>
          <a:p>
            <a:pPr marL="0" indent="0">
              <a:buNone/>
            </a:pPr>
            <a:r>
              <a:rPr lang="en-US" dirty="0" err="1"/>
              <a:t>getNodeInfo</a:t>
            </a:r>
            <a:r>
              <a:rPr lang="en-US" dirty="0"/>
              <a:t>( </a:t>
            </a:r>
            <a:r>
              <a:rPr lang="en-US" dirty="0" err="1"/>
              <a:t>int</a:t>
            </a:r>
            <a:r>
              <a:rPr lang="en-US" dirty="0"/>
              <a:t> </a:t>
            </a:r>
            <a:r>
              <a:rPr lang="en-US" dirty="0" err="1"/>
              <a:t>nodeIndex</a:t>
            </a:r>
            <a:r>
              <a:rPr lang="en-US" dirty="0"/>
              <a:t>, double &amp;r, vector3 &amp;p, float &amp;depth ) </a:t>
            </a:r>
            <a:r>
              <a:rPr lang="en-US" dirty="0" err="1"/>
              <a:t>const</a:t>
            </a:r>
            <a:endParaRPr lang="en-US" dirty="0"/>
          </a:p>
          <a:p>
            <a:pPr marL="0" indent="0">
              <a:buNone/>
            </a:pPr>
            <a:endParaRPr lang="en-US" dirty="0" smtClean="0"/>
          </a:p>
          <a:p>
            <a:pPr marL="0" indent="0">
              <a:buNone/>
            </a:pPr>
            <a:r>
              <a:rPr lang="en-US" dirty="0" err="1" smtClean="0"/>
              <a:t>int</a:t>
            </a:r>
            <a:r>
              <a:rPr lang="en-US" dirty="0" smtClean="0"/>
              <a:t> </a:t>
            </a:r>
            <a:r>
              <a:rPr lang="en-US" dirty="0" err="1"/>
              <a:t>getNumOfNodes</a:t>
            </a:r>
            <a:r>
              <a:rPr lang="en-US" dirty="0"/>
              <a:t>( ) </a:t>
            </a:r>
            <a:r>
              <a:rPr lang="en-US" dirty="0" err="1" smtClean="0"/>
              <a:t>const</a:t>
            </a:r>
            <a:endParaRPr lang="en-US" dirty="0" smtClean="0"/>
          </a:p>
          <a:p>
            <a:pPr marL="0" indent="0">
              <a:buNone/>
            </a:pPr>
            <a:endParaRPr lang="en-US" dirty="0"/>
          </a:p>
          <a:p>
            <a:pPr marL="0" indent="0">
              <a:buNone/>
            </a:pPr>
            <a:r>
              <a:rPr lang="en-US" dirty="0" err="1" smtClean="0"/>
              <a:t>int</a:t>
            </a:r>
            <a:r>
              <a:rPr lang="en-US" dirty="0" smtClean="0"/>
              <a:t> </a:t>
            </a:r>
            <a:r>
              <a:rPr lang="en-US" dirty="0" err="1" smtClean="0"/>
              <a:t>getNumOfEdges</a:t>
            </a:r>
            <a:r>
              <a:rPr lang="en-US" dirty="0"/>
              <a:t>( ) </a:t>
            </a:r>
            <a:r>
              <a:rPr lang="en-US" dirty="0" err="1" smtClean="0"/>
              <a:t>const</a:t>
            </a:r>
            <a:endParaRPr lang="en-US" dirty="0" smtClean="0"/>
          </a:p>
          <a:p>
            <a:pPr marL="0" indent="0">
              <a:buNone/>
            </a:pPr>
            <a:endParaRPr lang="en-US" dirty="0"/>
          </a:p>
          <a:p>
            <a:pPr marL="0" indent="0">
              <a:buNone/>
            </a:pPr>
            <a:r>
              <a:rPr lang="en-US" dirty="0"/>
              <a:t>vector3 </a:t>
            </a:r>
            <a:r>
              <a:rPr lang="en-US" dirty="0" err="1" smtClean="0"/>
              <a:t>getNodePositionOfEdge</a:t>
            </a:r>
            <a:r>
              <a:rPr lang="en-US" dirty="0"/>
              <a:t>( </a:t>
            </a:r>
            <a:r>
              <a:rPr lang="en-US" dirty="0" err="1"/>
              <a:t>int</a:t>
            </a:r>
            <a:r>
              <a:rPr lang="en-US" dirty="0"/>
              <a:t> </a:t>
            </a:r>
            <a:r>
              <a:rPr lang="en-US" dirty="0" err="1"/>
              <a:t>edgeIndex</a:t>
            </a:r>
            <a:r>
              <a:rPr lang="en-US" dirty="0"/>
              <a:t>, </a:t>
            </a:r>
            <a:r>
              <a:rPr lang="en-US" dirty="0" err="1"/>
              <a:t>int</a:t>
            </a:r>
            <a:r>
              <a:rPr lang="en-US" dirty="0"/>
              <a:t> </a:t>
            </a:r>
            <a:r>
              <a:rPr lang="en-US" dirty="0" err="1"/>
              <a:t>nodeIndex</a:t>
            </a:r>
            <a:r>
              <a:rPr lang="en-US" dirty="0"/>
              <a:t> ) </a:t>
            </a:r>
            <a:r>
              <a:rPr lang="en-US" dirty="0" err="1"/>
              <a:t>const</a:t>
            </a:r>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t>Question 1.</a:t>
            </a:r>
            <a:endParaRPr lang="en-US" dirty="0"/>
          </a:p>
        </p:txBody>
      </p:sp>
    </p:spTree>
    <p:extLst>
      <p:ext uri="{BB962C8B-B14F-4D97-AF65-F5344CB8AC3E}">
        <p14:creationId xmlns:p14="http://schemas.microsoft.com/office/powerpoint/2010/main" val="2461691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Question 1.</a:t>
            </a:r>
          </a:p>
        </p:txBody>
      </p:sp>
      <p:sp>
        <p:nvSpPr>
          <p:cNvPr id="3" name="Content Placeholder 2"/>
          <p:cNvSpPr>
            <a:spLocks noGrp="1"/>
          </p:cNvSpPr>
          <p:nvPr>
            <p:ph idx="1"/>
          </p:nvPr>
        </p:nvSpPr>
        <p:spPr>
          <a:xfrm>
            <a:off x="0" y="1028700"/>
            <a:ext cx="11787188" cy="5543550"/>
          </a:xfrm>
        </p:spPr>
        <p:txBody>
          <a:bodyPr>
            <a:normAutofit fontScale="77500" lnSpcReduction="20000"/>
          </a:bodyPr>
          <a:lstStyle/>
          <a:p>
            <a:pPr marL="0" indent="0">
              <a:buNone/>
            </a:pPr>
            <a:r>
              <a:rPr lang="en-US" dirty="0" err="1"/>
              <a:t>int</a:t>
            </a:r>
            <a:r>
              <a:rPr lang="en-US" dirty="0"/>
              <a:t> </a:t>
            </a:r>
            <a:r>
              <a:rPr lang="en-US" dirty="0" err="1"/>
              <a:t>getNumOfNodes</a:t>
            </a:r>
            <a:r>
              <a:rPr lang="en-US" dirty="0"/>
              <a:t>( ) </a:t>
            </a:r>
            <a:r>
              <a:rPr lang="en-US" dirty="0" err="1"/>
              <a:t>const</a:t>
            </a:r>
            <a:r>
              <a:rPr lang="en-US" dirty="0"/>
              <a:t>;</a:t>
            </a:r>
          </a:p>
          <a:p>
            <a:pPr marL="0" indent="0">
              <a:buNone/>
            </a:pPr>
            <a:r>
              <a:rPr lang="en-US" dirty="0" smtClean="0"/>
              <a:t>void </a:t>
            </a:r>
            <a:r>
              <a:rPr lang="en-US" dirty="0" err="1"/>
              <a:t>getNodeInfo</a:t>
            </a:r>
            <a:r>
              <a:rPr lang="en-US" dirty="0"/>
              <a:t>( </a:t>
            </a:r>
            <a:r>
              <a:rPr lang="en-US" dirty="0" err="1"/>
              <a:t>int</a:t>
            </a:r>
            <a:r>
              <a:rPr lang="en-US" dirty="0"/>
              <a:t> </a:t>
            </a:r>
            <a:r>
              <a:rPr lang="en-US" dirty="0" err="1"/>
              <a:t>nodeIndex</a:t>
            </a:r>
            <a:r>
              <a:rPr lang="en-US" dirty="0"/>
              <a:t>, double &amp;r, vector3 &amp;p ) </a:t>
            </a:r>
            <a:r>
              <a:rPr lang="en-US" dirty="0" err="1"/>
              <a:t>const</a:t>
            </a:r>
            <a:r>
              <a:rPr lang="en-US" dirty="0"/>
              <a:t>;</a:t>
            </a:r>
          </a:p>
          <a:p>
            <a:pPr marL="0" indent="0">
              <a:buNone/>
            </a:pPr>
            <a:r>
              <a:rPr lang="en-US" dirty="0" smtClean="0"/>
              <a:t>void </a:t>
            </a:r>
            <a:r>
              <a:rPr lang="en-US" dirty="0" err="1"/>
              <a:t>getNodeInfoOfAttachedEdgeOfSelectedNode</a:t>
            </a:r>
            <a:r>
              <a:rPr lang="en-US" dirty="0"/>
              <a:t>( </a:t>
            </a:r>
          </a:p>
          <a:p>
            <a:pPr marL="0" indent="0">
              <a:buNone/>
            </a:pPr>
            <a:r>
              <a:rPr lang="en-US" dirty="0"/>
              <a:t>        </a:t>
            </a:r>
            <a:r>
              <a:rPr lang="en-US" dirty="0" err="1"/>
              <a:t>int</a:t>
            </a:r>
            <a:r>
              <a:rPr lang="en-US" dirty="0"/>
              <a:t> </a:t>
            </a:r>
            <a:r>
              <a:rPr lang="en-US" dirty="0" err="1" smtClean="0"/>
              <a:t>edgeIndex</a:t>
            </a:r>
            <a:r>
              <a:rPr lang="en-US" dirty="0" smtClean="0"/>
              <a:t>					// inside [0, </a:t>
            </a:r>
            <a:r>
              <a:rPr lang="en-US" dirty="0" err="1" smtClean="0"/>
              <a:t>numAttachedEdges</a:t>
            </a:r>
            <a:r>
              <a:rPr lang="en-US" dirty="0" smtClean="0"/>
              <a:t> - 1]</a:t>
            </a:r>
            <a:endParaRPr lang="en-US" dirty="0"/>
          </a:p>
          <a:p>
            <a:pPr marL="0" indent="0">
              <a:buNone/>
            </a:pPr>
            <a:r>
              <a:rPr lang="en-US" dirty="0"/>
              <a:t>        , </a:t>
            </a:r>
            <a:r>
              <a:rPr lang="en-US" dirty="0" err="1"/>
              <a:t>int</a:t>
            </a:r>
            <a:r>
              <a:rPr lang="en-US" dirty="0"/>
              <a:t> </a:t>
            </a:r>
            <a:r>
              <a:rPr lang="en-US" dirty="0" err="1" smtClean="0"/>
              <a:t>nodexIndex</a:t>
            </a:r>
            <a:r>
              <a:rPr lang="en-US" dirty="0" smtClean="0"/>
              <a:t>					// node index: 0 or 1</a:t>
            </a:r>
            <a:endParaRPr lang="en-US" dirty="0"/>
          </a:p>
          <a:p>
            <a:pPr marL="0" indent="0">
              <a:buNone/>
            </a:pPr>
            <a:r>
              <a:rPr lang="en-US" dirty="0"/>
              <a:t>        , double &amp;</a:t>
            </a:r>
            <a:r>
              <a:rPr lang="en-US" dirty="0" smtClean="0"/>
              <a:t>r						// radius</a:t>
            </a:r>
            <a:endParaRPr lang="en-US" dirty="0"/>
          </a:p>
          <a:p>
            <a:pPr marL="0" indent="0">
              <a:buNone/>
            </a:pPr>
            <a:r>
              <a:rPr lang="en-US" dirty="0"/>
              <a:t>        , vector3 &amp;</a:t>
            </a:r>
            <a:r>
              <a:rPr lang="en-US" dirty="0" smtClean="0"/>
              <a:t>p					// position of the node</a:t>
            </a:r>
            <a:endParaRPr lang="en-US" dirty="0"/>
          </a:p>
          <a:p>
            <a:pPr marL="0" indent="0">
              <a:buNone/>
            </a:pPr>
            <a:r>
              <a:rPr lang="en-US" dirty="0"/>
              <a:t> </a:t>
            </a:r>
            <a:r>
              <a:rPr lang="en-US" dirty="0" smtClean="0"/>
              <a:t>) </a:t>
            </a:r>
            <a:r>
              <a:rPr lang="en-US" dirty="0" err="1"/>
              <a:t>const</a:t>
            </a:r>
            <a:r>
              <a:rPr lang="en-US" dirty="0"/>
              <a:t>;</a:t>
            </a:r>
          </a:p>
          <a:p>
            <a:pPr marL="0" indent="0">
              <a:buNone/>
            </a:pPr>
            <a:r>
              <a:rPr lang="en-US" dirty="0"/>
              <a:t> </a:t>
            </a:r>
            <a:r>
              <a:rPr lang="en-US" dirty="0" smtClean="0"/>
              <a:t>void </a:t>
            </a:r>
            <a:r>
              <a:rPr lang="en-US" dirty="0" err="1"/>
              <a:t>getNodeInfoOfAdjacentNodeOfSelectedNode</a:t>
            </a:r>
            <a:r>
              <a:rPr lang="en-US" dirty="0"/>
              <a:t>( </a:t>
            </a:r>
          </a:p>
          <a:p>
            <a:pPr marL="0" indent="0">
              <a:buNone/>
            </a:pPr>
            <a:r>
              <a:rPr lang="en-US" dirty="0"/>
              <a:t>        </a:t>
            </a:r>
            <a:r>
              <a:rPr lang="en-US" dirty="0" err="1"/>
              <a:t>int</a:t>
            </a:r>
            <a:r>
              <a:rPr lang="en-US" dirty="0"/>
              <a:t> </a:t>
            </a:r>
            <a:r>
              <a:rPr lang="en-US" dirty="0" err="1" smtClean="0"/>
              <a:t>nodexIndex</a:t>
            </a:r>
            <a:r>
              <a:rPr lang="en-US" dirty="0" smtClean="0"/>
              <a:t>					// inside [0, </a:t>
            </a:r>
            <a:r>
              <a:rPr lang="en-US" dirty="0" err="1" smtClean="0"/>
              <a:t>numAdjacentNodes</a:t>
            </a:r>
            <a:r>
              <a:rPr lang="en-US" dirty="0"/>
              <a:t> </a:t>
            </a:r>
            <a:r>
              <a:rPr lang="en-US" dirty="0" smtClean="0"/>
              <a:t>- 1]</a:t>
            </a:r>
            <a:endParaRPr lang="en-US" dirty="0"/>
          </a:p>
          <a:p>
            <a:pPr marL="0" indent="0">
              <a:buNone/>
            </a:pPr>
            <a:r>
              <a:rPr lang="en-US" dirty="0"/>
              <a:t>        , double &amp;r</a:t>
            </a:r>
          </a:p>
          <a:p>
            <a:pPr marL="0" indent="0">
              <a:buNone/>
            </a:pPr>
            <a:r>
              <a:rPr lang="en-US" dirty="0"/>
              <a:t>        , vector3 &amp;p</a:t>
            </a:r>
          </a:p>
          <a:p>
            <a:pPr marL="0" indent="0">
              <a:buNone/>
            </a:pPr>
            <a:r>
              <a:rPr lang="en-US" dirty="0"/>
              <a:t>        ) </a:t>
            </a:r>
            <a:r>
              <a:rPr lang="en-US" dirty="0" err="1"/>
              <a:t>const</a:t>
            </a:r>
            <a:r>
              <a:rPr lang="en-US" dirty="0"/>
              <a:t>;</a:t>
            </a:r>
          </a:p>
          <a:p>
            <a:pPr marL="0" indent="0">
              <a:buNone/>
            </a:pPr>
            <a:r>
              <a:rPr lang="en-US" dirty="0" err="1" smtClean="0"/>
              <a:t>int</a:t>
            </a:r>
            <a:r>
              <a:rPr lang="en-US" dirty="0" smtClean="0"/>
              <a:t> </a:t>
            </a:r>
            <a:r>
              <a:rPr lang="en-US" dirty="0" err="1"/>
              <a:t>getNumOfAttachedEdgesOfSelectedNode</a:t>
            </a:r>
            <a:r>
              <a:rPr lang="en-US" dirty="0"/>
              <a:t>( ) </a:t>
            </a:r>
            <a:r>
              <a:rPr lang="en-US" dirty="0" err="1"/>
              <a:t>const</a:t>
            </a:r>
            <a:r>
              <a:rPr lang="en-US" dirty="0" smtClean="0"/>
              <a:t>;	// </a:t>
            </a:r>
            <a:r>
              <a:rPr lang="en-US" dirty="0" err="1" smtClean="0"/>
              <a:t>numAttachedEdges</a:t>
            </a:r>
            <a:r>
              <a:rPr lang="en-US" dirty="0" smtClean="0"/>
              <a:t>	</a:t>
            </a:r>
            <a:endParaRPr lang="en-US" dirty="0"/>
          </a:p>
          <a:p>
            <a:pPr marL="0" indent="0">
              <a:buNone/>
            </a:pPr>
            <a:r>
              <a:rPr lang="en-US" dirty="0" err="1" smtClean="0"/>
              <a:t>int</a:t>
            </a:r>
            <a:r>
              <a:rPr lang="en-US" dirty="0" smtClean="0"/>
              <a:t> </a:t>
            </a:r>
            <a:r>
              <a:rPr lang="en-US" dirty="0" err="1"/>
              <a:t>getNumOfAdjacentNodesOfSelectedNode</a:t>
            </a:r>
            <a:r>
              <a:rPr lang="en-US" dirty="0"/>
              <a:t>( ) </a:t>
            </a:r>
            <a:r>
              <a:rPr lang="en-US" dirty="0" err="1"/>
              <a:t>const</a:t>
            </a:r>
            <a:r>
              <a:rPr lang="en-US" dirty="0" smtClean="0"/>
              <a:t>;	// </a:t>
            </a:r>
            <a:r>
              <a:rPr lang="en-US" dirty="0" err="1"/>
              <a:t>numAdjacentNodes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395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7714" y="-41808"/>
            <a:ext cx="10515600" cy="1325563"/>
          </a:xfrm>
        </p:spPr>
        <p:txBody>
          <a:bodyPr/>
          <a:lstStyle/>
          <a:p>
            <a:r>
              <a:rPr lang="en-US" altLang="zh-TW" dirty="0" smtClean="0"/>
              <a:t>Question 1: Tasks</a:t>
            </a:r>
            <a:endParaRPr lang="zh-TW" altLang="en-US" dirty="0"/>
          </a:p>
        </p:txBody>
      </p:sp>
      <p:sp>
        <p:nvSpPr>
          <p:cNvPr id="3" name="內容版面配置區 2"/>
          <p:cNvSpPr>
            <a:spLocks noGrp="1"/>
          </p:cNvSpPr>
          <p:nvPr>
            <p:ph idx="1"/>
          </p:nvPr>
        </p:nvSpPr>
        <p:spPr>
          <a:xfrm>
            <a:off x="217714" y="1407886"/>
            <a:ext cx="11785600" cy="5239657"/>
          </a:xfrm>
        </p:spPr>
        <p:txBody>
          <a:bodyPr>
            <a:normAutofit/>
          </a:bodyPr>
          <a:lstStyle/>
          <a:p>
            <a:pPr marL="0" indent="0">
              <a:buNone/>
            </a:pPr>
            <a:r>
              <a:rPr lang="en-US" altLang="zh-TW" dirty="0" smtClean="0"/>
              <a:t>1. [5%] Press ‘1’ shows</a:t>
            </a:r>
          </a:p>
          <a:p>
            <a:pPr marL="0" indent="0">
              <a:buNone/>
            </a:pPr>
            <a:r>
              <a:rPr lang="en-US" altLang="zh-TW" dirty="0"/>
              <a:t> </a:t>
            </a:r>
            <a:r>
              <a:rPr lang="en-US" altLang="zh-TW" dirty="0" smtClean="0"/>
              <a:t>void </a:t>
            </a:r>
            <a:r>
              <a:rPr lang="en-US" altLang="zh-TW" dirty="0" err="1" smtClean="0"/>
              <a:t>createDefaultGraph</a:t>
            </a:r>
            <a:r>
              <a:rPr lang="en-US" altLang="zh-TW" dirty="0"/>
              <a:t>( </a:t>
            </a:r>
            <a:r>
              <a:rPr lang="en-US" altLang="zh-TW" dirty="0" smtClean="0"/>
              <a:t>)</a:t>
            </a:r>
          </a:p>
          <a:p>
            <a:pPr marL="0" indent="0">
              <a:buNone/>
            </a:pPr>
            <a:endParaRPr lang="en-US" altLang="zh-TW" dirty="0"/>
          </a:p>
          <a:p>
            <a:endParaRPr lang="en-US" altLang="zh-TW" dirty="0"/>
          </a:p>
          <a:p>
            <a:endParaRPr lang="zh-TW" altLang="en-US" dirty="0"/>
          </a:p>
          <a:p>
            <a:endParaRPr lang="zh-TW" altLang="en-US" dirty="0"/>
          </a:p>
        </p:txBody>
      </p:sp>
      <p:pic>
        <p:nvPicPr>
          <p:cNvPr id="7" name="Picture 6"/>
          <p:cNvPicPr>
            <a:picLocks noChangeAspect="1"/>
          </p:cNvPicPr>
          <p:nvPr/>
        </p:nvPicPr>
        <p:blipFill rotWithShape="1">
          <a:blip r:embed="rId2"/>
          <a:srcRect l="40392" t="48125" r="41255" b="28541"/>
          <a:stretch/>
        </p:blipFill>
        <p:spPr>
          <a:xfrm>
            <a:off x="7472362" y="1798864"/>
            <a:ext cx="2228851" cy="1600200"/>
          </a:xfrm>
          <a:prstGeom prst="rect">
            <a:avLst/>
          </a:prstGeom>
        </p:spPr>
      </p:pic>
      <p:sp>
        <p:nvSpPr>
          <p:cNvPr id="5" name="TextBox 4"/>
          <p:cNvSpPr txBox="1"/>
          <p:nvPr/>
        </p:nvSpPr>
        <p:spPr>
          <a:xfrm>
            <a:off x="7645952" y="1798864"/>
            <a:ext cx="1924438" cy="461665"/>
          </a:xfrm>
          <a:prstGeom prst="rect">
            <a:avLst/>
          </a:prstGeom>
          <a:noFill/>
        </p:spPr>
        <p:txBody>
          <a:bodyPr wrap="none" rtlCol="0">
            <a:spAutoFit/>
          </a:bodyPr>
          <a:lstStyle/>
          <a:p>
            <a:r>
              <a:rPr lang="en-US" sz="2400" b="1" dirty="0" smtClean="0"/>
              <a:t>Default graph</a:t>
            </a:r>
          </a:p>
        </p:txBody>
      </p:sp>
    </p:spTree>
    <p:extLst>
      <p:ext uri="{BB962C8B-B14F-4D97-AF65-F5344CB8AC3E}">
        <p14:creationId xmlns:p14="http://schemas.microsoft.com/office/powerpoint/2010/main" val="419933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0828" y="82323"/>
            <a:ext cx="10515600" cy="1325563"/>
          </a:xfrm>
        </p:spPr>
        <p:txBody>
          <a:bodyPr/>
          <a:lstStyle/>
          <a:p>
            <a:r>
              <a:rPr lang="en-US" altLang="zh-TW" dirty="0" smtClean="0"/>
              <a:t>Question 1: Tasks</a:t>
            </a:r>
            <a:endParaRPr lang="zh-TW" altLang="en-US" dirty="0"/>
          </a:p>
        </p:txBody>
      </p:sp>
      <p:sp>
        <p:nvSpPr>
          <p:cNvPr id="3" name="內容版面配置區 2"/>
          <p:cNvSpPr>
            <a:spLocks noGrp="1"/>
          </p:cNvSpPr>
          <p:nvPr>
            <p:ph idx="1"/>
          </p:nvPr>
        </p:nvSpPr>
        <p:spPr>
          <a:xfrm>
            <a:off x="217714" y="1407886"/>
            <a:ext cx="11785600" cy="5239657"/>
          </a:xfrm>
        </p:spPr>
        <p:txBody>
          <a:bodyPr>
            <a:normAutofit/>
          </a:bodyPr>
          <a:lstStyle/>
          <a:p>
            <a:pPr marL="0" indent="0">
              <a:buNone/>
            </a:pPr>
            <a:r>
              <a:rPr lang="en-US" altLang="zh-TW" dirty="0" smtClean="0"/>
              <a:t>2. [5%] Press ‘2’ shows</a:t>
            </a:r>
          </a:p>
          <a:p>
            <a:pPr marL="0" indent="0">
              <a:buNone/>
            </a:pPr>
            <a:r>
              <a:rPr lang="en-US" dirty="0"/>
              <a:t>v</a:t>
            </a:r>
            <a:r>
              <a:rPr lang="en-US" dirty="0" smtClean="0"/>
              <a:t>oid </a:t>
            </a:r>
            <a:r>
              <a:rPr lang="en-US" dirty="0" err="1" smtClean="0"/>
              <a:t>createNet_Square</a:t>
            </a:r>
            <a:r>
              <a:rPr lang="en-US" dirty="0"/>
              <a:t>( </a:t>
            </a:r>
            <a:r>
              <a:rPr lang="en-US" dirty="0" err="1"/>
              <a:t>int</a:t>
            </a:r>
            <a:r>
              <a:rPr lang="en-US" dirty="0"/>
              <a:t> n )</a:t>
            </a:r>
          </a:p>
          <a:p>
            <a:endParaRPr lang="en-US" altLang="zh-TW" dirty="0" smtClean="0"/>
          </a:p>
          <a:p>
            <a:endParaRPr lang="en-US" altLang="zh-TW" dirty="0" smtClean="0"/>
          </a:p>
          <a:p>
            <a:endParaRPr lang="en-US" altLang="zh-TW" dirty="0" smtClean="0"/>
          </a:p>
          <a:p>
            <a:endParaRPr lang="en-US" altLang="zh-TW" dirty="0"/>
          </a:p>
          <a:p>
            <a:endParaRPr lang="en-US" altLang="zh-TW" dirty="0"/>
          </a:p>
          <a:p>
            <a:pPr marL="0" indent="0">
              <a:buNone/>
            </a:pPr>
            <a:endParaRPr lang="en-US" altLang="zh-TW" dirty="0" smtClean="0"/>
          </a:p>
          <a:p>
            <a:pPr marL="0" indent="0">
              <a:buNone/>
            </a:pPr>
            <a:endParaRPr lang="en-US" altLang="zh-TW" dirty="0"/>
          </a:p>
          <a:p>
            <a:pPr marL="0" indent="0">
              <a:buNone/>
            </a:pPr>
            <a:endParaRPr lang="en-US" altLang="zh-TW" dirty="0"/>
          </a:p>
          <a:p>
            <a:endParaRPr lang="zh-TW" altLang="en-US" dirty="0"/>
          </a:p>
          <a:p>
            <a:endParaRPr lang="zh-TW" altLang="en-US" dirty="0"/>
          </a:p>
        </p:txBody>
      </p:sp>
      <p:sp>
        <p:nvSpPr>
          <p:cNvPr id="8" name="TextBox 7"/>
          <p:cNvSpPr txBox="1"/>
          <p:nvPr/>
        </p:nvSpPr>
        <p:spPr>
          <a:xfrm>
            <a:off x="7684219" y="946221"/>
            <a:ext cx="2322302" cy="461665"/>
          </a:xfrm>
          <a:prstGeom prst="rect">
            <a:avLst/>
          </a:prstGeom>
          <a:noFill/>
        </p:spPr>
        <p:txBody>
          <a:bodyPr wrap="none" rtlCol="0">
            <a:spAutoFit/>
          </a:bodyPr>
          <a:lstStyle/>
          <a:p>
            <a:r>
              <a:rPr lang="en-US" sz="2400" b="1" dirty="0" smtClean="0"/>
              <a:t>A 8x8 square net</a:t>
            </a:r>
          </a:p>
        </p:txBody>
      </p:sp>
      <p:pic>
        <p:nvPicPr>
          <p:cNvPr id="4" name="Picture 3"/>
          <p:cNvPicPr>
            <a:picLocks noChangeAspect="1"/>
          </p:cNvPicPr>
          <p:nvPr/>
        </p:nvPicPr>
        <p:blipFill rotWithShape="1">
          <a:blip r:embed="rId2"/>
          <a:srcRect l="31333" t="15833" r="31490" b="18541"/>
          <a:stretch/>
        </p:blipFill>
        <p:spPr>
          <a:xfrm>
            <a:off x="6545665" y="1407886"/>
            <a:ext cx="4514851" cy="4500563"/>
          </a:xfrm>
          <a:prstGeom prst="rect">
            <a:avLst/>
          </a:prstGeom>
        </p:spPr>
      </p:pic>
    </p:spTree>
    <p:extLst>
      <p:ext uri="{BB962C8B-B14F-4D97-AF65-F5344CB8AC3E}">
        <p14:creationId xmlns:p14="http://schemas.microsoft.com/office/powerpoint/2010/main" val="1111686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0828" y="82323"/>
            <a:ext cx="10515600" cy="1325563"/>
          </a:xfrm>
        </p:spPr>
        <p:txBody>
          <a:bodyPr/>
          <a:lstStyle/>
          <a:p>
            <a:r>
              <a:rPr lang="en-US" altLang="zh-TW" dirty="0" smtClean="0"/>
              <a:t>Question 1: Tasks</a:t>
            </a:r>
            <a:endParaRPr lang="zh-TW" altLang="en-US" dirty="0"/>
          </a:p>
        </p:txBody>
      </p:sp>
      <p:sp>
        <p:nvSpPr>
          <p:cNvPr id="3" name="內容版面配置區 2"/>
          <p:cNvSpPr>
            <a:spLocks noGrp="1"/>
          </p:cNvSpPr>
          <p:nvPr>
            <p:ph idx="1"/>
          </p:nvPr>
        </p:nvSpPr>
        <p:spPr>
          <a:xfrm>
            <a:off x="217714" y="1407886"/>
            <a:ext cx="11785600" cy="5239657"/>
          </a:xfrm>
        </p:spPr>
        <p:txBody>
          <a:bodyPr>
            <a:normAutofit/>
          </a:bodyPr>
          <a:lstStyle/>
          <a:p>
            <a:pPr marL="0" indent="0">
              <a:buNone/>
            </a:pPr>
            <a:r>
              <a:rPr lang="en-US" altLang="zh-TW" dirty="0" smtClean="0"/>
              <a:t>3. [5%] Press ‘3’ shows</a:t>
            </a:r>
          </a:p>
          <a:p>
            <a:pPr marL="0" indent="0">
              <a:buNone/>
            </a:pPr>
            <a:r>
              <a:rPr lang="en-US" dirty="0" smtClean="0"/>
              <a:t>void </a:t>
            </a:r>
            <a:r>
              <a:rPr lang="en-US" dirty="0" err="1" smtClean="0"/>
              <a:t>createNet_RadialCircular</a:t>
            </a:r>
            <a:r>
              <a:rPr lang="en-US" dirty="0" smtClean="0"/>
              <a:t>(</a:t>
            </a:r>
          </a:p>
          <a:p>
            <a:pPr marL="0" indent="0">
              <a:buNone/>
            </a:pPr>
            <a:r>
              <a:rPr lang="en-US" dirty="0"/>
              <a:t>	</a:t>
            </a:r>
            <a:r>
              <a:rPr lang="en-US" dirty="0" smtClean="0"/>
              <a:t> </a:t>
            </a:r>
            <a:r>
              <a:rPr lang="en-US" dirty="0" err="1"/>
              <a:t>int</a:t>
            </a:r>
            <a:r>
              <a:rPr lang="en-US" dirty="0"/>
              <a:t> n, </a:t>
            </a:r>
            <a:r>
              <a:rPr lang="en-US" dirty="0" err="1"/>
              <a:t>int</a:t>
            </a:r>
            <a:r>
              <a:rPr lang="en-US" dirty="0"/>
              <a:t> </a:t>
            </a:r>
            <a:r>
              <a:rPr lang="en-US" dirty="0" err="1"/>
              <a:t>num_layers</a:t>
            </a:r>
            <a:r>
              <a:rPr lang="en-US" dirty="0"/>
              <a:t> )</a:t>
            </a:r>
          </a:p>
          <a:p>
            <a:endParaRPr lang="en-US" altLang="zh-TW" dirty="0" smtClean="0"/>
          </a:p>
          <a:p>
            <a:endParaRPr lang="en-US" altLang="zh-TW" dirty="0" smtClean="0"/>
          </a:p>
          <a:p>
            <a:pPr marL="0" indent="0">
              <a:buNone/>
            </a:pPr>
            <a:endParaRPr lang="en-US" altLang="zh-TW" dirty="0" smtClean="0"/>
          </a:p>
          <a:p>
            <a:endParaRPr lang="en-US" altLang="zh-TW" dirty="0"/>
          </a:p>
          <a:p>
            <a:endParaRPr lang="en-US" altLang="zh-TW" dirty="0"/>
          </a:p>
          <a:p>
            <a:pPr marL="0" indent="0">
              <a:buNone/>
            </a:pPr>
            <a:endParaRPr lang="en-US" altLang="zh-TW" dirty="0" smtClean="0"/>
          </a:p>
          <a:p>
            <a:pPr marL="0" indent="0">
              <a:buNone/>
            </a:pPr>
            <a:endParaRPr lang="en-US" altLang="zh-TW" dirty="0"/>
          </a:p>
          <a:p>
            <a:pPr marL="0" indent="0">
              <a:buNone/>
            </a:pPr>
            <a:endParaRPr lang="en-US" altLang="zh-TW" dirty="0"/>
          </a:p>
          <a:p>
            <a:endParaRPr lang="zh-TW" altLang="en-US" dirty="0"/>
          </a:p>
          <a:p>
            <a:endParaRPr lang="zh-TW" altLang="en-US" dirty="0"/>
          </a:p>
        </p:txBody>
      </p:sp>
      <p:sp>
        <p:nvSpPr>
          <p:cNvPr id="8" name="TextBox 7"/>
          <p:cNvSpPr txBox="1"/>
          <p:nvPr/>
        </p:nvSpPr>
        <p:spPr>
          <a:xfrm>
            <a:off x="7633153" y="300643"/>
            <a:ext cx="4370161" cy="2677656"/>
          </a:xfrm>
          <a:prstGeom prst="rect">
            <a:avLst/>
          </a:prstGeom>
          <a:noFill/>
        </p:spPr>
        <p:txBody>
          <a:bodyPr wrap="square" rtlCol="0">
            <a:spAutoFit/>
          </a:bodyPr>
          <a:lstStyle/>
          <a:p>
            <a:r>
              <a:rPr lang="en-US" sz="2400" b="1" dirty="0" smtClean="0"/>
              <a:t>A radical net</a:t>
            </a:r>
          </a:p>
          <a:p>
            <a:r>
              <a:rPr lang="en-US" sz="2400" dirty="0" smtClean="0"/>
              <a:t>One node is at the center.</a:t>
            </a:r>
          </a:p>
          <a:p>
            <a:r>
              <a:rPr lang="en-US" sz="2400" dirty="0" smtClean="0"/>
              <a:t>And there are three layers and each layer has 12 nodes.</a:t>
            </a:r>
          </a:p>
          <a:p>
            <a:r>
              <a:rPr lang="en-US" sz="2400" dirty="0" smtClean="0"/>
              <a:t>The nodes of each layer are on a circle.</a:t>
            </a:r>
          </a:p>
          <a:p>
            <a:r>
              <a:rPr lang="en-US" sz="2400" dirty="0" smtClean="0"/>
              <a:t>The radius of the inner circle is 5.</a:t>
            </a:r>
          </a:p>
        </p:txBody>
      </p:sp>
      <p:pic>
        <p:nvPicPr>
          <p:cNvPr id="5" name="Picture 4"/>
          <p:cNvPicPr>
            <a:picLocks noChangeAspect="1"/>
          </p:cNvPicPr>
          <p:nvPr/>
        </p:nvPicPr>
        <p:blipFill rotWithShape="1">
          <a:blip r:embed="rId2"/>
          <a:srcRect l="32745" t="19999" r="32196" b="17084"/>
          <a:stretch/>
        </p:blipFill>
        <p:spPr>
          <a:xfrm>
            <a:off x="8146595" y="3118845"/>
            <a:ext cx="3343275" cy="3388151"/>
          </a:xfrm>
          <a:prstGeom prst="rect">
            <a:avLst/>
          </a:prstGeom>
        </p:spPr>
      </p:pic>
    </p:spTree>
    <p:extLst>
      <p:ext uri="{BB962C8B-B14F-4D97-AF65-F5344CB8AC3E}">
        <p14:creationId xmlns:p14="http://schemas.microsoft.com/office/powerpoint/2010/main" val="1281017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44343" y="0"/>
            <a:ext cx="10515600" cy="1325563"/>
          </a:xfrm>
        </p:spPr>
        <p:txBody>
          <a:bodyPr>
            <a:normAutofit/>
          </a:bodyPr>
          <a:lstStyle/>
          <a:p>
            <a:r>
              <a:rPr lang="en-US" altLang="zh-TW" dirty="0" smtClean="0"/>
              <a:t>Question 1: Tasks</a:t>
            </a:r>
            <a:endParaRPr lang="zh-TW" altLang="en-US" dirty="0"/>
          </a:p>
        </p:txBody>
      </p:sp>
      <p:sp>
        <p:nvSpPr>
          <p:cNvPr id="3" name="內容版面配置區 2"/>
          <p:cNvSpPr>
            <a:spLocks noGrp="1"/>
          </p:cNvSpPr>
          <p:nvPr>
            <p:ph idx="1"/>
          </p:nvPr>
        </p:nvSpPr>
        <p:spPr>
          <a:xfrm>
            <a:off x="344343" y="1112463"/>
            <a:ext cx="7528070" cy="5403219"/>
          </a:xfrm>
        </p:spPr>
        <p:txBody>
          <a:bodyPr>
            <a:normAutofit/>
          </a:bodyPr>
          <a:lstStyle/>
          <a:p>
            <a:pPr marL="0" indent="0">
              <a:buNone/>
            </a:pPr>
            <a:r>
              <a:rPr lang="en-US" altLang="zh-TW" dirty="0" smtClean="0"/>
              <a:t>4. [5%] Click </a:t>
            </a:r>
            <a:r>
              <a:rPr lang="en-US" altLang="zh-TW" dirty="0"/>
              <a:t>the left mouse button to select/unselect a node. </a:t>
            </a:r>
            <a:r>
              <a:rPr lang="en-US" altLang="zh-TW" dirty="0" err="1"/>
              <a:t>clickAt</a:t>
            </a:r>
            <a:r>
              <a:rPr lang="en-US" altLang="zh-TW" dirty="0"/>
              <a:t>(double x, double z</a:t>
            </a:r>
            <a:r>
              <a:rPr lang="en-US" altLang="zh-TW" dirty="0" smtClean="0"/>
              <a:t>). </a:t>
            </a:r>
          </a:p>
          <a:p>
            <a:pPr marL="0" indent="0">
              <a:buNone/>
            </a:pPr>
            <a:endParaRPr lang="en-US" altLang="zh-TW" dirty="0"/>
          </a:p>
          <a:p>
            <a:pPr marL="0" indent="0">
              <a:buNone/>
            </a:pPr>
            <a:r>
              <a:rPr lang="en-US" altLang="zh-TW" dirty="0" smtClean="0"/>
              <a:t>All </a:t>
            </a:r>
            <a:r>
              <a:rPr lang="en-US" altLang="zh-TW" dirty="0"/>
              <a:t>nodes are gray if there is no selected </a:t>
            </a:r>
            <a:r>
              <a:rPr lang="en-US" altLang="zh-TW" dirty="0" smtClean="0"/>
              <a:t>node. </a:t>
            </a:r>
          </a:p>
          <a:p>
            <a:pPr marL="0" indent="0">
              <a:buNone/>
            </a:pPr>
            <a:endParaRPr lang="en-US" altLang="zh-TW" dirty="0"/>
          </a:p>
          <a:p>
            <a:pPr marL="0" indent="0">
              <a:buNone/>
            </a:pPr>
            <a:r>
              <a:rPr lang="en-US" altLang="zh-TW" dirty="0" smtClean="0"/>
              <a:t>The </a:t>
            </a:r>
            <a:r>
              <a:rPr lang="en-US" altLang="zh-TW" dirty="0"/>
              <a:t>selected node is </a:t>
            </a:r>
            <a:r>
              <a:rPr lang="en-US" altLang="zh-TW" dirty="0" smtClean="0"/>
              <a:t>red. </a:t>
            </a:r>
          </a:p>
          <a:p>
            <a:pPr marL="0" indent="0">
              <a:buNone/>
            </a:pPr>
            <a:endParaRPr lang="en-US" altLang="zh-TW" dirty="0"/>
          </a:p>
          <a:p>
            <a:pPr marL="0" indent="0">
              <a:buNone/>
            </a:pPr>
            <a:r>
              <a:rPr lang="en-US" altLang="zh-TW" dirty="0" smtClean="0"/>
              <a:t>The passive node is blue.</a:t>
            </a:r>
            <a:endParaRPr lang="en-US" altLang="zh-TW" dirty="0"/>
          </a:p>
          <a:p>
            <a:endParaRPr lang="en-US" altLang="zh-TW" dirty="0" smtClean="0"/>
          </a:p>
          <a:p>
            <a:pPr marL="0" indent="0">
              <a:buNone/>
            </a:pPr>
            <a:endParaRPr lang="en-US" altLang="zh-TW" dirty="0"/>
          </a:p>
          <a:p>
            <a:endParaRPr lang="en-US" altLang="zh-TW" dirty="0"/>
          </a:p>
          <a:p>
            <a:endParaRPr lang="en-US" altLang="zh-TW" dirty="0" smtClean="0"/>
          </a:p>
          <a:p>
            <a:endParaRPr lang="zh-TW" altLang="en-US" dirty="0"/>
          </a:p>
        </p:txBody>
      </p:sp>
      <p:pic>
        <p:nvPicPr>
          <p:cNvPr id="5" name="Picture 4"/>
          <p:cNvPicPr>
            <a:picLocks noChangeAspect="1"/>
          </p:cNvPicPr>
          <p:nvPr/>
        </p:nvPicPr>
        <p:blipFill rotWithShape="1">
          <a:blip r:embed="rId2"/>
          <a:srcRect l="32980" t="20208" r="33255" b="19792"/>
          <a:stretch/>
        </p:blipFill>
        <p:spPr>
          <a:xfrm>
            <a:off x="7812955" y="1787228"/>
            <a:ext cx="4267153" cy="4282018"/>
          </a:xfrm>
          <a:prstGeom prst="rect">
            <a:avLst/>
          </a:prstGeom>
        </p:spPr>
      </p:pic>
      <p:sp>
        <p:nvSpPr>
          <p:cNvPr id="6" name="Rectangle 5"/>
          <p:cNvSpPr/>
          <p:nvPr/>
        </p:nvSpPr>
        <p:spPr>
          <a:xfrm>
            <a:off x="9139288" y="1351905"/>
            <a:ext cx="1791131" cy="461665"/>
          </a:xfrm>
          <a:prstGeom prst="rect">
            <a:avLst/>
          </a:prstGeom>
        </p:spPr>
        <p:txBody>
          <a:bodyPr wrap="none">
            <a:spAutoFit/>
          </a:bodyPr>
          <a:lstStyle/>
          <a:p>
            <a:r>
              <a:rPr lang="en-US" altLang="zh-TW" sz="2400" dirty="0"/>
              <a:t>Option None</a:t>
            </a:r>
            <a:endParaRPr lang="en-US" sz="2400" dirty="0"/>
          </a:p>
        </p:txBody>
      </p:sp>
    </p:spTree>
    <p:extLst>
      <p:ext uri="{BB962C8B-B14F-4D97-AF65-F5344CB8AC3E}">
        <p14:creationId xmlns:p14="http://schemas.microsoft.com/office/powerpoint/2010/main" val="966231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44343" y="0"/>
            <a:ext cx="10515600" cy="1325563"/>
          </a:xfrm>
        </p:spPr>
        <p:txBody>
          <a:bodyPr>
            <a:normAutofit/>
          </a:bodyPr>
          <a:lstStyle/>
          <a:p>
            <a:r>
              <a:rPr lang="en-US" altLang="zh-TW" dirty="0" smtClean="0"/>
              <a:t>Question 1: Tasks</a:t>
            </a:r>
            <a:endParaRPr lang="zh-TW" altLang="en-US" dirty="0"/>
          </a:p>
        </p:txBody>
      </p:sp>
      <p:sp>
        <p:nvSpPr>
          <p:cNvPr id="3" name="內容版面配置區 2"/>
          <p:cNvSpPr>
            <a:spLocks noGrp="1"/>
          </p:cNvSpPr>
          <p:nvPr>
            <p:ph idx="1"/>
          </p:nvPr>
        </p:nvSpPr>
        <p:spPr>
          <a:xfrm>
            <a:off x="344343" y="1112463"/>
            <a:ext cx="7142307" cy="5403219"/>
          </a:xfrm>
        </p:spPr>
        <p:txBody>
          <a:bodyPr>
            <a:normAutofit/>
          </a:bodyPr>
          <a:lstStyle/>
          <a:p>
            <a:pPr marL="0" indent="0">
              <a:buNone/>
            </a:pPr>
            <a:r>
              <a:rPr lang="en-US" altLang="zh-TW" dirty="0" smtClean="0"/>
              <a:t>6. [2%] Press ‘r’ to change option. There are three options: None, Neighbor, and BFS.</a:t>
            </a:r>
          </a:p>
          <a:p>
            <a:pPr marL="0" indent="0">
              <a:buNone/>
            </a:pPr>
            <a:endParaRPr lang="en-US" altLang="zh-TW" dirty="0" smtClean="0"/>
          </a:p>
          <a:p>
            <a:pPr marL="0" indent="0">
              <a:buNone/>
            </a:pPr>
            <a:r>
              <a:rPr lang="en-US" altLang="zh-TW" dirty="0" smtClean="0"/>
              <a:t>7. [3%] Option None: The selected node and passive node are colored as red and blue, respectively.</a:t>
            </a:r>
          </a:p>
          <a:p>
            <a:pPr marL="0" indent="0">
              <a:buNone/>
            </a:pPr>
            <a:endParaRPr lang="en-US" altLang="zh-TW" dirty="0"/>
          </a:p>
          <a:p>
            <a:pPr marL="0" indent="0">
              <a:buNone/>
            </a:pPr>
            <a:r>
              <a:rPr lang="en-US" altLang="zh-TW" dirty="0" smtClean="0"/>
              <a:t>8. Option Neighbor: Compute the attached edges and adjacent nodes of the selected node. </a:t>
            </a:r>
          </a:p>
          <a:p>
            <a:pPr marL="0" indent="0">
              <a:buNone/>
            </a:pPr>
            <a:r>
              <a:rPr lang="en-US" altLang="zh-TW" dirty="0" smtClean="0"/>
              <a:t>[10%] The attached edges are black. </a:t>
            </a:r>
          </a:p>
          <a:p>
            <a:pPr marL="0" indent="0">
              <a:buNone/>
            </a:pPr>
            <a:r>
              <a:rPr lang="en-US" altLang="zh-TW" dirty="0" smtClean="0"/>
              <a:t>[10%] The adjacent nodes are green.</a:t>
            </a:r>
          </a:p>
          <a:p>
            <a:pPr marL="0" indent="0">
              <a:buNone/>
            </a:pPr>
            <a:endParaRPr lang="en-US" altLang="zh-TW" dirty="0"/>
          </a:p>
          <a:p>
            <a:endParaRPr lang="en-US" altLang="zh-TW" dirty="0"/>
          </a:p>
          <a:p>
            <a:endParaRPr lang="en-US" altLang="zh-TW" dirty="0" smtClean="0"/>
          </a:p>
          <a:p>
            <a:endParaRPr lang="zh-TW" altLang="en-US" dirty="0"/>
          </a:p>
        </p:txBody>
      </p:sp>
      <p:pic>
        <p:nvPicPr>
          <p:cNvPr id="4" name="Picture 3"/>
          <p:cNvPicPr>
            <a:picLocks noChangeAspect="1"/>
          </p:cNvPicPr>
          <p:nvPr/>
        </p:nvPicPr>
        <p:blipFill rotWithShape="1">
          <a:blip r:embed="rId2"/>
          <a:srcRect l="28980" t="14166" r="29373" b="13125"/>
          <a:stretch/>
        </p:blipFill>
        <p:spPr>
          <a:xfrm>
            <a:off x="8629650" y="3936577"/>
            <a:ext cx="2616055" cy="2579105"/>
          </a:xfrm>
          <a:prstGeom prst="rect">
            <a:avLst/>
          </a:prstGeom>
        </p:spPr>
      </p:pic>
      <p:pic>
        <p:nvPicPr>
          <p:cNvPr id="5" name="Picture 4"/>
          <p:cNvPicPr>
            <a:picLocks noChangeAspect="1"/>
          </p:cNvPicPr>
          <p:nvPr/>
        </p:nvPicPr>
        <p:blipFill rotWithShape="1">
          <a:blip r:embed="rId3"/>
          <a:srcRect l="32980" t="20208" r="33255" b="19792"/>
          <a:stretch/>
        </p:blipFill>
        <p:spPr>
          <a:xfrm>
            <a:off x="8629650" y="457201"/>
            <a:ext cx="2652665" cy="2661906"/>
          </a:xfrm>
          <a:prstGeom prst="rect">
            <a:avLst/>
          </a:prstGeom>
        </p:spPr>
      </p:pic>
      <p:sp>
        <p:nvSpPr>
          <p:cNvPr id="6" name="Rectangle 5"/>
          <p:cNvSpPr/>
          <p:nvPr/>
        </p:nvSpPr>
        <p:spPr>
          <a:xfrm>
            <a:off x="9113117" y="72527"/>
            <a:ext cx="1791131" cy="461665"/>
          </a:xfrm>
          <a:prstGeom prst="rect">
            <a:avLst/>
          </a:prstGeom>
        </p:spPr>
        <p:txBody>
          <a:bodyPr wrap="none">
            <a:spAutoFit/>
          </a:bodyPr>
          <a:lstStyle/>
          <a:p>
            <a:r>
              <a:rPr lang="en-US" altLang="zh-TW" sz="2400" dirty="0"/>
              <a:t>Option None</a:t>
            </a:r>
            <a:endParaRPr lang="en-US" sz="2400" dirty="0"/>
          </a:p>
        </p:txBody>
      </p:sp>
      <p:sp>
        <p:nvSpPr>
          <p:cNvPr id="7" name="Rectangle 6"/>
          <p:cNvSpPr/>
          <p:nvPr/>
        </p:nvSpPr>
        <p:spPr>
          <a:xfrm>
            <a:off x="8818363" y="3508214"/>
            <a:ext cx="2275238" cy="461665"/>
          </a:xfrm>
          <a:prstGeom prst="rect">
            <a:avLst/>
          </a:prstGeom>
        </p:spPr>
        <p:txBody>
          <a:bodyPr wrap="none">
            <a:spAutoFit/>
          </a:bodyPr>
          <a:lstStyle/>
          <a:p>
            <a:r>
              <a:rPr lang="en-US" altLang="zh-TW" sz="2400" dirty="0"/>
              <a:t>Option Neighbor</a:t>
            </a:r>
            <a:endParaRPr lang="en-US" sz="2400" dirty="0"/>
          </a:p>
        </p:txBody>
      </p:sp>
    </p:spTree>
    <p:extLst>
      <p:ext uri="{BB962C8B-B14F-4D97-AF65-F5344CB8AC3E}">
        <p14:creationId xmlns:p14="http://schemas.microsoft.com/office/powerpoint/2010/main" val="1270806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05150" y="2722735"/>
            <a:ext cx="10515600" cy="1434928"/>
          </a:xfrm>
        </p:spPr>
        <p:txBody>
          <a:bodyPr>
            <a:noAutofit/>
          </a:bodyPr>
          <a:lstStyle/>
          <a:p>
            <a:r>
              <a:rPr lang="en-US" altLang="zh-TW" sz="4800" dirty="0" smtClean="0">
                <a:solidFill>
                  <a:srgbClr val="FF0000"/>
                </a:solidFill>
              </a:rPr>
              <a:t>We will rebuild your program to mark it. Delete all the .exe file(s) before marking.</a:t>
            </a:r>
            <a:br>
              <a:rPr lang="en-US" altLang="zh-TW" sz="4800" dirty="0" smtClean="0">
                <a:solidFill>
                  <a:srgbClr val="FF0000"/>
                </a:solidFill>
              </a:rPr>
            </a:br>
            <a:r>
              <a:rPr lang="en-US" altLang="zh-TW" sz="4800" dirty="0">
                <a:solidFill>
                  <a:srgbClr val="FF0000"/>
                </a:solidFill>
              </a:rPr>
              <a:t/>
            </a:r>
            <a:br>
              <a:rPr lang="en-US" altLang="zh-TW" sz="4800" dirty="0">
                <a:solidFill>
                  <a:srgbClr val="FF0000"/>
                </a:solidFill>
              </a:rPr>
            </a:br>
            <a:r>
              <a:rPr lang="en-US" altLang="zh-TW" sz="4800" dirty="0" smtClean="0">
                <a:solidFill>
                  <a:schemeClr val="accent5">
                    <a:lumMod val="75000"/>
                  </a:schemeClr>
                </a:solidFill>
              </a:rPr>
              <a:t>Upload your solution to E3 before the deadline.</a:t>
            </a:r>
            <a:br>
              <a:rPr lang="en-US" altLang="zh-TW" sz="4800" dirty="0" smtClean="0">
                <a:solidFill>
                  <a:schemeClr val="accent5">
                    <a:lumMod val="75000"/>
                  </a:schemeClr>
                </a:solidFill>
              </a:rPr>
            </a:br>
            <a:r>
              <a:rPr lang="en-US" altLang="zh-TW" sz="4800" dirty="0">
                <a:solidFill>
                  <a:schemeClr val="accent5">
                    <a:lumMod val="75000"/>
                  </a:schemeClr>
                </a:solidFill>
              </a:rPr>
              <a:t/>
            </a:r>
            <a:br>
              <a:rPr lang="en-US" altLang="zh-TW" sz="4800" dirty="0">
                <a:solidFill>
                  <a:schemeClr val="accent5">
                    <a:lumMod val="75000"/>
                  </a:schemeClr>
                </a:solidFill>
              </a:rPr>
            </a:br>
            <a:r>
              <a:rPr lang="en-US" altLang="zh-TW" sz="4800" b="1" dirty="0" smtClean="0">
                <a:solidFill>
                  <a:schemeClr val="accent5">
                    <a:lumMod val="75000"/>
                  </a:schemeClr>
                </a:solidFill>
              </a:rPr>
              <a:t>If you do not use the template to implement, your score is zero.</a:t>
            </a:r>
            <a:endParaRPr lang="zh-TW" altLang="en-US" sz="4800" b="1" dirty="0">
              <a:solidFill>
                <a:schemeClr val="accent5">
                  <a:lumMod val="75000"/>
                </a:schemeClr>
              </a:solidFill>
            </a:endParaRPr>
          </a:p>
        </p:txBody>
      </p:sp>
    </p:spTree>
    <p:extLst>
      <p:ext uri="{BB962C8B-B14F-4D97-AF65-F5344CB8AC3E}">
        <p14:creationId xmlns:p14="http://schemas.microsoft.com/office/powerpoint/2010/main" val="50641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44343" y="0"/>
            <a:ext cx="10515600" cy="1325563"/>
          </a:xfrm>
        </p:spPr>
        <p:txBody>
          <a:bodyPr>
            <a:normAutofit/>
          </a:bodyPr>
          <a:lstStyle/>
          <a:p>
            <a:r>
              <a:rPr lang="en-US" altLang="zh-TW" dirty="0" smtClean="0"/>
              <a:t>Question 1: Tasks</a:t>
            </a:r>
            <a:endParaRPr lang="zh-TW" altLang="en-US" dirty="0"/>
          </a:p>
        </p:txBody>
      </p:sp>
      <p:sp>
        <p:nvSpPr>
          <p:cNvPr id="3" name="內容版面配置區 2"/>
          <p:cNvSpPr>
            <a:spLocks noGrp="1"/>
          </p:cNvSpPr>
          <p:nvPr>
            <p:ph idx="1"/>
          </p:nvPr>
        </p:nvSpPr>
        <p:spPr>
          <a:xfrm>
            <a:off x="344343" y="1112463"/>
            <a:ext cx="7947013" cy="5403219"/>
          </a:xfrm>
        </p:spPr>
        <p:txBody>
          <a:bodyPr>
            <a:normAutofit/>
          </a:bodyPr>
          <a:lstStyle/>
          <a:p>
            <a:pPr marL="0" indent="0">
              <a:buNone/>
            </a:pPr>
            <a:r>
              <a:rPr lang="en-US" altLang="zh-TW" dirty="0" smtClean="0"/>
              <a:t>9. Option BFS: Use </a:t>
            </a:r>
            <a:r>
              <a:rPr lang="en-US" altLang="zh-TW" dirty="0"/>
              <a:t>breadth-first traversal </a:t>
            </a:r>
            <a:r>
              <a:rPr lang="en-US" altLang="zh-TW" dirty="0" smtClean="0"/>
              <a:t>(search) to </a:t>
            </a:r>
            <a:r>
              <a:rPr lang="en-US" altLang="zh-TW" dirty="0"/>
              <a:t>compute the depth of all nodes with respect to the selected node. The depth of the selected node is 0. The node(s) are colored </a:t>
            </a:r>
            <a:r>
              <a:rPr lang="en-US" altLang="zh-TW" dirty="0" smtClean="0"/>
              <a:t>as rainbow colors. </a:t>
            </a:r>
            <a:r>
              <a:rPr lang="en-US" altLang="zh-TW" dirty="0"/>
              <a:t>The nodes with the largest depth are purple. The colors of the nodes are correct</a:t>
            </a:r>
            <a:r>
              <a:rPr lang="en-US" altLang="zh-TW" dirty="0" smtClean="0"/>
              <a:t>.</a:t>
            </a:r>
          </a:p>
          <a:p>
            <a:pPr marL="0" indent="0">
              <a:buNone/>
            </a:pPr>
            <a:r>
              <a:rPr lang="en-US" altLang="zh-TW" b="1" dirty="0" smtClean="0"/>
              <a:t>There must be a red node (selected node with the lowest depth) and a purple node (with the largest depth)</a:t>
            </a:r>
          </a:p>
          <a:p>
            <a:pPr marL="0" indent="0">
              <a:buNone/>
            </a:pPr>
            <a:endParaRPr lang="en-US" altLang="zh-TW" dirty="0"/>
          </a:p>
          <a:p>
            <a:pPr marL="0" indent="0">
              <a:buNone/>
            </a:pPr>
            <a:r>
              <a:rPr lang="en-US" altLang="zh-TW" dirty="0" smtClean="0"/>
              <a:t>9(a) [10%] Node colors are correct in the default graph. The result depends on the selected node.</a:t>
            </a:r>
          </a:p>
          <a:p>
            <a:pPr marL="0" indent="0">
              <a:buNone/>
            </a:pPr>
            <a:endParaRPr lang="en-US" altLang="zh-TW" dirty="0"/>
          </a:p>
          <a:p>
            <a:endParaRPr lang="en-US" altLang="zh-TW" dirty="0"/>
          </a:p>
          <a:p>
            <a:endParaRPr lang="en-US" altLang="zh-TW" dirty="0" smtClean="0"/>
          </a:p>
          <a:p>
            <a:endParaRPr lang="zh-TW" altLang="en-US" dirty="0"/>
          </a:p>
        </p:txBody>
      </p:sp>
      <p:pic>
        <p:nvPicPr>
          <p:cNvPr id="6" name="Picture 5"/>
          <p:cNvPicPr>
            <a:picLocks noChangeAspect="1"/>
          </p:cNvPicPr>
          <p:nvPr/>
        </p:nvPicPr>
        <p:blipFill rotWithShape="1">
          <a:blip r:embed="rId2"/>
          <a:srcRect l="44510" t="51667" r="41490" b="38541"/>
          <a:stretch/>
        </p:blipFill>
        <p:spPr>
          <a:xfrm>
            <a:off x="9159730" y="3249109"/>
            <a:ext cx="1700213" cy="671513"/>
          </a:xfrm>
          <a:prstGeom prst="rect">
            <a:avLst/>
          </a:prstGeom>
        </p:spPr>
      </p:pic>
      <p:pic>
        <p:nvPicPr>
          <p:cNvPr id="7" name="Picture 6"/>
          <p:cNvPicPr>
            <a:picLocks noChangeAspect="1"/>
          </p:cNvPicPr>
          <p:nvPr/>
        </p:nvPicPr>
        <p:blipFill rotWithShape="1">
          <a:blip r:embed="rId3"/>
          <a:srcRect l="43452" t="51667" r="41372" b="36666"/>
          <a:stretch/>
        </p:blipFill>
        <p:spPr>
          <a:xfrm>
            <a:off x="9016855" y="4229100"/>
            <a:ext cx="1843088" cy="800100"/>
          </a:xfrm>
          <a:prstGeom prst="rect">
            <a:avLst/>
          </a:prstGeom>
        </p:spPr>
      </p:pic>
    </p:spTree>
    <p:extLst>
      <p:ext uri="{BB962C8B-B14F-4D97-AF65-F5344CB8AC3E}">
        <p14:creationId xmlns:p14="http://schemas.microsoft.com/office/powerpoint/2010/main" val="4060427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44343" y="0"/>
            <a:ext cx="10515600" cy="1325563"/>
          </a:xfrm>
        </p:spPr>
        <p:txBody>
          <a:bodyPr>
            <a:normAutofit/>
          </a:bodyPr>
          <a:lstStyle/>
          <a:p>
            <a:r>
              <a:rPr lang="en-US" altLang="zh-TW" dirty="0" smtClean="0"/>
              <a:t>Question 1: Tasks</a:t>
            </a:r>
            <a:endParaRPr lang="zh-TW" altLang="en-US" dirty="0"/>
          </a:p>
        </p:txBody>
      </p:sp>
      <p:sp>
        <p:nvSpPr>
          <p:cNvPr id="3" name="內容版面配置區 2"/>
          <p:cNvSpPr>
            <a:spLocks noGrp="1"/>
          </p:cNvSpPr>
          <p:nvPr>
            <p:ph idx="1"/>
          </p:nvPr>
        </p:nvSpPr>
        <p:spPr>
          <a:xfrm>
            <a:off x="344343" y="1112463"/>
            <a:ext cx="7947013" cy="5403219"/>
          </a:xfrm>
        </p:spPr>
        <p:txBody>
          <a:bodyPr>
            <a:normAutofit/>
          </a:bodyPr>
          <a:lstStyle/>
          <a:p>
            <a:pPr marL="0" indent="0">
              <a:buNone/>
            </a:pPr>
            <a:r>
              <a:rPr lang="en-US" altLang="zh-TW" dirty="0" smtClean="0"/>
              <a:t>9. Option BFS: Use </a:t>
            </a:r>
            <a:r>
              <a:rPr lang="en-US" altLang="zh-TW" dirty="0"/>
              <a:t>breadth-first traversal to compute the depth of all nodes with respect to the selected node. The depth of the selected node is 0. The node(s) are colored </a:t>
            </a:r>
            <a:r>
              <a:rPr lang="en-US" altLang="zh-TW" dirty="0" smtClean="0"/>
              <a:t>as </a:t>
            </a:r>
            <a:r>
              <a:rPr lang="en-US" altLang="zh-TW" b="1" dirty="0" smtClean="0"/>
              <a:t>rainbow colors</a:t>
            </a:r>
            <a:r>
              <a:rPr lang="en-US" altLang="zh-TW" dirty="0" smtClean="0"/>
              <a:t>. </a:t>
            </a:r>
            <a:r>
              <a:rPr lang="en-US" altLang="zh-TW" dirty="0"/>
              <a:t>The nodes with the largest depth are </a:t>
            </a:r>
            <a:r>
              <a:rPr lang="en-US" altLang="zh-TW" b="1" dirty="0"/>
              <a:t>purple</a:t>
            </a:r>
            <a:r>
              <a:rPr lang="en-US" altLang="zh-TW" dirty="0"/>
              <a:t>. The colors of the nodes are correct</a:t>
            </a:r>
            <a:r>
              <a:rPr lang="en-US" altLang="zh-TW" dirty="0" smtClean="0"/>
              <a:t>.</a:t>
            </a:r>
          </a:p>
          <a:p>
            <a:pPr marL="0" indent="0">
              <a:buNone/>
            </a:pPr>
            <a:endParaRPr lang="en-US" altLang="zh-TW" dirty="0"/>
          </a:p>
          <a:p>
            <a:pPr marL="0" indent="0">
              <a:buNone/>
            </a:pPr>
            <a:r>
              <a:rPr lang="en-US" altLang="zh-TW" dirty="0" smtClean="0"/>
              <a:t>9(b</a:t>
            </a:r>
            <a:r>
              <a:rPr lang="en-US" altLang="zh-TW" dirty="0"/>
              <a:t>) </a:t>
            </a:r>
            <a:r>
              <a:rPr lang="en-US" altLang="zh-TW" dirty="0" smtClean="0"/>
              <a:t>[25%] Node </a:t>
            </a:r>
            <a:r>
              <a:rPr lang="en-US" altLang="zh-TW" dirty="0"/>
              <a:t>colors are correct in the </a:t>
            </a:r>
            <a:r>
              <a:rPr lang="en-US" altLang="zh-TW" dirty="0" smtClean="0"/>
              <a:t>square net. </a:t>
            </a:r>
          </a:p>
          <a:p>
            <a:pPr marL="0" indent="0">
              <a:buNone/>
            </a:pPr>
            <a:endParaRPr lang="en-US" altLang="zh-TW" dirty="0"/>
          </a:p>
          <a:p>
            <a:endParaRPr lang="en-US" altLang="zh-TW" dirty="0"/>
          </a:p>
          <a:p>
            <a:endParaRPr lang="en-US" altLang="zh-TW" dirty="0" smtClean="0"/>
          </a:p>
          <a:p>
            <a:endParaRPr lang="zh-TW" altLang="en-US" dirty="0"/>
          </a:p>
        </p:txBody>
      </p:sp>
      <p:pic>
        <p:nvPicPr>
          <p:cNvPr id="5" name="Picture 4"/>
          <p:cNvPicPr>
            <a:picLocks noChangeAspect="1"/>
          </p:cNvPicPr>
          <p:nvPr/>
        </p:nvPicPr>
        <p:blipFill rotWithShape="1">
          <a:blip r:embed="rId2"/>
          <a:srcRect l="29098" t="14375" r="30079" b="13750"/>
          <a:stretch/>
        </p:blipFill>
        <p:spPr>
          <a:xfrm>
            <a:off x="9043987" y="354013"/>
            <a:ext cx="2830954" cy="2814637"/>
          </a:xfrm>
          <a:prstGeom prst="rect">
            <a:avLst/>
          </a:prstGeom>
        </p:spPr>
      </p:pic>
      <p:pic>
        <p:nvPicPr>
          <p:cNvPr id="4" name="Picture 3"/>
          <p:cNvPicPr>
            <a:picLocks noChangeAspect="1"/>
          </p:cNvPicPr>
          <p:nvPr/>
        </p:nvPicPr>
        <p:blipFill rotWithShape="1">
          <a:blip r:embed="rId3"/>
          <a:srcRect l="32392" t="22708" r="36431" b="21667"/>
          <a:stretch/>
        </p:blipFill>
        <p:spPr>
          <a:xfrm>
            <a:off x="9043986" y="3411541"/>
            <a:ext cx="2895969" cy="2917826"/>
          </a:xfrm>
          <a:prstGeom prst="rect">
            <a:avLst/>
          </a:prstGeom>
        </p:spPr>
      </p:pic>
    </p:spTree>
    <p:extLst>
      <p:ext uri="{BB962C8B-B14F-4D97-AF65-F5344CB8AC3E}">
        <p14:creationId xmlns:p14="http://schemas.microsoft.com/office/powerpoint/2010/main" val="2602494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44343" y="0"/>
            <a:ext cx="10515600" cy="1325563"/>
          </a:xfrm>
        </p:spPr>
        <p:txBody>
          <a:bodyPr>
            <a:normAutofit/>
          </a:bodyPr>
          <a:lstStyle/>
          <a:p>
            <a:r>
              <a:rPr lang="en-US" altLang="zh-TW" dirty="0" smtClean="0"/>
              <a:t>Question 1: Tasks</a:t>
            </a:r>
            <a:endParaRPr lang="zh-TW" altLang="en-US" dirty="0"/>
          </a:p>
        </p:txBody>
      </p:sp>
      <p:sp>
        <p:nvSpPr>
          <p:cNvPr id="3" name="內容版面配置區 2"/>
          <p:cNvSpPr>
            <a:spLocks noGrp="1"/>
          </p:cNvSpPr>
          <p:nvPr>
            <p:ph idx="1"/>
          </p:nvPr>
        </p:nvSpPr>
        <p:spPr>
          <a:xfrm>
            <a:off x="344343" y="1112463"/>
            <a:ext cx="7947013" cy="5403219"/>
          </a:xfrm>
        </p:spPr>
        <p:txBody>
          <a:bodyPr>
            <a:normAutofit/>
          </a:bodyPr>
          <a:lstStyle/>
          <a:p>
            <a:pPr marL="0" indent="0">
              <a:buNone/>
            </a:pPr>
            <a:r>
              <a:rPr lang="en-US" altLang="zh-TW" dirty="0" smtClean="0"/>
              <a:t>9. Option BFS: Use </a:t>
            </a:r>
            <a:r>
              <a:rPr lang="en-US" altLang="zh-TW" dirty="0"/>
              <a:t>breadth-first traversal to compute the depth of all nodes with respect to the selected node. The depth of the selected node is 0. The node(s) are colored </a:t>
            </a:r>
            <a:r>
              <a:rPr lang="en-US" altLang="zh-TW" dirty="0" smtClean="0"/>
              <a:t>as rainbow colors. </a:t>
            </a:r>
            <a:r>
              <a:rPr lang="en-US" altLang="zh-TW" dirty="0"/>
              <a:t>The nodes with the largest depth are purple. The colors of the nodes are correct</a:t>
            </a:r>
            <a:r>
              <a:rPr lang="en-US" altLang="zh-TW" dirty="0" smtClean="0"/>
              <a:t>.</a:t>
            </a:r>
          </a:p>
          <a:p>
            <a:pPr marL="0" indent="0">
              <a:buNone/>
            </a:pPr>
            <a:endParaRPr lang="en-US" altLang="zh-TW" dirty="0"/>
          </a:p>
          <a:p>
            <a:pPr marL="0" indent="0">
              <a:buNone/>
            </a:pPr>
            <a:r>
              <a:rPr lang="en-US" altLang="zh-TW" dirty="0" smtClean="0"/>
              <a:t>9(c</a:t>
            </a:r>
            <a:r>
              <a:rPr lang="en-US" altLang="zh-TW" dirty="0"/>
              <a:t>) </a:t>
            </a:r>
            <a:r>
              <a:rPr lang="en-US" altLang="zh-TW" dirty="0" smtClean="0"/>
              <a:t>[20%] Node </a:t>
            </a:r>
            <a:r>
              <a:rPr lang="en-US" altLang="zh-TW" dirty="0"/>
              <a:t>colors are correct in the </a:t>
            </a:r>
            <a:r>
              <a:rPr lang="en-US" altLang="zh-TW" dirty="0" smtClean="0"/>
              <a:t>radical net.</a:t>
            </a:r>
            <a:endParaRPr lang="en-US" altLang="zh-TW" dirty="0"/>
          </a:p>
          <a:p>
            <a:pPr marL="0" indent="0">
              <a:buNone/>
            </a:pPr>
            <a:endParaRPr lang="en-US" altLang="zh-TW" dirty="0"/>
          </a:p>
          <a:p>
            <a:endParaRPr lang="en-US" altLang="zh-TW" dirty="0"/>
          </a:p>
          <a:p>
            <a:endParaRPr lang="en-US" altLang="zh-TW" dirty="0" smtClean="0"/>
          </a:p>
          <a:p>
            <a:endParaRPr lang="zh-TW" altLang="en-US" dirty="0"/>
          </a:p>
        </p:txBody>
      </p:sp>
      <p:pic>
        <p:nvPicPr>
          <p:cNvPr id="4" name="Picture 3"/>
          <p:cNvPicPr>
            <a:picLocks noChangeAspect="1"/>
          </p:cNvPicPr>
          <p:nvPr/>
        </p:nvPicPr>
        <p:blipFill rotWithShape="1">
          <a:blip r:embed="rId2"/>
          <a:srcRect l="33216" t="28125" r="33843" b="14167"/>
          <a:stretch/>
        </p:blipFill>
        <p:spPr>
          <a:xfrm>
            <a:off x="9168855" y="207136"/>
            <a:ext cx="2866818" cy="2836102"/>
          </a:xfrm>
          <a:prstGeom prst="rect">
            <a:avLst/>
          </a:prstGeom>
        </p:spPr>
      </p:pic>
      <p:pic>
        <p:nvPicPr>
          <p:cNvPr id="6" name="Picture 5"/>
          <p:cNvPicPr>
            <a:picLocks noChangeAspect="1"/>
          </p:cNvPicPr>
          <p:nvPr/>
        </p:nvPicPr>
        <p:blipFill rotWithShape="1">
          <a:blip r:embed="rId3"/>
          <a:srcRect l="33098" t="28333" r="33490" b="14167"/>
          <a:stretch/>
        </p:blipFill>
        <p:spPr>
          <a:xfrm>
            <a:off x="9168855" y="3457576"/>
            <a:ext cx="2866818" cy="2786062"/>
          </a:xfrm>
          <a:prstGeom prst="rect">
            <a:avLst/>
          </a:prstGeom>
        </p:spPr>
      </p:pic>
    </p:spTree>
    <p:extLst>
      <p:ext uri="{BB962C8B-B14F-4D97-AF65-F5344CB8AC3E}">
        <p14:creationId xmlns:p14="http://schemas.microsoft.com/office/powerpoint/2010/main" val="4056776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 </a:t>
            </a:r>
            <a:endParaRPr lang="en-US" dirty="0"/>
          </a:p>
        </p:txBody>
      </p:sp>
      <p:sp>
        <p:nvSpPr>
          <p:cNvPr id="3" name="Content Placeholder 2"/>
          <p:cNvSpPr>
            <a:spLocks noGrp="1"/>
          </p:cNvSpPr>
          <p:nvPr>
            <p:ph idx="1"/>
          </p:nvPr>
        </p:nvSpPr>
        <p:spPr/>
        <p:txBody>
          <a:bodyPr>
            <a:normAutofit/>
          </a:bodyPr>
          <a:lstStyle/>
          <a:p>
            <a:pPr marL="0" indent="0">
              <a:buNone/>
            </a:pPr>
            <a:r>
              <a:rPr lang="en-US" altLang="zh-TW" sz="3200" dirty="0"/>
              <a:t>The Monte Carlo simulation</a:t>
            </a:r>
            <a:br>
              <a:rPr lang="en-US" altLang="zh-TW" sz="3200" dirty="0"/>
            </a:br>
            <a:endParaRPr lang="en-US" sz="3200" dirty="0"/>
          </a:p>
        </p:txBody>
      </p:sp>
    </p:spTree>
    <p:extLst>
      <p:ext uri="{BB962C8B-B14F-4D97-AF65-F5344CB8AC3E}">
        <p14:creationId xmlns:p14="http://schemas.microsoft.com/office/powerpoint/2010/main" val="219279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36947"/>
            <a:ext cx="10515600" cy="1325563"/>
          </a:xfrm>
        </p:spPr>
        <p:txBody>
          <a:bodyPr>
            <a:normAutofit/>
          </a:bodyPr>
          <a:lstStyle/>
          <a:p>
            <a:r>
              <a:rPr lang="en-US" altLang="zh-TW" dirty="0" smtClean="0"/>
              <a:t>Question 2: </a:t>
            </a:r>
            <a:r>
              <a:rPr lang="en-US" altLang="zh-TW" b="1" dirty="0" smtClean="0"/>
              <a:t>The </a:t>
            </a:r>
            <a:r>
              <a:rPr lang="en-US" altLang="zh-TW" b="1" dirty="0"/>
              <a:t>Monte Carlo simulation</a:t>
            </a:r>
            <a:r>
              <a:rPr lang="en-US" altLang="zh-TW" dirty="0" smtClean="0"/>
              <a:t/>
            </a:r>
            <a:br>
              <a:rPr lang="en-US" altLang="zh-TW" dirty="0" smtClean="0"/>
            </a:br>
            <a:r>
              <a:rPr lang="en-US" altLang="zh-TW" dirty="0" smtClean="0"/>
              <a:t>mySystem_MonteCarlo.cpp or .h</a:t>
            </a:r>
            <a:endParaRPr lang="zh-TW" altLang="en-US" dirty="0"/>
          </a:p>
        </p:txBody>
      </p:sp>
      <p:sp>
        <p:nvSpPr>
          <p:cNvPr id="3" name="內容版面配置區 2"/>
          <p:cNvSpPr>
            <a:spLocks noGrp="1"/>
          </p:cNvSpPr>
          <p:nvPr>
            <p:ph idx="1"/>
          </p:nvPr>
        </p:nvSpPr>
        <p:spPr>
          <a:xfrm>
            <a:off x="243447" y="1701447"/>
            <a:ext cx="10515600" cy="5299112"/>
          </a:xfrm>
        </p:spPr>
        <p:txBody>
          <a:bodyPr/>
          <a:lstStyle/>
          <a:p>
            <a:r>
              <a:rPr lang="en-US" altLang="zh-TW" sz="3600" dirty="0" smtClean="0"/>
              <a:t>Implement a program to </a:t>
            </a:r>
            <a:r>
              <a:rPr lang="en-US" altLang="zh-TW" sz="3600" dirty="0"/>
              <a:t>generate samples points </a:t>
            </a:r>
            <a:r>
              <a:rPr lang="en-US" altLang="zh-TW" sz="3600" dirty="0" smtClean="0"/>
              <a:t>inside a </a:t>
            </a:r>
            <a:r>
              <a:rPr lang="en-US" altLang="zh-TW" sz="3600" b="1" dirty="0" smtClean="0"/>
              <a:t>region</a:t>
            </a:r>
            <a:r>
              <a:rPr lang="en-US" altLang="zh-TW" sz="3600" dirty="0" smtClean="0"/>
              <a:t> bounded by two shapes.</a:t>
            </a:r>
          </a:p>
          <a:p>
            <a:r>
              <a:rPr lang="en-US" altLang="zh-TW" sz="3600" dirty="0" smtClean="0"/>
              <a:t>Generate the samples points and sort them radically about a reference point. The sample points are drawn as smooth colors.</a:t>
            </a:r>
          </a:p>
          <a:p>
            <a:r>
              <a:rPr lang="en-US" altLang="zh-TW" sz="3600" dirty="0" smtClean="0"/>
              <a:t>Use Monte Carlo simulation to compute the area bounded by two curves inside the </a:t>
            </a:r>
            <a:r>
              <a:rPr lang="en-US" altLang="zh-TW" sz="3600" b="1" dirty="0" smtClean="0"/>
              <a:t>region</a:t>
            </a:r>
            <a:r>
              <a:rPr lang="en-US" altLang="zh-TW" sz="3600" dirty="0" smtClean="0"/>
              <a:t>.</a:t>
            </a:r>
            <a:endParaRPr lang="en-US" altLang="zh-TW" sz="3600" dirty="0"/>
          </a:p>
          <a:p>
            <a:r>
              <a:rPr lang="en-US" altLang="zh-TW" sz="3600" dirty="0" smtClean="0"/>
              <a:t>There are four pairs of functions.</a:t>
            </a:r>
          </a:p>
          <a:p>
            <a:pPr marL="457200" lvl="1" indent="0">
              <a:buNone/>
            </a:pPr>
            <a:endParaRPr lang="en-US" altLang="zh-TW" dirty="0" smtClean="0"/>
          </a:p>
          <a:p>
            <a:pPr marL="0" indent="0">
              <a:buNone/>
            </a:pPr>
            <a:endParaRPr lang="en-US" altLang="zh-TW" dirty="0" smtClean="0"/>
          </a:p>
          <a:p>
            <a:pPr marL="0" indent="0">
              <a:buNone/>
            </a:pPr>
            <a:endParaRPr lang="zh-TW" altLang="en-US" dirty="0"/>
          </a:p>
        </p:txBody>
      </p:sp>
    </p:spTree>
    <p:extLst>
      <p:ext uri="{BB962C8B-B14F-4D97-AF65-F5344CB8AC3E}">
        <p14:creationId xmlns:p14="http://schemas.microsoft.com/office/powerpoint/2010/main" val="3367424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usage</a:t>
            </a:r>
            <a:endParaRPr lang="en-US" dirty="0"/>
          </a:p>
        </p:txBody>
      </p:sp>
      <p:sp>
        <p:nvSpPr>
          <p:cNvPr id="3" name="Content Placeholder 2"/>
          <p:cNvSpPr>
            <a:spLocks noGrp="1"/>
          </p:cNvSpPr>
          <p:nvPr>
            <p:ph idx="1"/>
          </p:nvPr>
        </p:nvSpPr>
        <p:spPr/>
        <p:txBody>
          <a:bodyPr/>
          <a:lstStyle/>
          <a:p>
            <a:r>
              <a:rPr lang="en-US" dirty="0" smtClean="0"/>
              <a:t>‘1’, ‘2’, ‘3’, ‘4’: curve pairs</a:t>
            </a:r>
          </a:p>
          <a:p>
            <a:r>
              <a:rPr lang="en-US" dirty="0" smtClean="0"/>
              <a:t>‘c’: sort the sample points about the reference point (L,0)</a:t>
            </a:r>
          </a:p>
          <a:p>
            <a:r>
              <a:rPr lang="en-US" dirty="0" smtClean="0"/>
              <a:t>‘r’: cycle the regions. And use the current region for generating the sample points</a:t>
            </a:r>
          </a:p>
          <a:p>
            <a:r>
              <a:rPr lang="en-US" dirty="0" smtClean="0"/>
              <a:t>‘s’: show student information</a:t>
            </a:r>
            <a:endParaRPr lang="en-US" dirty="0"/>
          </a:p>
        </p:txBody>
      </p:sp>
    </p:spTree>
    <p:extLst>
      <p:ext uri="{BB962C8B-B14F-4D97-AF65-F5344CB8AC3E}">
        <p14:creationId xmlns:p14="http://schemas.microsoft.com/office/powerpoint/2010/main" val="2171772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451" t="-208" r="25372" b="13750"/>
          <a:stretch/>
        </p:blipFill>
        <p:spPr>
          <a:xfrm>
            <a:off x="42854" y="700093"/>
            <a:ext cx="5972175" cy="5929312"/>
          </a:xfrm>
          <a:prstGeom prst="rect">
            <a:avLst/>
          </a:prstGeom>
        </p:spPr>
      </p:pic>
      <p:pic>
        <p:nvPicPr>
          <p:cNvPr id="3" name="Picture 2"/>
          <p:cNvPicPr>
            <a:picLocks noChangeAspect="1"/>
          </p:cNvPicPr>
          <p:nvPr/>
        </p:nvPicPr>
        <p:blipFill rotWithShape="1">
          <a:blip r:embed="rId3"/>
          <a:srcRect l="25726" r="25537" b="14722"/>
          <a:stretch/>
        </p:blipFill>
        <p:spPr>
          <a:xfrm>
            <a:off x="6129336" y="714375"/>
            <a:ext cx="6000749" cy="5929312"/>
          </a:xfrm>
          <a:prstGeom prst="rect">
            <a:avLst/>
          </a:prstGeom>
        </p:spPr>
      </p:pic>
      <p:sp>
        <p:nvSpPr>
          <p:cNvPr id="4" name="TextBox 3"/>
          <p:cNvSpPr txBox="1"/>
          <p:nvPr/>
        </p:nvSpPr>
        <p:spPr>
          <a:xfrm>
            <a:off x="1673231" y="224146"/>
            <a:ext cx="3280000" cy="461665"/>
          </a:xfrm>
          <a:prstGeom prst="rect">
            <a:avLst/>
          </a:prstGeom>
          <a:noFill/>
        </p:spPr>
        <p:txBody>
          <a:bodyPr wrap="none" rtlCol="0">
            <a:spAutoFit/>
          </a:bodyPr>
          <a:lstStyle/>
          <a:p>
            <a:r>
              <a:rPr lang="en-US" sz="2400" dirty="0" smtClean="0"/>
              <a:t>Before sorting the points</a:t>
            </a:r>
            <a:endParaRPr lang="en-US" sz="2400" dirty="0"/>
          </a:p>
        </p:txBody>
      </p:sp>
      <p:sp>
        <p:nvSpPr>
          <p:cNvPr id="8" name="TextBox 7"/>
          <p:cNvSpPr txBox="1"/>
          <p:nvPr/>
        </p:nvSpPr>
        <p:spPr>
          <a:xfrm>
            <a:off x="7454904" y="238428"/>
            <a:ext cx="3087897" cy="461665"/>
          </a:xfrm>
          <a:prstGeom prst="rect">
            <a:avLst/>
          </a:prstGeom>
          <a:noFill/>
        </p:spPr>
        <p:txBody>
          <a:bodyPr wrap="none" rtlCol="0">
            <a:spAutoFit/>
          </a:bodyPr>
          <a:lstStyle/>
          <a:p>
            <a:r>
              <a:rPr lang="en-US" sz="2400" dirty="0" smtClean="0"/>
              <a:t>After sorting the points</a:t>
            </a:r>
            <a:endParaRPr lang="en-US" sz="2400" dirty="0"/>
          </a:p>
        </p:txBody>
      </p:sp>
    </p:spTree>
    <p:extLst>
      <p:ext uri="{BB962C8B-B14F-4D97-AF65-F5344CB8AC3E}">
        <p14:creationId xmlns:p14="http://schemas.microsoft.com/office/powerpoint/2010/main" val="2807384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0863" t="17917" r="31490" b="15000"/>
          <a:stretch/>
        </p:blipFill>
        <p:spPr>
          <a:xfrm>
            <a:off x="3457575" y="1085850"/>
            <a:ext cx="5343525" cy="5376922"/>
          </a:xfrm>
          <a:prstGeom prst="rect">
            <a:avLst/>
          </a:prstGeom>
        </p:spPr>
      </p:pic>
    </p:spTree>
    <p:extLst>
      <p:ext uri="{BB962C8B-B14F-4D97-AF65-F5344CB8AC3E}">
        <p14:creationId xmlns:p14="http://schemas.microsoft.com/office/powerpoint/2010/main" val="1929942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l="28197" t="13404" r="28745" b="10555"/>
          <a:stretch/>
        </p:blipFill>
        <p:spPr>
          <a:xfrm>
            <a:off x="3357563" y="1185863"/>
            <a:ext cx="5229225" cy="5214938"/>
          </a:xfrm>
          <a:prstGeom prst="rect">
            <a:avLst/>
          </a:prstGeom>
        </p:spPr>
      </p:pic>
    </p:spTree>
    <p:extLst>
      <p:ext uri="{BB962C8B-B14F-4D97-AF65-F5344CB8AC3E}">
        <p14:creationId xmlns:p14="http://schemas.microsoft.com/office/powerpoint/2010/main" val="415357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7490" t="13195" r="28157" b="10349"/>
          <a:stretch/>
        </p:blipFill>
        <p:spPr>
          <a:xfrm>
            <a:off x="3271838" y="1314449"/>
            <a:ext cx="5386387" cy="5243513"/>
          </a:xfrm>
          <a:prstGeom prst="rect">
            <a:avLst/>
          </a:prstGeom>
        </p:spPr>
      </p:pic>
    </p:spTree>
    <p:extLst>
      <p:ext uri="{BB962C8B-B14F-4D97-AF65-F5344CB8AC3E}">
        <p14:creationId xmlns:p14="http://schemas.microsoft.com/office/powerpoint/2010/main" val="91016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Instruction</a:t>
            </a:r>
            <a:endParaRPr lang="zh-TW" altLang="en-US" dirty="0"/>
          </a:p>
        </p:txBody>
      </p:sp>
      <p:sp>
        <p:nvSpPr>
          <p:cNvPr id="3" name="內容版面配置區 2"/>
          <p:cNvSpPr>
            <a:spLocks noGrp="1"/>
          </p:cNvSpPr>
          <p:nvPr>
            <p:ph idx="1"/>
          </p:nvPr>
        </p:nvSpPr>
        <p:spPr/>
        <p:txBody>
          <a:bodyPr/>
          <a:lstStyle/>
          <a:p>
            <a:r>
              <a:rPr lang="en-US" altLang="zh-TW" dirty="0" smtClean="0"/>
              <a:t>How to open the file?</a:t>
            </a:r>
          </a:p>
          <a:p>
            <a:pPr marL="457200" lvl="1" indent="0">
              <a:buNone/>
            </a:pPr>
            <a:r>
              <a:rPr lang="en-US" altLang="zh-TW" dirty="0" smtClean="0"/>
              <a:t>-  Open VC 2013. Must support vc100.</a:t>
            </a:r>
          </a:p>
          <a:p>
            <a:pPr lvl="1">
              <a:buFontTx/>
              <a:buChar char="-"/>
            </a:pPr>
            <a:r>
              <a:rPr lang="en-US" altLang="zh-TW" dirty="0" smtClean="0"/>
              <a:t>Drag the .</a:t>
            </a:r>
            <a:r>
              <a:rPr lang="en-US" altLang="zh-TW" dirty="0" err="1" smtClean="0"/>
              <a:t>sln</a:t>
            </a:r>
            <a:r>
              <a:rPr lang="en-US" altLang="zh-TW" dirty="0" smtClean="0"/>
              <a:t> file into VC.</a:t>
            </a:r>
          </a:p>
          <a:p>
            <a:pPr lvl="1">
              <a:buFontTx/>
              <a:buChar char="-"/>
            </a:pPr>
            <a:r>
              <a:rPr lang="en-US" altLang="zh-TW" dirty="0" smtClean="0"/>
              <a:t>Rebuild the solution</a:t>
            </a:r>
            <a:endParaRPr lang="en-US" altLang="zh-TW" dirty="0"/>
          </a:p>
          <a:p>
            <a:pPr>
              <a:buFontTx/>
              <a:buChar char="-"/>
            </a:pPr>
            <a:r>
              <a:rPr lang="en-US" altLang="zh-TW" dirty="0" smtClean="0"/>
              <a:t>How to run the program?</a:t>
            </a:r>
          </a:p>
          <a:p>
            <a:pPr marL="457200" lvl="1" indent="0">
              <a:buNone/>
            </a:pPr>
            <a:r>
              <a:rPr lang="en-US" altLang="zh-TW" dirty="0" smtClean="0"/>
              <a:t>- Go to the folder ./bin/release/</a:t>
            </a:r>
          </a:p>
          <a:p>
            <a:pPr lvl="1">
              <a:buFontTx/>
              <a:buChar char="-"/>
            </a:pPr>
            <a:r>
              <a:rPr lang="en-US" altLang="zh-TW" dirty="0" smtClean="0"/>
              <a:t>Run SelfMotivatedSystem.exe</a:t>
            </a:r>
          </a:p>
          <a:p>
            <a:pPr>
              <a:buFontTx/>
              <a:buChar char="-"/>
            </a:pPr>
            <a:r>
              <a:rPr lang="en-US" altLang="zh-TW" dirty="0" smtClean="0"/>
              <a:t>You can only </a:t>
            </a:r>
            <a:r>
              <a:rPr lang="en-US" altLang="zh-TW" dirty="0"/>
              <a:t>modify the files in </a:t>
            </a:r>
            <a:r>
              <a:rPr lang="en-US" altLang="zh-TW" dirty="0" smtClean="0"/>
              <a:t>the folder:  </a:t>
            </a:r>
          </a:p>
          <a:p>
            <a:pPr marL="0" indent="0">
              <a:buNone/>
            </a:pPr>
            <a:r>
              <a:rPr lang="en-US" altLang="zh-TW" dirty="0" smtClean="0"/>
              <a:t>   ./00Student_Work/00_SimpleInteractiveSystem</a:t>
            </a:r>
            <a:endParaRPr lang="en-US" altLang="zh-TW" dirty="0"/>
          </a:p>
        </p:txBody>
      </p:sp>
    </p:spTree>
    <p:extLst>
      <p:ext uri="{BB962C8B-B14F-4D97-AF65-F5344CB8AC3E}">
        <p14:creationId xmlns:p14="http://schemas.microsoft.com/office/powerpoint/2010/main" val="651655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srcRect l="25726" r="25537" b="14722"/>
          <a:stretch/>
        </p:blipFill>
        <p:spPr>
          <a:xfrm>
            <a:off x="2871788" y="607224"/>
            <a:ext cx="6000749" cy="5929312"/>
          </a:xfrm>
          <a:prstGeom prst="rect">
            <a:avLst/>
          </a:prstGeom>
        </p:spPr>
      </p:pic>
      <p:sp>
        <p:nvSpPr>
          <p:cNvPr id="7" name="TextBox 6"/>
          <p:cNvSpPr txBox="1"/>
          <p:nvPr/>
        </p:nvSpPr>
        <p:spPr>
          <a:xfrm>
            <a:off x="173823" y="999482"/>
            <a:ext cx="3524249" cy="4524315"/>
          </a:xfrm>
          <a:prstGeom prst="rect">
            <a:avLst/>
          </a:prstGeom>
          <a:noFill/>
        </p:spPr>
        <p:txBody>
          <a:bodyPr wrap="square" rtlCol="0">
            <a:spAutoFit/>
          </a:bodyPr>
          <a:lstStyle/>
          <a:p>
            <a:r>
              <a:rPr lang="en-US" sz="3200" dirty="0" smtClean="0"/>
              <a:t>A result with sorted sample.</a:t>
            </a:r>
          </a:p>
          <a:p>
            <a:r>
              <a:rPr lang="en-US" sz="3200" dirty="0" smtClean="0"/>
              <a:t>There are 20000 sample points uniformly generated inside the region bounded between two diamonds.</a:t>
            </a:r>
          </a:p>
        </p:txBody>
      </p:sp>
      <p:sp>
        <p:nvSpPr>
          <p:cNvPr id="9" name="Rectangle 8"/>
          <p:cNvSpPr/>
          <p:nvPr/>
        </p:nvSpPr>
        <p:spPr>
          <a:xfrm>
            <a:off x="8329617" y="1747396"/>
            <a:ext cx="3829050" cy="3539430"/>
          </a:xfrm>
          <a:prstGeom prst="rect">
            <a:avLst/>
          </a:prstGeom>
        </p:spPr>
        <p:txBody>
          <a:bodyPr wrap="square">
            <a:spAutoFit/>
          </a:bodyPr>
          <a:lstStyle/>
          <a:p>
            <a:pPr lvl="0"/>
            <a:r>
              <a:rPr lang="en-US" sz="3200" dirty="0">
                <a:solidFill>
                  <a:prstClr val="black"/>
                </a:solidFill>
              </a:rPr>
              <a:t>Some sample points lie between the two curves</a:t>
            </a:r>
            <a:r>
              <a:rPr lang="en-US" sz="3200" dirty="0" smtClean="0">
                <a:solidFill>
                  <a:prstClr val="black"/>
                </a:solidFill>
              </a:rPr>
              <a:t>. These points are used for computing the area bounded by the two curves.</a:t>
            </a:r>
            <a:endParaRPr lang="en-US" sz="3200" dirty="0">
              <a:solidFill>
                <a:prstClr val="black"/>
              </a:solidFill>
            </a:endParaRPr>
          </a:p>
        </p:txBody>
      </p:sp>
      <p:cxnSp>
        <p:nvCxnSpPr>
          <p:cNvPr id="3" name="Straight Arrow Connector 2"/>
          <p:cNvCxnSpPr/>
          <p:nvPr/>
        </p:nvCxnSpPr>
        <p:spPr>
          <a:xfrm flipH="1">
            <a:off x="5222078" y="2214568"/>
            <a:ext cx="3107540" cy="10470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243763" y="2214568"/>
            <a:ext cx="1085853" cy="26500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872537" y="196417"/>
            <a:ext cx="1608133" cy="830997"/>
          </a:xfrm>
          <a:prstGeom prst="rect">
            <a:avLst/>
          </a:prstGeom>
          <a:noFill/>
        </p:spPr>
        <p:txBody>
          <a:bodyPr wrap="none" rtlCol="0">
            <a:spAutoFit/>
          </a:bodyPr>
          <a:lstStyle/>
          <a:p>
            <a:r>
              <a:rPr lang="en-US" sz="2400" dirty="0" smtClean="0"/>
              <a:t>Number of </a:t>
            </a:r>
          </a:p>
          <a:p>
            <a:r>
              <a:rPr lang="en-US" sz="2400" dirty="0" smtClean="0"/>
              <a:t>points</a:t>
            </a:r>
            <a:endParaRPr lang="en-US" sz="2400" dirty="0"/>
          </a:p>
        </p:txBody>
      </p:sp>
      <p:sp>
        <p:nvSpPr>
          <p:cNvPr id="11" name="TextBox 10"/>
          <p:cNvSpPr txBox="1"/>
          <p:nvPr/>
        </p:nvSpPr>
        <p:spPr>
          <a:xfrm>
            <a:off x="6988692" y="156060"/>
            <a:ext cx="767326" cy="461665"/>
          </a:xfrm>
          <a:prstGeom prst="rect">
            <a:avLst/>
          </a:prstGeom>
          <a:noFill/>
        </p:spPr>
        <p:txBody>
          <a:bodyPr wrap="none" rtlCol="0">
            <a:spAutoFit/>
          </a:bodyPr>
          <a:lstStyle/>
          <a:p>
            <a:r>
              <a:rPr lang="en-US" sz="2400" dirty="0" smtClean="0"/>
              <a:t>Area</a:t>
            </a:r>
            <a:endParaRPr lang="en-US" sz="2400" dirty="0"/>
          </a:p>
        </p:txBody>
      </p:sp>
      <p:sp>
        <p:nvSpPr>
          <p:cNvPr id="12" name="TextBox 11"/>
          <p:cNvSpPr txBox="1"/>
          <p:nvPr/>
        </p:nvSpPr>
        <p:spPr>
          <a:xfrm>
            <a:off x="3719423" y="141703"/>
            <a:ext cx="1502655" cy="461665"/>
          </a:xfrm>
          <a:prstGeom prst="rect">
            <a:avLst/>
          </a:prstGeom>
          <a:noFill/>
        </p:spPr>
        <p:txBody>
          <a:bodyPr wrap="none" rtlCol="0">
            <a:spAutoFit/>
          </a:bodyPr>
          <a:lstStyle/>
          <a:p>
            <a:r>
              <a:rPr lang="en-US" sz="2400" dirty="0" smtClean="0"/>
              <a:t>Student ID</a:t>
            </a:r>
            <a:endParaRPr lang="en-US" sz="2400" dirty="0"/>
          </a:p>
        </p:txBody>
      </p:sp>
    </p:spTree>
    <p:extLst>
      <p:ext uri="{BB962C8B-B14F-4D97-AF65-F5344CB8AC3E}">
        <p14:creationId xmlns:p14="http://schemas.microsoft.com/office/powerpoint/2010/main" val="1099109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4" y="3175"/>
            <a:ext cx="10515600" cy="1325563"/>
          </a:xfrm>
        </p:spPr>
        <p:txBody>
          <a:bodyPr/>
          <a:lstStyle/>
          <a:p>
            <a:r>
              <a:rPr lang="en-US" dirty="0" smtClean="0"/>
              <a:t>The regions</a:t>
            </a:r>
            <a:endParaRPr lang="en-US" dirty="0"/>
          </a:p>
        </p:txBody>
      </p:sp>
      <p:sp>
        <p:nvSpPr>
          <p:cNvPr id="3" name="Content Placeholder 2"/>
          <p:cNvSpPr>
            <a:spLocks noGrp="1"/>
          </p:cNvSpPr>
          <p:nvPr>
            <p:ph idx="1"/>
          </p:nvPr>
        </p:nvSpPr>
        <p:spPr>
          <a:xfrm>
            <a:off x="52384" y="971550"/>
            <a:ext cx="10515600" cy="5886450"/>
          </a:xfrm>
        </p:spPr>
        <p:txBody>
          <a:bodyPr>
            <a:normAutofit fontScale="92500" lnSpcReduction="10000"/>
          </a:bodyPr>
          <a:lstStyle/>
          <a:p>
            <a:pPr marL="0" indent="0">
              <a:buNone/>
            </a:pPr>
            <a:r>
              <a:rPr lang="en-US" dirty="0"/>
              <a:t>L = </a:t>
            </a:r>
            <a:r>
              <a:rPr lang="en-US" dirty="0" smtClean="0"/>
              <a:t>2*3.14159</a:t>
            </a:r>
          </a:p>
          <a:p>
            <a:pPr marL="0" indent="0">
              <a:buNone/>
            </a:pPr>
            <a:r>
              <a:rPr lang="en-US" dirty="0" err="1" smtClean="0"/>
              <a:t>center_X</a:t>
            </a:r>
            <a:r>
              <a:rPr lang="en-US" dirty="0" smtClean="0"/>
              <a:t> = L; </a:t>
            </a:r>
            <a:r>
              <a:rPr lang="en-US" dirty="0" err="1" smtClean="0"/>
              <a:t>center_Y</a:t>
            </a:r>
            <a:r>
              <a:rPr lang="en-US" dirty="0" smtClean="0"/>
              <a:t> = 0</a:t>
            </a:r>
          </a:p>
          <a:p>
            <a:pPr marL="0" indent="0">
              <a:buNone/>
            </a:pPr>
            <a:r>
              <a:rPr lang="en-US" dirty="0" smtClean="0"/>
              <a:t>Each region is bounded by two shapes: large and small.</a:t>
            </a:r>
          </a:p>
          <a:p>
            <a:pPr marL="0" indent="0">
              <a:buNone/>
            </a:pPr>
            <a:r>
              <a:rPr lang="en-US" dirty="0" smtClean="0"/>
              <a:t>The sample points are inside the large shape but not the small shape.</a:t>
            </a:r>
          </a:p>
          <a:p>
            <a:pPr marL="0" indent="0">
              <a:buNone/>
            </a:pPr>
            <a:endParaRPr lang="en-US" dirty="0" smtClean="0"/>
          </a:p>
          <a:p>
            <a:r>
              <a:rPr lang="en-US" dirty="0" smtClean="0"/>
              <a:t>Two Circles</a:t>
            </a:r>
          </a:p>
          <a:p>
            <a:pPr marL="0" indent="0">
              <a:buNone/>
            </a:pPr>
            <a:r>
              <a:rPr lang="en-US" dirty="0"/>
              <a:t> </a:t>
            </a:r>
            <a:r>
              <a:rPr lang="en-US" dirty="0" smtClean="0"/>
              <a:t>  The centers are  (L/2, 0) and (</a:t>
            </a:r>
            <a:r>
              <a:rPr lang="en-US" dirty="0" err="1" smtClean="0"/>
              <a:t>center_X</a:t>
            </a:r>
            <a:r>
              <a:rPr lang="en-US" dirty="0" smtClean="0"/>
              <a:t>, 0).</a:t>
            </a:r>
          </a:p>
          <a:p>
            <a:pPr marL="0" indent="0">
              <a:buNone/>
            </a:pPr>
            <a:r>
              <a:rPr lang="en-US" dirty="0" smtClean="0"/>
              <a:t>   Radii are L and 2L.</a:t>
            </a:r>
            <a:endParaRPr lang="en-US" dirty="0"/>
          </a:p>
          <a:p>
            <a:r>
              <a:rPr lang="en-US" dirty="0" smtClean="0"/>
              <a:t>Squares</a:t>
            </a:r>
          </a:p>
          <a:p>
            <a:pPr marL="0" indent="0">
              <a:buNone/>
            </a:pPr>
            <a:r>
              <a:rPr lang="en-US" dirty="0"/>
              <a:t> </a:t>
            </a:r>
            <a:r>
              <a:rPr lang="en-US" dirty="0" smtClean="0"/>
              <a:t>  The </a:t>
            </a:r>
            <a:r>
              <a:rPr lang="en-US" dirty="0"/>
              <a:t>centers are  (L/2, 0) and (</a:t>
            </a:r>
            <a:r>
              <a:rPr lang="en-US" dirty="0" err="1"/>
              <a:t>center_X</a:t>
            </a:r>
            <a:r>
              <a:rPr lang="en-US" dirty="0"/>
              <a:t>, 0).</a:t>
            </a:r>
            <a:endParaRPr lang="en-US" dirty="0" smtClean="0"/>
          </a:p>
          <a:p>
            <a:pPr marL="0" indent="0">
              <a:buNone/>
            </a:pPr>
            <a:r>
              <a:rPr lang="en-US" dirty="0" smtClean="0"/>
              <a:t>   Side lengths are L and 2L.</a:t>
            </a:r>
            <a:endParaRPr lang="en-US" dirty="0"/>
          </a:p>
          <a:p>
            <a:r>
              <a:rPr lang="en-US" dirty="0" smtClean="0"/>
              <a:t>Diamonds. </a:t>
            </a:r>
          </a:p>
          <a:p>
            <a:pPr marL="0" indent="0">
              <a:buNone/>
            </a:pPr>
            <a:r>
              <a:rPr lang="en-US" dirty="0"/>
              <a:t> </a:t>
            </a:r>
            <a:r>
              <a:rPr lang="en-US" dirty="0" smtClean="0"/>
              <a:t>  Both </a:t>
            </a:r>
            <a:r>
              <a:rPr lang="en-US" dirty="0"/>
              <a:t>centers </a:t>
            </a:r>
            <a:r>
              <a:rPr lang="en-US" dirty="0" smtClean="0"/>
              <a:t>are at (</a:t>
            </a:r>
            <a:r>
              <a:rPr lang="en-US" dirty="0" err="1"/>
              <a:t>center_X</a:t>
            </a:r>
            <a:r>
              <a:rPr lang="en-US" dirty="0"/>
              <a:t>, 0</a:t>
            </a:r>
            <a:r>
              <a:rPr lang="en-US" dirty="0" smtClean="0"/>
              <a:t>).</a:t>
            </a:r>
            <a:endParaRPr lang="en-US" dirty="0"/>
          </a:p>
          <a:p>
            <a:pPr marL="0" indent="0">
              <a:buNone/>
            </a:pPr>
            <a:endParaRPr lang="en-US" dirty="0" smtClean="0"/>
          </a:p>
          <a:p>
            <a:endParaRPr lang="en-US" dirty="0"/>
          </a:p>
          <a:p>
            <a:endParaRPr lang="en-US" dirty="0"/>
          </a:p>
        </p:txBody>
      </p:sp>
      <p:pic>
        <p:nvPicPr>
          <p:cNvPr id="7" name="Picture 6"/>
          <p:cNvPicPr>
            <a:picLocks noChangeAspect="1"/>
          </p:cNvPicPr>
          <p:nvPr/>
        </p:nvPicPr>
        <p:blipFill rotWithShape="1">
          <a:blip r:embed="rId2"/>
          <a:srcRect l="30863" t="17917" r="31490" b="15000"/>
          <a:stretch/>
        </p:blipFill>
        <p:spPr>
          <a:xfrm>
            <a:off x="9548706" y="2333649"/>
            <a:ext cx="2105130" cy="2118287"/>
          </a:xfrm>
          <a:prstGeom prst="rect">
            <a:avLst/>
          </a:prstGeom>
        </p:spPr>
      </p:pic>
      <p:pic>
        <p:nvPicPr>
          <p:cNvPr id="8" name="Picture 7"/>
          <p:cNvPicPr>
            <a:picLocks noChangeAspect="1"/>
          </p:cNvPicPr>
          <p:nvPr/>
        </p:nvPicPr>
        <p:blipFill rotWithShape="1">
          <a:blip r:embed="rId3"/>
          <a:srcRect l="28197" t="13404" r="28745" b="10555"/>
          <a:stretch/>
        </p:blipFill>
        <p:spPr>
          <a:xfrm>
            <a:off x="9476095" y="82575"/>
            <a:ext cx="2220605" cy="2214538"/>
          </a:xfrm>
          <a:prstGeom prst="rect">
            <a:avLst/>
          </a:prstGeom>
        </p:spPr>
      </p:pic>
      <p:pic>
        <p:nvPicPr>
          <p:cNvPr id="9" name="Picture 8"/>
          <p:cNvPicPr>
            <a:picLocks noChangeAspect="1"/>
          </p:cNvPicPr>
          <p:nvPr/>
        </p:nvPicPr>
        <p:blipFill rotWithShape="1">
          <a:blip r:embed="rId4"/>
          <a:srcRect l="30716" t="17569" r="31455" b="15853"/>
          <a:stretch/>
        </p:blipFill>
        <p:spPr>
          <a:xfrm>
            <a:off x="9400550" y="4494800"/>
            <a:ext cx="2310438" cy="2296264"/>
          </a:xfrm>
          <a:prstGeom prst="rect">
            <a:avLst/>
          </a:prstGeom>
        </p:spPr>
      </p:pic>
    </p:spTree>
    <p:extLst>
      <p:ext uri="{BB962C8B-B14F-4D97-AF65-F5344CB8AC3E}">
        <p14:creationId xmlns:p14="http://schemas.microsoft.com/office/powerpoint/2010/main" val="1292334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0" y="3175"/>
            <a:ext cx="10515600" cy="1325563"/>
          </a:xfrm>
        </p:spPr>
        <p:txBody>
          <a:bodyPr/>
          <a:lstStyle/>
          <a:p>
            <a:r>
              <a:rPr lang="en-US" dirty="0" smtClean="0"/>
              <a:t>The regions</a:t>
            </a:r>
            <a:endParaRPr lang="en-US" dirty="0"/>
          </a:p>
        </p:txBody>
      </p:sp>
      <p:sp>
        <p:nvSpPr>
          <p:cNvPr id="3" name="Content Placeholder 2"/>
          <p:cNvSpPr>
            <a:spLocks noGrp="1"/>
          </p:cNvSpPr>
          <p:nvPr>
            <p:ph idx="1"/>
          </p:nvPr>
        </p:nvSpPr>
        <p:spPr>
          <a:xfrm>
            <a:off x="9520" y="971551"/>
            <a:ext cx="4076705" cy="4814888"/>
          </a:xfrm>
        </p:spPr>
        <p:txBody>
          <a:bodyPr>
            <a:normAutofit/>
          </a:bodyPr>
          <a:lstStyle/>
          <a:p>
            <a:pPr marL="0" indent="0">
              <a:buNone/>
            </a:pPr>
            <a:r>
              <a:rPr lang="en-US" dirty="0"/>
              <a:t>L = </a:t>
            </a:r>
            <a:r>
              <a:rPr lang="en-US" dirty="0" smtClean="0"/>
              <a:t>2*3.14159</a:t>
            </a:r>
          </a:p>
          <a:p>
            <a:pPr marL="0" indent="0">
              <a:buNone/>
            </a:pPr>
            <a:r>
              <a:rPr lang="en-US" dirty="0" err="1" smtClean="0"/>
              <a:t>center_X</a:t>
            </a:r>
            <a:r>
              <a:rPr lang="en-US" dirty="0" smtClean="0"/>
              <a:t> = L; </a:t>
            </a:r>
            <a:r>
              <a:rPr lang="en-US" dirty="0" err="1" smtClean="0"/>
              <a:t>center_Y</a:t>
            </a:r>
            <a:r>
              <a:rPr lang="en-US" dirty="0" smtClean="0"/>
              <a:t> = 0</a:t>
            </a:r>
          </a:p>
          <a:p>
            <a:pPr marL="0" indent="0">
              <a:buNone/>
            </a:pPr>
            <a:r>
              <a:rPr lang="en-US" dirty="0" smtClean="0"/>
              <a:t>Each region is bounded </a:t>
            </a:r>
          </a:p>
          <a:p>
            <a:pPr marL="0" indent="0">
              <a:buNone/>
            </a:pPr>
            <a:r>
              <a:rPr lang="en-US" dirty="0" smtClean="0"/>
              <a:t>between two shapes.</a:t>
            </a:r>
          </a:p>
          <a:p>
            <a:pPr marL="0" indent="0">
              <a:buNone/>
            </a:pPr>
            <a:endParaRPr lang="en-US" dirty="0" smtClean="0"/>
          </a:p>
          <a:p>
            <a:r>
              <a:rPr lang="en-US" dirty="0" smtClean="0"/>
              <a:t>Two Circles</a:t>
            </a:r>
          </a:p>
          <a:p>
            <a:pPr marL="0" indent="0">
              <a:buNone/>
            </a:pPr>
            <a:r>
              <a:rPr lang="en-US" dirty="0"/>
              <a:t> </a:t>
            </a:r>
            <a:r>
              <a:rPr lang="en-US" dirty="0" smtClean="0"/>
              <a:t>  The centers are  (L/2, 0) </a:t>
            </a:r>
          </a:p>
          <a:p>
            <a:pPr marL="0" indent="0">
              <a:buNone/>
            </a:pPr>
            <a:r>
              <a:rPr lang="en-US" dirty="0"/>
              <a:t> </a:t>
            </a:r>
            <a:r>
              <a:rPr lang="en-US" dirty="0" smtClean="0"/>
              <a:t>  and (</a:t>
            </a:r>
            <a:r>
              <a:rPr lang="en-US" dirty="0" err="1" smtClean="0"/>
              <a:t>center_X</a:t>
            </a:r>
            <a:r>
              <a:rPr lang="en-US" dirty="0" smtClean="0"/>
              <a:t>, 0).</a:t>
            </a:r>
          </a:p>
          <a:p>
            <a:pPr marL="0" indent="0">
              <a:buNone/>
            </a:pPr>
            <a:r>
              <a:rPr lang="en-US" dirty="0" smtClean="0"/>
              <a:t>   Radii are L and 2L.</a:t>
            </a:r>
            <a:endParaRPr lang="en-US" dirty="0"/>
          </a:p>
          <a:p>
            <a:pPr marL="0" indent="0">
              <a:buNone/>
            </a:pPr>
            <a:endParaRPr lang="en-US" dirty="0" smtClean="0"/>
          </a:p>
          <a:p>
            <a:endParaRPr lang="en-US" dirty="0"/>
          </a:p>
          <a:p>
            <a:endParaRPr lang="en-US" dirty="0"/>
          </a:p>
        </p:txBody>
      </p:sp>
      <p:pic>
        <p:nvPicPr>
          <p:cNvPr id="8" name="Picture 7"/>
          <p:cNvPicPr>
            <a:picLocks noChangeAspect="1"/>
          </p:cNvPicPr>
          <p:nvPr/>
        </p:nvPicPr>
        <p:blipFill rotWithShape="1">
          <a:blip r:embed="rId2"/>
          <a:srcRect l="28197" t="13404" r="28745" b="10555"/>
          <a:stretch/>
        </p:blipFill>
        <p:spPr>
          <a:xfrm>
            <a:off x="5472113" y="200830"/>
            <a:ext cx="6519862" cy="6502049"/>
          </a:xfrm>
          <a:prstGeom prst="rect">
            <a:avLst/>
          </a:prstGeom>
        </p:spPr>
      </p:pic>
      <p:cxnSp>
        <p:nvCxnSpPr>
          <p:cNvPr id="5" name="Straight Arrow Connector 4"/>
          <p:cNvCxnSpPr/>
          <p:nvPr/>
        </p:nvCxnSpPr>
        <p:spPr>
          <a:xfrm>
            <a:off x="6200775" y="2185988"/>
            <a:ext cx="814388" cy="122872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615363" y="3378995"/>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81819" y="3417094"/>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468905" y="3612368"/>
            <a:ext cx="1311578" cy="523220"/>
          </a:xfrm>
          <a:prstGeom prst="rect">
            <a:avLst/>
          </a:prstGeom>
          <a:solidFill>
            <a:schemeClr val="bg1"/>
          </a:solidFill>
          <a:ln>
            <a:noFill/>
          </a:ln>
        </p:spPr>
        <p:txBody>
          <a:bodyPr wrap="none">
            <a:spAutoFit/>
          </a:bodyPr>
          <a:lstStyle/>
          <a:p>
            <a:r>
              <a:rPr lang="en-US" sz="2800" dirty="0"/>
              <a:t>(L/2, 0) </a:t>
            </a:r>
          </a:p>
        </p:txBody>
      </p:sp>
      <p:sp>
        <p:nvSpPr>
          <p:cNvPr id="13" name="Rectangle 12"/>
          <p:cNvSpPr/>
          <p:nvPr/>
        </p:nvSpPr>
        <p:spPr>
          <a:xfrm>
            <a:off x="5982612" y="2787077"/>
            <a:ext cx="724878" cy="584775"/>
          </a:xfrm>
          <a:prstGeom prst="rect">
            <a:avLst/>
          </a:prstGeom>
        </p:spPr>
        <p:txBody>
          <a:bodyPr wrap="none">
            <a:spAutoFit/>
          </a:bodyPr>
          <a:lstStyle/>
          <a:p>
            <a:r>
              <a:rPr lang="en-US" sz="3200" dirty="0"/>
              <a:t>L/2</a:t>
            </a:r>
          </a:p>
        </p:txBody>
      </p:sp>
      <p:sp>
        <p:nvSpPr>
          <p:cNvPr id="14" name="Rectangle 13"/>
          <p:cNvSpPr/>
          <p:nvPr/>
        </p:nvSpPr>
        <p:spPr>
          <a:xfrm>
            <a:off x="8237240" y="3612368"/>
            <a:ext cx="992323" cy="523220"/>
          </a:xfrm>
          <a:prstGeom prst="rect">
            <a:avLst/>
          </a:prstGeom>
          <a:solidFill>
            <a:schemeClr val="bg1"/>
          </a:solidFill>
          <a:ln>
            <a:noFill/>
          </a:ln>
        </p:spPr>
        <p:txBody>
          <a:bodyPr wrap="none">
            <a:spAutoFit/>
          </a:bodyPr>
          <a:lstStyle/>
          <a:p>
            <a:r>
              <a:rPr lang="en-US" sz="2800" dirty="0"/>
              <a:t>(</a:t>
            </a:r>
            <a:r>
              <a:rPr lang="en-US" sz="2800" dirty="0" smtClean="0"/>
              <a:t>L, </a:t>
            </a:r>
            <a:r>
              <a:rPr lang="en-US" sz="2800" dirty="0"/>
              <a:t>0) </a:t>
            </a:r>
          </a:p>
        </p:txBody>
      </p:sp>
      <p:cxnSp>
        <p:nvCxnSpPr>
          <p:cNvPr id="15" name="Straight Arrow Connector 14"/>
          <p:cNvCxnSpPr>
            <a:endCxn id="6" idx="6"/>
          </p:cNvCxnSpPr>
          <p:nvPr/>
        </p:nvCxnSpPr>
        <p:spPr>
          <a:xfrm flipH="1">
            <a:off x="8758238" y="813203"/>
            <a:ext cx="1766883" cy="264080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669770" y="2209116"/>
            <a:ext cx="323845" cy="591234"/>
          </a:xfrm>
          <a:prstGeom prst="rect">
            <a:avLst/>
          </a:prstGeom>
          <a:solidFill>
            <a:schemeClr val="bg1"/>
          </a:solidFill>
        </p:spPr>
        <p:txBody>
          <a:bodyPr wrap="square">
            <a:spAutoFit/>
          </a:bodyPr>
          <a:lstStyle/>
          <a:p>
            <a:r>
              <a:rPr lang="en-US" sz="3200" dirty="0" smtClean="0"/>
              <a:t>L</a:t>
            </a:r>
            <a:endParaRPr lang="en-US" sz="3200" dirty="0"/>
          </a:p>
        </p:txBody>
      </p:sp>
    </p:spTree>
    <p:extLst>
      <p:ext uri="{BB962C8B-B14F-4D97-AF65-F5344CB8AC3E}">
        <p14:creationId xmlns:p14="http://schemas.microsoft.com/office/powerpoint/2010/main" val="3538841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lstStyle/>
          <a:p>
            <a:r>
              <a:rPr lang="en-US" dirty="0" smtClean="0"/>
              <a:t>The regions</a:t>
            </a:r>
            <a:endParaRPr lang="en-US" dirty="0"/>
          </a:p>
        </p:txBody>
      </p:sp>
      <p:sp>
        <p:nvSpPr>
          <p:cNvPr id="3" name="Content Placeholder 2"/>
          <p:cNvSpPr>
            <a:spLocks noGrp="1"/>
          </p:cNvSpPr>
          <p:nvPr>
            <p:ph idx="1"/>
          </p:nvPr>
        </p:nvSpPr>
        <p:spPr>
          <a:xfrm>
            <a:off x="838200" y="971550"/>
            <a:ext cx="4162425" cy="5205413"/>
          </a:xfrm>
        </p:spPr>
        <p:txBody>
          <a:bodyPr>
            <a:normAutofit/>
          </a:bodyPr>
          <a:lstStyle/>
          <a:p>
            <a:pPr marL="0" indent="0">
              <a:buNone/>
            </a:pPr>
            <a:r>
              <a:rPr lang="en-US" dirty="0"/>
              <a:t>L = </a:t>
            </a:r>
            <a:r>
              <a:rPr lang="en-US" dirty="0" smtClean="0"/>
              <a:t>2*3.14159</a:t>
            </a:r>
          </a:p>
          <a:p>
            <a:pPr marL="0" indent="0">
              <a:buNone/>
            </a:pPr>
            <a:r>
              <a:rPr lang="en-US" dirty="0" err="1" smtClean="0"/>
              <a:t>center_X</a:t>
            </a:r>
            <a:r>
              <a:rPr lang="en-US" dirty="0" smtClean="0"/>
              <a:t> = L; </a:t>
            </a:r>
            <a:r>
              <a:rPr lang="en-US" dirty="0" err="1" smtClean="0"/>
              <a:t>center_Y</a:t>
            </a:r>
            <a:r>
              <a:rPr lang="en-US" dirty="0" smtClean="0"/>
              <a:t> = 0</a:t>
            </a:r>
          </a:p>
          <a:p>
            <a:pPr marL="0" indent="0">
              <a:buNone/>
            </a:pPr>
            <a:r>
              <a:rPr lang="en-US" dirty="0" smtClean="0"/>
              <a:t>Each region is bounded </a:t>
            </a:r>
          </a:p>
          <a:p>
            <a:pPr marL="0" indent="0">
              <a:buNone/>
            </a:pPr>
            <a:r>
              <a:rPr lang="en-US" dirty="0" smtClean="0"/>
              <a:t>between two shapes.</a:t>
            </a:r>
          </a:p>
          <a:p>
            <a:pPr marL="0" indent="0">
              <a:buNone/>
            </a:pPr>
            <a:endParaRPr lang="en-US" dirty="0" smtClean="0"/>
          </a:p>
          <a:p>
            <a:r>
              <a:rPr lang="en-US" dirty="0" smtClean="0"/>
              <a:t>Squares</a:t>
            </a:r>
          </a:p>
          <a:p>
            <a:pPr marL="0" indent="0">
              <a:buNone/>
            </a:pPr>
            <a:r>
              <a:rPr lang="en-US" dirty="0"/>
              <a:t> </a:t>
            </a:r>
            <a:r>
              <a:rPr lang="en-US" dirty="0" smtClean="0"/>
              <a:t>  The </a:t>
            </a:r>
            <a:r>
              <a:rPr lang="en-US" dirty="0"/>
              <a:t>centers are  </a:t>
            </a:r>
            <a:endParaRPr lang="en-US" dirty="0" smtClean="0"/>
          </a:p>
          <a:p>
            <a:pPr marL="0" indent="0">
              <a:buNone/>
            </a:pPr>
            <a:r>
              <a:rPr lang="en-US" dirty="0"/>
              <a:t> </a:t>
            </a:r>
            <a:r>
              <a:rPr lang="en-US" dirty="0" smtClean="0"/>
              <a:t>  (</a:t>
            </a:r>
            <a:r>
              <a:rPr lang="en-US" dirty="0"/>
              <a:t>L/2, 0) and (</a:t>
            </a:r>
            <a:r>
              <a:rPr lang="en-US" dirty="0" err="1"/>
              <a:t>center_X</a:t>
            </a:r>
            <a:r>
              <a:rPr lang="en-US" dirty="0"/>
              <a:t>, 0).</a:t>
            </a:r>
            <a:endParaRPr lang="en-US" dirty="0" smtClean="0"/>
          </a:p>
          <a:p>
            <a:pPr marL="0" indent="0">
              <a:buNone/>
            </a:pPr>
            <a:r>
              <a:rPr lang="en-US" dirty="0" smtClean="0"/>
              <a:t>   Side lengths  L and 2L.</a:t>
            </a:r>
            <a:endParaRPr lang="en-US" dirty="0"/>
          </a:p>
          <a:p>
            <a:pPr marL="0" indent="0">
              <a:buNone/>
            </a:pPr>
            <a:endParaRPr lang="en-US" dirty="0" smtClean="0"/>
          </a:p>
          <a:p>
            <a:endParaRPr lang="en-US" dirty="0"/>
          </a:p>
          <a:p>
            <a:endParaRPr lang="en-US" dirty="0"/>
          </a:p>
        </p:txBody>
      </p:sp>
      <p:pic>
        <p:nvPicPr>
          <p:cNvPr id="7" name="Picture 6"/>
          <p:cNvPicPr>
            <a:picLocks noChangeAspect="1"/>
          </p:cNvPicPr>
          <p:nvPr/>
        </p:nvPicPr>
        <p:blipFill rotWithShape="1">
          <a:blip r:embed="rId2"/>
          <a:srcRect l="30863" t="17917" r="31490" b="15000"/>
          <a:stretch/>
        </p:blipFill>
        <p:spPr>
          <a:xfrm>
            <a:off x="5986462" y="544355"/>
            <a:ext cx="5981697" cy="6019082"/>
          </a:xfrm>
          <a:prstGeom prst="rect">
            <a:avLst/>
          </a:prstGeom>
        </p:spPr>
      </p:pic>
      <p:sp>
        <p:nvSpPr>
          <p:cNvPr id="10" name="Oval 9"/>
          <p:cNvSpPr/>
          <p:nvPr/>
        </p:nvSpPr>
        <p:spPr>
          <a:xfrm>
            <a:off x="8929688" y="3417418"/>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296144" y="3455517"/>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40312" y="3650791"/>
            <a:ext cx="1311578" cy="523220"/>
          </a:xfrm>
          <a:prstGeom prst="rect">
            <a:avLst/>
          </a:prstGeom>
          <a:solidFill>
            <a:schemeClr val="bg1"/>
          </a:solidFill>
          <a:ln>
            <a:noFill/>
          </a:ln>
        </p:spPr>
        <p:txBody>
          <a:bodyPr wrap="none">
            <a:spAutoFit/>
          </a:bodyPr>
          <a:lstStyle/>
          <a:p>
            <a:r>
              <a:rPr lang="en-US" sz="2800" dirty="0"/>
              <a:t>(L/2, 0) </a:t>
            </a:r>
          </a:p>
        </p:txBody>
      </p:sp>
      <p:sp>
        <p:nvSpPr>
          <p:cNvPr id="13" name="Rectangle 12"/>
          <p:cNvSpPr/>
          <p:nvPr/>
        </p:nvSpPr>
        <p:spPr>
          <a:xfrm>
            <a:off x="9051630" y="3650791"/>
            <a:ext cx="992323" cy="523220"/>
          </a:xfrm>
          <a:prstGeom prst="rect">
            <a:avLst/>
          </a:prstGeom>
          <a:solidFill>
            <a:schemeClr val="bg1"/>
          </a:solidFill>
          <a:ln>
            <a:noFill/>
          </a:ln>
        </p:spPr>
        <p:txBody>
          <a:bodyPr wrap="none">
            <a:spAutoFit/>
          </a:bodyPr>
          <a:lstStyle/>
          <a:p>
            <a:r>
              <a:rPr lang="en-US" sz="2800" dirty="0"/>
              <a:t>(</a:t>
            </a:r>
            <a:r>
              <a:rPr lang="en-US" sz="2800" dirty="0" smtClean="0"/>
              <a:t>L, </a:t>
            </a:r>
            <a:r>
              <a:rPr lang="en-US" sz="2800" dirty="0"/>
              <a:t>0) </a:t>
            </a:r>
          </a:p>
        </p:txBody>
      </p:sp>
      <p:cxnSp>
        <p:nvCxnSpPr>
          <p:cNvPr id="5" name="Straight Arrow Connector 4"/>
          <p:cNvCxnSpPr/>
          <p:nvPr/>
        </p:nvCxnSpPr>
        <p:spPr>
          <a:xfrm>
            <a:off x="5986462" y="385763"/>
            <a:ext cx="5981697" cy="4286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658809" y="-42864"/>
            <a:ext cx="518091" cy="523220"/>
          </a:xfrm>
          <a:prstGeom prst="rect">
            <a:avLst/>
          </a:prstGeom>
        </p:spPr>
        <p:txBody>
          <a:bodyPr wrap="none">
            <a:spAutoFit/>
          </a:bodyPr>
          <a:lstStyle/>
          <a:p>
            <a:r>
              <a:rPr lang="en-US" sz="2800" dirty="0"/>
              <a:t>2L</a:t>
            </a:r>
          </a:p>
        </p:txBody>
      </p:sp>
      <p:sp>
        <p:nvSpPr>
          <p:cNvPr id="14" name="Rectangle 13"/>
          <p:cNvSpPr/>
          <p:nvPr/>
        </p:nvSpPr>
        <p:spPr>
          <a:xfrm>
            <a:off x="7316542" y="1444468"/>
            <a:ext cx="335348" cy="523220"/>
          </a:xfrm>
          <a:prstGeom prst="rect">
            <a:avLst/>
          </a:prstGeom>
          <a:solidFill>
            <a:schemeClr val="bg1"/>
          </a:solidFill>
        </p:spPr>
        <p:txBody>
          <a:bodyPr wrap="none">
            <a:spAutoFit/>
          </a:bodyPr>
          <a:lstStyle/>
          <a:p>
            <a:r>
              <a:rPr lang="en-US" sz="2800" dirty="0" smtClean="0"/>
              <a:t>L</a:t>
            </a:r>
            <a:endParaRPr lang="en-US" sz="2800" dirty="0"/>
          </a:p>
        </p:txBody>
      </p:sp>
      <p:cxnSp>
        <p:nvCxnSpPr>
          <p:cNvPr id="15" name="Straight Arrow Connector 14"/>
          <p:cNvCxnSpPr/>
          <p:nvPr/>
        </p:nvCxnSpPr>
        <p:spPr>
          <a:xfrm>
            <a:off x="5938839" y="2068867"/>
            <a:ext cx="3047999" cy="282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07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36" y="3175"/>
            <a:ext cx="10515600" cy="1325563"/>
          </a:xfrm>
        </p:spPr>
        <p:txBody>
          <a:bodyPr/>
          <a:lstStyle/>
          <a:p>
            <a:r>
              <a:rPr lang="en-US" dirty="0" smtClean="0"/>
              <a:t>The regions</a:t>
            </a:r>
            <a:endParaRPr lang="en-US" dirty="0"/>
          </a:p>
        </p:txBody>
      </p:sp>
      <p:sp>
        <p:nvSpPr>
          <p:cNvPr id="3" name="Content Placeholder 2"/>
          <p:cNvSpPr>
            <a:spLocks noGrp="1"/>
          </p:cNvSpPr>
          <p:nvPr>
            <p:ph idx="1"/>
          </p:nvPr>
        </p:nvSpPr>
        <p:spPr>
          <a:xfrm>
            <a:off x="223836" y="971550"/>
            <a:ext cx="4005263" cy="5205413"/>
          </a:xfrm>
        </p:spPr>
        <p:txBody>
          <a:bodyPr>
            <a:normAutofit/>
          </a:bodyPr>
          <a:lstStyle/>
          <a:p>
            <a:pPr marL="0" indent="0">
              <a:buNone/>
            </a:pPr>
            <a:r>
              <a:rPr lang="en-US" dirty="0"/>
              <a:t>L = </a:t>
            </a:r>
            <a:r>
              <a:rPr lang="en-US" dirty="0" smtClean="0"/>
              <a:t>2*3.14159</a:t>
            </a:r>
          </a:p>
          <a:p>
            <a:pPr marL="0" indent="0">
              <a:buNone/>
            </a:pPr>
            <a:r>
              <a:rPr lang="en-US" dirty="0" err="1" smtClean="0"/>
              <a:t>center_X</a:t>
            </a:r>
            <a:r>
              <a:rPr lang="en-US" dirty="0" smtClean="0"/>
              <a:t> = L; </a:t>
            </a:r>
            <a:r>
              <a:rPr lang="en-US" dirty="0" err="1" smtClean="0"/>
              <a:t>center_Y</a:t>
            </a:r>
            <a:r>
              <a:rPr lang="en-US" dirty="0" smtClean="0"/>
              <a:t> = 0</a:t>
            </a:r>
          </a:p>
          <a:p>
            <a:pPr marL="0" indent="0">
              <a:buNone/>
            </a:pPr>
            <a:r>
              <a:rPr lang="en-US" dirty="0" smtClean="0"/>
              <a:t>Each region is bounded </a:t>
            </a:r>
          </a:p>
          <a:p>
            <a:pPr marL="0" indent="0">
              <a:buNone/>
            </a:pPr>
            <a:r>
              <a:rPr lang="en-US" dirty="0" smtClean="0"/>
              <a:t>between two shapes.</a:t>
            </a:r>
          </a:p>
          <a:p>
            <a:pPr marL="0" indent="0">
              <a:buNone/>
            </a:pPr>
            <a:endParaRPr lang="en-US" dirty="0" smtClean="0"/>
          </a:p>
          <a:p>
            <a:r>
              <a:rPr lang="en-US" dirty="0" smtClean="0"/>
              <a:t>Diamonds</a:t>
            </a:r>
          </a:p>
          <a:p>
            <a:pPr marL="0" indent="0">
              <a:buNone/>
            </a:pPr>
            <a:r>
              <a:rPr lang="en-US" dirty="0" smtClean="0"/>
              <a:t>The centers of both shapes are </a:t>
            </a:r>
          </a:p>
          <a:p>
            <a:pPr marL="0" indent="0">
              <a:buNone/>
            </a:pPr>
            <a:r>
              <a:rPr lang="en-US" dirty="0" smtClean="0"/>
              <a:t>at (</a:t>
            </a:r>
            <a:r>
              <a:rPr lang="en-US" dirty="0" err="1"/>
              <a:t>center_X</a:t>
            </a:r>
            <a:r>
              <a:rPr lang="en-US" dirty="0"/>
              <a:t>, 0</a:t>
            </a:r>
            <a:r>
              <a:rPr lang="en-US" dirty="0" smtClean="0"/>
              <a:t>).</a:t>
            </a:r>
            <a:endParaRPr lang="en-US" dirty="0"/>
          </a:p>
          <a:p>
            <a:pPr marL="0" indent="0">
              <a:buNone/>
            </a:pPr>
            <a:endParaRPr lang="en-US" dirty="0" smtClean="0"/>
          </a:p>
          <a:p>
            <a:endParaRPr lang="en-US" dirty="0"/>
          </a:p>
          <a:p>
            <a:endParaRPr lang="en-US" dirty="0"/>
          </a:p>
        </p:txBody>
      </p:sp>
      <p:pic>
        <p:nvPicPr>
          <p:cNvPr id="9" name="Picture 8"/>
          <p:cNvPicPr>
            <a:picLocks noChangeAspect="1"/>
          </p:cNvPicPr>
          <p:nvPr/>
        </p:nvPicPr>
        <p:blipFill rotWithShape="1">
          <a:blip r:embed="rId2"/>
          <a:srcRect l="30716" t="17569" r="31455" b="15853"/>
          <a:stretch/>
        </p:blipFill>
        <p:spPr>
          <a:xfrm>
            <a:off x="5614988" y="231257"/>
            <a:ext cx="6291263" cy="6252668"/>
          </a:xfrm>
          <a:prstGeom prst="rect">
            <a:avLst/>
          </a:prstGeom>
        </p:spPr>
      </p:pic>
      <p:sp>
        <p:nvSpPr>
          <p:cNvPr id="4" name="Rectangle 3"/>
          <p:cNvSpPr/>
          <p:nvPr/>
        </p:nvSpPr>
        <p:spPr>
          <a:xfrm>
            <a:off x="7871777" y="3613944"/>
            <a:ext cx="2326086" cy="584775"/>
          </a:xfrm>
          <a:prstGeom prst="rect">
            <a:avLst/>
          </a:prstGeom>
          <a:solidFill>
            <a:schemeClr val="bg1"/>
          </a:solidFill>
        </p:spPr>
        <p:txBody>
          <a:bodyPr wrap="none">
            <a:spAutoFit/>
          </a:bodyPr>
          <a:lstStyle/>
          <a:p>
            <a:r>
              <a:rPr lang="en-US" sz="3200" dirty="0"/>
              <a:t>(</a:t>
            </a:r>
            <a:r>
              <a:rPr lang="en-US" sz="3200" dirty="0" err="1"/>
              <a:t>center_X</a:t>
            </a:r>
            <a:r>
              <a:rPr lang="en-US" sz="3200" dirty="0"/>
              <a:t>, 0)</a:t>
            </a:r>
          </a:p>
        </p:txBody>
      </p:sp>
      <p:sp>
        <p:nvSpPr>
          <p:cNvPr id="10" name="Oval 9"/>
          <p:cNvSpPr/>
          <p:nvPr/>
        </p:nvSpPr>
        <p:spPr>
          <a:xfrm>
            <a:off x="8715375" y="3360266"/>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8780174" y="1914525"/>
            <a:ext cx="6639" cy="148199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801962" y="369583"/>
            <a:ext cx="6639" cy="148199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917152" y="942975"/>
            <a:ext cx="657552" cy="523220"/>
          </a:xfrm>
          <a:prstGeom prst="rect">
            <a:avLst/>
          </a:prstGeom>
          <a:solidFill>
            <a:schemeClr val="bg1"/>
          </a:solidFill>
        </p:spPr>
        <p:txBody>
          <a:bodyPr wrap="none">
            <a:spAutoFit/>
          </a:bodyPr>
          <a:lstStyle/>
          <a:p>
            <a:r>
              <a:rPr lang="en-US" sz="2800" dirty="0" smtClean="0"/>
              <a:t>L/2</a:t>
            </a:r>
            <a:endParaRPr lang="en-US" sz="2800" dirty="0"/>
          </a:p>
        </p:txBody>
      </p:sp>
      <p:sp>
        <p:nvSpPr>
          <p:cNvPr id="14" name="Rectangle 13"/>
          <p:cNvSpPr/>
          <p:nvPr/>
        </p:nvSpPr>
        <p:spPr>
          <a:xfrm>
            <a:off x="8917152" y="2530318"/>
            <a:ext cx="657552" cy="523220"/>
          </a:xfrm>
          <a:prstGeom prst="rect">
            <a:avLst/>
          </a:prstGeom>
          <a:solidFill>
            <a:schemeClr val="bg1"/>
          </a:solidFill>
        </p:spPr>
        <p:txBody>
          <a:bodyPr wrap="none">
            <a:spAutoFit/>
          </a:bodyPr>
          <a:lstStyle/>
          <a:p>
            <a:r>
              <a:rPr lang="en-US" sz="2800" dirty="0" smtClean="0"/>
              <a:t>L/2</a:t>
            </a:r>
            <a:endParaRPr lang="en-US" sz="2800" dirty="0"/>
          </a:p>
        </p:txBody>
      </p:sp>
      <p:cxnSp>
        <p:nvCxnSpPr>
          <p:cNvPr id="18" name="Straight Arrow Connector 17"/>
          <p:cNvCxnSpPr/>
          <p:nvPr/>
        </p:nvCxnSpPr>
        <p:spPr>
          <a:xfrm flipH="1">
            <a:off x="8917152" y="3396524"/>
            <a:ext cx="2784311" cy="3893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022558" y="2864196"/>
            <a:ext cx="335348" cy="523220"/>
          </a:xfrm>
          <a:prstGeom prst="rect">
            <a:avLst/>
          </a:prstGeom>
          <a:solidFill>
            <a:schemeClr val="bg1"/>
          </a:solidFill>
        </p:spPr>
        <p:txBody>
          <a:bodyPr wrap="none">
            <a:spAutoFit/>
          </a:bodyPr>
          <a:lstStyle/>
          <a:p>
            <a:r>
              <a:rPr lang="en-US" sz="2800" dirty="0" smtClean="0"/>
              <a:t>L</a:t>
            </a:r>
            <a:endParaRPr lang="en-US" sz="2800" dirty="0"/>
          </a:p>
        </p:txBody>
      </p:sp>
      <p:cxnSp>
        <p:nvCxnSpPr>
          <p:cNvPr id="21" name="Straight Connector 20"/>
          <p:cNvCxnSpPr/>
          <p:nvPr/>
        </p:nvCxnSpPr>
        <p:spPr>
          <a:xfrm flipV="1">
            <a:off x="4643438" y="0"/>
            <a:ext cx="4443412" cy="43576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72556" y="4262541"/>
            <a:ext cx="753732" cy="584775"/>
          </a:xfrm>
          <a:prstGeom prst="rect">
            <a:avLst/>
          </a:prstGeom>
          <a:noFill/>
        </p:spPr>
        <p:txBody>
          <a:bodyPr wrap="none" rtlCol="0">
            <a:spAutoFit/>
          </a:bodyPr>
          <a:lstStyle/>
          <a:p>
            <a:r>
              <a:rPr lang="en-US" sz="3200" dirty="0" smtClean="0"/>
              <a:t>y=x</a:t>
            </a:r>
            <a:endParaRPr lang="en-US" sz="3200" dirty="0"/>
          </a:p>
        </p:txBody>
      </p:sp>
      <p:sp>
        <p:nvSpPr>
          <p:cNvPr id="24" name="Rectangle 23"/>
          <p:cNvSpPr/>
          <p:nvPr/>
        </p:nvSpPr>
        <p:spPr>
          <a:xfrm>
            <a:off x="4906612" y="2741252"/>
            <a:ext cx="1047082" cy="584775"/>
          </a:xfrm>
          <a:prstGeom prst="rect">
            <a:avLst/>
          </a:prstGeom>
          <a:noFill/>
        </p:spPr>
        <p:txBody>
          <a:bodyPr wrap="none">
            <a:spAutoFit/>
          </a:bodyPr>
          <a:lstStyle/>
          <a:p>
            <a:r>
              <a:rPr lang="en-US" sz="3200" dirty="0" smtClean="0"/>
              <a:t>(0, </a:t>
            </a:r>
            <a:r>
              <a:rPr lang="en-US" sz="3200" dirty="0"/>
              <a:t>0)</a:t>
            </a:r>
          </a:p>
        </p:txBody>
      </p:sp>
      <p:sp>
        <p:nvSpPr>
          <p:cNvPr id="26" name="Oval 25"/>
          <p:cNvSpPr/>
          <p:nvPr/>
        </p:nvSpPr>
        <p:spPr>
          <a:xfrm>
            <a:off x="11782431" y="3312640"/>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720142" y="6454235"/>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729663" y="205331"/>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1249709" y="3547610"/>
            <a:ext cx="959878" cy="461665"/>
          </a:xfrm>
          <a:prstGeom prst="rect">
            <a:avLst/>
          </a:prstGeom>
          <a:solidFill>
            <a:schemeClr val="bg1"/>
          </a:solidFill>
          <a:ln>
            <a:noFill/>
          </a:ln>
        </p:spPr>
        <p:txBody>
          <a:bodyPr wrap="none" rtlCol="0">
            <a:spAutoFit/>
          </a:bodyPr>
          <a:lstStyle/>
          <a:p>
            <a:r>
              <a:rPr lang="en-US" sz="2400" dirty="0" smtClean="0"/>
              <a:t>(2L, 0)</a:t>
            </a:r>
            <a:endParaRPr lang="en-US" sz="2400" dirty="0"/>
          </a:p>
        </p:txBody>
      </p:sp>
      <p:sp>
        <p:nvSpPr>
          <p:cNvPr id="30" name="TextBox 29"/>
          <p:cNvSpPr txBox="1"/>
          <p:nvPr/>
        </p:nvSpPr>
        <p:spPr>
          <a:xfrm>
            <a:off x="8924819" y="6320135"/>
            <a:ext cx="873316" cy="461665"/>
          </a:xfrm>
          <a:prstGeom prst="rect">
            <a:avLst/>
          </a:prstGeom>
          <a:noFill/>
        </p:spPr>
        <p:txBody>
          <a:bodyPr wrap="none" rtlCol="0">
            <a:spAutoFit/>
          </a:bodyPr>
          <a:lstStyle/>
          <a:p>
            <a:r>
              <a:rPr lang="en-US" sz="2400" dirty="0" smtClean="0"/>
              <a:t>(L, -L)</a:t>
            </a:r>
            <a:endParaRPr lang="en-US" sz="2400" dirty="0"/>
          </a:p>
        </p:txBody>
      </p:sp>
      <p:sp>
        <p:nvSpPr>
          <p:cNvPr id="31" name="TextBox 30"/>
          <p:cNvSpPr txBox="1"/>
          <p:nvPr/>
        </p:nvSpPr>
        <p:spPr>
          <a:xfrm>
            <a:off x="9006363" y="31972"/>
            <a:ext cx="778739" cy="461665"/>
          </a:xfrm>
          <a:prstGeom prst="rect">
            <a:avLst/>
          </a:prstGeom>
          <a:noFill/>
        </p:spPr>
        <p:txBody>
          <a:bodyPr wrap="none" rtlCol="0">
            <a:spAutoFit/>
          </a:bodyPr>
          <a:lstStyle/>
          <a:p>
            <a:r>
              <a:rPr lang="en-US" sz="2400" dirty="0" smtClean="0"/>
              <a:t>(L, L)</a:t>
            </a:r>
            <a:endParaRPr lang="en-US" sz="2400" dirty="0"/>
          </a:p>
        </p:txBody>
      </p:sp>
      <p:sp>
        <p:nvSpPr>
          <p:cNvPr id="33" name="Rectangle 32"/>
          <p:cNvSpPr/>
          <p:nvPr/>
        </p:nvSpPr>
        <p:spPr>
          <a:xfrm>
            <a:off x="8944837" y="1676074"/>
            <a:ext cx="1052852" cy="461665"/>
          </a:xfrm>
          <a:prstGeom prst="rect">
            <a:avLst/>
          </a:prstGeom>
          <a:solidFill>
            <a:schemeClr val="bg1"/>
          </a:solidFill>
        </p:spPr>
        <p:txBody>
          <a:bodyPr wrap="none">
            <a:spAutoFit/>
          </a:bodyPr>
          <a:lstStyle/>
          <a:p>
            <a:r>
              <a:rPr lang="en-US" sz="2400" dirty="0" smtClean="0"/>
              <a:t>(L, L/2)</a:t>
            </a:r>
            <a:endParaRPr lang="en-US" sz="2400" dirty="0"/>
          </a:p>
        </p:txBody>
      </p:sp>
      <p:cxnSp>
        <p:nvCxnSpPr>
          <p:cNvPr id="34" name="Straight Connector 33"/>
          <p:cNvCxnSpPr/>
          <p:nvPr/>
        </p:nvCxnSpPr>
        <p:spPr>
          <a:xfrm flipV="1">
            <a:off x="4400551" y="514352"/>
            <a:ext cx="7158037" cy="35147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595933" y="3312640"/>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641338" y="3354825"/>
            <a:ext cx="1120820" cy="584775"/>
          </a:xfrm>
          <a:prstGeom prst="rect">
            <a:avLst/>
          </a:prstGeom>
          <a:noFill/>
        </p:spPr>
        <p:txBody>
          <a:bodyPr wrap="none" rtlCol="0">
            <a:spAutoFit/>
          </a:bodyPr>
          <a:lstStyle/>
          <a:p>
            <a:r>
              <a:rPr lang="en-US" sz="3200" dirty="0" smtClean="0"/>
              <a:t>y=x/2</a:t>
            </a:r>
            <a:endParaRPr lang="en-US" sz="3200" dirty="0"/>
          </a:p>
        </p:txBody>
      </p:sp>
      <p:sp>
        <p:nvSpPr>
          <p:cNvPr id="32" name="Oval 31"/>
          <p:cNvSpPr/>
          <p:nvPr/>
        </p:nvSpPr>
        <p:spPr>
          <a:xfrm>
            <a:off x="8729662" y="1814135"/>
            <a:ext cx="142875" cy="150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889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0975" y="0"/>
            <a:ext cx="10515600" cy="1325563"/>
          </a:xfrm>
        </p:spPr>
        <p:txBody>
          <a:bodyPr/>
          <a:lstStyle/>
          <a:p>
            <a:r>
              <a:rPr lang="en-US" altLang="zh-TW" dirty="0" smtClean="0"/>
              <a:t>Question 2: Monte Carlo Simulation</a:t>
            </a:r>
            <a:br>
              <a:rPr lang="en-US" altLang="zh-TW" dirty="0" smtClean="0"/>
            </a:br>
            <a:r>
              <a:rPr lang="en-US" altLang="zh-TW" dirty="0" smtClean="0"/>
              <a:t>mySystem_MonteCarlo.cpp or .h</a:t>
            </a:r>
            <a:endParaRPr lang="zh-TW" altLang="en-US" dirty="0"/>
          </a:p>
        </p:txBody>
      </p:sp>
      <p:sp>
        <p:nvSpPr>
          <p:cNvPr id="14" name="文字方塊 13"/>
          <p:cNvSpPr txBox="1"/>
          <p:nvPr/>
        </p:nvSpPr>
        <p:spPr>
          <a:xfrm>
            <a:off x="77402" y="1564129"/>
            <a:ext cx="11732306" cy="3108543"/>
          </a:xfrm>
          <a:prstGeom prst="rect">
            <a:avLst/>
          </a:prstGeom>
          <a:noFill/>
        </p:spPr>
        <p:txBody>
          <a:bodyPr wrap="square" rtlCol="0">
            <a:spAutoFit/>
          </a:bodyPr>
          <a:lstStyle/>
          <a:p>
            <a:r>
              <a:rPr lang="en-US" altLang="zh-TW" sz="2800" dirty="0" smtClean="0"/>
              <a:t>Hints: </a:t>
            </a:r>
          </a:p>
          <a:p>
            <a:r>
              <a:rPr lang="en-US" altLang="zh-TW" sz="2800" dirty="0" smtClean="0"/>
              <a:t>Randomly generate n points inside the region.</a:t>
            </a:r>
          </a:p>
          <a:p>
            <a:endParaRPr lang="en-US" altLang="zh-TW" sz="2800" dirty="0" smtClean="0"/>
          </a:p>
          <a:p>
            <a:r>
              <a:rPr lang="en-US" altLang="zh-TW" sz="2800" b="1" dirty="0" smtClean="0"/>
              <a:t>How do we know that a point lies inside the region bounded by two shapes?</a:t>
            </a:r>
            <a:endParaRPr lang="en-US" altLang="zh-TW" sz="2800" b="1" dirty="0"/>
          </a:p>
          <a:p>
            <a:r>
              <a:rPr lang="en-US" altLang="zh-TW" sz="2800" b="1" dirty="0" smtClean="0"/>
              <a:t>The point must be inside one shape but outside of another shape.</a:t>
            </a:r>
            <a:endParaRPr lang="en-US" altLang="zh-TW" sz="2800" dirty="0" smtClean="0"/>
          </a:p>
          <a:p>
            <a:endParaRPr lang="en-US" altLang="zh-TW" sz="2800" dirty="0" smtClean="0"/>
          </a:p>
          <a:p>
            <a:endParaRPr lang="zh-TW" altLang="en-US" sz="2800" dirty="0"/>
          </a:p>
        </p:txBody>
      </p:sp>
      <p:pic>
        <p:nvPicPr>
          <p:cNvPr id="3" name="Picture 2"/>
          <p:cNvPicPr>
            <a:picLocks noChangeAspect="1"/>
          </p:cNvPicPr>
          <p:nvPr/>
        </p:nvPicPr>
        <p:blipFill rotWithShape="1">
          <a:blip r:embed="rId3"/>
          <a:srcRect l="33687" t="22917" r="34784" b="21250"/>
          <a:stretch/>
        </p:blipFill>
        <p:spPr>
          <a:xfrm>
            <a:off x="4500517" y="3800474"/>
            <a:ext cx="2886076" cy="2886076"/>
          </a:xfrm>
          <a:prstGeom prst="rect">
            <a:avLst/>
          </a:prstGeom>
        </p:spPr>
      </p:pic>
    </p:spTree>
    <p:extLst>
      <p:ext uri="{BB962C8B-B14F-4D97-AF65-F5344CB8AC3E}">
        <p14:creationId xmlns:p14="http://schemas.microsoft.com/office/powerpoint/2010/main" val="969334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0975" y="0"/>
            <a:ext cx="10515600" cy="1325563"/>
          </a:xfrm>
        </p:spPr>
        <p:txBody>
          <a:bodyPr/>
          <a:lstStyle/>
          <a:p>
            <a:r>
              <a:rPr lang="en-US" altLang="zh-TW" dirty="0" smtClean="0"/>
              <a:t>Question 2: Monte Carlo Simulation</a:t>
            </a:r>
            <a:br>
              <a:rPr lang="en-US" altLang="zh-TW" dirty="0" smtClean="0"/>
            </a:br>
            <a:r>
              <a:rPr lang="en-US" altLang="zh-TW" dirty="0" smtClean="0"/>
              <a:t>mySystem_MonteCarlo.cpp or .h</a:t>
            </a:r>
            <a:endParaRPr lang="zh-TW" altLang="en-US" dirty="0"/>
          </a:p>
        </p:txBody>
      </p:sp>
      <p:sp>
        <p:nvSpPr>
          <p:cNvPr id="14" name="文字方塊 13"/>
          <p:cNvSpPr txBox="1"/>
          <p:nvPr/>
        </p:nvSpPr>
        <p:spPr>
          <a:xfrm>
            <a:off x="77402" y="1564129"/>
            <a:ext cx="11732306" cy="3539430"/>
          </a:xfrm>
          <a:prstGeom prst="rect">
            <a:avLst/>
          </a:prstGeom>
          <a:noFill/>
        </p:spPr>
        <p:txBody>
          <a:bodyPr wrap="square" rtlCol="0">
            <a:spAutoFit/>
          </a:bodyPr>
          <a:lstStyle/>
          <a:p>
            <a:r>
              <a:rPr lang="en-US" altLang="zh-TW" sz="2800" b="1" dirty="0" smtClean="0"/>
              <a:t>How do we know that a point lies inside an area bounded between two curves?</a:t>
            </a:r>
          </a:p>
          <a:p>
            <a:r>
              <a:rPr lang="en-US" altLang="zh-TW" sz="2800" dirty="0" smtClean="0"/>
              <a:t>A point (x, y) is inside the area if it satisfies the following condition:</a:t>
            </a:r>
          </a:p>
          <a:p>
            <a:r>
              <a:rPr lang="en-US" altLang="zh-TW" sz="2800" dirty="0" smtClean="0"/>
              <a:t>It is bounded by the two curves f(x) and g(x)</a:t>
            </a:r>
          </a:p>
          <a:p>
            <a:r>
              <a:rPr lang="en-US" altLang="zh-TW" sz="2800" dirty="0"/>
              <a:t>	</a:t>
            </a:r>
            <a:r>
              <a:rPr lang="en-US" altLang="zh-TW" sz="2800" dirty="0" smtClean="0"/>
              <a:t>if g(x) &lt;= y &lt;= f(x) or f(x) &lt;= y &lt;= g(x).</a:t>
            </a:r>
          </a:p>
          <a:p>
            <a:pPr marL="514350" indent="-514350">
              <a:buAutoNum type="arabicParenR"/>
            </a:pPr>
            <a:endParaRPr lang="en-US" altLang="zh-TW" sz="2800" dirty="0" smtClean="0"/>
          </a:p>
          <a:p>
            <a:endParaRPr lang="en-US" altLang="zh-TW" sz="2800" dirty="0" smtClean="0"/>
          </a:p>
          <a:p>
            <a:endParaRPr lang="zh-TW" altLang="en-US" sz="2800" dirty="0"/>
          </a:p>
        </p:txBody>
      </p:sp>
    </p:spTree>
    <p:extLst>
      <p:ext uri="{BB962C8B-B14F-4D97-AF65-F5344CB8AC3E}">
        <p14:creationId xmlns:p14="http://schemas.microsoft.com/office/powerpoint/2010/main" val="1011064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74171" y="642947"/>
            <a:ext cx="11856203" cy="6157910"/>
          </a:xfrm>
        </p:spPr>
        <p:txBody>
          <a:bodyPr>
            <a:noAutofit/>
          </a:bodyPr>
          <a:lstStyle/>
          <a:p>
            <a:pPr marL="0" indent="0">
              <a:buNone/>
            </a:pPr>
            <a:r>
              <a:rPr lang="en-US" altLang="zh-TW" dirty="0" smtClean="0"/>
              <a:t>1. [5%] Case One: Press ‘1’ to set the two curves to be:</a:t>
            </a:r>
          </a:p>
          <a:p>
            <a:pPr marL="0" indent="0">
              <a:buNone/>
            </a:pPr>
            <a:r>
              <a:rPr lang="en-US" altLang="zh-TW" dirty="0" smtClean="0"/>
              <a:t>	f(x) = -5 sin( x ) + 2.5</a:t>
            </a:r>
            <a:r>
              <a:rPr lang="en-US" dirty="0" smtClean="0"/>
              <a:t> cos( x ) e</a:t>
            </a:r>
            <a:r>
              <a:rPr lang="en-US" baseline="30000" dirty="0" smtClean="0"/>
              <a:t>-x/4 </a:t>
            </a:r>
            <a:endParaRPr lang="en-US" altLang="zh-TW" dirty="0" smtClean="0"/>
          </a:p>
          <a:p>
            <a:pPr marL="0" indent="0">
              <a:buNone/>
            </a:pPr>
            <a:r>
              <a:rPr lang="en-US" altLang="zh-TW" dirty="0"/>
              <a:t>	</a:t>
            </a:r>
            <a:r>
              <a:rPr lang="en-US" altLang="zh-TW" dirty="0" smtClean="0"/>
              <a:t>g(x) =3 cos( 2x ) sin ( x )</a:t>
            </a:r>
          </a:p>
          <a:p>
            <a:pPr marL="0" indent="0">
              <a:buNone/>
            </a:pPr>
            <a:r>
              <a:rPr lang="en-US" altLang="zh-TW" dirty="0" smtClean="0"/>
              <a:t>2. [5%] Case Two: Press ‘2’ to set the two curves to be:</a:t>
            </a:r>
          </a:p>
          <a:p>
            <a:pPr marL="0" indent="0">
              <a:buNone/>
            </a:pPr>
            <a:r>
              <a:rPr lang="en-US" altLang="zh-TW" dirty="0"/>
              <a:t>	</a:t>
            </a:r>
            <a:r>
              <a:rPr lang="en-US" altLang="zh-TW" dirty="0" smtClean="0"/>
              <a:t>f(x) = 3 sin (4 sin( |x| ))</a:t>
            </a:r>
            <a:endParaRPr lang="en-US" dirty="0"/>
          </a:p>
          <a:p>
            <a:pPr marL="0" indent="0">
              <a:buNone/>
            </a:pPr>
            <a:r>
              <a:rPr lang="en-US" altLang="zh-TW" dirty="0" smtClean="0"/>
              <a:t>	g(x) = </a:t>
            </a:r>
            <a:r>
              <a:rPr lang="es-ES" dirty="0" smtClean="0"/>
              <a:t>5 </a:t>
            </a:r>
            <a:r>
              <a:rPr lang="es-ES" dirty="0" err="1" smtClean="0"/>
              <a:t>cos</a:t>
            </a:r>
            <a:r>
              <a:rPr lang="es-ES" dirty="0" smtClean="0"/>
              <a:t> (2 </a:t>
            </a:r>
            <a:r>
              <a:rPr lang="es-ES" dirty="0" err="1" smtClean="0"/>
              <a:t>cos</a:t>
            </a:r>
            <a:r>
              <a:rPr lang="es-ES" dirty="0" smtClean="0"/>
              <a:t> ( |x| ) ) sin ( |x| )</a:t>
            </a:r>
            <a:endParaRPr lang="es-ES" dirty="0"/>
          </a:p>
          <a:p>
            <a:pPr marL="0" indent="0">
              <a:buNone/>
            </a:pPr>
            <a:r>
              <a:rPr lang="en-US" altLang="zh-TW" dirty="0" smtClean="0"/>
              <a:t>3. [5%] Case </a:t>
            </a:r>
            <a:r>
              <a:rPr lang="en-US" altLang="zh-TW" dirty="0"/>
              <a:t>T</a:t>
            </a:r>
            <a:r>
              <a:rPr lang="en-US" altLang="zh-TW" dirty="0" smtClean="0"/>
              <a:t>hree: </a:t>
            </a:r>
            <a:r>
              <a:rPr lang="en-US" altLang="zh-TW" dirty="0"/>
              <a:t>Press ‘3’ to set the two curves to be:</a:t>
            </a:r>
          </a:p>
          <a:p>
            <a:pPr marL="0" indent="0">
              <a:buNone/>
            </a:pPr>
            <a:r>
              <a:rPr lang="en-US" altLang="zh-TW" dirty="0"/>
              <a:t>	f(x) = </a:t>
            </a:r>
            <a:r>
              <a:rPr lang="en-US" altLang="zh-TW" dirty="0" smtClean="0"/>
              <a:t>- 4</a:t>
            </a:r>
            <a:r>
              <a:rPr lang="en-US" dirty="0" smtClean="0"/>
              <a:t> cos ( -2x ) e</a:t>
            </a:r>
            <a:r>
              <a:rPr lang="en-US" baseline="30000" dirty="0" smtClean="0"/>
              <a:t>-x*x/8</a:t>
            </a:r>
            <a:endParaRPr lang="en-US" dirty="0"/>
          </a:p>
          <a:p>
            <a:pPr marL="0" indent="0">
              <a:buNone/>
            </a:pPr>
            <a:r>
              <a:rPr lang="en-US" altLang="zh-TW" dirty="0"/>
              <a:t>	g(x) = </a:t>
            </a:r>
            <a:r>
              <a:rPr lang="en-US" altLang="zh-TW" dirty="0" smtClean="0"/>
              <a:t>7 sin( -x ) cos ( -x ) </a:t>
            </a:r>
            <a:r>
              <a:rPr lang="en-US" dirty="0" smtClean="0"/>
              <a:t>e</a:t>
            </a:r>
            <a:r>
              <a:rPr lang="en-US" baseline="30000" dirty="0" smtClean="0"/>
              <a:t>-x*x/16</a:t>
            </a:r>
            <a:endParaRPr lang="en-US" altLang="zh-TW" dirty="0"/>
          </a:p>
          <a:p>
            <a:pPr marL="0" indent="0">
              <a:buNone/>
            </a:pPr>
            <a:r>
              <a:rPr lang="en-US" altLang="zh-TW" dirty="0" smtClean="0"/>
              <a:t>4. [5%] Case Four: </a:t>
            </a:r>
            <a:r>
              <a:rPr lang="en-US" altLang="zh-TW" dirty="0"/>
              <a:t>Press ‘4’ to set the two curves to be:</a:t>
            </a:r>
          </a:p>
          <a:p>
            <a:pPr marL="0" indent="0">
              <a:buNone/>
            </a:pPr>
            <a:r>
              <a:rPr lang="en-US" altLang="zh-TW" dirty="0"/>
              <a:t>	f(x) = </a:t>
            </a:r>
            <a:r>
              <a:rPr lang="en-US" altLang="zh-TW" dirty="0" smtClean="0"/>
              <a:t>-4 + 3 </a:t>
            </a:r>
            <a:r>
              <a:rPr lang="en-US" dirty="0" smtClean="0"/>
              <a:t>e</a:t>
            </a:r>
            <a:r>
              <a:rPr lang="en-US" baseline="30000" dirty="0" smtClean="0"/>
              <a:t>-sin(x)</a:t>
            </a:r>
            <a:endParaRPr lang="en-US" dirty="0"/>
          </a:p>
          <a:p>
            <a:pPr marL="0" indent="0">
              <a:buNone/>
            </a:pPr>
            <a:r>
              <a:rPr lang="en-US" altLang="zh-TW" dirty="0"/>
              <a:t>	g(x) = </a:t>
            </a:r>
            <a:r>
              <a:rPr lang="en-US" altLang="zh-TW" dirty="0" smtClean="0"/>
              <a:t>-5 + 2</a:t>
            </a:r>
            <a:r>
              <a:rPr lang="es-ES" dirty="0" smtClean="0"/>
              <a:t> e</a:t>
            </a:r>
            <a:r>
              <a:rPr lang="es-ES" baseline="30000" dirty="0" smtClean="0"/>
              <a:t>–</a:t>
            </a:r>
            <a:r>
              <a:rPr lang="es-ES" baseline="30000" dirty="0" err="1" smtClean="0"/>
              <a:t>cos</a:t>
            </a:r>
            <a:r>
              <a:rPr lang="es-ES" baseline="30000" dirty="0" smtClean="0"/>
              <a:t>( x ) sin( x/2 )</a:t>
            </a:r>
            <a:endParaRPr lang="es-ES" baseline="30000" dirty="0"/>
          </a:p>
          <a:p>
            <a:pPr marL="0" indent="0">
              <a:buNone/>
            </a:pPr>
            <a:endParaRPr lang="en-US" altLang="zh-TW" dirty="0"/>
          </a:p>
          <a:p>
            <a:endParaRPr lang="en-US" altLang="zh-TW" dirty="0" smtClean="0"/>
          </a:p>
          <a:p>
            <a:endParaRPr lang="zh-TW" altLang="en-US" dirty="0"/>
          </a:p>
        </p:txBody>
      </p:sp>
      <p:sp>
        <p:nvSpPr>
          <p:cNvPr id="8" name="Rectangle 7"/>
          <p:cNvSpPr/>
          <p:nvPr/>
        </p:nvSpPr>
        <p:spPr>
          <a:xfrm>
            <a:off x="8818753" y="990090"/>
            <a:ext cx="2624436" cy="480131"/>
          </a:xfrm>
          <a:prstGeom prst="rect">
            <a:avLst/>
          </a:prstGeom>
          <a:ln>
            <a:solidFill>
              <a:schemeClr val="tx1"/>
            </a:solidFill>
          </a:ln>
        </p:spPr>
        <p:txBody>
          <a:bodyPr wrap="none">
            <a:spAutoFit/>
          </a:bodyPr>
          <a:lstStyle/>
          <a:p>
            <a:pPr lvl="0">
              <a:lnSpc>
                <a:spcPct val="90000"/>
              </a:lnSpc>
              <a:spcBef>
                <a:spcPts val="1000"/>
              </a:spcBef>
            </a:pPr>
            <a:r>
              <a:rPr lang="en-US" altLang="zh-TW" sz="2800" dirty="0">
                <a:solidFill>
                  <a:prstClr val="black"/>
                </a:solidFill>
              </a:rPr>
              <a:t>e = 2.718281828</a:t>
            </a:r>
          </a:p>
        </p:txBody>
      </p:sp>
      <p:sp>
        <p:nvSpPr>
          <p:cNvPr id="2" name="TextBox 1"/>
          <p:cNvSpPr txBox="1"/>
          <p:nvPr/>
        </p:nvSpPr>
        <p:spPr>
          <a:xfrm>
            <a:off x="174171" y="-31950"/>
            <a:ext cx="6774355" cy="646331"/>
          </a:xfrm>
          <a:prstGeom prst="rect">
            <a:avLst/>
          </a:prstGeom>
          <a:noFill/>
        </p:spPr>
        <p:txBody>
          <a:bodyPr wrap="none" rtlCol="0">
            <a:spAutoFit/>
          </a:bodyPr>
          <a:lstStyle/>
          <a:p>
            <a:r>
              <a:rPr lang="en-US" sz="3600" dirty="0" smtClean="0"/>
              <a:t>Curve pairs. The curves are correct.</a:t>
            </a:r>
            <a:endParaRPr lang="en-US" sz="3600" dirty="0"/>
          </a:p>
        </p:txBody>
      </p:sp>
    </p:spTree>
    <p:extLst>
      <p:ext uri="{BB962C8B-B14F-4D97-AF65-F5344CB8AC3E}">
        <p14:creationId xmlns:p14="http://schemas.microsoft.com/office/powerpoint/2010/main" val="1447327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86259"/>
            <a:ext cx="10515600" cy="1325563"/>
          </a:xfrm>
        </p:spPr>
        <p:txBody>
          <a:bodyPr/>
          <a:lstStyle/>
          <a:p>
            <a:r>
              <a:rPr lang="en-US" altLang="zh-TW" dirty="0" smtClean="0"/>
              <a:t>Question 2: Tasks</a:t>
            </a:r>
            <a:endParaRPr lang="zh-TW" altLang="en-US" dirty="0"/>
          </a:p>
        </p:txBody>
      </p:sp>
      <p:sp>
        <p:nvSpPr>
          <p:cNvPr id="3" name="內容版面配置區 2"/>
          <p:cNvSpPr>
            <a:spLocks noGrp="1"/>
          </p:cNvSpPr>
          <p:nvPr>
            <p:ph idx="1"/>
          </p:nvPr>
        </p:nvSpPr>
        <p:spPr>
          <a:xfrm>
            <a:off x="0" y="730086"/>
            <a:ext cx="11856203" cy="5914570"/>
          </a:xfrm>
        </p:spPr>
        <p:txBody>
          <a:bodyPr>
            <a:noAutofit/>
          </a:bodyPr>
          <a:lstStyle/>
          <a:p>
            <a:pPr marL="0" indent="0">
              <a:buNone/>
            </a:pPr>
            <a:endParaRPr lang="en-US" altLang="zh-TW" sz="2400" dirty="0" smtClean="0">
              <a:latin typeface="Arial" panose="020B0604020202020204" pitchFamily="34" charset="0"/>
              <a:cs typeface="Arial" panose="020B0604020202020204" pitchFamily="34" charset="0"/>
            </a:endParaRPr>
          </a:p>
          <a:p>
            <a:pPr marL="0" indent="0">
              <a:buNone/>
            </a:pPr>
            <a:r>
              <a:rPr lang="en-US" altLang="zh-TW" sz="2400" dirty="0" smtClean="0">
                <a:latin typeface="Arial" panose="020B0604020202020204" pitchFamily="34" charset="0"/>
                <a:cs typeface="Arial" panose="020B0604020202020204" pitchFamily="34" charset="0"/>
              </a:rPr>
              <a:t>5. [10%] </a:t>
            </a:r>
            <a:r>
              <a:rPr lang="en-US" altLang="zh-TW" sz="2400" dirty="0">
                <a:latin typeface="Arial" panose="020B0604020202020204" pitchFamily="34" charset="0"/>
                <a:cs typeface="Arial" panose="020B0604020202020204" pitchFamily="34" charset="0"/>
              </a:rPr>
              <a:t>Press ‘r’ to cycle the sampling region: </a:t>
            </a:r>
          </a:p>
          <a:p>
            <a:pPr marL="0" indent="0">
              <a:buNone/>
            </a:pPr>
            <a:r>
              <a:rPr lang="en-US" altLang="zh-TW" sz="2400" dirty="0">
                <a:latin typeface="Arial" panose="020B0604020202020204" pitchFamily="34" charset="0"/>
                <a:cs typeface="Arial" panose="020B0604020202020204" pitchFamily="34" charset="0"/>
              </a:rPr>
              <a:t>	squares-&gt;circles-&gt;diamonds-&gt;squares-&gt;…</a:t>
            </a:r>
            <a:endParaRPr lang="es-ES" altLang="zh-TW" sz="2400" dirty="0">
              <a:latin typeface="Arial" panose="020B0604020202020204" pitchFamily="34" charset="0"/>
              <a:cs typeface="Arial" panose="020B0604020202020204" pitchFamily="34" charset="0"/>
            </a:endParaRPr>
          </a:p>
          <a:p>
            <a:pPr marL="0" indent="0">
              <a:buNone/>
            </a:pPr>
            <a:r>
              <a:rPr lang="es-ES" altLang="zh-TW" sz="2400" dirty="0">
                <a:latin typeface="Arial" panose="020B0604020202020204" pitchFamily="34" charset="0"/>
                <a:cs typeface="Arial" panose="020B0604020202020204" pitchFamily="34" charset="0"/>
              </a:rPr>
              <a:t> </a:t>
            </a:r>
            <a:r>
              <a:rPr lang="es-ES" altLang="zh-TW" sz="2400" dirty="0" smtClean="0">
                <a:latin typeface="Arial" panose="020B0604020202020204" pitchFamily="34" charset="0"/>
                <a:cs typeface="Arial" panose="020B0604020202020204" pitchFamily="34" charset="0"/>
              </a:rPr>
              <a:t>        </a:t>
            </a:r>
            <a:r>
              <a:rPr lang="en-US" altLang="zh-TW" sz="2400" dirty="0" smtClean="0">
                <a:latin typeface="Arial" panose="020B0604020202020204" pitchFamily="34" charset="0"/>
                <a:cs typeface="Arial" panose="020B0604020202020204" pitchFamily="34" charset="0"/>
              </a:rPr>
              <a:t>Generate </a:t>
            </a:r>
            <a:r>
              <a:rPr lang="en-US" altLang="zh-TW" sz="2400" dirty="0">
                <a:latin typeface="Arial" panose="020B0604020202020204" pitchFamily="34" charset="0"/>
                <a:cs typeface="Arial" panose="020B0604020202020204" pitchFamily="34" charset="0"/>
              </a:rPr>
              <a:t>sample points in the three cases: squares, circles, and </a:t>
            </a:r>
            <a:r>
              <a:rPr lang="en-US" altLang="zh-TW" sz="2400" dirty="0" smtClean="0">
                <a:latin typeface="Arial" panose="020B0604020202020204" pitchFamily="34" charset="0"/>
                <a:cs typeface="Arial" panose="020B0604020202020204" pitchFamily="34" charset="0"/>
              </a:rPr>
              <a:t>diamonds</a:t>
            </a:r>
          </a:p>
          <a:p>
            <a:pPr marL="0" indent="0">
              <a:buNone/>
            </a:pPr>
            <a:r>
              <a:rPr lang="en-US" sz="2400" dirty="0" smtClean="0"/>
              <a:t> </a:t>
            </a:r>
          </a:p>
          <a:p>
            <a:pPr marL="0" indent="0">
              <a:buNone/>
            </a:pPr>
            <a:r>
              <a:rPr lang="en-US" sz="2400" dirty="0" err="1" smtClean="0"/>
              <a:t>mSR_Option</a:t>
            </a:r>
            <a:r>
              <a:rPr lang="en-US" sz="2400" dirty="0" smtClean="0"/>
              <a:t> indicates the option</a:t>
            </a:r>
            <a:endParaRPr lang="en-US" sz="2400" dirty="0"/>
          </a:p>
          <a:p>
            <a:pPr marL="0" indent="0">
              <a:buNone/>
            </a:pPr>
            <a:endParaRPr lang="es-ES" altLang="zh-TW" sz="2400" dirty="0" smtClean="0">
              <a:latin typeface="Arial" panose="020B0604020202020204" pitchFamily="34" charset="0"/>
              <a:cs typeface="Arial" panose="020B0604020202020204" pitchFamily="34" charset="0"/>
            </a:endParaRPr>
          </a:p>
          <a:p>
            <a:pPr marL="0" indent="0">
              <a:buNone/>
            </a:pPr>
            <a:r>
              <a:rPr lang="es-ES" altLang="zh-TW" sz="2400" dirty="0" err="1"/>
              <a:t>enum</a:t>
            </a:r>
            <a:r>
              <a:rPr lang="es-ES" altLang="zh-TW" sz="2400" dirty="0"/>
              <a:t> </a:t>
            </a:r>
            <a:r>
              <a:rPr lang="es-ES" altLang="zh-TW" sz="2400" dirty="0" err="1"/>
              <a:t>SamplingRegion</a:t>
            </a:r>
            <a:r>
              <a:rPr lang="es-ES" altLang="zh-TW" sz="2400" dirty="0"/>
              <a:t> {</a:t>
            </a:r>
          </a:p>
          <a:p>
            <a:pPr marL="0" indent="0">
              <a:buNone/>
            </a:pPr>
            <a:r>
              <a:rPr lang="es-ES" altLang="zh-TW" sz="2400" dirty="0"/>
              <a:t>   </a:t>
            </a:r>
            <a:r>
              <a:rPr lang="es-ES" altLang="zh-TW" sz="2400" dirty="0" err="1"/>
              <a:t>SR_Double_Squares</a:t>
            </a:r>
            <a:r>
              <a:rPr lang="es-ES" altLang="zh-TW" sz="2400" dirty="0"/>
              <a:t>=0,</a:t>
            </a:r>
          </a:p>
          <a:p>
            <a:pPr marL="0" indent="0">
              <a:buNone/>
            </a:pPr>
            <a:r>
              <a:rPr lang="es-ES" altLang="zh-TW" sz="2400" dirty="0"/>
              <a:t>   </a:t>
            </a:r>
            <a:r>
              <a:rPr lang="es-ES" altLang="zh-TW" sz="2400" dirty="0" err="1"/>
              <a:t>SR_Double_Circles</a:t>
            </a:r>
            <a:r>
              <a:rPr lang="es-ES" altLang="zh-TW" sz="2400" dirty="0"/>
              <a:t>,</a:t>
            </a:r>
          </a:p>
          <a:p>
            <a:pPr marL="0" indent="0">
              <a:buNone/>
            </a:pPr>
            <a:r>
              <a:rPr lang="es-ES" altLang="zh-TW" sz="2400" dirty="0"/>
              <a:t>   </a:t>
            </a:r>
            <a:r>
              <a:rPr lang="es-ES" altLang="zh-TW" sz="2400" dirty="0" err="1"/>
              <a:t>SR_Double_Diamonds</a:t>
            </a:r>
            <a:r>
              <a:rPr lang="es-ES" altLang="zh-TW" sz="2400" dirty="0"/>
              <a:t>,</a:t>
            </a:r>
          </a:p>
          <a:p>
            <a:pPr marL="0" indent="0">
              <a:buNone/>
            </a:pPr>
            <a:r>
              <a:rPr lang="es-ES" altLang="zh-TW" sz="2400" dirty="0"/>
              <a:t>   </a:t>
            </a:r>
            <a:r>
              <a:rPr lang="es-ES" altLang="zh-TW" sz="2400" dirty="0" err="1"/>
              <a:t>SR_End</a:t>
            </a:r>
            <a:r>
              <a:rPr lang="es-ES" altLang="zh-TW" sz="2400" dirty="0"/>
              <a:t>                   // </a:t>
            </a:r>
            <a:r>
              <a:rPr lang="es-ES" altLang="zh-TW" sz="2400" dirty="0" err="1"/>
              <a:t>dummy</a:t>
            </a:r>
            <a:endParaRPr lang="es-ES" altLang="zh-TW" sz="2400" dirty="0"/>
          </a:p>
          <a:p>
            <a:pPr marL="0" indent="0">
              <a:buNone/>
            </a:pPr>
            <a:r>
              <a:rPr lang="es-ES" altLang="zh-TW" sz="2400" dirty="0"/>
              <a:t>};</a:t>
            </a:r>
            <a:endParaRPr lang="es-ES" altLang="zh-TW" sz="2400" dirty="0" smtClean="0"/>
          </a:p>
        </p:txBody>
      </p:sp>
    </p:spTree>
    <p:extLst>
      <p:ext uri="{BB962C8B-B14F-4D97-AF65-F5344CB8AC3E}">
        <p14:creationId xmlns:p14="http://schemas.microsoft.com/office/powerpoint/2010/main" val="311238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86259"/>
            <a:ext cx="10515600" cy="1325563"/>
          </a:xfrm>
        </p:spPr>
        <p:txBody>
          <a:bodyPr/>
          <a:lstStyle/>
          <a:p>
            <a:r>
              <a:rPr lang="en-US" altLang="zh-TW" dirty="0" smtClean="0"/>
              <a:t>Question 2: Tasks</a:t>
            </a:r>
            <a:endParaRPr lang="zh-TW" altLang="en-US" dirty="0"/>
          </a:p>
        </p:txBody>
      </p:sp>
      <p:sp>
        <p:nvSpPr>
          <p:cNvPr id="3" name="內容版面配置區 2"/>
          <p:cNvSpPr>
            <a:spLocks noGrp="1"/>
          </p:cNvSpPr>
          <p:nvPr>
            <p:ph idx="1"/>
          </p:nvPr>
        </p:nvSpPr>
        <p:spPr>
          <a:xfrm>
            <a:off x="0" y="730086"/>
            <a:ext cx="11856203" cy="5914570"/>
          </a:xfrm>
        </p:spPr>
        <p:txBody>
          <a:bodyPr>
            <a:noAutofit/>
          </a:bodyPr>
          <a:lstStyle/>
          <a:p>
            <a:pPr marL="0" indent="0">
              <a:buNone/>
            </a:pPr>
            <a:r>
              <a:rPr lang="es-ES" altLang="zh-TW" sz="2400" dirty="0" smtClean="0">
                <a:latin typeface="Arial" panose="020B0604020202020204" pitchFamily="34" charset="0"/>
                <a:cs typeface="Arial" panose="020B0604020202020204" pitchFamily="34" charset="0"/>
              </a:rPr>
              <a:t>6. Compute </a:t>
            </a:r>
            <a:r>
              <a:rPr lang="es-ES" altLang="zh-TW" sz="2400" dirty="0" err="1">
                <a:latin typeface="Arial" panose="020B0604020202020204" pitchFamily="34" charset="0"/>
                <a:cs typeface="Arial" panose="020B0604020202020204" pitchFamily="34" charset="0"/>
              </a:rPr>
              <a:t>the</a:t>
            </a:r>
            <a:r>
              <a:rPr lang="es-ES" altLang="zh-TW" sz="2400" dirty="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area</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bounded</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by</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the</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two</a:t>
            </a:r>
            <a:r>
              <a:rPr lang="es-ES" altLang="zh-TW" sz="2400" dirty="0" smtClean="0">
                <a:latin typeface="Arial" panose="020B0604020202020204" pitchFamily="34" charset="0"/>
                <a:cs typeface="Arial" panose="020B0604020202020204" pitchFamily="34" charset="0"/>
              </a:rPr>
              <a:t> curves </a:t>
            </a:r>
            <a:r>
              <a:rPr lang="es-ES" altLang="zh-TW" sz="2400" dirty="0" err="1" smtClean="0">
                <a:latin typeface="Arial" panose="020B0604020202020204" pitchFamily="34" charset="0"/>
                <a:cs typeface="Arial" panose="020B0604020202020204" pitchFamily="34" charset="0"/>
              </a:rPr>
              <a:t>inside</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the</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specified</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region</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The</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answers</a:t>
            </a:r>
            <a:r>
              <a:rPr lang="es-ES" altLang="zh-TW" sz="2400" dirty="0" smtClean="0">
                <a:latin typeface="Arial" panose="020B0604020202020204" pitchFamily="34" charset="0"/>
                <a:cs typeface="Arial" panose="020B0604020202020204" pitchFamily="34" charset="0"/>
              </a:rPr>
              <a:t> are </a:t>
            </a:r>
            <a:r>
              <a:rPr lang="es-ES" altLang="zh-TW" sz="2400" dirty="0" err="1" smtClean="0">
                <a:latin typeface="Arial" panose="020B0604020202020204" pitchFamily="34" charset="0"/>
                <a:cs typeface="Arial" panose="020B0604020202020204" pitchFamily="34" charset="0"/>
              </a:rPr>
              <a:t>correct</a:t>
            </a:r>
            <a:r>
              <a:rPr lang="es-ES" altLang="zh-TW" sz="2400" dirty="0" smtClean="0">
                <a:latin typeface="Arial" panose="020B0604020202020204" pitchFamily="34" charset="0"/>
                <a:cs typeface="Arial" panose="020B0604020202020204" pitchFamily="34" charset="0"/>
              </a:rPr>
              <a:t> in </a:t>
            </a:r>
            <a:r>
              <a:rPr lang="es-ES" altLang="zh-TW" sz="2400" dirty="0" err="1" smtClean="0">
                <a:latin typeface="Arial" panose="020B0604020202020204" pitchFamily="34" charset="0"/>
                <a:cs typeface="Arial" panose="020B0604020202020204" pitchFamily="34" charset="0"/>
              </a:rPr>
              <a:t>each</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region</a:t>
            </a:r>
            <a:r>
              <a:rPr lang="es-ES" altLang="zh-TW" sz="2400" dirty="0" smtClean="0">
                <a:latin typeface="Arial" panose="020B0604020202020204" pitchFamily="34" charset="0"/>
                <a:cs typeface="Arial" panose="020B0604020202020204" pitchFamily="34" charset="0"/>
              </a:rPr>
              <a:t>.</a:t>
            </a:r>
          </a:p>
          <a:p>
            <a:pPr marL="0" indent="0">
              <a:buNone/>
            </a:pPr>
            <a:endParaRPr lang="es-ES" altLang="zh-TW" sz="2400" dirty="0" smtClean="0">
              <a:latin typeface="Arial" panose="020B0604020202020204" pitchFamily="34" charset="0"/>
              <a:cs typeface="Arial" panose="020B0604020202020204" pitchFamily="34" charset="0"/>
            </a:endParaRPr>
          </a:p>
          <a:p>
            <a:pPr marL="0" indent="0">
              <a:buNone/>
            </a:pPr>
            <a:r>
              <a:rPr lang="es-ES" altLang="zh-TW" sz="2400" dirty="0" smtClean="0">
                <a:latin typeface="Arial" panose="020B0604020202020204" pitchFamily="34" charset="0"/>
                <a:cs typeface="Arial" panose="020B0604020202020204" pitchFamily="34" charset="0"/>
              </a:rPr>
              <a:t>6.(a) [10+10%] </a:t>
            </a:r>
            <a:r>
              <a:rPr lang="es-ES" altLang="zh-TW" sz="2400" dirty="0" err="1" smtClean="0">
                <a:latin typeface="Arial" panose="020B0604020202020204" pitchFamily="34" charset="0"/>
                <a:cs typeface="Arial" panose="020B0604020202020204" pitchFamily="34" charset="0"/>
              </a:rPr>
              <a:t>Squares</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The</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sampling</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region</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is</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correct</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The</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area</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is</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correct</a:t>
            </a:r>
            <a:r>
              <a:rPr lang="es-ES" altLang="zh-TW" sz="2400" dirty="0" smtClean="0">
                <a:latin typeface="Arial" panose="020B0604020202020204" pitchFamily="34" charset="0"/>
                <a:cs typeface="Arial" panose="020B0604020202020204" pitchFamily="34" charset="0"/>
              </a:rPr>
              <a:t>.</a:t>
            </a:r>
          </a:p>
          <a:p>
            <a:pPr marL="0" indent="0">
              <a:buNone/>
            </a:pPr>
            <a:endParaRPr lang="es-ES" altLang="zh-TW" sz="2400" dirty="0" smtClean="0">
              <a:latin typeface="Arial" panose="020B0604020202020204" pitchFamily="34" charset="0"/>
              <a:cs typeface="Arial" panose="020B0604020202020204" pitchFamily="34" charset="0"/>
            </a:endParaRPr>
          </a:p>
          <a:p>
            <a:pPr marL="0" indent="0">
              <a:buNone/>
            </a:pPr>
            <a:r>
              <a:rPr lang="es-ES" altLang="zh-TW" sz="2400" dirty="0">
                <a:latin typeface="Arial" panose="020B0604020202020204" pitchFamily="34" charset="0"/>
                <a:cs typeface="Arial" panose="020B0604020202020204" pitchFamily="34" charset="0"/>
              </a:rPr>
              <a:t>6</a:t>
            </a:r>
            <a:r>
              <a:rPr lang="es-ES" altLang="zh-TW" sz="2400" dirty="0" smtClean="0">
                <a:latin typeface="Arial" panose="020B0604020202020204" pitchFamily="34" charset="0"/>
                <a:cs typeface="Arial" panose="020B0604020202020204" pitchFamily="34" charset="0"/>
              </a:rPr>
              <a:t>.(b) [10+10%] </a:t>
            </a:r>
            <a:r>
              <a:rPr lang="es-ES" altLang="zh-TW" sz="2400" dirty="0" err="1" smtClean="0">
                <a:latin typeface="Arial" panose="020B0604020202020204" pitchFamily="34" charset="0"/>
                <a:cs typeface="Arial" panose="020B0604020202020204" pitchFamily="34" charset="0"/>
              </a:rPr>
              <a:t>Circles</a:t>
            </a:r>
            <a:r>
              <a:rPr lang="es-ES" altLang="zh-TW" sz="2400" dirty="0" smtClean="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The</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sampling</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region</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is</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correct</a:t>
            </a:r>
            <a:r>
              <a:rPr lang="es-ES" altLang="zh-TW" sz="2400" dirty="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The</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area</a:t>
            </a:r>
            <a:r>
              <a:rPr lang="es-ES" altLang="zh-TW" sz="2400" dirty="0" smtClean="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is</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correct</a:t>
            </a:r>
            <a:r>
              <a:rPr lang="es-ES" altLang="zh-TW" sz="2400" dirty="0" smtClean="0">
                <a:latin typeface="Arial" panose="020B0604020202020204" pitchFamily="34" charset="0"/>
                <a:cs typeface="Arial" panose="020B0604020202020204" pitchFamily="34" charset="0"/>
              </a:rPr>
              <a:t>.</a:t>
            </a:r>
          </a:p>
          <a:p>
            <a:pPr marL="0" indent="0">
              <a:buNone/>
            </a:pPr>
            <a:endParaRPr lang="es-ES" altLang="zh-TW" sz="2400" dirty="0">
              <a:latin typeface="Arial" panose="020B0604020202020204" pitchFamily="34" charset="0"/>
              <a:cs typeface="Arial" panose="020B0604020202020204" pitchFamily="34" charset="0"/>
            </a:endParaRPr>
          </a:p>
          <a:p>
            <a:pPr marL="0" indent="0">
              <a:buNone/>
            </a:pPr>
            <a:r>
              <a:rPr lang="es-ES" altLang="zh-TW" sz="2400" dirty="0">
                <a:latin typeface="Arial" panose="020B0604020202020204" pitchFamily="34" charset="0"/>
                <a:cs typeface="Arial" panose="020B0604020202020204" pitchFamily="34" charset="0"/>
              </a:rPr>
              <a:t>6</a:t>
            </a:r>
            <a:r>
              <a:rPr lang="es-ES" altLang="zh-TW" sz="2400" dirty="0" smtClean="0">
                <a:latin typeface="Arial" panose="020B0604020202020204" pitchFamily="34" charset="0"/>
                <a:cs typeface="Arial" panose="020B0604020202020204" pitchFamily="34" charset="0"/>
              </a:rPr>
              <a:t>.(c) [10+10</a:t>
            </a:r>
            <a:r>
              <a:rPr lang="es-ES" altLang="zh-TW" sz="2400" dirty="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Diamonds</a:t>
            </a:r>
            <a:r>
              <a:rPr lang="es-ES" altLang="zh-TW" sz="2400" dirty="0" smtClean="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The</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sampling</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region</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is</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correct</a:t>
            </a:r>
            <a:r>
              <a:rPr lang="es-ES" altLang="zh-TW" sz="2400" dirty="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The</a:t>
            </a:r>
            <a:r>
              <a:rPr lang="es-ES" altLang="zh-TW" sz="2400" dirty="0" smtClean="0">
                <a:latin typeface="Arial" panose="020B0604020202020204" pitchFamily="34" charset="0"/>
                <a:cs typeface="Arial" panose="020B0604020202020204" pitchFamily="34" charset="0"/>
              </a:rPr>
              <a:t> </a:t>
            </a:r>
            <a:r>
              <a:rPr lang="es-ES" altLang="zh-TW" sz="2400" dirty="0" err="1" smtClean="0">
                <a:latin typeface="Arial" panose="020B0604020202020204" pitchFamily="34" charset="0"/>
                <a:cs typeface="Arial" panose="020B0604020202020204" pitchFamily="34" charset="0"/>
              </a:rPr>
              <a:t>area</a:t>
            </a:r>
            <a:r>
              <a:rPr lang="es-ES" altLang="zh-TW" sz="2400" dirty="0" smtClean="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is</a:t>
            </a:r>
            <a:r>
              <a:rPr lang="es-ES" altLang="zh-TW" sz="2400" dirty="0">
                <a:latin typeface="Arial" panose="020B0604020202020204" pitchFamily="34" charset="0"/>
                <a:cs typeface="Arial" panose="020B0604020202020204" pitchFamily="34" charset="0"/>
              </a:rPr>
              <a:t> </a:t>
            </a:r>
            <a:r>
              <a:rPr lang="es-ES" altLang="zh-TW" sz="2400" dirty="0" err="1">
                <a:latin typeface="Arial" panose="020B0604020202020204" pitchFamily="34" charset="0"/>
                <a:cs typeface="Arial" panose="020B0604020202020204" pitchFamily="34" charset="0"/>
              </a:rPr>
              <a:t>correct</a:t>
            </a:r>
            <a:r>
              <a:rPr lang="es-ES" altLang="zh-TW" sz="2400" dirty="0" smtClean="0">
                <a:latin typeface="Arial" panose="020B0604020202020204" pitchFamily="34" charset="0"/>
                <a:cs typeface="Arial" panose="020B0604020202020204" pitchFamily="34" charset="0"/>
              </a:rPr>
              <a:t>. </a:t>
            </a:r>
            <a:endParaRPr lang="es-ES" altLang="zh-TW" sz="2400" dirty="0">
              <a:latin typeface="Arial" panose="020B0604020202020204" pitchFamily="34" charset="0"/>
              <a:cs typeface="Arial" panose="020B0604020202020204" pitchFamily="34" charset="0"/>
            </a:endParaRPr>
          </a:p>
          <a:p>
            <a:pPr marL="0" indent="0">
              <a:buNone/>
            </a:pPr>
            <a:endParaRPr lang="es-ES" altLang="zh-TW" sz="2400" dirty="0" smtClean="0"/>
          </a:p>
        </p:txBody>
      </p:sp>
    </p:spTree>
    <p:extLst>
      <p:ext uri="{BB962C8B-B14F-4D97-AF65-F5344CB8AC3E}">
        <p14:creationId xmlns:p14="http://schemas.microsoft.com/office/powerpoint/2010/main" val="365008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0484" y="-19277"/>
            <a:ext cx="10515600" cy="1325563"/>
          </a:xfrm>
        </p:spPr>
        <p:txBody>
          <a:bodyPr/>
          <a:lstStyle/>
          <a:p>
            <a:r>
              <a:rPr lang="en-US" altLang="zh-TW" dirty="0" smtClean="0"/>
              <a:t>Instruction. IMPORTANT</a:t>
            </a:r>
            <a:endParaRPr lang="zh-TW" altLang="en-US" dirty="0"/>
          </a:p>
        </p:txBody>
      </p:sp>
      <p:sp>
        <p:nvSpPr>
          <p:cNvPr id="3" name="內容版面配置區 2"/>
          <p:cNvSpPr>
            <a:spLocks noGrp="1"/>
          </p:cNvSpPr>
          <p:nvPr>
            <p:ph idx="1"/>
          </p:nvPr>
        </p:nvSpPr>
        <p:spPr>
          <a:xfrm>
            <a:off x="620484" y="1306285"/>
            <a:ext cx="10923815" cy="5206481"/>
          </a:xfrm>
        </p:spPr>
        <p:txBody>
          <a:bodyPr>
            <a:normAutofit fontScale="85000" lnSpcReduction="20000"/>
          </a:bodyPr>
          <a:lstStyle/>
          <a:p>
            <a:r>
              <a:rPr lang="en-US" altLang="zh-TW" dirty="0" smtClean="0">
                <a:solidFill>
                  <a:srgbClr val="FF0000"/>
                </a:solidFill>
              </a:rPr>
              <a:t>You must enter your information</a:t>
            </a:r>
          </a:p>
          <a:p>
            <a:pPr marL="0" indent="0">
              <a:buNone/>
            </a:pPr>
            <a:r>
              <a:rPr lang="en-US" altLang="zh-TW" dirty="0" smtClean="0"/>
              <a:t>   student name, student ID, email address  </a:t>
            </a:r>
          </a:p>
          <a:p>
            <a:pPr marL="0" indent="0">
              <a:buNone/>
            </a:pPr>
            <a:r>
              <a:rPr lang="en-US" altLang="zh-TW" dirty="0" smtClean="0"/>
              <a:t>   in </a:t>
            </a:r>
            <a:r>
              <a:rPr lang="en-US" altLang="zh-TW" dirty="0" err="1" smtClean="0"/>
              <a:t>mySystemApp.h</a:t>
            </a:r>
            <a:endParaRPr lang="en-US" altLang="zh-TW" dirty="0" smtClean="0"/>
          </a:p>
          <a:p>
            <a:r>
              <a:rPr lang="en-US" dirty="0" smtClean="0"/>
              <a:t>//********************************************</a:t>
            </a:r>
            <a:endParaRPr lang="en-US" dirty="0"/>
          </a:p>
          <a:p>
            <a:r>
              <a:rPr lang="en-US" dirty="0"/>
              <a:t>// Student Name:</a:t>
            </a:r>
          </a:p>
          <a:p>
            <a:r>
              <a:rPr lang="en-US" dirty="0"/>
              <a:t>// Student ID:</a:t>
            </a:r>
          </a:p>
          <a:p>
            <a:r>
              <a:rPr lang="en-US" dirty="0"/>
              <a:t>// Student Email Address:</a:t>
            </a:r>
          </a:p>
          <a:p>
            <a:r>
              <a:rPr lang="en-US" dirty="0"/>
              <a:t>//********************************************</a:t>
            </a:r>
          </a:p>
          <a:p>
            <a:pPr marL="0" indent="0">
              <a:buNone/>
            </a:pPr>
            <a:endParaRPr lang="en-US" altLang="zh-TW" dirty="0" smtClean="0"/>
          </a:p>
          <a:p>
            <a:pPr marL="0" indent="0">
              <a:buNone/>
            </a:pPr>
            <a:r>
              <a:rPr lang="en-US" altLang="zh-TW" sz="3600" b="1" dirty="0"/>
              <a:t> </a:t>
            </a:r>
            <a:r>
              <a:rPr lang="en-US" altLang="zh-TW" sz="3600" b="1" dirty="0" smtClean="0"/>
              <a:t>  Set your name and student ID to </a:t>
            </a:r>
            <a:r>
              <a:rPr lang="en-US" sz="3600" b="1" dirty="0" err="1" smtClean="0"/>
              <a:t>cn_StudentInfo</a:t>
            </a:r>
            <a:r>
              <a:rPr lang="en-US" sz="3600" b="1" dirty="0" smtClean="0"/>
              <a:t> </a:t>
            </a:r>
            <a:endParaRPr lang="en-US" altLang="zh-TW" sz="3600" b="1" dirty="0" smtClean="0"/>
          </a:p>
          <a:p>
            <a:pPr marL="0" indent="0">
              <a:buNone/>
            </a:pPr>
            <a:r>
              <a:rPr lang="en-US" altLang="zh-TW" sz="3600" b="1" dirty="0" smtClean="0">
                <a:solidFill>
                  <a:srgbClr val="FF0000"/>
                </a:solidFill>
              </a:rPr>
              <a:t>   </a:t>
            </a:r>
            <a:r>
              <a:rPr lang="en-US" altLang="zh-TW" sz="3600" b="1" dirty="0"/>
              <a:t>in </a:t>
            </a:r>
            <a:r>
              <a:rPr lang="en-US" altLang="zh-TW" sz="3600" b="1" dirty="0" err="1" smtClean="0"/>
              <a:t>mySystemApp.h</a:t>
            </a:r>
            <a:endParaRPr lang="en-US" altLang="zh-TW" sz="3600" b="1" dirty="0" smtClean="0"/>
          </a:p>
          <a:p>
            <a:pPr marL="0" indent="0">
              <a:buNone/>
            </a:pPr>
            <a:endParaRPr lang="en-US" altLang="zh-TW" b="1" dirty="0">
              <a:solidFill>
                <a:srgbClr val="FF0000"/>
              </a:solidFill>
            </a:endParaRPr>
          </a:p>
          <a:p>
            <a:pPr marL="0" indent="0">
              <a:buNone/>
            </a:pPr>
            <a:r>
              <a:rPr lang="en-US" altLang="zh-TW" b="1" dirty="0" smtClean="0">
                <a:solidFill>
                  <a:srgbClr val="FF0000"/>
                </a:solidFill>
              </a:rPr>
              <a:t>If you do not do so, your score is zero.</a:t>
            </a:r>
          </a:p>
        </p:txBody>
      </p:sp>
    </p:spTree>
    <p:extLst>
      <p:ext uri="{BB962C8B-B14F-4D97-AF65-F5344CB8AC3E}">
        <p14:creationId xmlns:p14="http://schemas.microsoft.com/office/powerpoint/2010/main" val="172122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7175" y="-186259"/>
            <a:ext cx="10515600" cy="1325563"/>
          </a:xfrm>
        </p:spPr>
        <p:txBody>
          <a:bodyPr/>
          <a:lstStyle/>
          <a:p>
            <a:r>
              <a:rPr lang="en-US" altLang="zh-TW" dirty="0" smtClean="0"/>
              <a:t>Question 2: Tasks</a:t>
            </a:r>
            <a:endParaRPr lang="zh-TW" altLang="en-US" dirty="0"/>
          </a:p>
        </p:txBody>
      </p:sp>
      <p:sp>
        <p:nvSpPr>
          <p:cNvPr id="3" name="內容版面配置區 2"/>
          <p:cNvSpPr>
            <a:spLocks noGrp="1"/>
          </p:cNvSpPr>
          <p:nvPr>
            <p:ph idx="1"/>
          </p:nvPr>
        </p:nvSpPr>
        <p:spPr>
          <a:xfrm>
            <a:off x="257175" y="943430"/>
            <a:ext cx="11599027" cy="5914570"/>
          </a:xfrm>
        </p:spPr>
        <p:txBody>
          <a:bodyPr>
            <a:noAutofit/>
          </a:bodyPr>
          <a:lstStyle/>
          <a:p>
            <a:pPr marL="0" indent="0">
              <a:buNone/>
            </a:pPr>
            <a:r>
              <a:rPr lang="en-US" altLang="zh-TW" dirty="0"/>
              <a:t>7</a:t>
            </a:r>
            <a:r>
              <a:rPr lang="en-US" altLang="zh-TW" dirty="0" smtClean="0"/>
              <a:t>. [10%] Press ‘c’ </a:t>
            </a:r>
            <a:r>
              <a:rPr lang="en-US" altLang="zh-TW" dirty="0"/>
              <a:t>to sort the sample points </a:t>
            </a:r>
            <a:r>
              <a:rPr lang="en-US" altLang="zh-TW" dirty="0" smtClean="0"/>
              <a:t>about the center point (L,0). </a:t>
            </a:r>
            <a:r>
              <a:rPr lang="en-US" altLang="zh-TW" dirty="0"/>
              <a:t>The colors of the sample points must be correct</a:t>
            </a:r>
            <a:r>
              <a:rPr lang="en-US" altLang="zh-TW" dirty="0" smtClean="0"/>
              <a:t>. </a:t>
            </a:r>
          </a:p>
          <a:p>
            <a:pPr marL="0" indent="0">
              <a:buNone/>
            </a:pPr>
            <a:r>
              <a:rPr lang="en-US" altLang="zh-TW" dirty="0" smtClean="0"/>
              <a:t>Assume that there are two points p1(x1, y1) and p2(x2,y2). </a:t>
            </a:r>
          </a:p>
          <a:p>
            <a:pPr marL="0" indent="0">
              <a:buNone/>
            </a:pPr>
            <a:endParaRPr lang="en-US" altLang="zh-TW" dirty="0"/>
          </a:p>
          <a:p>
            <a:pPr marL="0" indent="0">
              <a:buNone/>
            </a:pPr>
            <a:r>
              <a:rPr lang="en-US" altLang="zh-TW" dirty="0" smtClean="0"/>
              <a:t>p1 is ordered before p2 </a:t>
            </a:r>
          </a:p>
          <a:p>
            <a:pPr marL="0" indent="0">
              <a:buNone/>
            </a:pPr>
            <a:r>
              <a:rPr lang="en-US" altLang="zh-TW" dirty="0" err="1" smtClean="0"/>
              <a:t>iff</a:t>
            </a:r>
            <a:r>
              <a:rPr lang="en-US" altLang="zh-TW" dirty="0" smtClean="0"/>
              <a:t> (x1-L)</a:t>
            </a:r>
            <a:r>
              <a:rPr lang="en-US" altLang="zh-TW" baseline="30000" dirty="0" smtClean="0"/>
              <a:t>2</a:t>
            </a:r>
            <a:r>
              <a:rPr lang="en-US" altLang="zh-TW" dirty="0" smtClean="0"/>
              <a:t>+y1</a:t>
            </a:r>
            <a:r>
              <a:rPr lang="en-US" altLang="zh-TW" baseline="30000" dirty="0" smtClean="0"/>
              <a:t>2</a:t>
            </a:r>
            <a:r>
              <a:rPr lang="en-US" altLang="zh-TW" dirty="0" smtClean="0"/>
              <a:t> &lt; (x2-L)</a:t>
            </a:r>
            <a:r>
              <a:rPr lang="en-US" altLang="zh-TW" baseline="30000" dirty="0" smtClean="0"/>
              <a:t>2</a:t>
            </a:r>
            <a:r>
              <a:rPr lang="en-US" altLang="zh-TW" dirty="0" smtClean="0"/>
              <a:t>+y2</a:t>
            </a:r>
            <a:r>
              <a:rPr lang="en-US" altLang="zh-TW" baseline="30000" dirty="0" smtClean="0"/>
              <a:t>2</a:t>
            </a:r>
            <a:r>
              <a:rPr lang="en-US" altLang="zh-TW" dirty="0" smtClean="0"/>
              <a:t>. </a:t>
            </a:r>
          </a:p>
          <a:p>
            <a:pPr marL="0" indent="0">
              <a:buNone/>
            </a:pPr>
            <a:endParaRPr lang="en-US" altLang="zh-TW" dirty="0"/>
          </a:p>
          <a:p>
            <a:pPr marL="0" indent="0">
              <a:buNone/>
            </a:pPr>
            <a:r>
              <a:rPr lang="en-US" altLang="zh-TW" dirty="0" smtClean="0"/>
              <a:t>If the distances of p1 and p2 to (L,0) are the same, </a:t>
            </a:r>
          </a:p>
          <a:p>
            <a:pPr marL="0" indent="0">
              <a:buNone/>
            </a:pPr>
            <a:r>
              <a:rPr lang="en-US" altLang="zh-TW" dirty="0" smtClean="0"/>
              <a:t>p2 can be placed in front of p1.</a:t>
            </a:r>
          </a:p>
        </p:txBody>
      </p:sp>
    </p:spTree>
    <p:extLst>
      <p:ext uri="{BB962C8B-B14F-4D97-AF65-F5344CB8AC3E}">
        <p14:creationId xmlns:p14="http://schemas.microsoft.com/office/powerpoint/2010/main" val="3040591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8686" y="365125"/>
            <a:ext cx="11165114" cy="1325563"/>
          </a:xfrm>
        </p:spPr>
        <p:txBody>
          <a:bodyPr>
            <a:normAutofit fontScale="90000"/>
          </a:bodyPr>
          <a:lstStyle/>
          <a:p>
            <a:r>
              <a:rPr lang="en-US" altLang="zh-TW" dirty="0" smtClean="0"/>
              <a:t>Question 2: mySystem_MonteCarlo.cpp</a:t>
            </a:r>
            <a:br>
              <a:rPr lang="en-US" altLang="zh-TW" dirty="0" smtClean="0"/>
            </a:br>
            <a:r>
              <a:rPr lang="en-US" altLang="zh-TW" dirty="0" smtClean="0"/>
              <a:t>Implement the functions for </a:t>
            </a:r>
            <a:r>
              <a:rPr lang="en-US" altLang="zh-TW" dirty="0"/>
              <a:t>MONTE_CARLO_SYSTEM</a:t>
            </a:r>
            <a:endParaRPr lang="zh-TW" altLang="en-US" dirty="0"/>
          </a:p>
        </p:txBody>
      </p:sp>
      <p:sp>
        <p:nvSpPr>
          <p:cNvPr id="3" name="內容版面配置區 2"/>
          <p:cNvSpPr>
            <a:spLocks noGrp="1"/>
          </p:cNvSpPr>
          <p:nvPr>
            <p:ph idx="1"/>
          </p:nvPr>
        </p:nvSpPr>
        <p:spPr>
          <a:xfrm>
            <a:off x="838200" y="1825625"/>
            <a:ext cx="10515600" cy="4916138"/>
          </a:xfrm>
        </p:spPr>
        <p:txBody>
          <a:bodyPr>
            <a:normAutofit lnSpcReduction="10000"/>
          </a:bodyPr>
          <a:lstStyle/>
          <a:p>
            <a:pPr marL="0" indent="0">
              <a:buNone/>
            </a:pPr>
            <a:r>
              <a:rPr lang="en-US" altLang="zh-TW" dirty="0" err="1"/>
              <a:t>computeSamples</a:t>
            </a:r>
            <a:r>
              <a:rPr lang="en-US" altLang="zh-TW" dirty="0"/>
              <a:t>( </a:t>
            </a:r>
            <a:r>
              <a:rPr lang="en-US" altLang="zh-TW" dirty="0" smtClean="0"/>
              <a:t>)</a:t>
            </a:r>
          </a:p>
          <a:p>
            <a:pPr marL="0" indent="0">
              <a:buNone/>
            </a:pPr>
            <a:r>
              <a:rPr lang="en-US" altLang="zh-TW" dirty="0" err="1"/>
              <a:t>computeArea</a:t>
            </a:r>
            <a:r>
              <a:rPr lang="en-US" altLang="zh-TW" dirty="0"/>
              <a:t>( ) </a:t>
            </a:r>
            <a:r>
              <a:rPr lang="en-US" altLang="zh-TW" dirty="0" err="1" smtClean="0"/>
              <a:t>const</a:t>
            </a:r>
            <a:endParaRPr lang="en-US" altLang="zh-TW" dirty="0" smtClean="0"/>
          </a:p>
          <a:p>
            <a:pPr marL="0" indent="0">
              <a:buNone/>
            </a:pPr>
            <a:r>
              <a:rPr lang="en-US" altLang="zh-TW" dirty="0" err="1"/>
              <a:t>getNumSamples</a:t>
            </a:r>
            <a:r>
              <a:rPr lang="en-US" altLang="zh-TW" dirty="0"/>
              <a:t>( ) </a:t>
            </a:r>
            <a:r>
              <a:rPr lang="en-US" altLang="zh-TW" dirty="0" err="1" smtClean="0"/>
              <a:t>const</a:t>
            </a:r>
            <a:endParaRPr lang="en-US" altLang="zh-TW" dirty="0" smtClean="0"/>
          </a:p>
          <a:p>
            <a:pPr marL="0" indent="0">
              <a:buNone/>
            </a:pPr>
            <a:r>
              <a:rPr lang="fr-FR" altLang="zh-TW" dirty="0" err="1"/>
              <a:t>getSample</a:t>
            </a:r>
            <a:r>
              <a:rPr lang="fr-FR" altLang="zh-TW" dirty="0"/>
              <a:t>(</a:t>
            </a:r>
            <a:r>
              <a:rPr lang="fr-FR" altLang="zh-TW" dirty="0" err="1"/>
              <a:t>int</a:t>
            </a:r>
            <a:r>
              <a:rPr lang="fr-FR" altLang="zh-TW" dirty="0"/>
              <a:t> </a:t>
            </a:r>
            <a:r>
              <a:rPr lang="fr-FR" altLang="zh-TW" dirty="0" err="1"/>
              <a:t>sampleIndex</a:t>
            </a:r>
            <a:r>
              <a:rPr lang="fr-FR" altLang="zh-TW" dirty="0"/>
              <a:t>, double &amp;x, double &amp;y ) </a:t>
            </a:r>
            <a:r>
              <a:rPr lang="fr-FR" altLang="zh-TW" dirty="0" err="1" smtClean="0"/>
              <a:t>const</a:t>
            </a:r>
            <a:endParaRPr lang="fr-FR" altLang="zh-TW" dirty="0" smtClean="0"/>
          </a:p>
          <a:p>
            <a:pPr marL="0" indent="0">
              <a:buNone/>
            </a:pPr>
            <a:r>
              <a:rPr lang="en-US" dirty="0" err="1"/>
              <a:t>getValue</a:t>
            </a:r>
            <a:r>
              <a:rPr lang="en-US" dirty="0"/>
              <a:t>(double x, </a:t>
            </a:r>
            <a:r>
              <a:rPr lang="en-US" dirty="0" err="1"/>
              <a:t>int</a:t>
            </a:r>
            <a:r>
              <a:rPr lang="en-US" dirty="0"/>
              <a:t> </a:t>
            </a:r>
            <a:r>
              <a:rPr lang="en-US" dirty="0" err="1" smtClean="0"/>
              <a:t>func_index</a:t>
            </a:r>
            <a:r>
              <a:rPr lang="en-US" dirty="0" smtClean="0"/>
              <a:t>) </a:t>
            </a:r>
            <a:r>
              <a:rPr lang="en-US" altLang="zh-TW" dirty="0" err="1" smtClean="0"/>
              <a:t>const</a:t>
            </a:r>
            <a:endParaRPr lang="en-US" altLang="zh-TW" dirty="0" smtClean="0"/>
          </a:p>
          <a:p>
            <a:pPr marL="0" indent="0">
              <a:buNone/>
            </a:pPr>
            <a:r>
              <a:rPr lang="en-US" dirty="0"/>
              <a:t>bool </a:t>
            </a:r>
            <a:r>
              <a:rPr lang="en-US" dirty="0" err="1" smtClean="0"/>
              <a:t>isInsideSamplingRegion</a:t>
            </a:r>
            <a:r>
              <a:rPr lang="en-US" dirty="0"/>
              <a:t>( double x, double y ) </a:t>
            </a:r>
            <a:r>
              <a:rPr lang="en-US" dirty="0" err="1" smtClean="0"/>
              <a:t>const</a:t>
            </a:r>
            <a:endParaRPr lang="en-US" altLang="zh-TW" dirty="0" smtClean="0"/>
          </a:p>
          <a:p>
            <a:pPr marL="0" indent="0">
              <a:buNone/>
            </a:pPr>
            <a:r>
              <a:rPr lang="en-US" dirty="0" err="1" smtClean="0"/>
              <a:t>isInsideArea_FuncPair</a:t>
            </a:r>
            <a:r>
              <a:rPr lang="fr-FR" altLang="zh-TW" dirty="0" smtClean="0"/>
              <a:t>(double x, double y) </a:t>
            </a:r>
            <a:r>
              <a:rPr lang="fr-FR" altLang="zh-TW" dirty="0" err="1" smtClean="0"/>
              <a:t>const</a:t>
            </a:r>
            <a:endParaRPr lang="fr-FR" altLang="zh-TW" dirty="0" smtClean="0"/>
          </a:p>
          <a:p>
            <a:pPr marL="0" indent="0">
              <a:buNone/>
            </a:pPr>
            <a:r>
              <a:rPr lang="en-US" dirty="0" err="1" smtClean="0"/>
              <a:t>sortAboutCenter</a:t>
            </a:r>
            <a:r>
              <a:rPr lang="en-US" dirty="0"/>
              <a:t>()</a:t>
            </a:r>
          </a:p>
          <a:p>
            <a:pPr marL="0" indent="0">
              <a:buNone/>
            </a:pPr>
            <a:endParaRPr lang="en-US" altLang="zh-TW" dirty="0"/>
          </a:p>
          <a:p>
            <a:pPr marL="0" indent="0">
              <a:buNone/>
            </a:pPr>
            <a:r>
              <a:rPr lang="en-US" altLang="zh-TW" b="1" dirty="0" smtClean="0"/>
              <a:t>You can </a:t>
            </a:r>
            <a:r>
              <a:rPr lang="en-US" altLang="zh-TW" sz="3000" b="1" dirty="0" smtClean="0"/>
              <a:t>add or modify any functions.</a:t>
            </a:r>
            <a:endParaRPr lang="zh-TW" altLang="en-US" sz="3000" b="1" dirty="0"/>
          </a:p>
        </p:txBody>
      </p:sp>
    </p:spTree>
    <p:extLst>
      <p:ext uri="{BB962C8B-B14F-4D97-AF65-F5344CB8AC3E}">
        <p14:creationId xmlns:p14="http://schemas.microsoft.com/office/powerpoint/2010/main" val="10983195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lstStyle/>
          <a:p>
            <a:pPr marL="0" indent="0">
              <a:buNone/>
            </a:pPr>
            <a:r>
              <a:rPr lang="en-US" dirty="0" smtClean="0"/>
              <a:t>Read </a:t>
            </a:r>
            <a:r>
              <a:rPr lang="en-US" dirty="0" err="1"/>
              <a:t>computeSamples</a:t>
            </a:r>
            <a:r>
              <a:rPr lang="en-US" dirty="0"/>
              <a:t>( </a:t>
            </a:r>
            <a:r>
              <a:rPr lang="en-US" dirty="0" smtClean="0"/>
              <a:t>) to see how </a:t>
            </a:r>
          </a:p>
          <a:p>
            <a:pPr marL="0" indent="0">
              <a:buNone/>
            </a:pPr>
            <a:r>
              <a:rPr lang="en-US" dirty="0" err="1"/>
              <a:t>mPointIndices</a:t>
            </a:r>
            <a:endParaRPr lang="en-US" dirty="0"/>
          </a:p>
          <a:p>
            <a:pPr marL="0" indent="0">
              <a:buNone/>
            </a:pPr>
            <a:r>
              <a:rPr lang="en-US" dirty="0"/>
              <a:t>i</a:t>
            </a:r>
            <a:r>
              <a:rPr lang="en-US" dirty="0" smtClean="0"/>
              <a:t>s reset.</a:t>
            </a:r>
          </a:p>
          <a:p>
            <a:pPr marL="0" indent="0">
              <a:buNone/>
            </a:pPr>
            <a:endParaRPr lang="en-US" dirty="0"/>
          </a:p>
          <a:p>
            <a:pPr marL="0" indent="0">
              <a:buNone/>
            </a:pPr>
            <a:r>
              <a:rPr lang="en-US" dirty="0"/>
              <a:t>for ( </a:t>
            </a:r>
            <a:r>
              <a:rPr lang="en-US" dirty="0" err="1"/>
              <a:t>int</a:t>
            </a:r>
            <a:r>
              <a:rPr lang="en-US" dirty="0"/>
              <a:t> </a:t>
            </a:r>
            <a:r>
              <a:rPr lang="en-US" dirty="0" err="1"/>
              <a:t>i</a:t>
            </a:r>
            <a:r>
              <a:rPr lang="en-US" dirty="0"/>
              <a:t> = 0; </a:t>
            </a:r>
            <a:r>
              <a:rPr lang="en-US" dirty="0" err="1"/>
              <a:t>i</a:t>
            </a:r>
            <a:r>
              <a:rPr lang="en-US" dirty="0"/>
              <a:t> &lt; </a:t>
            </a:r>
            <a:r>
              <a:rPr lang="en-US" dirty="0" err="1"/>
              <a:t>mNumSamples</a:t>
            </a:r>
            <a:r>
              <a:rPr lang="en-US" dirty="0"/>
              <a:t>; ++</a:t>
            </a:r>
            <a:r>
              <a:rPr lang="en-US" dirty="0" err="1"/>
              <a:t>i</a:t>
            </a:r>
            <a:r>
              <a:rPr lang="en-US" dirty="0"/>
              <a:t> ) {</a:t>
            </a:r>
          </a:p>
          <a:p>
            <a:pPr marL="0" indent="0">
              <a:buNone/>
            </a:pPr>
            <a:r>
              <a:rPr lang="en-US" dirty="0"/>
              <a:t>        </a:t>
            </a:r>
            <a:r>
              <a:rPr lang="en-US" dirty="0" err="1"/>
              <a:t>mPointIndices</a:t>
            </a:r>
            <a:r>
              <a:rPr lang="en-US" dirty="0"/>
              <a:t>[</a:t>
            </a:r>
            <a:r>
              <a:rPr lang="en-US" dirty="0" err="1"/>
              <a:t>i</a:t>
            </a:r>
            <a:r>
              <a:rPr lang="en-US" dirty="0"/>
              <a:t>] = </a:t>
            </a:r>
            <a:r>
              <a:rPr lang="en-US" dirty="0" err="1"/>
              <a:t>i</a:t>
            </a:r>
            <a:r>
              <a:rPr lang="en-US" dirty="0"/>
              <a:t>;                   // reset the indices</a:t>
            </a:r>
          </a:p>
          <a:p>
            <a:pPr marL="0" indent="0">
              <a:buNone/>
            </a:pPr>
            <a:r>
              <a:rPr lang="en-US" dirty="0"/>
              <a:t>        double x, y</a:t>
            </a:r>
            <a:r>
              <a:rPr lang="en-US" dirty="0" smtClean="0"/>
              <a:t>;</a:t>
            </a:r>
          </a:p>
          <a:p>
            <a:pPr marL="0" indent="0">
              <a:buNone/>
            </a:pPr>
            <a:r>
              <a:rPr lang="en-US" dirty="0" smtClean="0"/>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55901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0325"/>
            <a:ext cx="12192000" cy="1325563"/>
          </a:xfrm>
        </p:spPr>
        <p:txBody>
          <a:bodyPr/>
          <a:lstStyle/>
          <a:p>
            <a:pPr algn="ctr"/>
            <a:r>
              <a:rPr lang="en-US" dirty="0" smtClean="0"/>
              <a:t>Question 3. Sorting Visualization</a:t>
            </a:r>
            <a:endParaRPr lang="en-US" dirty="0"/>
          </a:p>
        </p:txBody>
      </p:sp>
    </p:spTree>
    <p:extLst>
      <p:ext uri="{BB962C8B-B14F-4D97-AF65-F5344CB8AC3E}">
        <p14:creationId xmlns:p14="http://schemas.microsoft.com/office/powerpoint/2010/main" val="3837378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Question 3. Sorting Visualization</a:t>
            </a:r>
            <a:endParaRPr lang="en-US" dirty="0"/>
          </a:p>
        </p:txBody>
      </p:sp>
      <p:sp>
        <p:nvSpPr>
          <p:cNvPr id="3" name="Content Placeholder 2"/>
          <p:cNvSpPr>
            <a:spLocks noGrp="1"/>
          </p:cNvSpPr>
          <p:nvPr>
            <p:ph idx="1"/>
          </p:nvPr>
        </p:nvSpPr>
        <p:spPr>
          <a:xfrm>
            <a:off x="0" y="1325563"/>
            <a:ext cx="12192000" cy="5714999"/>
          </a:xfrm>
        </p:spPr>
        <p:txBody>
          <a:bodyPr>
            <a:normAutofit/>
          </a:bodyPr>
          <a:lstStyle/>
          <a:p>
            <a:pPr>
              <a:buFont typeface="Wingdings" panose="05000000000000000000" pitchFamily="2" charset="2"/>
              <a:buChar char="§"/>
            </a:pPr>
            <a:r>
              <a:rPr lang="en-US" b="1" dirty="0" smtClean="0"/>
              <a:t>Visualize the process </a:t>
            </a:r>
            <a:r>
              <a:rPr lang="en-US" b="1" dirty="0"/>
              <a:t>of </a:t>
            </a:r>
            <a:r>
              <a:rPr lang="en-US" b="1" dirty="0" smtClean="0"/>
              <a:t>insertion sort.</a:t>
            </a:r>
          </a:p>
          <a:p>
            <a:pPr>
              <a:buFont typeface="Wingdings" panose="05000000000000000000" pitchFamily="2" charset="2"/>
              <a:buChar char="§"/>
            </a:pPr>
            <a:r>
              <a:rPr lang="en-US" dirty="0" smtClean="0"/>
              <a:t>Sort 50 non-negative integers which are generated randomly inside [1,50]</a:t>
            </a:r>
            <a:endParaRPr lang="en-US" dirty="0"/>
          </a:p>
          <a:p>
            <a:pPr>
              <a:buFont typeface="Wingdings" panose="05000000000000000000" pitchFamily="2" charset="2"/>
              <a:buChar char="§"/>
            </a:pPr>
            <a:r>
              <a:rPr lang="en-US" dirty="0" smtClean="0"/>
              <a:t>Elements are non-negative integers which are </a:t>
            </a:r>
            <a:r>
              <a:rPr lang="en-US" dirty="0"/>
              <a:t>stored in an </a:t>
            </a:r>
            <a:r>
              <a:rPr lang="en-US" dirty="0" smtClean="0"/>
              <a:t>array x. </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The </a:t>
            </a:r>
            <a:r>
              <a:rPr lang="en-US" dirty="0"/>
              <a:t>sorting procedure sorts the integers in an ascending </a:t>
            </a:r>
            <a:r>
              <a:rPr lang="en-US" dirty="0" smtClean="0"/>
              <a:t>or descending order</a:t>
            </a:r>
            <a:r>
              <a:rPr lang="en-US" dirty="0"/>
              <a:t>. </a:t>
            </a:r>
            <a:endParaRPr lang="en-US" dirty="0" smtClean="0"/>
          </a:p>
          <a:p>
            <a:pPr>
              <a:buFont typeface="Wingdings" panose="05000000000000000000" pitchFamily="2" charset="2"/>
              <a:buChar char="§"/>
            </a:pPr>
            <a:endParaRPr lang="en-US" dirty="0"/>
          </a:p>
          <a:p>
            <a:pPr>
              <a:buFont typeface="Wingdings" panose="05000000000000000000" pitchFamily="2" charset="2"/>
              <a:buChar char="§"/>
            </a:pPr>
            <a:r>
              <a:rPr lang="en-US" dirty="0" smtClean="0"/>
              <a:t>After each insertion operation, show </a:t>
            </a:r>
            <a:r>
              <a:rPr lang="en-US" dirty="0"/>
              <a:t>the result of the integers in the array</a:t>
            </a:r>
            <a:r>
              <a:rPr lang="en-US" dirty="0" smtClean="0"/>
              <a:t>.</a:t>
            </a:r>
          </a:p>
          <a:p>
            <a:pPr marL="0" indent="0">
              <a:buNone/>
            </a:pPr>
            <a:endParaRPr lang="en-US" dirty="0"/>
          </a:p>
          <a:p>
            <a:pPr marL="0" indent="0">
              <a:buNone/>
            </a:pPr>
            <a:r>
              <a:rPr lang="en-US" b="1" dirty="0" smtClean="0"/>
              <a:t>If the sorting method is not insertion sort, your score is zero.</a:t>
            </a:r>
            <a:endParaRPr lang="en-US" b="1" dirty="0"/>
          </a:p>
        </p:txBody>
      </p:sp>
    </p:spTree>
    <p:extLst>
      <p:ext uri="{BB962C8B-B14F-4D97-AF65-F5344CB8AC3E}">
        <p14:creationId xmlns:p14="http://schemas.microsoft.com/office/powerpoint/2010/main" val="1014994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Question 3. The pseudo </a:t>
            </a:r>
            <a:r>
              <a:rPr lang="en-US" dirty="0"/>
              <a:t>code of insertion sort </a:t>
            </a:r>
          </a:p>
        </p:txBody>
      </p:sp>
      <p:sp>
        <p:nvSpPr>
          <p:cNvPr id="3" name="Content Placeholder 2"/>
          <p:cNvSpPr>
            <a:spLocks noGrp="1"/>
          </p:cNvSpPr>
          <p:nvPr>
            <p:ph idx="1"/>
          </p:nvPr>
        </p:nvSpPr>
        <p:spPr>
          <a:xfrm>
            <a:off x="0" y="971550"/>
            <a:ext cx="12192000" cy="5714999"/>
          </a:xfrm>
        </p:spPr>
        <p:txBody>
          <a:bodyPr>
            <a:normAutofit fontScale="85000" lnSpcReduction="20000"/>
          </a:bodyPr>
          <a:lstStyle/>
          <a:p>
            <a:pPr marL="0" indent="0">
              <a:buNone/>
            </a:pPr>
            <a:r>
              <a:rPr lang="en-US" dirty="0" smtClean="0">
                <a:latin typeface="Arial" panose="020B0604020202020204" pitchFamily="34" charset="0"/>
                <a:cs typeface="Arial" panose="020B0604020202020204" pitchFamily="34" charset="0"/>
              </a:rPr>
              <a:t>The pseudo code of insertion sort for sorting an array x in ascending order:</a:t>
            </a:r>
          </a:p>
          <a:p>
            <a:pPr marL="0" indent="0">
              <a:buNone/>
            </a:pP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0; n is the number of elements of x</a:t>
            </a:r>
          </a:p>
          <a:p>
            <a:pPr marL="0" indent="0">
              <a:buNone/>
            </a:pPr>
            <a:r>
              <a:rPr lang="en-US" dirty="0">
                <a:latin typeface="Arial" panose="020B0604020202020204" pitchFamily="34" charset="0"/>
                <a:cs typeface="Arial" panose="020B0604020202020204" pitchFamily="34" charset="0"/>
              </a:rPr>
              <a:t>w</a:t>
            </a:r>
            <a:r>
              <a:rPr lang="en-US" dirty="0" smtClean="0">
                <a:latin typeface="Arial" panose="020B0604020202020204" pitchFamily="34" charset="0"/>
                <a:cs typeface="Arial" panose="020B0604020202020204" pitchFamily="34" charset="0"/>
              </a:rPr>
              <a:t>hile (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&lt; n) </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j  =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store the previous index		</a:t>
            </a:r>
          </a:p>
          <a:p>
            <a:pPr marL="0" indent="0">
              <a:buNone/>
            </a:pPr>
            <a:r>
              <a:rPr lang="en-US" dirty="0" smtClean="0">
                <a:latin typeface="Arial" panose="020B0604020202020204" pitchFamily="34" charset="0"/>
                <a:cs typeface="Arial" panose="020B0604020202020204" pitchFamily="34" charset="0"/>
              </a:rPr>
              <a:t>	find j such that x[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&lt; x[ j ], where 0 &lt;= j &lt; </a:t>
            </a:r>
            <a:r>
              <a:rPr lang="en-US" dirty="0" err="1" smtClean="0">
                <a:latin typeface="Arial" panose="020B0604020202020204" pitchFamily="34" charset="0"/>
                <a:cs typeface="Arial" panose="020B0604020202020204" pitchFamily="34" charset="0"/>
              </a:rPr>
              <a:t>i</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If such j  exists do					// insert one element, i.e., x[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tmp</a:t>
            </a:r>
            <a:r>
              <a:rPr lang="en-US" dirty="0" smtClean="0">
                <a:latin typeface="Arial" panose="020B0604020202020204" pitchFamily="34" charset="0"/>
                <a:cs typeface="Arial" panose="020B0604020202020204" pitchFamily="34" charset="0"/>
              </a:rPr>
              <a:t> = x[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 save x[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shift x[ j ], x[ j+1 ], …, x[ i-1 ] to 		// shift to right by one element</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x[ j+1], x[ j+2 ], …, x[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 Make sure the order is correct</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x[ j ] = </a:t>
            </a:r>
            <a:r>
              <a:rPr lang="en-US" dirty="0" err="1" smtClean="0">
                <a:latin typeface="Arial" panose="020B0604020202020204" pitchFamily="34" charset="0"/>
                <a:cs typeface="Arial" panose="020B0604020202020204" pitchFamily="34" charset="0"/>
              </a:rPr>
              <a:t>tmp</a:t>
            </a:r>
            <a:r>
              <a:rPr lang="en-US" dirty="0" smtClean="0">
                <a:latin typeface="Arial" panose="020B0604020202020204" pitchFamily="34" charset="0"/>
                <a:cs typeface="Arial" panose="020B0604020202020204" pitchFamily="34" charset="0"/>
              </a:rPr>
              <a:t>					// assign </a:t>
            </a:r>
            <a:r>
              <a:rPr lang="en-US" dirty="0" err="1" smtClean="0">
                <a:latin typeface="Arial" panose="020B0604020202020204" pitchFamily="34" charset="0"/>
                <a:cs typeface="Arial" panose="020B0604020202020204" pitchFamily="34" charset="0"/>
              </a:rPr>
              <a:t>tmp</a:t>
            </a:r>
            <a:r>
              <a:rPr lang="en-US" dirty="0" smtClean="0">
                <a:latin typeface="Arial" panose="020B0604020202020204" pitchFamily="34" charset="0"/>
                <a:cs typeface="Arial" panose="020B0604020202020204" pitchFamily="34" charset="0"/>
              </a:rPr>
              <a:t> to x[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end do</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 After this line is executed, one insertion operation is done</a:t>
            </a:r>
          </a:p>
          <a:p>
            <a:pPr marL="0" indent="0">
              <a:buNone/>
            </a:pP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The index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is called as current index and index j is called as previous index.</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896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Question 3. Key usage</a:t>
            </a:r>
            <a:endParaRPr lang="en-US" dirty="0"/>
          </a:p>
        </p:txBody>
      </p:sp>
      <p:sp>
        <p:nvSpPr>
          <p:cNvPr id="3" name="Content Placeholder 2"/>
          <p:cNvSpPr>
            <a:spLocks noGrp="1"/>
          </p:cNvSpPr>
          <p:nvPr>
            <p:ph idx="1"/>
          </p:nvPr>
        </p:nvSpPr>
        <p:spPr>
          <a:xfrm>
            <a:off x="0" y="971550"/>
            <a:ext cx="12192000" cy="5714999"/>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‘1’: Set the sorting order as ascending. Reset the indices. Do not generate new elements.</a:t>
            </a:r>
          </a:p>
          <a:p>
            <a:pPr marL="0" indent="0">
              <a:buNone/>
            </a:pPr>
            <a:r>
              <a:rPr lang="en-US" sz="2400" dirty="0" smtClean="0">
                <a:latin typeface="Times New Roman" panose="02020603050405020304" pitchFamily="18" charset="0"/>
                <a:cs typeface="Times New Roman" panose="02020603050405020304" pitchFamily="18" charset="0"/>
              </a:rPr>
              <a:t>‘2’: Set the sorting order as descending. Reset the indices. </a:t>
            </a:r>
            <a:r>
              <a:rPr lang="en-US" sz="2400" dirty="0">
                <a:latin typeface="Times New Roman" panose="02020603050405020304" pitchFamily="18" charset="0"/>
                <a:cs typeface="Times New Roman" panose="02020603050405020304" pitchFamily="18" charset="0"/>
              </a:rPr>
              <a:t>Do not generate new elements.</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 (spacebar): Insert one element based on the sorting order</a:t>
            </a:r>
          </a:p>
          <a:p>
            <a:pPr marL="0" indent="0">
              <a:buNone/>
            </a:pPr>
            <a:r>
              <a:rPr lang="en-US" sz="2400" dirty="0" smtClean="0">
                <a:latin typeface="Times New Roman" panose="02020603050405020304" pitchFamily="18" charset="0"/>
                <a:cs typeface="Times New Roman" panose="02020603050405020304" pitchFamily="18" charset="0"/>
              </a:rPr>
              <a:t>‘r’: </a:t>
            </a:r>
            <a:r>
              <a:rPr lang="en-US" sz="2400" dirty="0">
                <a:latin typeface="Times New Roman" panose="02020603050405020304" pitchFamily="18" charset="0"/>
                <a:cs typeface="Times New Roman" panose="02020603050405020304" pitchFamily="18" charset="0"/>
              </a:rPr>
              <a:t>G</a:t>
            </a:r>
            <a:r>
              <a:rPr lang="en-US" sz="2400" dirty="0" smtClean="0">
                <a:latin typeface="Times New Roman" panose="02020603050405020304" pitchFamily="18" charset="0"/>
                <a:cs typeface="Times New Roman" panose="02020603050405020304" pitchFamily="18" charset="0"/>
              </a:rPr>
              <a:t>enerate new elements of the array</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26745" t="12917" r="31843" b="15834"/>
          <a:stretch/>
        </p:blipFill>
        <p:spPr>
          <a:xfrm>
            <a:off x="200028" y="3826302"/>
            <a:ext cx="2443888" cy="2374459"/>
          </a:xfrm>
          <a:prstGeom prst="rect">
            <a:avLst/>
          </a:prstGeom>
        </p:spPr>
      </p:pic>
      <p:pic>
        <p:nvPicPr>
          <p:cNvPr id="6" name="Picture 5"/>
          <p:cNvPicPr>
            <a:picLocks noChangeAspect="1"/>
          </p:cNvPicPr>
          <p:nvPr/>
        </p:nvPicPr>
        <p:blipFill rotWithShape="1">
          <a:blip r:embed="rId3"/>
          <a:srcRect l="26745" t="13541" r="31843" b="15834"/>
          <a:stretch/>
        </p:blipFill>
        <p:spPr>
          <a:xfrm>
            <a:off x="3240889" y="3889390"/>
            <a:ext cx="2400009" cy="2311371"/>
          </a:xfrm>
          <a:prstGeom prst="rect">
            <a:avLst/>
          </a:prstGeom>
        </p:spPr>
      </p:pic>
      <p:pic>
        <p:nvPicPr>
          <p:cNvPr id="7" name="Picture 6"/>
          <p:cNvPicPr>
            <a:picLocks noChangeAspect="1"/>
          </p:cNvPicPr>
          <p:nvPr/>
        </p:nvPicPr>
        <p:blipFill rotWithShape="1">
          <a:blip r:embed="rId4"/>
          <a:srcRect l="26863" t="14166" r="31608" b="15833"/>
          <a:stretch/>
        </p:blipFill>
        <p:spPr>
          <a:xfrm>
            <a:off x="6493742" y="3900475"/>
            <a:ext cx="2416670" cy="2300286"/>
          </a:xfrm>
          <a:prstGeom prst="rect">
            <a:avLst/>
          </a:prstGeom>
        </p:spPr>
      </p:pic>
      <p:pic>
        <p:nvPicPr>
          <p:cNvPr id="8" name="Picture 7"/>
          <p:cNvPicPr>
            <a:picLocks noChangeAspect="1"/>
          </p:cNvPicPr>
          <p:nvPr/>
        </p:nvPicPr>
        <p:blipFill rotWithShape="1">
          <a:blip r:embed="rId5"/>
          <a:srcRect l="26745" t="13125" r="31843" b="15833"/>
          <a:stretch/>
        </p:blipFill>
        <p:spPr>
          <a:xfrm>
            <a:off x="9398568" y="3826302"/>
            <a:ext cx="2451054" cy="2374459"/>
          </a:xfrm>
          <a:prstGeom prst="rect">
            <a:avLst/>
          </a:prstGeom>
        </p:spPr>
      </p:pic>
      <p:sp>
        <p:nvSpPr>
          <p:cNvPr id="9" name="TextBox 8"/>
          <p:cNvSpPr txBox="1"/>
          <p:nvPr/>
        </p:nvSpPr>
        <p:spPr>
          <a:xfrm>
            <a:off x="3427343" y="3214645"/>
            <a:ext cx="4427109" cy="400110"/>
          </a:xfrm>
          <a:prstGeom prst="rect">
            <a:avLst/>
          </a:prstGeom>
          <a:noFill/>
        </p:spPr>
        <p:txBody>
          <a:bodyPr wrap="none" rtlCol="0">
            <a:spAutoFit/>
          </a:bodyPr>
          <a:lstStyle/>
          <a:p>
            <a:r>
              <a:rPr lang="en-US" sz="2000" b="1" dirty="0" smtClean="0"/>
              <a:t>Sorting the elements in ascending order</a:t>
            </a:r>
            <a:endParaRPr lang="en-US" sz="2000" b="1" dirty="0"/>
          </a:p>
        </p:txBody>
      </p:sp>
      <p:sp>
        <p:nvSpPr>
          <p:cNvPr id="10" name="TextBox 9"/>
          <p:cNvSpPr txBox="1"/>
          <p:nvPr/>
        </p:nvSpPr>
        <p:spPr>
          <a:xfrm>
            <a:off x="671512" y="6258989"/>
            <a:ext cx="1425198" cy="400110"/>
          </a:xfrm>
          <a:prstGeom prst="rect">
            <a:avLst/>
          </a:prstGeom>
          <a:noFill/>
        </p:spPr>
        <p:txBody>
          <a:bodyPr wrap="none" rtlCol="0">
            <a:spAutoFit/>
          </a:bodyPr>
          <a:lstStyle/>
          <a:p>
            <a:r>
              <a:rPr lang="en-US" sz="2000" dirty="0" smtClean="0"/>
              <a:t>Initial result</a:t>
            </a:r>
            <a:endParaRPr lang="en-US" sz="2000" dirty="0"/>
          </a:p>
        </p:txBody>
      </p:sp>
      <p:sp>
        <p:nvSpPr>
          <p:cNvPr id="11" name="TextBox 10"/>
          <p:cNvSpPr txBox="1"/>
          <p:nvPr/>
        </p:nvSpPr>
        <p:spPr>
          <a:xfrm>
            <a:off x="3427343" y="6290730"/>
            <a:ext cx="2197205" cy="400110"/>
          </a:xfrm>
          <a:prstGeom prst="rect">
            <a:avLst/>
          </a:prstGeom>
          <a:noFill/>
        </p:spPr>
        <p:txBody>
          <a:bodyPr wrap="none" rtlCol="0">
            <a:spAutoFit/>
          </a:bodyPr>
          <a:lstStyle/>
          <a:p>
            <a:r>
              <a:rPr lang="en-US" sz="2000" dirty="0" smtClean="0"/>
              <a:t>Intermediate result</a:t>
            </a:r>
            <a:endParaRPr lang="en-US" sz="2000" dirty="0"/>
          </a:p>
        </p:txBody>
      </p:sp>
      <p:sp>
        <p:nvSpPr>
          <p:cNvPr id="13" name="TextBox 12"/>
          <p:cNvSpPr txBox="1"/>
          <p:nvPr/>
        </p:nvSpPr>
        <p:spPr>
          <a:xfrm>
            <a:off x="6634723" y="6269869"/>
            <a:ext cx="2197205" cy="400110"/>
          </a:xfrm>
          <a:prstGeom prst="rect">
            <a:avLst/>
          </a:prstGeom>
          <a:noFill/>
        </p:spPr>
        <p:txBody>
          <a:bodyPr wrap="none" rtlCol="0">
            <a:spAutoFit/>
          </a:bodyPr>
          <a:lstStyle/>
          <a:p>
            <a:r>
              <a:rPr lang="en-US" sz="2000" dirty="0" smtClean="0"/>
              <a:t>Intermediate result</a:t>
            </a:r>
            <a:endParaRPr lang="en-US" sz="2000" dirty="0"/>
          </a:p>
        </p:txBody>
      </p:sp>
      <p:sp>
        <p:nvSpPr>
          <p:cNvPr id="14" name="TextBox 13"/>
          <p:cNvSpPr txBox="1"/>
          <p:nvPr/>
        </p:nvSpPr>
        <p:spPr>
          <a:xfrm>
            <a:off x="10142190" y="6246788"/>
            <a:ext cx="1333827" cy="400110"/>
          </a:xfrm>
          <a:prstGeom prst="rect">
            <a:avLst/>
          </a:prstGeom>
          <a:noFill/>
        </p:spPr>
        <p:txBody>
          <a:bodyPr wrap="none" rtlCol="0">
            <a:spAutoFit/>
          </a:bodyPr>
          <a:lstStyle/>
          <a:p>
            <a:r>
              <a:rPr lang="en-US" sz="2000" dirty="0" smtClean="0"/>
              <a:t>Final result</a:t>
            </a:r>
            <a:endParaRPr lang="en-US" sz="2000" dirty="0"/>
          </a:p>
        </p:txBody>
      </p:sp>
    </p:spTree>
    <p:extLst>
      <p:ext uri="{BB962C8B-B14F-4D97-AF65-F5344CB8AC3E}">
        <p14:creationId xmlns:p14="http://schemas.microsoft.com/office/powerpoint/2010/main" val="2862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2036" y="0"/>
            <a:ext cx="11869964" cy="1325563"/>
          </a:xfrm>
        </p:spPr>
        <p:txBody>
          <a:bodyPr>
            <a:normAutofit fontScale="90000"/>
          </a:bodyPr>
          <a:lstStyle/>
          <a:p>
            <a:r>
              <a:rPr lang="en-US" altLang="zh-TW" dirty="0" smtClean="0"/>
              <a:t>Question 3</a:t>
            </a:r>
            <a:r>
              <a:rPr lang="en-US" altLang="zh-TW" dirty="0"/>
              <a:t>: </a:t>
            </a:r>
            <a:r>
              <a:rPr lang="en-US" altLang="zh-TW" dirty="0" smtClean="0"/>
              <a:t>mySystem_SortingVisualization.cpp</a:t>
            </a:r>
            <a:br>
              <a:rPr lang="en-US" altLang="zh-TW" dirty="0" smtClean="0"/>
            </a:br>
            <a:r>
              <a:rPr lang="en-US" altLang="zh-TW" dirty="0" smtClean="0"/>
              <a:t>Implement the functions for </a:t>
            </a:r>
            <a:r>
              <a:rPr lang="en-US" dirty="0"/>
              <a:t>SORTING_VISUALIZATION</a:t>
            </a:r>
          </a:p>
        </p:txBody>
      </p:sp>
      <p:sp>
        <p:nvSpPr>
          <p:cNvPr id="3" name="內容版面配置區 2"/>
          <p:cNvSpPr>
            <a:spLocks noGrp="1"/>
          </p:cNvSpPr>
          <p:nvPr>
            <p:ph idx="1"/>
          </p:nvPr>
        </p:nvSpPr>
        <p:spPr>
          <a:xfrm>
            <a:off x="0" y="1325562"/>
            <a:ext cx="12192000" cy="5260975"/>
          </a:xfrm>
        </p:spPr>
        <p:txBody>
          <a:bodyPr>
            <a:noAutofit/>
          </a:bodyPr>
          <a:lstStyle/>
          <a:p>
            <a:pPr marL="0" indent="0">
              <a:buNone/>
            </a:pPr>
            <a:r>
              <a:rPr lang="en-US" sz="2400" dirty="0" smtClean="0">
                <a:latin typeface="Arial" panose="020B0604020202020204" pitchFamily="34" charset="0"/>
                <a:cs typeface="Arial" panose="020B0604020202020204" pitchFamily="34" charset="0"/>
              </a:rPr>
              <a:t>bool </a:t>
            </a:r>
            <a:r>
              <a:rPr lang="en-US" sz="2400" dirty="0" err="1">
                <a:latin typeface="Arial" panose="020B0604020202020204" pitchFamily="34" charset="0"/>
                <a:cs typeface="Arial" panose="020B0604020202020204" pitchFamily="34" charset="0"/>
              </a:rPr>
              <a:t>handleKeyPressedEvent</a:t>
            </a:r>
            <a:r>
              <a:rPr lang="en-US" sz="2400" dirty="0">
                <a:latin typeface="Arial" panose="020B0604020202020204" pitchFamily="34" charset="0"/>
                <a:cs typeface="Arial" panose="020B0604020202020204" pitchFamily="34" charset="0"/>
              </a:rPr>
              <a:t>( unsigned char key </a:t>
            </a:r>
            <a:r>
              <a:rPr lang="en-US" sz="2400" dirty="0" smtClean="0">
                <a:latin typeface="Arial" panose="020B0604020202020204" pitchFamily="34" charset="0"/>
                <a:cs typeface="Arial" panose="020B0604020202020204" pitchFamily="34" charset="0"/>
              </a:rPr>
              <a:t>)	// handle key events</a:t>
            </a:r>
          </a:p>
          <a:p>
            <a:pPr marL="0" indent="0">
              <a:buNone/>
            </a:pPr>
            <a:r>
              <a:rPr lang="en-US" sz="2400" dirty="0">
                <a:latin typeface="Arial" panose="020B0604020202020204" pitchFamily="34" charset="0"/>
                <a:cs typeface="Arial" panose="020B0604020202020204" pitchFamily="34" charset="0"/>
              </a:rPr>
              <a:t>void reset( </a:t>
            </a:r>
            <a:r>
              <a:rPr lang="en-US" sz="2400" dirty="0" smtClean="0">
                <a:latin typeface="Arial" panose="020B0604020202020204" pitchFamily="34" charset="0"/>
                <a:cs typeface="Arial" panose="020B0604020202020204" pitchFamily="34" charset="0"/>
              </a:rPr>
              <a:t>);							// generate new elements</a:t>
            </a:r>
            <a:endParaRPr lang="en-US" sz="2400" dirty="0">
              <a:latin typeface="Arial" panose="020B0604020202020204" pitchFamily="34" charset="0"/>
              <a:cs typeface="Arial" panose="020B0604020202020204" pitchFamily="34" charset="0"/>
            </a:endParaRPr>
          </a:p>
          <a:p>
            <a:pPr marL="0" indent="0">
              <a:buNone/>
            </a:pPr>
            <a:r>
              <a:rPr lang="en-US" sz="2400" dirty="0" err="1" smtClean="0">
                <a:latin typeface="Arial" panose="020B0604020202020204" pitchFamily="34" charset="0"/>
                <a:cs typeface="Arial" panose="020B0604020202020204" pitchFamily="34" charset="0"/>
              </a:rPr>
              <a:t>int</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getNumOfElements</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const</a:t>
            </a:r>
            <a:r>
              <a:rPr lang="en-US" sz="2400" dirty="0" smtClean="0">
                <a:latin typeface="Arial" panose="020B0604020202020204" pitchFamily="34" charset="0"/>
                <a:cs typeface="Arial" panose="020B0604020202020204" pitchFamily="34" charset="0"/>
              </a:rPr>
              <a:t>;				// get the number of elements</a:t>
            </a:r>
            <a:endParaRPr lang="en-US" sz="2400" dirty="0">
              <a:latin typeface="Arial" panose="020B0604020202020204" pitchFamily="34" charset="0"/>
              <a:cs typeface="Arial" panose="020B0604020202020204" pitchFamily="34" charset="0"/>
            </a:endParaRPr>
          </a:p>
          <a:p>
            <a:pPr marL="0" indent="0">
              <a:buNone/>
            </a:pPr>
            <a:r>
              <a:rPr lang="fr-FR" sz="2400" dirty="0" err="1" smtClean="0">
                <a:latin typeface="Arial" panose="020B0604020202020204" pitchFamily="34" charset="0"/>
                <a:cs typeface="Arial" panose="020B0604020202020204" pitchFamily="34" charset="0"/>
              </a:rPr>
              <a:t>int</a:t>
            </a:r>
            <a:r>
              <a:rPr lang="fr-FR" sz="2400" dirty="0" smtClean="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getElement</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int</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elementIndex</a:t>
            </a:r>
            <a:r>
              <a:rPr lang="fr-FR" sz="2400" dirty="0">
                <a:latin typeface="Arial" panose="020B0604020202020204" pitchFamily="34" charset="0"/>
                <a:cs typeface="Arial" panose="020B0604020202020204" pitchFamily="34" charset="0"/>
              </a:rPr>
              <a:t> ) </a:t>
            </a:r>
            <a:r>
              <a:rPr lang="fr-FR" sz="2400" dirty="0" err="1" smtClean="0">
                <a:latin typeface="Arial" panose="020B0604020202020204" pitchFamily="34" charset="0"/>
                <a:cs typeface="Arial" panose="020B0604020202020204" pitchFamily="34" charset="0"/>
              </a:rPr>
              <a:t>const</a:t>
            </a:r>
            <a:r>
              <a:rPr lang="fr-FR" sz="2400" dirty="0" smtClean="0">
                <a:latin typeface="Arial" panose="020B0604020202020204" pitchFamily="34" charset="0"/>
                <a:cs typeface="Arial" panose="020B0604020202020204" pitchFamily="34" charset="0"/>
              </a:rPr>
              <a:t>			// </a:t>
            </a:r>
            <a:r>
              <a:rPr lang="fr-FR" sz="2400" dirty="0" err="1" smtClean="0">
                <a:latin typeface="Arial" panose="020B0604020202020204" pitchFamily="34" charset="0"/>
                <a:cs typeface="Arial" panose="020B0604020202020204" pitchFamily="34" charset="0"/>
              </a:rPr>
              <a:t>get</a:t>
            </a:r>
            <a:r>
              <a:rPr lang="fr-FR" sz="2400" dirty="0" smtClean="0">
                <a:latin typeface="Arial" panose="020B0604020202020204" pitchFamily="34" charset="0"/>
                <a:cs typeface="Arial" panose="020B0604020202020204" pitchFamily="34" charset="0"/>
              </a:rPr>
              <a:t> the </a:t>
            </a:r>
            <a:r>
              <a:rPr lang="fr-FR" sz="2400" dirty="0" err="1" smtClean="0">
                <a:latin typeface="Arial" panose="020B0604020202020204" pitchFamily="34" charset="0"/>
                <a:cs typeface="Arial" panose="020B0604020202020204" pitchFamily="34" charset="0"/>
              </a:rPr>
              <a:t>element</a:t>
            </a:r>
            <a:r>
              <a:rPr lang="fr-FR" sz="2400" dirty="0" smtClean="0">
                <a:latin typeface="Arial" panose="020B0604020202020204" pitchFamily="34" charset="0"/>
                <a:cs typeface="Arial" panose="020B0604020202020204" pitchFamily="34" charset="0"/>
              </a:rPr>
              <a:t> </a:t>
            </a:r>
          </a:p>
          <a:p>
            <a:pPr marL="0" indent="0">
              <a:buNone/>
            </a:pPr>
            <a:r>
              <a:rPr lang="en-US" sz="2400" dirty="0" err="1" smtClean="0">
                <a:latin typeface="Arial" panose="020B0604020202020204" pitchFamily="34" charset="0"/>
                <a:cs typeface="Arial" panose="020B0604020202020204" pitchFamily="34" charset="0"/>
              </a:rPr>
              <a:t>int</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getPreviousElementIndex</a:t>
            </a:r>
            <a:r>
              <a:rPr lang="en-US" sz="2400" dirty="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const</a:t>
            </a:r>
            <a:r>
              <a:rPr lang="en-US" sz="2400" dirty="0" smtClean="0">
                <a:latin typeface="Arial" panose="020B0604020202020204" pitchFamily="34" charset="0"/>
                <a:cs typeface="Arial" panose="020B0604020202020204" pitchFamily="34" charset="0"/>
              </a:rPr>
              <a:t>			// get the previous index</a:t>
            </a:r>
            <a:endParaRPr lang="en-US" sz="2400" dirty="0">
              <a:latin typeface="Arial" panose="020B0604020202020204" pitchFamily="34" charset="0"/>
              <a:cs typeface="Arial" panose="020B0604020202020204" pitchFamily="34" charset="0"/>
            </a:endParaRPr>
          </a:p>
          <a:p>
            <a:pPr marL="0" indent="0">
              <a:buNone/>
            </a:pPr>
            <a:r>
              <a:rPr lang="en-US" sz="2400" dirty="0" err="1" smtClean="0">
                <a:latin typeface="Arial" panose="020B0604020202020204" pitchFamily="34" charset="0"/>
                <a:cs typeface="Arial" panose="020B0604020202020204" pitchFamily="34" charset="0"/>
              </a:rPr>
              <a:t>int</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getCurrentElementIndex</a:t>
            </a:r>
            <a:r>
              <a:rPr lang="en-US" sz="2400" dirty="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const</a:t>
            </a:r>
            <a:r>
              <a:rPr lang="en-US" sz="2400" dirty="0" smtClean="0">
                <a:latin typeface="Arial" panose="020B0604020202020204" pitchFamily="34" charset="0"/>
                <a:cs typeface="Arial" panose="020B0604020202020204" pitchFamily="34" charset="0"/>
              </a:rPr>
              <a:t>			// get the current index</a:t>
            </a:r>
          </a:p>
          <a:p>
            <a:pPr marL="0" indent="0">
              <a:buNone/>
            </a:pPr>
            <a:r>
              <a:rPr lang="en-US" sz="2400" dirty="0">
                <a:latin typeface="Arial" panose="020B0604020202020204" pitchFamily="34" charset="0"/>
                <a:cs typeface="Arial" panose="020B0604020202020204" pitchFamily="34" charset="0"/>
              </a:rPr>
              <a:t>void </a:t>
            </a:r>
            <a:r>
              <a:rPr lang="en-US" sz="2400" dirty="0" err="1">
                <a:latin typeface="Arial" panose="020B0604020202020204" pitchFamily="34" charset="0"/>
                <a:cs typeface="Arial" panose="020B0604020202020204" pitchFamily="34" charset="0"/>
              </a:rPr>
              <a:t>shiftToRight</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int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start_index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int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end_index</a:t>
            </a:r>
            <a:r>
              <a:rPr lang="en-US" sz="2400" dirty="0" smtClean="0">
                <a:latin typeface="Arial" panose="020B0604020202020204" pitchFamily="34" charset="0"/>
                <a:cs typeface="Arial" panose="020B0604020202020204" pitchFamily="34" charset="0"/>
              </a:rPr>
              <a:t> )	// shift the element(s)</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void </a:t>
            </a:r>
            <a:r>
              <a:rPr lang="en-US" sz="2400" dirty="0" err="1">
                <a:latin typeface="Arial" panose="020B0604020202020204" pitchFamily="34" charset="0"/>
                <a:cs typeface="Arial" panose="020B0604020202020204" pitchFamily="34" charset="0"/>
              </a:rPr>
              <a:t>processOneStep</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 perform one insertion step</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altLang="zh-TW" sz="2400" b="1" dirty="0" smtClean="0">
                <a:latin typeface="Arial" panose="020B0604020202020204" pitchFamily="34" charset="0"/>
                <a:cs typeface="Arial" panose="020B0604020202020204" pitchFamily="34" charset="0"/>
              </a:rPr>
              <a:t>You can add or modify any other functions in </a:t>
            </a:r>
            <a:r>
              <a:rPr lang="en-US" altLang="zh-TW" sz="2400" dirty="0" err="1" smtClean="0">
                <a:latin typeface="Arial" panose="020B0604020202020204" pitchFamily="34" charset="0"/>
                <a:cs typeface="Arial" panose="020B0604020202020204" pitchFamily="34" charset="0"/>
              </a:rPr>
              <a:t>mySystem_SortingVisualization.h</a:t>
            </a:r>
            <a:r>
              <a:rPr lang="en-US" altLang="zh-TW" sz="2400" dirty="0" smtClean="0">
                <a:latin typeface="Arial" panose="020B0604020202020204" pitchFamily="34" charset="0"/>
                <a:cs typeface="Arial" panose="020B0604020202020204" pitchFamily="34" charset="0"/>
              </a:rPr>
              <a:t> or mySystem_SortingVisualization.cpp.</a:t>
            </a:r>
          </a:p>
          <a:p>
            <a:pPr marL="0" indent="0">
              <a:buNone/>
            </a:pPr>
            <a:r>
              <a:rPr lang="en-US" altLang="zh-TW" sz="2400" b="1" dirty="0" smtClean="0">
                <a:latin typeface="Arial" panose="020B0604020202020204" pitchFamily="34" charset="0"/>
                <a:cs typeface="Arial" panose="020B0604020202020204" pitchFamily="34" charset="0"/>
              </a:rPr>
              <a:t>You must not modify other files.</a:t>
            </a:r>
          </a:p>
          <a:p>
            <a:pPr marL="0" indent="0">
              <a:buNone/>
            </a:pPr>
            <a:endParaRPr lang="zh-TW"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16285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2036" y="-114304"/>
            <a:ext cx="11869964" cy="1325563"/>
          </a:xfrm>
        </p:spPr>
        <p:txBody>
          <a:bodyPr>
            <a:normAutofit/>
          </a:bodyPr>
          <a:lstStyle/>
          <a:p>
            <a:r>
              <a:rPr lang="en-US" altLang="zh-TW" dirty="0" smtClean="0"/>
              <a:t>Question 3</a:t>
            </a:r>
            <a:r>
              <a:rPr lang="en-US" altLang="zh-TW" dirty="0"/>
              <a:t>: </a:t>
            </a:r>
            <a:r>
              <a:rPr lang="en-US" altLang="zh-TW" dirty="0" smtClean="0"/>
              <a:t>Marking Scheme</a:t>
            </a:r>
            <a:endParaRPr lang="en-US" dirty="0"/>
          </a:p>
        </p:txBody>
      </p:sp>
      <p:sp>
        <p:nvSpPr>
          <p:cNvPr id="3" name="內容版面配置區 2"/>
          <p:cNvSpPr>
            <a:spLocks noGrp="1"/>
          </p:cNvSpPr>
          <p:nvPr>
            <p:ph idx="1"/>
          </p:nvPr>
        </p:nvSpPr>
        <p:spPr>
          <a:xfrm>
            <a:off x="322035" y="982659"/>
            <a:ext cx="11493727" cy="5875341"/>
          </a:xfrm>
        </p:spPr>
        <p:txBody>
          <a:bodyPr>
            <a:noAutofit/>
          </a:bodyPr>
          <a:lstStyle/>
          <a:p>
            <a:pPr marL="0" indent="0">
              <a:buNone/>
            </a:pPr>
            <a:r>
              <a:rPr lang="en-US" sz="2400" b="1" dirty="0" smtClean="0">
                <a:latin typeface="Arial" panose="020B0604020202020204" pitchFamily="34" charset="0"/>
                <a:cs typeface="Arial" panose="020B0604020202020204" pitchFamily="34" charset="0"/>
              </a:rPr>
              <a:t>Must sort 50 positive integers which are generated randomly inside [1,50].</a:t>
            </a:r>
          </a:p>
          <a:p>
            <a:pPr marL="0" indent="0">
              <a:buNone/>
            </a:pPr>
            <a:r>
              <a:rPr lang="en-US" sz="2400" dirty="0" smtClean="0">
                <a:latin typeface="Arial" panose="020B0604020202020204" pitchFamily="34" charset="0"/>
                <a:cs typeface="Arial" panose="020B0604020202020204" pitchFamily="34" charset="0"/>
              </a:rPr>
              <a:t>1. [20%] Reset( ) works correctly. Press ‘r’.</a:t>
            </a:r>
          </a:p>
          <a:p>
            <a:pPr marL="0" indent="0">
              <a:buNone/>
            </a:pPr>
            <a:r>
              <a:rPr lang="en-US" sz="2400" dirty="0" smtClean="0">
                <a:latin typeface="Arial" panose="020B0604020202020204" pitchFamily="34" charset="0"/>
                <a:cs typeface="Arial" panose="020B0604020202020204" pitchFamily="34" charset="0"/>
              </a:rPr>
              <a:t>2. [20%] The result is correct for sorting the elements in ascending order. Must include the intermediate result(s). Press the spacebar to perform one insertion operations.</a:t>
            </a:r>
          </a:p>
          <a:p>
            <a:pPr marL="0" indent="0">
              <a:buNone/>
            </a:pPr>
            <a:r>
              <a:rPr lang="en-US" sz="2400" dirty="0" smtClean="0">
                <a:latin typeface="Arial" panose="020B0604020202020204" pitchFamily="34" charset="0"/>
                <a:cs typeface="Arial" panose="020B0604020202020204" pitchFamily="34" charset="0"/>
              </a:rPr>
              <a:t>3. [20%] The </a:t>
            </a:r>
            <a:r>
              <a:rPr lang="en-US" sz="2400" dirty="0">
                <a:latin typeface="Arial" panose="020B0604020202020204" pitchFamily="34" charset="0"/>
                <a:cs typeface="Arial" panose="020B0604020202020204" pitchFamily="34" charset="0"/>
              </a:rPr>
              <a:t>result </a:t>
            </a:r>
            <a:r>
              <a:rPr lang="en-US" sz="2400" dirty="0" smtClean="0">
                <a:latin typeface="Arial" panose="020B0604020202020204" pitchFamily="34" charset="0"/>
                <a:cs typeface="Arial" panose="020B0604020202020204" pitchFamily="34" charset="0"/>
              </a:rPr>
              <a:t>is correct </a:t>
            </a:r>
            <a:r>
              <a:rPr lang="en-US" sz="2400" dirty="0">
                <a:latin typeface="Arial" panose="020B0604020202020204" pitchFamily="34" charset="0"/>
                <a:cs typeface="Arial" panose="020B0604020202020204" pitchFamily="34" charset="0"/>
              </a:rPr>
              <a:t>for sorting the elements in </a:t>
            </a:r>
            <a:r>
              <a:rPr lang="en-US" sz="2400" dirty="0" smtClean="0">
                <a:latin typeface="Arial" panose="020B0604020202020204" pitchFamily="34" charset="0"/>
                <a:cs typeface="Arial" panose="020B0604020202020204" pitchFamily="34" charset="0"/>
              </a:rPr>
              <a:t>descending order. Must </a:t>
            </a:r>
            <a:r>
              <a:rPr lang="en-US" sz="2400" dirty="0">
                <a:latin typeface="Arial" panose="020B0604020202020204" pitchFamily="34" charset="0"/>
                <a:cs typeface="Arial" panose="020B0604020202020204" pitchFamily="34" charset="0"/>
              </a:rPr>
              <a:t>include the intermediate </a:t>
            </a:r>
            <a:r>
              <a:rPr lang="en-US" sz="2400" dirty="0" smtClean="0">
                <a:latin typeface="Arial" panose="020B0604020202020204" pitchFamily="34" charset="0"/>
                <a:cs typeface="Arial" panose="020B0604020202020204" pitchFamily="34" charset="0"/>
              </a:rPr>
              <a:t>result(s). </a:t>
            </a:r>
            <a:r>
              <a:rPr lang="en-US" sz="2400" dirty="0">
                <a:latin typeface="Arial" panose="020B0604020202020204" pitchFamily="34" charset="0"/>
                <a:cs typeface="Arial" panose="020B0604020202020204" pitchFamily="34" charset="0"/>
              </a:rPr>
              <a:t>Press the spacebar to perform one insertion operations.</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zh-TW" altLang="en-US" sz="24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srcRect l="26745" t="13541" r="31843" b="15834"/>
          <a:stretch/>
        </p:blipFill>
        <p:spPr>
          <a:xfrm>
            <a:off x="3240889" y="3889390"/>
            <a:ext cx="2400009" cy="2311371"/>
          </a:xfrm>
          <a:prstGeom prst="rect">
            <a:avLst/>
          </a:prstGeom>
        </p:spPr>
      </p:pic>
      <p:pic>
        <p:nvPicPr>
          <p:cNvPr id="6" name="Picture 5"/>
          <p:cNvPicPr>
            <a:picLocks noChangeAspect="1"/>
          </p:cNvPicPr>
          <p:nvPr/>
        </p:nvPicPr>
        <p:blipFill rotWithShape="1">
          <a:blip r:embed="rId3"/>
          <a:srcRect l="26863" t="14166" r="31608" b="15833"/>
          <a:stretch/>
        </p:blipFill>
        <p:spPr>
          <a:xfrm>
            <a:off x="6493742" y="3900475"/>
            <a:ext cx="2416670" cy="2300286"/>
          </a:xfrm>
          <a:prstGeom prst="rect">
            <a:avLst/>
          </a:prstGeom>
        </p:spPr>
      </p:pic>
      <p:sp>
        <p:nvSpPr>
          <p:cNvPr id="7" name="TextBox 6"/>
          <p:cNvSpPr txBox="1"/>
          <p:nvPr/>
        </p:nvSpPr>
        <p:spPr>
          <a:xfrm>
            <a:off x="3427343" y="6290730"/>
            <a:ext cx="2197205" cy="400110"/>
          </a:xfrm>
          <a:prstGeom prst="rect">
            <a:avLst/>
          </a:prstGeom>
          <a:noFill/>
        </p:spPr>
        <p:txBody>
          <a:bodyPr wrap="none" rtlCol="0">
            <a:spAutoFit/>
          </a:bodyPr>
          <a:lstStyle/>
          <a:p>
            <a:r>
              <a:rPr lang="en-US" sz="2000" dirty="0" smtClean="0"/>
              <a:t>Intermediate result</a:t>
            </a:r>
            <a:endParaRPr lang="en-US" sz="2000" dirty="0"/>
          </a:p>
        </p:txBody>
      </p:sp>
      <p:sp>
        <p:nvSpPr>
          <p:cNvPr id="8" name="TextBox 7"/>
          <p:cNvSpPr txBox="1"/>
          <p:nvPr/>
        </p:nvSpPr>
        <p:spPr>
          <a:xfrm>
            <a:off x="6634723" y="6269869"/>
            <a:ext cx="2197205" cy="400110"/>
          </a:xfrm>
          <a:prstGeom prst="rect">
            <a:avLst/>
          </a:prstGeom>
          <a:noFill/>
        </p:spPr>
        <p:txBody>
          <a:bodyPr wrap="none" rtlCol="0">
            <a:spAutoFit/>
          </a:bodyPr>
          <a:lstStyle/>
          <a:p>
            <a:r>
              <a:rPr lang="en-US" sz="2000" dirty="0" smtClean="0"/>
              <a:t>Intermediate result</a:t>
            </a:r>
            <a:endParaRPr lang="en-US" sz="2000" dirty="0"/>
          </a:p>
        </p:txBody>
      </p:sp>
    </p:spTree>
    <p:extLst>
      <p:ext uri="{BB962C8B-B14F-4D97-AF65-F5344CB8AC3E}">
        <p14:creationId xmlns:p14="http://schemas.microsoft.com/office/powerpoint/2010/main" val="15112657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2036" y="-114304"/>
            <a:ext cx="11869964" cy="1325563"/>
          </a:xfrm>
        </p:spPr>
        <p:txBody>
          <a:bodyPr>
            <a:normAutofit/>
          </a:bodyPr>
          <a:lstStyle/>
          <a:p>
            <a:r>
              <a:rPr lang="en-US" altLang="zh-TW" dirty="0" smtClean="0"/>
              <a:t>Question 3</a:t>
            </a:r>
            <a:r>
              <a:rPr lang="en-US" altLang="zh-TW" dirty="0"/>
              <a:t>: </a:t>
            </a:r>
            <a:r>
              <a:rPr lang="en-US" altLang="zh-TW" dirty="0" smtClean="0"/>
              <a:t>Marking Scheme</a:t>
            </a:r>
            <a:endParaRPr lang="en-US" dirty="0"/>
          </a:p>
        </p:txBody>
      </p:sp>
      <p:sp>
        <p:nvSpPr>
          <p:cNvPr id="3" name="內容版面配置區 2"/>
          <p:cNvSpPr>
            <a:spLocks noGrp="1"/>
          </p:cNvSpPr>
          <p:nvPr>
            <p:ph idx="1"/>
          </p:nvPr>
        </p:nvSpPr>
        <p:spPr>
          <a:xfrm>
            <a:off x="322035" y="982659"/>
            <a:ext cx="11493727" cy="5875341"/>
          </a:xfrm>
        </p:spPr>
        <p:txBody>
          <a:bodyPr>
            <a:noAutofit/>
          </a:bodyPr>
          <a:lstStyle/>
          <a:p>
            <a:pPr marL="0" indent="0">
              <a:buNone/>
            </a:pPr>
            <a:r>
              <a:rPr lang="en-US" sz="2400" b="1" dirty="0" smtClean="0">
                <a:latin typeface="Arial" panose="020B0604020202020204" pitchFamily="34" charset="0"/>
                <a:cs typeface="Arial" panose="020B0604020202020204" pitchFamily="34" charset="0"/>
              </a:rPr>
              <a:t>Must sort 50 positive integers which are generated randomly inside [1,50].</a:t>
            </a:r>
          </a:p>
          <a:p>
            <a:pPr marL="0" indent="0">
              <a:buNone/>
            </a:pPr>
            <a:r>
              <a:rPr lang="en-US" sz="2400" dirty="0" smtClean="0">
                <a:latin typeface="Arial" panose="020B0604020202020204" pitchFamily="34" charset="0"/>
                <a:cs typeface="Arial" panose="020B0604020202020204" pitchFamily="34" charset="0"/>
              </a:rPr>
              <a:t>4. [10%] The sorting options work correctly at any time, e.g., sorting some elements and then using another sorting option. Press ‘1’ or ‘2’.</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5. [15%] The previous index is shown correctly. The corresponding element is drawn as a green frame.</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6. [15%] The current index is shown correctly. </a:t>
            </a:r>
            <a:r>
              <a:rPr lang="en-US" sz="2400" dirty="0">
                <a:latin typeface="Arial" panose="020B0604020202020204" pitchFamily="34" charset="0"/>
                <a:cs typeface="Arial" panose="020B0604020202020204" pitchFamily="34" charset="0"/>
              </a:rPr>
              <a:t>The corresponding element is drawn </a:t>
            </a:r>
            <a:r>
              <a:rPr lang="en-US" sz="2400" dirty="0" smtClean="0">
                <a:latin typeface="Arial" panose="020B0604020202020204" pitchFamily="34" charset="0"/>
                <a:cs typeface="Arial" panose="020B0604020202020204" pitchFamily="34" charset="0"/>
              </a:rPr>
              <a:t>as an orange frame</a:t>
            </a:r>
            <a:r>
              <a:rPr lang="en-US" sz="2400" dirty="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zh-TW"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411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0484" y="0"/>
            <a:ext cx="10515600" cy="1325563"/>
          </a:xfrm>
        </p:spPr>
        <p:txBody>
          <a:bodyPr/>
          <a:lstStyle/>
          <a:p>
            <a:r>
              <a:rPr lang="en-US" altLang="zh-TW" dirty="0" smtClean="0"/>
              <a:t>Files</a:t>
            </a:r>
            <a:endParaRPr lang="zh-TW" altLang="en-US" dirty="0"/>
          </a:p>
        </p:txBody>
      </p:sp>
      <p:sp>
        <p:nvSpPr>
          <p:cNvPr id="3" name="內容版面配置區 2"/>
          <p:cNvSpPr>
            <a:spLocks noGrp="1"/>
          </p:cNvSpPr>
          <p:nvPr>
            <p:ph idx="1"/>
          </p:nvPr>
        </p:nvSpPr>
        <p:spPr>
          <a:xfrm>
            <a:off x="620484" y="992838"/>
            <a:ext cx="10923815" cy="5687880"/>
          </a:xfrm>
        </p:spPr>
        <p:txBody>
          <a:bodyPr>
            <a:normAutofit fontScale="92500" lnSpcReduction="10000"/>
          </a:bodyPr>
          <a:lstStyle/>
          <a:p>
            <a:pPr marL="0" indent="0">
              <a:buNone/>
            </a:pPr>
            <a:r>
              <a:rPr lang="en-US" altLang="zh-TW" dirty="0" smtClean="0"/>
              <a:t>You can add new functions/methods or delete existing functions/methods in the following files:</a:t>
            </a:r>
          </a:p>
          <a:p>
            <a:pPr>
              <a:buFont typeface="Wingdings" panose="05000000000000000000" pitchFamily="2" charset="2"/>
              <a:buChar char="§"/>
            </a:pPr>
            <a:r>
              <a:rPr lang="en-US" altLang="zh-TW" dirty="0" err="1" smtClean="0"/>
              <a:t>mySystemApp.h</a:t>
            </a:r>
            <a:r>
              <a:rPr lang="en-US" altLang="zh-TW" dirty="0" smtClean="0"/>
              <a:t>, mySystemApp.cpp</a:t>
            </a:r>
          </a:p>
          <a:p>
            <a:pPr>
              <a:buFont typeface="Wingdings" panose="05000000000000000000" pitchFamily="2" charset="2"/>
              <a:buChar char="§"/>
            </a:pPr>
            <a:r>
              <a:rPr lang="en-US" dirty="0" err="1" smtClean="0"/>
              <a:t>graph_basics.h</a:t>
            </a:r>
            <a:endParaRPr lang="en-US" altLang="zh-TW" dirty="0" smtClean="0"/>
          </a:p>
          <a:p>
            <a:pPr>
              <a:buFont typeface="Wingdings" panose="05000000000000000000" pitchFamily="2" charset="2"/>
              <a:buChar char="§"/>
            </a:pPr>
            <a:r>
              <a:rPr lang="en-US" altLang="zh-TW" dirty="0" err="1" smtClean="0"/>
              <a:t>mySystem_GraphSystem.h</a:t>
            </a:r>
            <a:endParaRPr lang="en-US" altLang="zh-TW" dirty="0" smtClean="0"/>
          </a:p>
          <a:p>
            <a:pPr>
              <a:buFont typeface="Wingdings" panose="05000000000000000000" pitchFamily="2" charset="2"/>
              <a:buChar char="§"/>
            </a:pPr>
            <a:r>
              <a:rPr lang="en-US" altLang="zh-TW" dirty="0" smtClean="0"/>
              <a:t>mySystem_GraphSystem.cpp</a:t>
            </a:r>
          </a:p>
          <a:p>
            <a:pPr>
              <a:buFont typeface="Wingdings" panose="05000000000000000000" pitchFamily="2" charset="2"/>
              <a:buChar char="§"/>
            </a:pPr>
            <a:r>
              <a:rPr lang="en-US" altLang="zh-TW" dirty="0" err="1" smtClean="0"/>
              <a:t>mySystem_MonteCarlo.h</a:t>
            </a:r>
            <a:endParaRPr lang="en-US" altLang="zh-TW" dirty="0"/>
          </a:p>
          <a:p>
            <a:pPr>
              <a:buFont typeface="Wingdings" panose="05000000000000000000" pitchFamily="2" charset="2"/>
              <a:buChar char="§"/>
            </a:pPr>
            <a:r>
              <a:rPr lang="en-US" altLang="zh-TW" dirty="0" smtClean="0"/>
              <a:t>mySystem_MonteCarlo.cpp</a:t>
            </a:r>
          </a:p>
          <a:p>
            <a:pPr>
              <a:buFont typeface="Wingdings" panose="05000000000000000000" pitchFamily="2" charset="2"/>
              <a:buChar char="§"/>
            </a:pPr>
            <a:r>
              <a:rPr lang="en-US" altLang="zh-TW" dirty="0" err="1" smtClean="0"/>
              <a:t>mySystem_SortingVisualization.h</a:t>
            </a:r>
            <a:endParaRPr lang="en-US" altLang="zh-TW" dirty="0" smtClean="0"/>
          </a:p>
          <a:p>
            <a:pPr>
              <a:buFont typeface="Wingdings" panose="05000000000000000000" pitchFamily="2" charset="2"/>
              <a:buChar char="§"/>
            </a:pPr>
            <a:r>
              <a:rPr lang="en-US" altLang="zh-TW" dirty="0" smtClean="0"/>
              <a:t>mySystem_SortingVisualization.cpp</a:t>
            </a:r>
          </a:p>
          <a:p>
            <a:pPr marL="0" indent="0">
              <a:buNone/>
            </a:pPr>
            <a:r>
              <a:rPr lang="en-US" altLang="zh-TW" dirty="0" smtClean="0"/>
              <a:t>The message “</a:t>
            </a:r>
            <a:r>
              <a:rPr lang="en-US" dirty="0" smtClean="0"/>
              <a:t>Fill your or modify own stuff” is only for your own reference. You can modify anything in the above files.</a:t>
            </a:r>
            <a:r>
              <a:rPr lang="en-US" altLang="zh-TW" dirty="0" smtClean="0"/>
              <a:t> </a:t>
            </a:r>
          </a:p>
          <a:p>
            <a:pPr marL="0" indent="0">
              <a:buNone/>
            </a:pPr>
            <a:r>
              <a:rPr lang="en-US" altLang="zh-TW" b="1" dirty="0" smtClean="0">
                <a:solidFill>
                  <a:srgbClr val="C00000"/>
                </a:solidFill>
              </a:rPr>
              <a:t>You must not modify other files that are not listed here.</a:t>
            </a:r>
          </a:p>
        </p:txBody>
      </p:sp>
    </p:spTree>
    <p:extLst>
      <p:ext uri="{BB962C8B-B14F-4D97-AF65-F5344CB8AC3E}">
        <p14:creationId xmlns:p14="http://schemas.microsoft.com/office/powerpoint/2010/main" val="13831025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95313" y="539750"/>
            <a:ext cx="10515600" cy="4351338"/>
          </a:xfrm>
        </p:spPr>
        <p:txBody>
          <a:bodyPr/>
          <a:lstStyle/>
          <a:p>
            <a:pPr marL="0" indent="0">
              <a:buNone/>
            </a:pPr>
            <a:r>
              <a:rPr lang="en-US" altLang="zh-TW" dirty="0" smtClean="0"/>
              <a:t>Enjoy programming! </a:t>
            </a:r>
            <a:endParaRPr lang="zh-TW" altLang="en-US" dirty="0"/>
          </a:p>
        </p:txBody>
      </p:sp>
      <p:pic>
        <p:nvPicPr>
          <p:cNvPr id="5" name="圖片 4"/>
          <p:cNvPicPr>
            <a:picLocks noChangeAspect="1"/>
          </p:cNvPicPr>
          <p:nvPr/>
        </p:nvPicPr>
        <p:blipFill rotWithShape="1">
          <a:blip r:embed="rId2"/>
          <a:srcRect l="21746" t="3058" r="22804" b="7715"/>
          <a:stretch/>
        </p:blipFill>
        <p:spPr>
          <a:xfrm>
            <a:off x="3363005" y="1214439"/>
            <a:ext cx="4238171" cy="4262436"/>
          </a:xfrm>
          <a:prstGeom prst="rect">
            <a:avLst/>
          </a:prstGeom>
        </p:spPr>
      </p:pic>
      <p:sp>
        <p:nvSpPr>
          <p:cNvPr id="4" name="笑臉 3"/>
          <p:cNvSpPr/>
          <p:nvPr/>
        </p:nvSpPr>
        <p:spPr>
          <a:xfrm>
            <a:off x="5024891" y="2888457"/>
            <a:ext cx="914400" cy="914400"/>
          </a:xfrm>
          <a:prstGeom prst="smileyFac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itle 1"/>
          <p:cNvSpPr>
            <a:spLocks noGrp="1"/>
          </p:cNvSpPr>
          <p:nvPr>
            <p:ph type="title"/>
          </p:nvPr>
        </p:nvSpPr>
        <p:spPr>
          <a:xfrm>
            <a:off x="10782300" y="5476875"/>
            <a:ext cx="1409700" cy="1325563"/>
          </a:xfrm>
        </p:spPr>
        <p:txBody>
          <a:bodyPr/>
          <a:lstStyle/>
          <a:p>
            <a:r>
              <a:rPr lang="en-US" dirty="0" smtClean="0"/>
              <a:t>End</a:t>
            </a:r>
            <a:endParaRPr lang="en-US" dirty="0"/>
          </a:p>
        </p:txBody>
      </p:sp>
    </p:spTree>
    <p:extLst>
      <p:ext uri="{BB962C8B-B14F-4D97-AF65-F5344CB8AC3E}">
        <p14:creationId xmlns:p14="http://schemas.microsoft.com/office/powerpoint/2010/main" val="187024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demo program</a:t>
            </a:r>
            <a:endParaRPr lang="en-US" dirty="0"/>
          </a:p>
        </p:txBody>
      </p:sp>
      <p:sp>
        <p:nvSpPr>
          <p:cNvPr id="3" name="Content Placeholder 2"/>
          <p:cNvSpPr>
            <a:spLocks noGrp="1"/>
          </p:cNvSpPr>
          <p:nvPr>
            <p:ph idx="1"/>
          </p:nvPr>
        </p:nvSpPr>
        <p:spPr/>
        <p:txBody>
          <a:bodyPr/>
          <a:lstStyle/>
          <a:p>
            <a:r>
              <a:rPr lang="en-US" b="1" dirty="0" smtClean="0">
                <a:solidFill>
                  <a:srgbClr val="C00000"/>
                </a:solidFill>
              </a:rPr>
              <a:t>The demo program may have bugs</a:t>
            </a:r>
            <a:r>
              <a:rPr lang="en-US" dirty="0" smtClean="0"/>
              <a:t>. It shows you some functions that are relevant to the questions. But some of the functions may be incorrect. It is for your own reference. </a:t>
            </a:r>
          </a:p>
          <a:p>
            <a:endParaRPr lang="en-US" dirty="0"/>
          </a:p>
          <a:p>
            <a:r>
              <a:rPr lang="en-US" dirty="0" smtClean="0"/>
              <a:t>You must follow the instruction to finish the questions. </a:t>
            </a:r>
            <a:r>
              <a:rPr lang="en-US" b="1" dirty="0" smtClean="0"/>
              <a:t>We mark your programs based on the instruction.</a:t>
            </a:r>
            <a:endParaRPr lang="en-US" b="1" dirty="0"/>
          </a:p>
        </p:txBody>
      </p:sp>
    </p:spTree>
    <p:extLst>
      <p:ext uri="{BB962C8B-B14F-4D97-AF65-F5344CB8AC3E}">
        <p14:creationId xmlns:p14="http://schemas.microsoft.com/office/powerpoint/2010/main" val="145826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5604" y="0"/>
            <a:ext cx="10515600" cy="1325563"/>
          </a:xfrm>
        </p:spPr>
        <p:txBody>
          <a:bodyPr/>
          <a:lstStyle/>
          <a:p>
            <a:r>
              <a:rPr lang="en-US" altLang="zh-TW" b="1" dirty="0" smtClean="0"/>
              <a:t>System key usage</a:t>
            </a:r>
            <a:endParaRPr lang="zh-TW" altLang="en-US" b="1" dirty="0"/>
          </a:p>
        </p:txBody>
      </p:sp>
      <p:sp>
        <p:nvSpPr>
          <p:cNvPr id="3" name="內容版面配置區 2"/>
          <p:cNvSpPr>
            <a:spLocks noGrp="1"/>
          </p:cNvSpPr>
          <p:nvPr>
            <p:ph idx="1"/>
          </p:nvPr>
        </p:nvSpPr>
        <p:spPr>
          <a:xfrm>
            <a:off x="447869" y="1311275"/>
            <a:ext cx="11495315" cy="4351338"/>
          </a:xfrm>
        </p:spPr>
        <p:txBody>
          <a:bodyPr>
            <a:normAutofit fontScale="92500" lnSpcReduction="10000"/>
          </a:bodyPr>
          <a:lstStyle/>
          <a:p>
            <a:pPr marL="0" indent="0">
              <a:buNone/>
            </a:pPr>
            <a:endParaRPr lang="en-US" altLang="zh-TW" sz="4000" dirty="0" smtClean="0"/>
          </a:p>
          <a:p>
            <a:r>
              <a:rPr lang="en-US" altLang="zh-TW" sz="4000" dirty="0" smtClean="0"/>
              <a:t>F1: The Graph system</a:t>
            </a:r>
            <a:endParaRPr lang="en-US" altLang="zh-TW" sz="4000" dirty="0"/>
          </a:p>
          <a:p>
            <a:r>
              <a:rPr lang="en-US" altLang="zh-TW" sz="4000" dirty="0" smtClean="0"/>
              <a:t>F2</a:t>
            </a:r>
            <a:r>
              <a:rPr lang="en-US" altLang="zh-TW" sz="4000" dirty="0"/>
              <a:t>: The Monte Carlo simulation</a:t>
            </a:r>
            <a:endParaRPr lang="en-US" altLang="zh-TW" sz="4000" dirty="0" smtClean="0"/>
          </a:p>
          <a:p>
            <a:r>
              <a:rPr lang="en-US" altLang="zh-TW" sz="4000" dirty="0" smtClean="0"/>
              <a:t>F3: Sorting Visualization</a:t>
            </a:r>
          </a:p>
          <a:p>
            <a:r>
              <a:rPr lang="en-US" altLang="zh-TW" sz="4000" dirty="0" smtClean="0"/>
              <a:t>F5: Show student information on the top bar</a:t>
            </a:r>
            <a:endParaRPr lang="en-US" altLang="zh-TW" sz="4000" dirty="0"/>
          </a:p>
          <a:p>
            <a:r>
              <a:rPr lang="en-US" altLang="zh-TW" sz="4000" dirty="0" smtClean="0"/>
              <a:t> ‘s’: Show student information on the console window</a:t>
            </a:r>
          </a:p>
          <a:p>
            <a:r>
              <a:rPr lang="en-US" altLang="zh-TW" sz="4000" dirty="0" smtClean="0"/>
              <a:t>ESC: quit the program </a:t>
            </a:r>
            <a:endParaRPr lang="zh-TW" altLang="en-US" sz="4000" dirty="0"/>
          </a:p>
        </p:txBody>
      </p:sp>
    </p:spTree>
    <p:extLst>
      <p:ext uri="{BB962C8B-B14F-4D97-AF65-F5344CB8AC3E}">
        <p14:creationId xmlns:p14="http://schemas.microsoft.com/office/powerpoint/2010/main" val="4266577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2" y="136525"/>
            <a:ext cx="10515600" cy="1325563"/>
          </a:xfrm>
        </p:spPr>
        <p:txBody>
          <a:bodyPr/>
          <a:lstStyle/>
          <a:p>
            <a:r>
              <a:rPr lang="en-US" b="1" dirty="0" smtClean="0">
                <a:solidFill>
                  <a:srgbClr val="C00000"/>
                </a:solidFill>
              </a:rPr>
              <a:t>Main Task (MUST IMPLEMENT)</a:t>
            </a:r>
            <a:endParaRPr lang="en-US" b="1" dirty="0">
              <a:solidFill>
                <a:srgbClr val="C00000"/>
              </a:solidFill>
            </a:endParaRPr>
          </a:p>
        </p:txBody>
      </p:sp>
      <p:sp>
        <p:nvSpPr>
          <p:cNvPr id="3" name="Content Placeholder 2"/>
          <p:cNvSpPr>
            <a:spLocks noGrp="1"/>
          </p:cNvSpPr>
          <p:nvPr>
            <p:ph idx="1"/>
          </p:nvPr>
        </p:nvSpPr>
        <p:spPr>
          <a:xfrm>
            <a:off x="435244" y="1690688"/>
            <a:ext cx="11353800" cy="4351338"/>
          </a:xfrm>
        </p:spPr>
        <p:txBody>
          <a:bodyPr>
            <a:normAutofit/>
          </a:bodyPr>
          <a:lstStyle/>
          <a:p>
            <a:pPr marL="0" indent="0">
              <a:buNone/>
            </a:pPr>
            <a:r>
              <a:rPr lang="en-US" sz="3600" dirty="0" smtClean="0"/>
              <a:t>Press ‘s’ to show the student information.</a:t>
            </a:r>
          </a:p>
          <a:p>
            <a:pPr marL="0" indent="0">
              <a:buNone/>
            </a:pPr>
            <a:endParaRPr lang="en-US" sz="3600" dirty="0" smtClean="0"/>
          </a:p>
          <a:p>
            <a:pPr marL="0" indent="0">
              <a:buNone/>
            </a:pPr>
            <a:r>
              <a:rPr lang="en-US" sz="3600" dirty="0" smtClean="0"/>
              <a:t>Implement function MY_SYSTEM_APP:: </a:t>
            </a:r>
            <a:r>
              <a:rPr lang="en-US" sz="3600" b="1" dirty="0" smtClean="0"/>
              <a:t>showStudentInfo_2021</a:t>
            </a:r>
            <a:r>
              <a:rPr lang="en-US" sz="3600" dirty="0" smtClean="0"/>
              <a:t>()</a:t>
            </a:r>
          </a:p>
          <a:p>
            <a:pPr marL="0" indent="0">
              <a:buNone/>
            </a:pPr>
            <a:endParaRPr lang="en-US" sz="3600" dirty="0" smtClean="0"/>
          </a:p>
          <a:p>
            <a:pPr marL="0" indent="0">
              <a:buNone/>
            </a:pPr>
            <a:r>
              <a:rPr lang="en-US" sz="3600" b="1" dirty="0" smtClean="0"/>
              <a:t>You must implement this function. </a:t>
            </a:r>
          </a:p>
          <a:p>
            <a:pPr marL="0" indent="0">
              <a:buNone/>
            </a:pPr>
            <a:r>
              <a:rPr lang="en-US" sz="3600" b="1" dirty="0" smtClean="0"/>
              <a:t>If not, your score is zero.</a:t>
            </a:r>
            <a:endParaRPr lang="en-US" sz="3600" b="1" dirty="0"/>
          </a:p>
        </p:txBody>
      </p:sp>
    </p:spTree>
    <p:extLst>
      <p:ext uri="{BB962C8B-B14F-4D97-AF65-F5344CB8AC3E}">
        <p14:creationId xmlns:p14="http://schemas.microsoft.com/office/powerpoint/2010/main" val="57159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19746" y="466"/>
            <a:ext cx="10515600" cy="1325563"/>
          </a:xfrm>
        </p:spPr>
        <p:txBody>
          <a:bodyPr>
            <a:normAutofit/>
          </a:bodyPr>
          <a:lstStyle/>
          <a:p>
            <a:r>
              <a:rPr lang="en-US" altLang="zh-TW" dirty="0" smtClean="0"/>
              <a:t>Question 1. Press F1: Graph </a:t>
            </a:r>
            <a:r>
              <a:rPr lang="en-US" altLang="zh-TW" dirty="0"/>
              <a:t>System</a:t>
            </a:r>
            <a:br>
              <a:rPr lang="en-US" altLang="zh-TW" dirty="0"/>
            </a:br>
            <a:r>
              <a:rPr lang="en-US" altLang="zh-TW" dirty="0" smtClean="0"/>
              <a:t>mySystem_GraphSystem.cpp and .h</a:t>
            </a:r>
            <a:endParaRPr lang="zh-TW" altLang="en-US" dirty="0"/>
          </a:p>
        </p:txBody>
      </p:sp>
      <p:sp>
        <p:nvSpPr>
          <p:cNvPr id="3" name="內容版面配置區 2"/>
          <p:cNvSpPr>
            <a:spLocks noGrp="1"/>
          </p:cNvSpPr>
          <p:nvPr>
            <p:ph idx="1"/>
          </p:nvPr>
        </p:nvSpPr>
        <p:spPr>
          <a:xfrm>
            <a:off x="419746" y="1326029"/>
            <a:ext cx="11610889" cy="5225142"/>
          </a:xfrm>
        </p:spPr>
        <p:txBody>
          <a:bodyPr>
            <a:normAutofit/>
          </a:bodyPr>
          <a:lstStyle/>
          <a:p>
            <a:r>
              <a:rPr lang="en-US" altLang="zh-TW" sz="3200" dirty="0" smtClean="0"/>
              <a:t>Implement a graph system</a:t>
            </a:r>
          </a:p>
          <a:p>
            <a:r>
              <a:rPr lang="en-US" altLang="zh-TW" sz="3200" dirty="0" smtClean="0"/>
              <a:t>Add nodes</a:t>
            </a:r>
          </a:p>
          <a:p>
            <a:r>
              <a:rPr lang="en-US" altLang="zh-TW" sz="3200" dirty="0" smtClean="0"/>
              <a:t>Add edges</a:t>
            </a:r>
          </a:p>
          <a:p>
            <a:r>
              <a:rPr lang="en-US" altLang="zh-TW" sz="3200" dirty="0" smtClean="0"/>
              <a:t>Select/unselect a node by clicking the left mouse button</a:t>
            </a:r>
          </a:p>
          <a:p>
            <a:r>
              <a:rPr lang="en-US" altLang="zh-TW" sz="3200" dirty="0" smtClean="0"/>
              <a:t>Show the adjacent nodes and attached edges of the selected node</a:t>
            </a:r>
          </a:p>
          <a:p>
            <a:r>
              <a:rPr lang="en-US" altLang="zh-TW" sz="3200" dirty="0" smtClean="0"/>
              <a:t>Use breadth-first traversal to compute depths of all nodes with respect to a selected node. The depth of the selected node is 0. Show the nodes with correct colors.</a:t>
            </a:r>
          </a:p>
          <a:p>
            <a:endParaRPr lang="en-US" altLang="zh-TW" sz="3200" dirty="0" smtClean="0"/>
          </a:p>
          <a:p>
            <a:endParaRPr lang="zh-TW" altLang="en-US" sz="3200" dirty="0"/>
          </a:p>
        </p:txBody>
      </p:sp>
    </p:spTree>
    <p:extLst>
      <p:ext uri="{BB962C8B-B14F-4D97-AF65-F5344CB8AC3E}">
        <p14:creationId xmlns:p14="http://schemas.microsoft.com/office/powerpoint/2010/main" val="3359762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5152</TotalTime>
  <Words>2420</Words>
  <Application>Microsoft Office PowerPoint</Application>
  <PresentationFormat>寬螢幕</PresentationFormat>
  <Paragraphs>428</Paragraphs>
  <Slides>50</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50</vt:i4>
      </vt:variant>
    </vt:vector>
  </HeadingPairs>
  <TitlesOfParts>
    <vt:vector size="57" baseType="lpstr">
      <vt:lpstr>新細明體</vt:lpstr>
      <vt:lpstr>Arial</vt:lpstr>
      <vt:lpstr>Calibri</vt:lpstr>
      <vt:lpstr>Calibri Light</vt:lpstr>
      <vt:lpstr>Times New Roman</vt:lpstr>
      <vt:lpstr>Wingdings</vt:lpstr>
      <vt:lpstr>Office 佈景主題</vt:lpstr>
      <vt:lpstr>OOP Final Programming Test Instruction</vt:lpstr>
      <vt:lpstr>We will rebuild your program to mark it. Delete all the .exe file(s) before marking.  Upload your solution to E3 before the deadline.  If you do not use the template to implement, your score is zero.</vt:lpstr>
      <vt:lpstr>Instruction</vt:lpstr>
      <vt:lpstr>Instruction. IMPORTANT</vt:lpstr>
      <vt:lpstr>Files</vt:lpstr>
      <vt:lpstr>About the demo program</vt:lpstr>
      <vt:lpstr>System key usage</vt:lpstr>
      <vt:lpstr>Main Task (MUST IMPLEMENT)</vt:lpstr>
      <vt:lpstr>Question 1. Press F1: Graph System mySystem_GraphSystem.cpp and .h</vt:lpstr>
      <vt:lpstr>Question 1. Press F1: Graph System mySystem_GraphSystem.cpp and .h</vt:lpstr>
      <vt:lpstr>Question 1</vt:lpstr>
      <vt:lpstr>Question 1.</vt:lpstr>
      <vt:lpstr>Question 1.</vt:lpstr>
      <vt:lpstr>Question 1.</vt:lpstr>
      <vt:lpstr>Question 1: Tasks</vt:lpstr>
      <vt:lpstr>Question 1: Tasks</vt:lpstr>
      <vt:lpstr>Question 1: Tasks</vt:lpstr>
      <vt:lpstr>Question 1: Tasks</vt:lpstr>
      <vt:lpstr>Question 1: Tasks</vt:lpstr>
      <vt:lpstr>Question 1: Tasks</vt:lpstr>
      <vt:lpstr>Question 1: Tasks</vt:lpstr>
      <vt:lpstr>Question 1: Tasks</vt:lpstr>
      <vt:lpstr>Question 2. </vt:lpstr>
      <vt:lpstr>Question 2: The Monte Carlo simulation mySystem_MonteCarlo.cpp or .h</vt:lpstr>
      <vt:lpstr>Key usage</vt:lpstr>
      <vt:lpstr>PowerPoint 簡報</vt:lpstr>
      <vt:lpstr>PowerPoint 簡報</vt:lpstr>
      <vt:lpstr>PowerPoint 簡報</vt:lpstr>
      <vt:lpstr>PowerPoint 簡報</vt:lpstr>
      <vt:lpstr>PowerPoint 簡報</vt:lpstr>
      <vt:lpstr>The regions</vt:lpstr>
      <vt:lpstr>The regions</vt:lpstr>
      <vt:lpstr>The regions</vt:lpstr>
      <vt:lpstr>The regions</vt:lpstr>
      <vt:lpstr>Question 2: Monte Carlo Simulation mySystem_MonteCarlo.cpp or .h</vt:lpstr>
      <vt:lpstr>Question 2: Monte Carlo Simulation mySystem_MonteCarlo.cpp or .h</vt:lpstr>
      <vt:lpstr>PowerPoint 簡報</vt:lpstr>
      <vt:lpstr>Question 2: Tasks</vt:lpstr>
      <vt:lpstr>Question 2: Tasks</vt:lpstr>
      <vt:lpstr>Question 2: Tasks</vt:lpstr>
      <vt:lpstr>Question 2: mySystem_MonteCarlo.cpp Implement the functions for MONTE_CARLO_SYSTEM</vt:lpstr>
      <vt:lpstr>Samples</vt:lpstr>
      <vt:lpstr>Question 3. Sorting Visualization</vt:lpstr>
      <vt:lpstr>Question 3. Sorting Visualization</vt:lpstr>
      <vt:lpstr>Question 3. The pseudo code of insertion sort </vt:lpstr>
      <vt:lpstr>Question 3. Key usage</vt:lpstr>
      <vt:lpstr>Question 3: mySystem_SortingVisualization.cpp Implement the functions for SORTING_VISUALIZATION</vt:lpstr>
      <vt:lpstr>Question 3: Marking Scheme</vt:lpstr>
      <vt:lpstr>Question 3: Marking Scheme</vt:lpstr>
      <vt:lpstr>End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Final Programming Test</dc:title>
  <dc:creator>User</dc:creator>
  <cp:lastModifiedBy>User</cp:lastModifiedBy>
  <cp:revision>890</cp:revision>
  <dcterms:created xsi:type="dcterms:W3CDTF">2016-05-28T12:52:52Z</dcterms:created>
  <dcterms:modified xsi:type="dcterms:W3CDTF">2021-06-11T10:23:43Z</dcterms:modified>
</cp:coreProperties>
</file>