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9" r:id="rId3"/>
    <p:sldId id="257" r:id="rId4"/>
    <p:sldId id="269" r:id="rId5"/>
    <p:sldId id="270" r:id="rId6"/>
    <p:sldId id="262" r:id="rId7"/>
    <p:sldId id="266" r:id="rId8"/>
    <p:sldId id="267" r:id="rId9"/>
    <p:sldId id="268" r:id="rId10"/>
    <p:sldId id="265" r:id="rId11"/>
    <p:sldId id="263" r:id="rId12"/>
    <p:sldId id="260" r:id="rId13"/>
    <p:sldId id="271" r:id="rId14"/>
    <p:sldId id="272" r:id="rId15"/>
    <p:sldId id="273" r:id="rId16"/>
    <p:sldId id="274" r:id="rId17"/>
    <p:sldId id="275" r:id="rId18"/>
    <p:sldId id="283" r:id="rId19"/>
    <p:sldId id="284" r:id="rId20"/>
    <p:sldId id="282" r:id="rId21"/>
    <p:sldId id="281" r:id="rId22"/>
    <p:sldId id="285" r:id="rId23"/>
    <p:sldId id="294" r:id="rId24"/>
    <p:sldId id="286" r:id="rId25"/>
    <p:sldId id="290" r:id="rId26"/>
    <p:sldId id="291" r:id="rId27"/>
    <p:sldId id="293" r:id="rId28"/>
    <p:sldId id="289" r:id="rId29"/>
    <p:sldId id="292" r:id="rId30"/>
    <p:sldId id="280" r:id="rId31"/>
    <p:sldId id="277" r:id="rId32"/>
    <p:sldId id="278"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2" autoAdjust="0"/>
  </p:normalViewPr>
  <p:slideViewPr>
    <p:cSldViewPr snapToGrid="0">
      <p:cViewPr>
        <p:scale>
          <a:sx n="80" d="100"/>
          <a:sy n="80" d="100"/>
        </p:scale>
        <p:origin x="4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EF974-E6BB-452F-B13B-D48F9662FC46}" type="datetimeFigureOut">
              <a:rPr lang="en-GB" smtClean="0"/>
              <a:t>20/06/2024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87753-DB0A-4FEF-A5D0-22798A4D1E74}" type="slidenum">
              <a:rPr lang="en-GB" smtClean="0"/>
              <a:t>‹#›</a:t>
            </a:fld>
            <a:endParaRPr lang="en-GB"/>
          </a:p>
        </p:txBody>
      </p:sp>
    </p:spTree>
    <p:extLst>
      <p:ext uri="{BB962C8B-B14F-4D97-AF65-F5344CB8AC3E}">
        <p14:creationId xmlns:p14="http://schemas.microsoft.com/office/powerpoint/2010/main" val="237700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3787753-DB0A-4FEF-A5D0-22798A4D1E74}" type="slidenum">
              <a:rPr lang="en-GB" smtClean="0"/>
              <a:t>1</a:t>
            </a:fld>
            <a:endParaRPr lang="en-GB"/>
          </a:p>
        </p:txBody>
      </p:sp>
    </p:spTree>
    <p:extLst>
      <p:ext uri="{BB962C8B-B14F-4D97-AF65-F5344CB8AC3E}">
        <p14:creationId xmlns:p14="http://schemas.microsoft.com/office/powerpoint/2010/main" val="420852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Lavangia</a:t>
            </a:r>
            <a:r>
              <a:rPr lang="en-CA" dirty="0"/>
              <a:t> –introduction</a:t>
            </a:r>
          </a:p>
          <a:p>
            <a:r>
              <a:rPr lang="en-CA" dirty="0"/>
              <a:t>Deo   explain the data</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2</a:t>
            </a:fld>
            <a:endParaRPr lang="en-GB"/>
          </a:p>
        </p:txBody>
      </p:sp>
    </p:spTree>
    <p:extLst>
      <p:ext uri="{BB962C8B-B14F-4D97-AF65-F5344CB8AC3E}">
        <p14:creationId xmlns:p14="http://schemas.microsoft.com/office/powerpoint/2010/main" val="259752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Deo</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3</a:t>
            </a:fld>
            <a:endParaRPr lang="en-GB"/>
          </a:p>
        </p:txBody>
      </p:sp>
    </p:spTree>
    <p:extLst>
      <p:ext uri="{BB962C8B-B14F-4D97-AF65-F5344CB8AC3E}">
        <p14:creationId xmlns:p14="http://schemas.microsoft.com/office/powerpoint/2010/main" val="211481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8</a:t>
            </a:fld>
            <a:endParaRPr lang="en-GB"/>
          </a:p>
        </p:txBody>
      </p:sp>
    </p:spTree>
    <p:extLst>
      <p:ext uri="{BB962C8B-B14F-4D97-AF65-F5344CB8AC3E}">
        <p14:creationId xmlns:p14="http://schemas.microsoft.com/office/powerpoint/2010/main" val="103537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Judy  conclusion</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33</a:t>
            </a:fld>
            <a:endParaRPr lang="en-GB"/>
          </a:p>
        </p:txBody>
      </p:sp>
    </p:spTree>
    <p:extLst>
      <p:ext uri="{BB962C8B-B14F-4D97-AF65-F5344CB8AC3E}">
        <p14:creationId xmlns:p14="http://schemas.microsoft.com/office/powerpoint/2010/main" val="182468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58616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756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2658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3751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9143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15704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BCA21-FF79-4CB6-8764-5C706F516107}" type="datetimeFigureOut">
              <a:rPr lang="en-GB" smtClean="0"/>
              <a:t>20/06/2024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6486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BCA21-FF79-4CB6-8764-5C706F516107}" type="datetimeFigureOut">
              <a:rPr lang="en-GB" smtClean="0"/>
              <a:t>20/06/2024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86786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BCA21-FF79-4CB6-8764-5C706F516107}" type="datetimeFigureOut">
              <a:rPr lang="en-GB" smtClean="0"/>
              <a:t>20/06/2024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19006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41493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84265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BCA21-FF79-4CB6-8764-5C706F516107}" type="datetimeFigureOut">
              <a:rPr lang="en-GB" smtClean="0"/>
              <a:t>20/06/2024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27240-008F-4206-9948-7F51071C0008}" type="slidenum">
              <a:rPr lang="en-GB" smtClean="0"/>
              <a:t>‹#›</a:t>
            </a:fld>
            <a:endParaRPr lang="en-GB"/>
          </a:p>
        </p:txBody>
      </p:sp>
      <p:sp>
        <p:nvSpPr>
          <p:cNvPr id="8" name="TextBox 7">
            <a:extLst>
              <a:ext uri="{FF2B5EF4-FFF2-40B4-BE49-F238E27FC236}">
                <a16:creationId xmlns:a16="http://schemas.microsoft.com/office/drawing/2014/main" id="{B9315455-5393-104B-7AEA-2385C2FF6E89}"/>
              </a:ext>
            </a:extLst>
          </p:cNvPr>
          <p:cNvSpPr txBox="1"/>
          <p:nvPr userDrawn="1">
            <p:extLst>
              <p:ext uri="{1162E1C5-73C7-4A58-AE30-91384D911F3F}">
                <p184:classification xmlns:p184="http://schemas.microsoft.com/office/powerpoint/2018/4/main" xmlns="" val="hdr"/>
              </p:ext>
            </p:extLst>
          </p:nvPr>
        </p:nvSpPr>
        <p:spPr>
          <a:xfrm>
            <a:off x="10466388" y="63500"/>
            <a:ext cx="1697037" cy="182880"/>
          </a:xfrm>
          <a:prstGeom prst="rect">
            <a:avLst/>
          </a:prstGeom>
        </p:spPr>
        <p:txBody>
          <a:bodyPr horzOverflow="overflow" lIns="0" tIns="0" rIns="0" bIns="0">
            <a:spAutoFit/>
          </a:bodyPr>
          <a:lstStyle/>
          <a:p>
            <a:pPr algn="l"/>
            <a:r>
              <a:rPr lang="en-CA" sz="1200">
                <a:solidFill>
                  <a:srgbClr val="000000"/>
                </a:solidFill>
                <a:latin typeface="Calibri" panose="020F0502020204030204" pitchFamily="34" charset="0"/>
                <a:ea typeface="Calibri" panose="020F0502020204030204" pitchFamily="34" charset="0"/>
                <a:cs typeface="Calibri" panose="020F0502020204030204" pitchFamily="34" charset="0"/>
              </a:rPr>
              <a:t>Unclassified | Non classifié</a:t>
            </a:r>
          </a:p>
        </p:txBody>
      </p:sp>
    </p:spTree>
    <p:extLst>
      <p:ext uri="{BB962C8B-B14F-4D97-AF65-F5344CB8AC3E}">
        <p14:creationId xmlns:p14="http://schemas.microsoft.com/office/powerpoint/2010/main" val="239519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ata.world/mesu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9089EED9-F54D-4F20-A2C6-949DE4176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7E46F721-3785-414D-8697-16AF490E68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E85AE-A88E-9FB6-CA11-68DFB3AF2112}"/>
              </a:ext>
            </a:extLst>
          </p:cNvPr>
          <p:cNvSpPr>
            <a:spLocks noGrp="1"/>
          </p:cNvSpPr>
          <p:nvPr>
            <p:ph type="ctrTitle"/>
          </p:nvPr>
        </p:nvSpPr>
        <p:spPr>
          <a:xfrm>
            <a:off x="8115300" y="1562669"/>
            <a:ext cx="3389515" cy="2380681"/>
          </a:xfrm>
        </p:spPr>
        <p:txBody>
          <a:bodyPr anchor="b">
            <a:normAutofit/>
          </a:bodyPr>
          <a:lstStyle/>
          <a:p>
            <a:r>
              <a:rPr lang="en-GB" sz="3600" dirty="0">
                <a:solidFill>
                  <a:schemeClr val="tx1">
                    <a:lumMod val="85000"/>
                    <a:lumOff val="15000"/>
                  </a:schemeClr>
                </a:solidFill>
              </a:rPr>
              <a:t>Hotel booking for a Resort Hotel &amp; a City Hotel</a:t>
            </a:r>
          </a:p>
        </p:txBody>
      </p:sp>
      <p:sp>
        <p:nvSpPr>
          <p:cNvPr id="3" name="Subtitle 2">
            <a:extLst>
              <a:ext uri="{FF2B5EF4-FFF2-40B4-BE49-F238E27FC236}">
                <a16:creationId xmlns:a16="http://schemas.microsoft.com/office/drawing/2014/main" id="{25C49F12-3CC8-DDFB-DA23-E297CAFDE212}"/>
              </a:ext>
            </a:extLst>
          </p:cNvPr>
          <p:cNvSpPr>
            <a:spLocks noGrp="1"/>
          </p:cNvSpPr>
          <p:nvPr>
            <p:ph type="subTitle" idx="1"/>
          </p:nvPr>
        </p:nvSpPr>
        <p:spPr>
          <a:xfrm>
            <a:off x="8362951" y="4216344"/>
            <a:ext cx="2895600" cy="1289676"/>
          </a:xfrm>
        </p:spPr>
        <p:txBody>
          <a:bodyPr anchor="t">
            <a:normAutofit/>
          </a:bodyPr>
          <a:lstStyle/>
          <a:p>
            <a:r>
              <a:rPr lang="en-GB" sz="1600">
                <a:solidFill>
                  <a:schemeClr val="tx1">
                    <a:lumMod val="85000"/>
                    <a:lumOff val="15000"/>
                  </a:schemeClr>
                </a:solidFill>
              </a:rPr>
              <a:t>June 20th 2024</a:t>
            </a:r>
          </a:p>
        </p:txBody>
      </p:sp>
      <p:pic>
        <p:nvPicPr>
          <p:cNvPr id="5" name="Picture 4">
            <a:extLst>
              <a:ext uri="{FF2B5EF4-FFF2-40B4-BE49-F238E27FC236}">
                <a16:creationId xmlns:a16="http://schemas.microsoft.com/office/drawing/2014/main" id="{0B8B0C7A-2FEF-BE00-2183-E0A225E25E5E}"/>
              </a:ext>
            </a:extLst>
          </p:cNvPr>
          <p:cNvPicPr>
            <a:picLocks noChangeAspect="1"/>
          </p:cNvPicPr>
          <p:nvPr/>
        </p:nvPicPr>
        <p:blipFill rotWithShape="1">
          <a:blip r:embed="rId3"/>
          <a:srcRect r="2195" b="-1"/>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27875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23085075-BAC4-B623-9907-E808522F3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671" y="1357880"/>
            <a:ext cx="5184658" cy="4142240"/>
          </a:xfrm>
          <a:prstGeom prst="rect">
            <a:avLst/>
          </a:prstGeom>
        </p:spPr>
      </p:pic>
    </p:spTree>
    <p:extLst>
      <p:ext uri="{BB962C8B-B14F-4D97-AF65-F5344CB8AC3E}">
        <p14:creationId xmlns:p14="http://schemas.microsoft.com/office/powerpoint/2010/main" val="408770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89EED9-F54D-4F20-A2C6-949DE4176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E46F721-3785-414D-8697-16AF490E68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1562669"/>
            <a:ext cx="3389515" cy="2380681"/>
          </a:xfrm>
        </p:spPr>
        <p:txBody>
          <a:bodyPr vert="horz" lIns="91440" tIns="45720" rIns="91440" bIns="45720" rtlCol="0" anchor="b">
            <a:normAutofit/>
          </a:bodyPr>
          <a:lstStyle/>
          <a:p>
            <a:pPr algn="ctr"/>
            <a:r>
              <a:rPr lang="en-US" sz="3600" dirty="0">
                <a:solidFill>
                  <a:schemeClr val="tx1">
                    <a:lumMod val="85000"/>
                    <a:lumOff val="15000"/>
                  </a:schemeClr>
                </a:solidFill>
              </a:rPr>
              <a:t>TBD Title</a:t>
            </a:r>
            <a:br>
              <a:rPr lang="en-US" sz="3600" dirty="0">
                <a:solidFill>
                  <a:schemeClr val="tx1">
                    <a:lumMod val="85000"/>
                    <a:lumOff val="15000"/>
                  </a:schemeClr>
                </a:solidFill>
              </a:rPr>
            </a:br>
            <a:r>
              <a:rPr lang="en-US" sz="3600" dirty="0">
                <a:solidFill>
                  <a:schemeClr val="tx1">
                    <a:lumMod val="85000"/>
                    <a:lumOff val="15000"/>
                  </a:schemeClr>
                </a:solidFill>
              </a:rPr>
              <a:t/>
            </a:r>
            <a:br>
              <a:rPr lang="en-US" sz="3600" dirty="0">
                <a:solidFill>
                  <a:schemeClr val="tx1">
                    <a:lumMod val="85000"/>
                    <a:lumOff val="15000"/>
                  </a:schemeClr>
                </a:solidFill>
              </a:rPr>
            </a:br>
            <a:r>
              <a:rPr lang="en-US" sz="3600" dirty="0">
                <a:solidFill>
                  <a:schemeClr val="tx1">
                    <a:lumMod val="85000"/>
                    <a:lumOff val="15000"/>
                  </a:schemeClr>
                </a:solidFill>
              </a:rPr>
              <a:t/>
            </a:r>
            <a:br>
              <a:rPr lang="en-US" sz="3600" dirty="0">
                <a:solidFill>
                  <a:schemeClr val="tx1">
                    <a:lumMod val="85000"/>
                    <a:lumOff val="15000"/>
                  </a:schemeClr>
                </a:solidFill>
              </a:rPr>
            </a:br>
            <a:r>
              <a:rPr lang="en-US" sz="36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A25DED95-F392-6A39-EED4-3784A4F9FF06}"/>
              </a:ext>
            </a:extLst>
          </p:cNvPr>
          <p:cNvPicPr>
            <a:picLocks noChangeAspect="1"/>
          </p:cNvPicPr>
          <p:nvPr/>
        </p:nvPicPr>
        <p:blipFill rotWithShape="1">
          <a:blip r:embed="rId2"/>
          <a:srcRect r="240"/>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413150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Bookings</a:t>
            </a:r>
            <a:br>
              <a:rPr lang="en-US" kern="1200" dirty="0">
                <a:solidFill>
                  <a:schemeClr val="tx1"/>
                </a:solidFill>
                <a:latin typeface="+mj-lt"/>
                <a:ea typeface="+mj-ea"/>
                <a:cs typeface="+mj-cs"/>
              </a:rPr>
            </a:br>
            <a:r>
              <a:rPr lang="en-US" kern="1200" dirty="0">
                <a:solidFill>
                  <a:schemeClr val="tx1"/>
                </a:solidFill>
                <a:latin typeface="+mj-lt"/>
                <a:ea typeface="+mj-ea"/>
                <a:cs typeface="+mj-cs"/>
              </a:rPr>
              <a:t/>
            </a:r>
            <a:br>
              <a:rPr lang="en-US" kern="1200" dirty="0">
                <a:solidFill>
                  <a:schemeClr val="tx1"/>
                </a:solidFill>
                <a:latin typeface="+mj-lt"/>
                <a:ea typeface="+mj-ea"/>
                <a:cs typeface="+mj-cs"/>
              </a:rPr>
            </a:br>
            <a:r>
              <a:rPr lang="en-US" kern="1200" dirty="0">
                <a:solidFill>
                  <a:schemeClr val="tx1"/>
                </a:solidFill>
                <a:latin typeface="+mj-lt"/>
                <a:ea typeface="+mj-ea"/>
                <a:cs typeface="+mj-cs"/>
              </a:rPr>
              <a:t/>
            </a:r>
            <a:br>
              <a:rPr lang="en-US" kern="1200" dirty="0">
                <a:solidFill>
                  <a:schemeClr val="tx1"/>
                </a:solidFill>
                <a:latin typeface="+mj-lt"/>
                <a:ea typeface="+mj-ea"/>
                <a:cs typeface="+mj-cs"/>
              </a:rPr>
            </a:br>
            <a:r>
              <a:rPr lang="en-US" kern="1200" dirty="0">
                <a:solidFill>
                  <a:schemeClr val="tx1"/>
                </a:solidFill>
                <a:latin typeface="+mj-lt"/>
                <a:ea typeface="+mj-ea"/>
                <a:cs typeface="+mj-cs"/>
              </a:rPr>
              <a:t>Deo</a:t>
            </a:r>
          </a:p>
        </p:txBody>
      </p:sp>
      <p:pic>
        <p:nvPicPr>
          <p:cNvPr id="4" name="Picture 3">
            <a:extLst>
              <a:ext uri="{FF2B5EF4-FFF2-40B4-BE49-F238E27FC236}">
                <a16:creationId xmlns:a16="http://schemas.microsoft.com/office/drawing/2014/main" id="{09BAAE57-CA2F-15B8-5A4F-6CE6FA8A5673}"/>
              </a:ext>
            </a:extLst>
          </p:cNvPr>
          <p:cNvPicPr>
            <a:picLocks noChangeAspect="1"/>
          </p:cNvPicPr>
          <p:nvPr/>
        </p:nvPicPr>
        <p:blipFill>
          <a:blip r:embed="rId2"/>
          <a:stretch>
            <a:fillRect/>
          </a:stretch>
        </p:blipFill>
        <p:spPr>
          <a:xfrm>
            <a:off x="5895751" y="1886447"/>
            <a:ext cx="5708649" cy="3055131"/>
          </a:xfrm>
          <a:prstGeom prst="rect">
            <a:avLst/>
          </a:prstGeom>
        </p:spPr>
      </p:pic>
    </p:spTree>
    <p:extLst>
      <p:ext uri="{BB962C8B-B14F-4D97-AF65-F5344CB8AC3E}">
        <p14:creationId xmlns:p14="http://schemas.microsoft.com/office/powerpoint/2010/main" val="22191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Distribution of bookings by guest country</a:t>
            </a:r>
            <a:endParaRPr lang="en-CA" dirty="0"/>
          </a:p>
        </p:txBody>
      </p:sp>
      <p:pic>
        <p:nvPicPr>
          <p:cNvPr id="7" name="Picture 6">
            <a:extLst>
              <a:ext uri="{FF2B5EF4-FFF2-40B4-BE49-F238E27FC236}">
                <a16:creationId xmlns:a16="http://schemas.microsoft.com/office/drawing/2014/main" id="{40B8967C-0D4D-31F5-A5DE-2ED138662831}"/>
              </a:ext>
            </a:extLst>
          </p:cNvPr>
          <p:cNvPicPr>
            <a:picLocks noChangeAspect="1"/>
          </p:cNvPicPr>
          <p:nvPr/>
        </p:nvPicPr>
        <p:blipFill>
          <a:blip r:embed="rId2"/>
          <a:stretch>
            <a:fillRect/>
          </a:stretch>
        </p:blipFill>
        <p:spPr>
          <a:xfrm>
            <a:off x="208936" y="1033719"/>
            <a:ext cx="6929283" cy="4747649"/>
          </a:xfrm>
          <a:prstGeom prst="rect">
            <a:avLst/>
          </a:prstGeom>
        </p:spPr>
      </p:pic>
      <p:sp>
        <p:nvSpPr>
          <p:cNvPr id="8" name="TextBox 7">
            <a:extLst>
              <a:ext uri="{FF2B5EF4-FFF2-40B4-BE49-F238E27FC236}">
                <a16:creationId xmlns:a16="http://schemas.microsoft.com/office/drawing/2014/main" id="{A64537D0-ED23-8DEB-1FA4-42EFC0BB6F40}"/>
              </a:ext>
            </a:extLst>
          </p:cNvPr>
          <p:cNvSpPr txBox="1"/>
          <p:nvPr/>
        </p:nvSpPr>
        <p:spPr>
          <a:xfrm>
            <a:off x="7282016" y="1699383"/>
            <a:ext cx="4766187" cy="3416320"/>
          </a:xfrm>
          <a:prstGeom prst="rect">
            <a:avLst/>
          </a:prstGeom>
          <a:noFill/>
        </p:spPr>
        <p:txBody>
          <a:bodyPr wrap="square" rtlCol="0">
            <a:spAutoFit/>
          </a:bodyPr>
          <a:lstStyle/>
          <a:p>
            <a:pPr marL="285750" indent="-285750">
              <a:buFont typeface="Courier New" panose="02070309020205020404" pitchFamily="49" charset="0"/>
              <a:buChar char="o"/>
            </a:pPr>
            <a:r>
              <a:rPr lang="en-US" b="1" dirty="0">
                <a:solidFill>
                  <a:srgbClr val="000080"/>
                </a:solidFill>
                <a:effectLst/>
                <a:highlight>
                  <a:srgbClr val="FFFFFF"/>
                </a:highlight>
                <a:latin typeface="Consolas" panose="020B0609020204030204" pitchFamily="49" charset="0"/>
              </a:rPr>
              <a:t>City Hotels</a:t>
            </a:r>
            <a:r>
              <a:rPr lang="en-US" b="0" dirty="0">
                <a:solidFill>
                  <a:srgbClr val="000000"/>
                </a:solidFill>
                <a:effectLst/>
                <a:highlight>
                  <a:srgbClr val="FFFFFF"/>
                </a:highlight>
                <a:latin typeface="Consolas" panose="020B0609020204030204" pitchFamily="49" charset="0"/>
              </a:rPr>
              <a:t> are particularly popular among guests from France, Germany, Italy, Belgium, and the Netherlands.</a:t>
            </a:r>
          </a:p>
          <a:p>
            <a:pPr marL="285750" indent="-285750">
              <a:buFont typeface="Courier New" panose="02070309020205020404" pitchFamily="49" charset="0"/>
              <a:buChar char="o"/>
            </a:pPr>
            <a:r>
              <a:rPr lang="en-US" b="1" dirty="0">
                <a:solidFill>
                  <a:srgbClr val="000080"/>
                </a:solidFill>
                <a:effectLst/>
                <a:highlight>
                  <a:srgbClr val="FFFFFF"/>
                </a:highlight>
                <a:latin typeface="Consolas" panose="020B0609020204030204" pitchFamily="49" charset="0"/>
              </a:rPr>
              <a:t>Resort Hotels</a:t>
            </a:r>
            <a:r>
              <a:rPr lang="en-US" b="0" dirty="0">
                <a:solidFill>
                  <a:srgbClr val="000000"/>
                </a:solidFill>
                <a:effectLst/>
                <a:highlight>
                  <a:srgbClr val="FFFFFF"/>
                </a:highlight>
                <a:latin typeface="Consolas" panose="020B0609020204030204" pitchFamily="49" charset="0"/>
              </a:rPr>
              <a:t> are preferred by guests from the UK, Ireland, and Portugal.</a:t>
            </a:r>
          </a:p>
          <a:p>
            <a:pPr marL="285750" indent="-285750">
              <a:buFont typeface="Courier New" panose="02070309020205020404" pitchFamily="49" charset="0"/>
              <a:buChar char="o"/>
            </a:pPr>
            <a:r>
              <a:rPr lang="en-US" b="0" dirty="0">
                <a:solidFill>
                  <a:srgbClr val="000000"/>
                </a:solidFill>
                <a:effectLst/>
                <a:highlight>
                  <a:srgbClr val="FFFFFF"/>
                </a:highlight>
                <a:latin typeface="Consolas" panose="020B0609020204030204" pitchFamily="49" charset="0"/>
              </a:rPr>
              <a:t> Guests from Spain and the USA are relatively balanced in their preferences, though city hotels have a slight edge in both cases.</a:t>
            </a:r>
          </a:p>
          <a:p>
            <a:endParaRPr lang="en-CA" dirty="0"/>
          </a:p>
        </p:txBody>
      </p:sp>
    </p:spTree>
    <p:extLst>
      <p:ext uri="{BB962C8B-B14F-4D97-AF65-F5344CB8AC3E}">
        <p14:creationId xmlns:p14="http://schemas.microsoft.com/office/powerpoint/2010/main" val="186029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Guest Segments by hotel type</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422737" y="4941857"/>
            <a:ext cx="10909567" cy="1631216"/>
          </a:xfrm>
          <a:prstGeom prst="rect">
            <a:avLst/>
          </a:prstGeom>
          <a:noFill/>
        </p:spPr>
        <p:txBody>
          <a:bodyPr wrap="square" rtlCol="0">
            <a:spAutoFit/>
          </a:bodyPr>
          <a:lstStyle/>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Transient</a:t>
            </a:r>
            <a:r>
              <a:rPr lang="en-US" sz="1400" b="0" dirty="0">
                <a:solidFill>
                  <a:srgbClr val="000000"/>
                </a:solidFill>
                <a:effectLst/>
                <a:latin typeface="Consolas" panose="020B0609020204030204" pitchFamily="49" charset="0"/>
              </a:rPr>
              <a:t> customers are the dominant segment for both city and resort hotels, making up about 7071% of the total.</a:t>
            </a:r>
          </a:p>
          <a:p>
            <a:pPr marL="285750" indent="-285750">
              <a:buFont typeface="Courier New" panose="02070309020205020404" pitchFamily="49" charset="0"/>
              <a:buChar char="o"/>
            </a:pPr>
            <a:r>
              <a:rPr lang="en-US" sz="1400" b="1" dirty="0" err="1">
                <a:solidFill>
                  <a:srgbClr val="000080"/>
                </a:solidFill>
                <a:effectLst/>
                <a:latin typeface="Consolas" panose="020B0609020204030204" pitchFamily="49" charset="0"/>
              </a:rPr>
              <a:t>TransientParty</a:t>
            </a:r>
            <a:r>
              <a:rPr lang="en-US" sz="1400" b="0" dirty="0">
                <a:solidFill>
                  <a:srgbClr val="000000"/>
                </a:solidFill>
                <a:effectLst/>
                <a:latin typeface="Consolas" panose="020B0609020204030204" pitchFamily="49" charset="0"/>
              </a:rPr>
              <a:t> customers are the second largest segment for both hotel types, though they constitute a slightly higher percentage in city hotels (26.2%) compared to resort hotels (22.7%).</a:t>
            </a:r>
          </a:p>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Group</a:t>
            </a:r>
            <a:r>
              <a:rPr lang="en-US" sz="1400" b="0" dirty="0">
                <a:solidFill>
                  <a:srgbClr val="000000"/>
                </a:solidFill>
                <a:effectLst/>
                <a:latin typeface="Consolas" panose="020B0609020204030204" pitchFamily="49" charset="0"/>
              </a:rPr>
              <a:t> bookings are minimal for both hotel types, slightly higher in resort hotels (0.9% vs. 0.6%).</a:t>
            </a:r>
          </a:p>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Contract </a:t>
            </a:r>
            <a:r>
              <a:rPr lang="en-US" sz="1400" b="0" dirty="0">
                <a:solidFill>
                  <a:srgbClr val="000000"/>
                </a:solidFill>
                <a:effectLst/>
                <a:latin typeface="Consolas" panose="020B0609020204030204" pitchFamily="49" charset="0"/>
              </a:rPr>
              <a:t>customers make up a larger proportion in resort hotels (5.9%) compared to city hotels (2.2%).</a:t>
            </a:r>
          </a:p>
          <a:p>
            <a:endParaRPr lang="en-CA" sz="1600" dirty="0"/>
          </a:p>
        </p:txBody>
      </p:sp>
      <p:pic>
        <p:nvPicPr>
          <p:cNvPr id="3" name="Picture 2">
            <a:extLst>
              <a:ext uri="{FF2B5EF4-FFF2-40B4-BE49-F238E27FC236}">
                <a16:creationId xmlns:a16="http://schemas.microsoft.com/office/drawing/2014/main" id="{9E8E5EAB-4B41-B65B-1018-026D8AD3F8F3}"/>
              </a:ext>
            </a:extLst>
          </p:cNvPr>
          <p:cNvPicPr>
            <a:picLocks noChangeAspect="1"/>
          </p:cNvPicPr>
          <p:nvPr/>
        </p:nvPicPr>
        <p:blipFill>
          <a:blip r:embed="rId2"/>
          <a:stretch>
            <a:fillRect/>
          </a:stretch>
        </p:blipFill>
        <p:spPr>
          <a:xfrm>
            <a:off x="422737" y="931607"/>
            <a:ext cx="9655377" cy="3848433"/>
          </a:xfrm>
          <a:prstGeom prst="rect">
            <a:avLst/>
          </a:prstGeom>
          <a:ln>
            <a:solidFill>
              <a:schemeClr val="accent2">
                <a:lumMod val="75000"/>
              </a:schemeClr>
            </a:solidFill>
          </a:ln>
        </p:spPr>
      </p:pic>
    </p:spTree>
    <p:extLst>
      <p:ext uri="{BB962C8B-B14F-4D97-AF65-F5344CB8AC3E}">
        <p14:creationId xmlns:p14="http://schemas.microsoft.com/office/powerpoint/2010/main" val="162652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Bookings by Day of Week</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422737" y="4941857"/>
            <a:ext cx="10909567" cy="1323439"/>
          </a:xfrm>
          <a:prstGeom prst="rect">
            <a:avLst/>
          </a:prstGeom>
          <a:noFill/>
        </p:spPr>
        <p:txBody>
          <a:bodyPr wrap="square" rtlCol="0">
            <a:spAutoFit/>
          </a:bodyPr>
          <a:lstStyle/>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City Hotel Peak</a:t>
            </a:r>
            <a:r>
              <a:rPr lang="en-US" sz="1600" b="0" dirty="0">
                <a:solidFill>
                  <a:srgbClr val="000000"/>
                </a:solidFill>
                <a:effectLst/>
                <a:latin typeface="Consolas" panose="020B0609020204030204" pitchFamily="49" charset="0"/>
              </a:rPr>
              <a:t>: High booking numbers in </a:t>
            </a:r>
            <a:r>
              <a:rPr lang="en-US" sz="1600" b="1" dirty="0">
                <a:solidFill>
                  <a:srgbClr val="000080"/>
                </a:solidFill>
                <a:effectLst/>
                <a:latin typeface="Consolas" panose="020B0609020204030204" pitchFamily="49" charset="0"/>
              </a:rPr>
              <a:t>May</a:t>
            </a:r>
            <a:r>
              <a:rPr lang="en-US" sz="1600" b="0" dirty="0">
                <a:solidFill>
                  <a:srgbClr val="000000"/>
                </a:solidFill>
                <a:effectLst/>
                <a:latin typeface="Consolas" panose="020B0609020204030204" pitchFamily="49" charset="0"/>
              </a:rPr>
              <a:t> and </a:t>
            </a:r>
            <a:r>
              <a:rPr lang="en-US" sz="1600" b="1" dirty="0">
                <a:solidFill>
                  <a:srgbClr val="000080"/>
                </a:solidFill>
                <a:effectLst/>
                <a:latin typeface="Consolas" panose="020B0609020204030204" pitchFamily="49" charset="0"/>
              </a:rPr>
              <a:t>October</a:t>
            </a:r>
            <a:r>
              <a:rPr lang="en-US" sz="1600" b="0" dirty="0">
                <a:solidFill>
                  <a:srgbClr val="000000"/>
                </a:solidFill>
                <a:effectLst/>
                <a:latin typeface="Consolas" panose="020B0609020204030204" pitchFamily="49" charset="0"/>
              </a:rPr>
              <a:t>, particularly on </a:t>
            </a:r>
            <a:r>
              <a:rPr lang="en-US" sz="1600" b="1" dirty="0">
                <a:solidFill>
                  <a:srgbClr val="000080"/>
                </a:solidFill>
                <a:effectLst/>
                <a:latin typeface="Consolas" panose="020B0609020204030204" pitchFamily="49" charset="0"/>
              </a:rPr>
              <a:t>Mondays</a:t>
            </a:r>
            <a:r>
              <a:rPr lang="en-US" sz="1600" b="0" dirty="0">
                <a:solidFill>
                  <a:srgbClr val="000000"/>
                </a:solidFill>
                <a:effectLst/>
                <a:latin typeface="Consolas" panose="020B0609020204030204" pitchFamily="49" charset="0"/>
              </a:rPr>
              <a:t>.</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City Hotel Low</a:t>
            </a:r>
            <a:r>
              <a:rPr lang="en-US" sz="1600" b="0" dirty="0">
                <a:solidFill>
                  <a:srgbClr val="000000"/>
                </a:solidFill>
                <a:effectLst/>
                <a:latin typeface="Consolas" panose="020B0609020204030204" pitchFamily="49" charset="0"/>
              </a:rPr>
              <a:t>: Fewest bookings on </a:t>
            </a:r>
            <a:r>
              <a:rPr lang="en-US" sz="1600" b="1" dirty="0">
                <a:solidFill>
                  <a:srgbClr val="000080"/>
                </a:solidFill>
                <a:effectLst/>
                <a:latin typeface="Consolas" panose="020B0609020204030204" pitchFamily="49" charset="0"/>
              </a:rPr>
              <a:t>Saturdays</a:t>
            </a:r>
            <a:r>
              <a:rPr lang="en-US" sz="1600" b="0" dirty="0">
                <a:solidFill>
                  <a:srgbClr val="000000"/>
                </a:solidFill>
                <a:effectLst/>
                <a:latin typeface="Consolas" panose="020B0609020204030204" pitchFamily="49" charset="0"/>
              </a:rPr>
              <a:t> across various months.</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Resort Hotel Peak</a:t>
            </a:r>
            <a:r>
              <a:rPr lang="en-US" sz="1600" b="0" dirty="0">
                <a:solidFill>
                  <a:srgbClr val="000000"/>
                </a:solidFill>
                <a:effectLst/>
                <a:latin typeface="Consolas" panose="020B0609020204030204" pitchFamily="49" charset="0"/>
              </a:rPr>
              <a:t>: Highest bookings in </a:t>
            </a:r>
            <a:r>
              <a:rPr lang="en-US" sz="1600" b="1" dirty="0">
                <a:solidFill>
                  <a:srgbClr val="000080"/>
                </a:solidFill>
                <a:effectLst/>
                <a:latin typeface="Consolas" panose="020B0609020204030204" pitchFamily="49" charset="0"/>
              </a:rPr>
              <a:t>August</a:t>
            </a:r>
            <a:r>
              <a:rPr lang="en-US" sz="1600" b="0" dirty="0">
                <a:solidFill>
                  <a:srgbClr val="000000"/>
                </a:solidFill>
                <a:effectLst/>
                <a:latin typeface="Consolas" panose="020B0609020204030204" pitchFamily="49" charset="0"/>
              </a:rPr>
              <a:t>, especially on </a:t>
            </a:r>
            <a:r>
              <a:rPr lang="en-US" sz="1600" b="1" dirty="0">
                <a:solidFill>
                  <a:srgbClr val="000080"/>
                </a:solidFill>
                <a:effectLst/>
                <a:latin typeface="Consolas" panose="020B0609020204030204" pitchFamily="49" charset="0"/>
              </a:rPr>
              <a:t>Sundays</a:t>
            </a:r>
            <a:r>
              <a:rPr lang="en-US" sz="1600" b="0" dirty="0">
                <a:solidFill>
                  <a:srgbClr val="000000"/>
                </a:solidFill>
                <a:effectLst/>
                <a:latin typeface="Consolas" panose="020B0609020204030204" pitchFamily="49" charset="0"/>
              </a:rPr>
              <a:t>.</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Resort Hotel Low</a:t>
            </a:r>
            <a:r>
              <a:rPr lang="en-US" sz="1600" b="0" dirty="0">
                <a:solidFill>
                  <a:srgbClr val="000000"/>
                </a:solidFill>
                <a:effectLst/>
                <a:latin typeface="Consolas" panose="020B0609020204030204" pitchFamily="49" charset="0"/>
              </a:rPr>
              <a:t>: Lower bookings in </a:t>
            </a:r>
            <a:r>
              <a:rPr lang="en-US" sz="1600" b="1" dirty="0">
                <a:solidFill>
                  <a:srgbClr val="000080"/>
                </a:solidFill>
                <a:effectLst/>
                <a:latin typeface="Consolas" panose="020B0609020204030204" pitchFamily="49" charset="0"/>
              </a:rPr>
              <a:t>November</a:t>
            </a:r>
            <a:r>
              <a:rPr lang="en-US" sz="1600" b="0" dirty="0">
                <a:solidFill>
                  <a:srgbClr val="000000"/>
                </a:solidFill>
                <a:effectLst/>
                <a:latin typeface="Consolas" panose="020B0609020204030204" pitchFamily="49" charset="0"/>
              </a:rPr>
              <a:t> and </a:t>
            </a:r>
            <a:r>
              <a:rPr lang="en-US" sz="1600" b="1" dirty="0">
                <a:solidFill>
                  <a:srgbClr val="000080"/>
                </a:solidFill>
                <a:effectLst/>
                <a:latin typeface="Consolas" panose="020B0609020204030204" pitchFamily="49" charset="0"/>
              </a:rPr>
              <a:t>December</a:t>
            </a:r>
            <a:r>
              <a:rPr lang="en-US" sz="1600" b="0" dirty="0">
                <a:solidFill>
                  <a:srgbClr val="000000"/>
                </a:solidFill>
                <a:effectLst/>
                <a:latin typeface="Consolas" panose="020B0609020204030204" pitchFamily="49" charset="0"/>
              </a:rPr>
              <a:t>.</a:t>
            </a:r>
          </a:p>
          <a:p>
            <a:endParaRPr lang="en-CA" sz="1600" dirty="0"/>
          </a:p>
        </p:txBody>
      </p:sp>
      <p:pic>
        <p:nvPicPr>
          <p:cNvPr id="4" name="Picture 3">
            <a:extLst>
              <a:ext uri="{FF2B5EF4-FFF2-40B4-BE49-F238E27FC236}">
                <a16:creationId xmlns:a16="http://schemas.microsoft.com/office/drawing/2014/main" id="{084C908B-9D00-3571-DB7D-07B67BD91DFA}"/>
              </a:ext>
            </a:extLst>
          </p:cNvPr>
          <p:cNvPicPr>
            <a:picLocks noChangeAspect="1"/>
          </p:cNvPicPr>
          <p:nvPr/>
        </p:nvPicPr>
        <p:blipFill>
          <a:blip r:embed="rId2"/>
          <a:stretch>
            <a:fillRect/>
          </a:stretch>
        </p:blipFill>
        <p:spPr>
          <a:xfrm>
            <a:off x="213801" y="887843"/>
            <a:ext cx="11506251" cy="3798307"/>
          </a:xfrm>
          <a:prstGeom prst="rect">
            <a:avLst/>
          </a:prstGeom>
        </p:spPr>
      </p:pic>
    </p:spTree>
    <p:extLst>
      <p:ext uri="{BB962C8B-B14F-4D97-AF65-F5344CB8AC3E}">
        <p14:creationId xmlns:p14="http://schemas.microsoft.com/office/powerpoint/2010/main" val="400575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Lead time vs. Cancellation</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243537" y="4923252"/>
            <a:ext cx="11704926" cy="2062103"/>
          </a:xfrm>
          <a:prstGeom prst="rect">
            <a:avLst/>
          </a:prstGeom>
          <a:noFill/>
        </p:spPr>
        <p:txBody>
          <a:bodyPr wrap="square" rtlCol="0">
            <a:spAutoFit/>
          </a:bodyPr>
          <a:lstStyle/>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Short Lead Times:</a:t>
            </a:r>
            <a:r>
              <a:rPr lang="en-US" sz="1600" b="0" dirty="0">
                <a:solidFill>
                  <a:srgbClr val="000000"/>
                </a:solidFill>
                <a:effectLst/>
                <a:latin typeface="Consolas" panose="020B0609020204030204" pitchFamily="49" charset="0"/>
              </a:rPr>
              <a:t> For both hotels, bookings with shorter lead times (0100 days) are the most common. The likelihood of cancellation is generally low in this range, suggesting that lastminute bookings are more likely to be honored.</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Long Lead Times:</a:t>
            </a:r>
            <a:r>
              <a:rPr lang="en-US" sz="1600" b="0" dirty="0">
                <a:solidFill>
                  <a:srgbClr val="000000"/>
                </a:solidFill>
                <a:effectLst/>
                <a:latin typeface="Consolas" panose="020B0609020204030204" pitchFamily="49" charset="0"/>
              </a:rPr>
              <a:t> Both plots show that bookings with longer lead times have higher cancellation rates. This could be due to changes in plans over time, making it more likely for guests to cancel.</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Hotel Type Differences:</a:t>
            </a:r>
            <a:r>
              <a:rPr lang="en-US" sz="1600" b="0" dirty="0">
                <a:solidFill>
                  <a:srgbClr val="000000"/>
                </a:solidFill>
                <a:effectLst/>
                <a:latin typeface="Consolas" panose="020B0609020204030204" pitchFamily="49" charset="0"/>
              </a:rPr>
              <a:t> The Resort Hotel shows a more consistent trend of increasing cancellation likelihood with lead time, while the City Hotel has a noticeable peak at the longest lead time.</a:t>
            </a:r>
          </a:p>
          <a:p>
            <a:endParaRPr lang="en-CA" sz="1600" dirty="0"/>
          </a:p>
        </p:txBody>
      </p:sp>
      <p:pic>
        <p:nvPicPr>
          <p:cNvPr id="3" name="Picture 2">
            <a:extLst>
              <a:ext uri="{FF2B5EF4-FFF2-40B4-BE49-F238E27FC236}">
                <a16:creationId xmlns:a16="http://schemas.microsoft.com/office/drawing/2014/main" id="{BEBE7C94-73B3-2E58-3180-EF27EBAC5DBB}"/>
              </a:ext>
            </a:extLst>
          </p:cNvPr>
          <p:cNvPicPr>
            <a:picLocks noChangeAspect="1"/>
          </p:cNvPicPr>
          <p:nvPr/>
        </p:nvPicPr>
        <p:blipFill>
          <a:blip r:embed="rId2"/>
          <a:stretch>
            <a:fillRect/>
          </a:stretch>
        </p:blipFill>
        <p:spPr>
          <a:xfrm>
            <a:off x="753222" y="746618"/>
            <a:ext cx="10515600" cy="4176634"/>
          </a:xfrm>
          <a:prstGeom prst="rect">
            <a:avLst/>
          </a:prstGeom>
        </p:spPr>
      </p:pic>
    </p:spTree>
    <p:extLst>
      <p:ext uri="{BB962C8B-B14F-4D97-AF65-F5344CB8AC3E}">
        <p14:creationId xmlns:p14="http://schemas.microsoft.com/office/powerpoint/2010/main" val="115462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Agents</a:t>
            </a:r>
            <a:br>
              <a:rPr lang="en-US" kern="1200" dirty="0">
                <a:solidFill>
                  <a:schemeClr val="tx1"/>
                </a:solidFill>
                <a:latin typeface="+mj-lt"/>
                <a:ea typeface="+mj-ea"/>
                <a:cs typeface="+mj-cs"/>
              </a:rPr>
            </a:br>
            <a:r>
              <a:rPr lang="en-US" kern="1200" dirty="0">
                <a:solidFill>
                  <a:schemeClr val="tx1"/>
                </a:solidFill>
                <a:latin typeface="+mj-lt"/>
                <a:ea typeface="+mj-ea"/>
                <a:cs typeface="+mj-cs"/>
              </a:rPr>
              <a:t/>
            </a:r>
            <a:br>
              <a:rPr lang="en-US" kern="1200" dirty="0">
                <a:solidFill>
                  <a:schemeClr val="tx1"/>
                </a:solidFill>
                <a:latin typeface="+mj-lt"/>
                <a:ea typeface="+mj-ea"/>
                <a:cs typeface="+mj-cs"/>
              </a:rPr>
            </a:br>
            <a:r>
              <a:rPr lang="en-US" kern="1200" dirty="0">
                <a:solidFill>
                  <a:schemeClr val="tx1"/>
                </a:solidFill>
                <a:latin typeface="+mj-lt"/>
                <a:ea typeface="+mj-ea"/>
                <a:cs typeface="+mj-cs"/>
              </a:rPr>
              <a:t/>
            </a:r>
            <a:br>
              <a:rPr lang="en-US" kern="1200" dirty="0">
                <a:solidFill>
                  <a:schemeClr val="tx1"/>
                </a:solidFill>
                <a:latin typeface="+mj-lt"/>
                <a:ea typeface="+mj-ea"/>
                <a:cs typeface="+mj-cs"/>
              </a:rPr>
            </a:br>
            <a:r>
              <a:rPr lang="en-US" kern="1200" dirty="0">
                <a:solidFill>
                  <a:schemeClr val="tx1"/>
                </a:solidFill>
                <a:latin typeface="+mj-lt"/>
                <a:ea typeface="+mj-ea"/>
                <a:cs typeface="+mj-cs"/>
              </a:rPr>
              <a:t>Sammy</a:t>
            </a:r>
          </a:p>
        </p:txBody>
      </p:sp>
      <p:pic>
        <p:nvPicPr>
          <p:cNvPr id="7" name="Picture 6">
            <a:extLst>
              <a:ext uri="{FF2B5EF4-FFF2-40B4-BE49-F238E27FC236}">
                <a16:creationId xmlns:a16="http://schemas.microsoft.com/office/drawing/2014/main" id="{7ED02F41-63BA-DF7B-627C-252DFD81B980}"/>
              </a:ext>
            </a:extLst>
          </p:cNvPr>
          <p:cNvPicPr>
            <a:picLocks noChangeAspect="1"/>
          </p:cNvPicPr>
          <p:nvPr/>
        </p:nvPicPr>
        <p:blipFill>
          <a:blip r:embed="rId2"/>
          <a:stretch>
            <a:fillRect/>
          </a:stretch>
        </p:blipFill>
        <p:spPr>
          <a:xfrm>
            <a:off x="5895751" y="723812"/>
            <a:ext cx="5708649" cy="5380401"/>
          </a:xfrm>
          <a:prstGeom prst="rect">
            <a:avLst/>
          </a:prstGeom>
        </p:spPr>
      </p:pic>
    </p:spTree>
    <p:extLst>
      <p:ext uri="{BB962C8B-B14F-4D97-AF65-F5344CB8AC3E}">
        <p14:creationId xmlns:p14="http://schemas.microsoft.com/office/powerpoint/2010/main" val="247616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circle with orange and green circles&#10;&#10;Description automatically generated">
            <a:extLst>
              <a:ext uri="{FF2B5EF4-FFF2-40B4-BE49-F238E27FC236}">
                <a16:creationId xmlns:a16="http://schemas.microsoft.com/office/drawing/2014/main" id="{C4BAAE04-5EF7-88ED-6550-46CF33BAB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593" y="229945"/>
            <a:ext cx="8530814" cy="6398110"/>
          </a:xfrm>
          <a:prstGeom prst="rect">
            <a:avLst/>
          </a:prstGeom>
        </p:spPr>
      </p:pic>
    </p:spTree>
    <p:extLst>
      <p:ext uri="{BB962C8B-B14F-4D97-AF65-F5344CB8AC3E}">
        <p14:creationId xmlns:p14="http://schemas.microsoft.com/office/powerpoint/2010/main" val="400936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blue and orange bars&#10;&#10;Description automatically generated">
            <a:extLst>
              <a:ext uri="{FF2B5EF4-FFF2-40B4-BE49-F238E27FC236}">
                <a16:creationId xmlns:a16="http://schemas.microsoft.com/office/drawing/2014/main" id="{E5FF4464-964E-A1A0-696C-336A66C59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739" y="347054"/>
            <a:ext cx="8218522" cy="6163892"/>
          </a:xfrm>
          <a:prstGeom prst="rect">
            <a:avLst/>
          </a:prstGeom>
        </p:spPr>
      </p:pic>
    </p:spTree>
    <p:extLst>
      <p:ext uri="{BB962C8B-B14F-4D97-AF65-F5344CB8AC3E}">
        <p14:creationId xmlns:p14="http://schemas.microsoft.com/office/powerpoint/2010/main" val="321600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89EED9-F54D-4F20-A2C6-949DE4176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46F721-3785-414D-8697-16AF490E68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E85AE-A88E-9FB6-CA11-68DFB3AF2112}"/>
              </a:ext>
            </a:extLst>
          </p:cNvPr>
          <p:cNvSpPr>
            <a:spLocks noGrp="1"/>
          </p:cNvSpPr>
          <p:nvPr>
            <p:ph type="ctrTitle"/>
          </p:nvPr>
        </p:nvSpPr>
        <p:spPr>
          <a:xfrm>
            <a:off x="7869036" y="87831"/>
            <a:ext cx="3389515" cy="610260"/>
          </a:xfrm>
        </p:spPr>
        <p:txBody>
          <a:bodyPr anchor="b">
            <a:normAutofit/>
          </a:bodyPr>
          <a:lstStyle/>
          <a:p>
            <a:r>
              <a:rPr lang="en-GB" sz="3600" dirty="0">
                <a:solidFill>
                  <a:schemeClr val="tx1">
                    <a:lumMod val="85000"/>
                    <a:lumOff val="15000"/>
                  </a:schemeClr>
                </a:solidFill>
              </a:rPr>
              <a:t>Introduction</a:t>
            </a:r>
          </a:p>
        </p:txBody>
      </p:sp>
      <p:sp>
        <p:nvSpPr>
          <p:cNvPr id="3" name="Subtitle 2">
            <a:extLst>
              <a:ext uri="{FF2B5EF4-FFF2-40B4-BE49-F238E27FC236}">
                <a16:creationId xmlns:a16="http://schemas.microsoft.com/office/drawing/2014/main" id="{25C49F12-3CC8-DDFB-DA23-E297CAFDE212}"/>
              </a:ext>
            </a:extLst>
          </p:cNvPr>
          <p:cNvSpPr>
            <a:spLocks noGrp="1"/>
          </p:cNvSpPr>
          <p:nvPr>
            <p:ph type="subTitle" idx="1"/>
          </p:nvPr>
        </p:nvSpPr>
        <p:spPr>
          <a:xfrm>
            <a:off x="8608757" y="6223886"/>
            <a:ext cx="2895600" cy="471904"/>
          </a:xfrm>
        </p:spPr>
        <p:txBody>
          <a:bodyPr anchor="t">
            <a:noAutofit/>
          </a:bodyPr>
          <a:lstStyle/>
          <a:p>
            <a:r>
              <a:rPr lang="en-GB" sz="28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BFE212EB-26DC-4C57-1114-4A6F6164C534}"/>
              </a:ext>
            </a:extLst>
          </p:cNvPr>
          <p:cNvPicPr>
            <a:picLocks noChangeAspect="1"/>
          </p:cNvPicPr>
          <p:nvPr/>
        </p:nvPicPr>
        <p:blipFill rotWithShape="1">
          <a:blip r:embed="rId3"/>
          <a:srcRect l="2005" r="469"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5" name="TextBox 4">
            <a:extLst>
              <a:ext uri="{FF2B5EF4-FFF2-40B4-BE49-F238E27FC236}">
                <a16:creationId xmlns:a16="http://schemas.microsoft.com/office/drawing/2014/main" id="{C32862D5-9255-6BCF-42B6-9296ADD6E826}"/>
              </a:ext>
            </a:extLst>
          </p:cNvPr>
          <p:cNvSpPr txBox="1"/>
          <p:nvPr/>
        </p:nvSpPr>
        <p:spPr>
          <a:xfrm>
            <a:off x="8168822" y="1080618"/>
            <a:ext cx="3519949" cy="2031325"/>
          </a:xfrm>
          <a:prstGeom prst="rect">
            <a:avLst/>
          </a:prstGeom>
          <a:noFill/>
        </p:spPr>
        <p:txBody>
          <a:bodyPr wrap="square" rtlCol="0">
            <a:spAutoFit/>
          </a:bodyPr>
          <a:lstStyle/>
          <a:p>
            <a:r>
              <a:rPr lang="en-CA" dirty="0"/>
              <a:t>There are 4 analysts deciphering data</a:t>
            </a:r>
          </a:p>
          <a:p>
            <a:endParaRPr lang="en-CA" dirty="0"/>
          </a:p>
          <a:p>
            <a:r>
              <a:rPr lang="en-GB" b="1" i="0" dirty="0">
                <a:solidFill>
                  <a:srgbClr val="1D1C1D"/>
                </a:solidFill>
                <a:effectLst/>
                <a:highlight>
                  <a:srgbClr val="FFFFFF"/>
                </a:highlight>
                <a:latin typeface="Slack-Lato"/>
              </a:rPr>
              <a:t>Lavanya </a:t>
            </a:r>
            <a:r>
              <a:rPr lang="en-GB" b="1" dirty="0" err="1">
                <a:solidFill>
                  <a:srgbClr val="1D1C1D"/>
                </a:solidFill>
                <a:highlight>
                  <a:srgbClr val="FFFFFF"/>
                </a:highlight>
                <a:latin typeface="Slack-Lato"/>
              </a:rPr>
              <a:t>B</a:t>
            </a:r>
            <a:r>
              <a:rPr lang="en-GB" b="1" i="0" dirty="0" err="1">
                <a:solidFill>
                  <a:srgbClr val="1D1C1D"/>
                </a:solidFill>
                <a:effectLst/>
                <a:highlight>
                  <a:srgbClr val="FFFFFF"/>
                </a:highlight>
                <a:latin typeface="Slack-Lato"/>
              </a:rPr>
              <a:t>hanot</a:t>
            </a:r>
            <a:endParaRPr lang="en-GB" b="1" i="0" dirty="0">
              <a:solidFill>
                <a:srgbClr val="1D1C1D"/>
              </a:solidFill>
              <a:effectLst/>
              <a:highlight>
                <a:srgbClr val="FFFFFF"/>
              </a:highlight>
              <a:latin typeface="Slack-Lato"/>
            </a:endParaRPr>
          </a:p>
          <a:p>
            <a:r>
              <a:rPr lang="en-GB" b="1" i="0" dirty="0" err="1">
                <a:solidFill>
                  <a:srgbClr val="1D1C1D"/>
                </a:solidFill>
                <a:effectLst/>
                <a:highlight>
                  <a:srgbClr val="FFFFFF"/>
                </a:highlight>
                <a:latin typeface="Slack-Lato"/>
              </a:rPr>
              <a:t>Deogratius</a:t>
            </a:r>
            <a:r>
              <a:rPr lang="en-GB" b="1" i="0" dirty="0">
                <a:solidFill>
                  <a:srgbClr val="1D1C1D"/>
                </a:solidFill>
                <a:effectLst/>
                <a:highlight>
                  <a:srgbClr val="FFFFFF"/>
                </a:highlight>
                <a:latin typeface="Slack-Lato"/>
              </a:rPr>
              <a:t> </a:t>
            </a:r>
            <a:r>
              <a:rPr lang="en-GB" b="1" i="0" dirty="0" err="1">
                <a:solidFill>
                  <a:srgbClr val="1D1C1D"/>
                </a:solidFill>
                <a:effectLst/>
                <a:highlight>
                  <a:srgbClr val="FFFFFF"/>
                </a:highlight>
                <a:latin typeface="Slack-Lato"/>
              </a:rPr>
              <a:t>Nteza</a:t>
            </a:r>
            <a:endParaRPr lang="en-GB" b="1" i="0" dirty="0">
              <a:solidFill>
                <a:srgbClr val="1D1C1D"/>
              </a:solidFill>
              <a:effectLst/>
              <a:highlight>
                <a:srgbClr val="FFFFFF"/>
              </a:highlight>
              <a:latin typeface="Slack-Lato"/>
            </a:endParaRPr>
          </a:p>
          <a:p>
            <a:r>
              <a:rPr lang="en-GB" b="1" i="0" dirty="0">
                <a:solidFill>
                  <a:srgbClr val="1D1C1D"/>
                </a:solidFill>
                <a:effectLst/>
                <a:highlight>
                  <a:srgbClr val="FFFFFF"/>
                </a:highlight>
                <a:latin typeface="Slack-Lato"/>
              </a:rPr>
              <a:t>Xuan (Sam) Chen</a:t>
            </a:r>
          </a:p>
          <a:p>
            <a:r>
              <a:rPr lang="en-GB" b="1" dirty="0">
                <a:solidFill>
                  <a:srgbClr val="1D1C1D"/>
                </a:solidFill>
                <a:highlight>
                  <a:srgbClr val="FFFFFF"/>
                </a:highlight>
                <a:latin typeface="Slack-Lato"/>
              </a:rPr>
              <a:t>Judy Pin</a:t>
            </a:r>
            <a:endParaRPr lang="en-GB" dirty="0"/>
          </a:p>
        </p:txBody>
      </p:sp>
    </p:spTree>
    <p:extLst>
      <p:ext uri="{BB962C8B-B14F-4D97-AF65-F5344CB8AC3E}">
        <p14:creationId xmlns:p14="http://schemas.microsoft.com/office/powerpoint/2010/main" val="425033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e chart with numbers and a number of different colored circles&#10;&#10;Description automatically generated">
            <a:extLst>
              <a:ext uri="{FF2B5EF4-FFF2-40B4-BE49-F238E27FC236}">
                <a16:creationId xmlns:a16="http://schemas.microsoft.com/office/drawing/2014/main" id="{3A4D1C5C-2A54-D7E0-FF8E-9A8307128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487" y="129365"/>
            <a:ext cx="8799026" cy="6599269"/>
          </a:xfrm>
          <a:prstGeom prst="rect">
            <a:avLst/>
          </a:prstGeom>
        </p:spPr>
      </p:pic>
    </p:spTree>
    <p:extLst>
      <p:ext uri="{BB962C8B-B14F-4D97-AF65-F5344CB8AC3E}">
        <p14:creationId xmlns:p14="http://schemas.microsoft.com/office/powerpoint/2010/main" val="3429967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blue and orange bars&#10;&#10;Description automatically generated">
            <a:extLst>
              <a:ext uri="{FF2B5EF4-FFF2-40B4-BE49-F238E27FC236}">
                <a16:creationId xmlns:a16="http://schemas.microsoft.com/office/drawing/2014/main" id="{BF6A22D9-19D5-5573-042F-005D67F07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538" y="289904"/>
            <a:ext cx="8370923" cy="6278192"/>
          </a:xfrm>
          <a:prstGeom prst="rect">
            <a:avLst/>
          </a:prstGeom>
        </p:spPr>
      </p:pic>
    </p:spTree>
    <p:extLst>
      <p:ext uri="{BB962C8B-B14F-4D97-AF65-F5344CB8AC3E}">
        <p14:creationId xmlns:p14="http://schemas.microsoft.com/office/powerpoint/2010/main" val="200704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89EED9-F54D-4F20-A2C6-949DE4176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E46F721-3785-414D-8697-16AF490E68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1562669"/>
            <a:ext cx="3389515" cy="2380681"/>
          </a:xfrm>
        </p:spPr>
        <p:txBody>
          <a:bodyPr vert="horz" lIns="91440" tIns="45720" rIns="91440" bIns="45720" rtlCol="0" anchor="b">
            <a:normAutofit fontScale="90000"/>
          </a:bodyPr>
          <a:lstStyle/>
          <a:p>
            <a:pPr algn="ctr"/>
            <a:r>
              <a:rPr lang="en-US" sz="3600" dirty="0">
                <a:solidFill>
                  <a:schemeClr val="tx1">
                    <a:lumMod val="85000"/>
                    <a:lumOff val="15000"/>
                  </a:schemeClr>
                </a:solidFill>
              </a:rPr>
              <a:t>Room Types, Revenue and Cancellations</a:t>
            </a:r>
            <a:br>
              <a:rPr lang="en-US" sz="3600" dirty="0">
                <a:solidFill>
                  <a:schemeClr val="tx1">
                    <a:lumMod val="85000"/>
                    <a:lumOff val="15000"/>
                  </a:schemeClr>
                </a:solidFill>
              </a:rPr>
            </a:br>
            <a:r>
              <a:rPr lang="en-US" sz="3600" dirty="0">
                <a:solidFill>
                  <a:schemeClr val="tx1">
                    <a:lumMod val="85000"/>
                    <a:lumOff val="15000"/>
                  </a:schemeClr>
                </a:solidFill>
              </a:rPr>
              <a:t/>
            </a:r>
            <a:br>
              <a:rPr lang="en-US" sz="3600" dirty="0">
                <a:solidFill>
                  <a:schemeClr val="tx1">
                    <a:lumMod val="85000"/>
                    <a:lumOff val="15000"/>
                  </a:schemeClr>
                </a:solidFill>
              </a:rPr>
            </a:br>
            <a:r>
              <a:rPr lang="en-US" sz="3600" dirty="0">
                <a:solidFill>
                  <a:schemeClr val="tx1">
                    <a:lumMod val="85000"/>
                    <a:lumOff val="15000"/>
                  </a:schemeClr>
                </a:solidFill>
              </a:rPr>
              <a:t/>
            </a:r>
            <a:br>
              <a:rPr lang="en-US" sz="3600" dirty="0">
                <a:solidFill>
                  <a:schemeClr val="tx1">
                    <a:lumMod val="85000"/>
                    <a:lumOff val="15000"/>
                  </a:schemeClr>
                </a:solidFill>
              </a:rPr>
            </a:br>
            <a:r>
              <a:rPr lang="en-US" sz="36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A25DED95-F392-6A39-EED4-3784A4F9FF06}"/>
              </a:ext>
            </a:extLst>
          </p:cNvPr>
          <p:cNvPicPr>
            <a:picLocks noChangeAspect="1"/>
          </p:cNvPicPr>
          <p:nvPr/>
        </p:nvPicPr>
        <p:blipFill rotWithShape="1">
          <a:blip r:embed="rId2"/>
          <a:srcRect r="240"/>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40134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5017927" y="2443460"/>
            <a:ext cx="261334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Revenue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980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05225" y="1666875"/>
            <a:ext cx="8486775" cy="5191125"/>
          </a:xfrm>
          <a:prstGeom prst="rect">
            <a:avLst/>
          </a:prstGeom>
        </p:spPr>
      </p:pic>
      <p:sp>
        <p:nvSpPr>
          <p:cNvPr id="3" name="TextBox 2"/>
          <p:cNvSpPr txBox="1"/>
          <p:nvPr/>
        </p:nvSpPr>
        <p:spPr>
          <a:xfrm>
            <a:off x="342900" y="2124075"/>
            <a:ext cx="3143250" cy="369332"/>
          </a:xfrm>
          <a:prstGeom prst="rect">
            <a:avLst/>
          </a:prstGeom>
          <a:noFill/>
        </p:spPr>
        <p:txBody>
          <a:bodyPr wrap="square" rtlCol="0">
            <a:spAutoFit/>
          </a:bodyPr>
          <a:lstStyle/>
          <a:p>
            <a:r>
              <a:rPr lang="en-US" dirty="0" smtClean="0"/>
              <a:t>Total Revenue = 19,647,981</a:t>
            </a:r>
            <a:endParaRPr lang="en-US" dirty="0"/>
          </a:p>
        </p:txBody>
      </p:sp>
      <p:sp>
        <p:nvSpPr>
          <p:cNvPr id="4" name="TextBox 3"/>
          <p:cNvSpPr txBox="1"/>
          <p:nvPr/>
        </p:nvSpPr>
        <p:spPr>
          <a:xfrm>
            <a:off x="342900" y="2743200"/>
            <a:ext cx="3000375" cy="3352800"/>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47624" y="2600325"/>
            <a:ext cx="3590925" cy="4257675"/>
          </a:xfrm>
          <a:prstGeom prst="rect">
            <a:avLst/>
          </a:prstGeom>
        </p:spPr>
      </p:pic>
    </p:spTree>
    <p:extLst>
      <p:ext uri="{BB962C8B-B14F-4D97-AF65-F5344CB8AC3E}">
        <p14:creationId xmlns:p14="http://schemas.microsoft.com/office/powerpoint/2010/main" val="402588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0500" y="400050"/>
            <a:ext cx="11925299" cy="6457949"/>
          </a:xfrm>
          <a:prstGeom prst="rect">
            <a:avLst/>
          </a:prstGeom>
        </p:spPr>
      </p:pic>
    </p:spTree>
    <p:extLst>
      <p:ext uri="{BB962C8B-B14F-4D97-AF65-F5344CB8AC3E}">
        <p14:creationId xmlns:p14="http://schemas.microsoft.com/office/powerpoint/2010/main" val="1555554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0050" y="333375"/>
            <a:ext cx="11401425" cy="6048375"/>
          </a:xfrm>
          <a:prstGeom prst="rect">
            <a:avLst/>
          </a:prstGeom>
        </p:spPr>
      </p:pic>
    </p:spTree>
    <p:extLst>
      <p:ext uri="{BB962C8B-B14F-4D97-AF65-F5344CB8AC3E}">
        <p14:creationId xmlns:p14="http://schemas.microsoft.com/office/powerpoint/2010/main" val="1547061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2744715" y="2129135"/>
            <a:ext cx="6380235" cy="1200329"/>
          </a:xfrm>
          <a:prstGeom prst="rect">
            <a:avLst/>
          </a:prstGeom>
          <a:noFill/>
        </p:spPr>
        <p:txBody>
          <a:bodyPr wrap="square" lIns="91440" tIns="45720" rIns="91440" bIns="45720">
            <a:spAutoFit/>
          </a:bodyPr>
          <a:lstStyle/>
          <a:p>
            <a:pPr algn="ctr"/>
            <a:r>
              <a:rPr lang="en-US" sz="7200" dirty="0" smtClean="0">
                <a:ln w="0"/>
                <a:effectLst>
                  <a:outerShdw blurRad="38100" dist="19050" dir="2700000" algn="tl" rotWithShape="0">
                    <a:schemeClr val="dk1">
                      <a:alpha val="40000"/>
                    </a:schemeClr>
                  </a:outerShdw>
                </a:effectLst>
              </a:rPr>
              <a:t>Cancellations</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4141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2583454"/>
            <a:ext cx="4891313"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Total Canceled Bookings: 44224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Refundable Canceled Bookings: 0.08%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No Deposit Canceled Bookings: 67.14%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Non Refund Canceled Bookings: 32.77%</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5413828" y="800219"/>
            <a:ext cx="6778172" cy="4766797"/>
          </a:xfrm>
          <a:prstGeom prst="rect">
            <a:avLst/>
          </a:prstGeom>
        </p:spPr>
      </p:pic>
    </p:spTree>
    <p:extLst>
      <p:ext uri="{BB962C8B-B14F-4D97-AF65-F5344CB8AC3E}">
        <p14:creationId xmlns:p14="http://schemas.microsoft.com/office/powerpoint/2010/main" val="309994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81751" y="2244790"/>
            <a:ext cx="5810250" cy="4613210"/>
          </a:xfrm>
          <a:prstGeom prst="rect">
            <a:avLst/>
          </a:prstGeom>
        </p:spPr>
      </p:pic>
      <p:pic>
        <p:nvPicPr>
          <p:cNvPr id="4" name="Picture 3"/>
          <p:cNvPicPr>
            <a:picLocks noChangeAspect="1"/>
          </p:cNvPicPr>
          <p:nvPr/>
        </p:nvPicPr>
        <p:blipFill>
          <a:blip r:embed="rId4"/>
          <a:stretch>
            <a:fillRect/>
          </a:stretch>
        </p:blipFill>
        <p:spPr>
          <a:xfrm>
            <a:off x="0" y="2244790"/>
            <a:ext cx="6381750" cy="4613210"/>
          </a:xfrm>
          <a:prstGeom prst="rect">
            <a:avLst/>
          </a:prstGeom>
        </p:spPr>
      </p:pic>
      <p:sp>
        <p:nvSpPr>
          <p:cNvPr id="5" name="Rectangle 4"/>
          <p:cNvSpPr/>
          <p:nvPr/>
        </p:nvSpPr>
        <p:spPr>
          <a:xfrm>
            <a:off x="76200" y="138410"/>
            <a:ext cx="12191999" cy="1754326"/>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Cancellation by Market Segment</a:t>
            </a:r>
          </a:p>
          <a:p>
            <a:pPr algn="ctr"/>
            <a:r>
              <a:rPr lang="en-US" sz="3600" b="0" cap="none" spc="0" dirty="0" smtClean="0">
                <a:ln w="0"/>
                <a:solidFill>
                  <a:schemeClr val="tx1"/>
                </a:solidFill>
                <a:effectLst>
                  <a:outerShdw blurRad="38100" dist="19050" dir="2700000" algn="tl" rotWithShape="0">
                    <a:schemeClr val="dk1">
                      <a:alpha val="40000"/>
                    </a:schemeClr>
                  </a:outerShdw>
                </a:effectLst>
              </a:rPr>
              <a:t>And </a:t>
            </a:r>
          </a:p>
          <a:p>
            <a:pPr algn="ctr"/>
            <a:r>
              <a:rPr lang="en-US" sz="3600" dirty="0" smtClean="0">
                <a:ln w="0"/>
                <a:effectLst>
                  <a:outerShdw blurRad="38100" dist="19050" dir="2700000" algn="tl" rotWithShape="0">
                    <a:schemeClr val="dk1">
                      <a:alpha val="40000"/>
                    </a:schemeClr>
                  </a:outerShdw>
                </a:effectLst>
              </a:rPr>
              <a:t>Revenue share</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097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DA3C418-758E-4180-A5D0-8655D680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28C8EF06-5EC3-4883-AFAF-D74FF46550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E7AA876-1A38-0346-8C5F-F15EF20B6C3A}"/>
              </a:ext>
            </a:extLst>
          </p:cNvPr>
          <p:cNvPicPr>
            <a:picLocks noChangeAspect="1"/>
          </p:cNvPicPr>
          <p:nvPr/>
        </p:nvPicPr>
        <p:blipFill rotWithShape="1">
          <a:blip r:embed="rId3"/>
          <a:srcRect t="22479" b="3836"/>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334297" y="2852381"/>
            <a:ext cx="3489559" cy="2640247"/>
          </a:xfrm>
        </p:spPr>
        <p:txBody>
          <a:bodyPr vert="horz" lIns="91440" tIns="45720" rIns="91440" bIns="45720" rtlCol="0" anchor="b">
            <a:normAutofit/>
          </a:bodyPr>
          <a:lstStyle/>
          <a:p>
            <a:r>
              <a:rPr lang="en-US" sz="3600" dirty="0">
                <a:solidFill>
                  <a:schemeClr val="tx1">
                    <a:lumMod val="85000"/>
                    <a:lumOff val="15000"/>
                  </a:schemeClr>
                </a:solidFill>
              </a:rPr>
              <a:t>Data Explanation</a:t>
            </a:r>
          </a:p>
        </p:txBody>
      </p:sp>
      <p:sp>
        <p:nvSpPr>
          <p:cNvPr id="4" name="TextBox 3">
            <a:extLst>
              <a:ext uri="{FF2B5EF4-FFF2-40B4-BE49-F238E27FC236}">
                <a16:creationId xmlns:a16="http://schemas.microsoft.com/office/drawing/2014/main" id="{BDAC59CA-2B5D-FBAA-25F3-0E680E2159BC}"/>
              </a:ext>
            </a:extLst>
          </p:cNvPr>
          <p:cNvSpPr txBox="1"/>
          <p:nvPr/>
        </p:nvSpPr>
        <p:spPr>
          <a:xfrm>
            <a:off x="472966" y="5882655"/>
            <a:ext cx="3610303" cy="369332"/>
          </a:xfrm>
          <a:prstGeom prst="rect">
            <a:avLst/>
          </a:prstGeom>
          <a:noFill/>
        </p:spPr>
        <p:txBody>
          <a:bodyPr wrap="square" rtlCol="0">
            <a:spAutoFit/>
          </a:bodyPr>
          <a:lstStyle/>
          <a:p>
            <a:r>
              <a:rPr lang="en-CA" dirty="0"/>
              <a:t>Deo</a:t>
            </a:r>
            <a:endParaRPr lang="en-GB" dirty="0"/>
          </a:p>
        </p:txBody>
      </p:sp>
    </p:spTree>
    <p:extLst>
      <p:ext uri="{BB962C8B-B14F-4D97-AF65-F5344CB8AC3E}">
        <p14:creationId xmlns:p14="http://schemas.microsoft.com/office/powerpoint/2010/main" val="364688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178115"/>
            <a:ext cx="6705600" cy="4679885"/>
          </a:xfrm>
          <a:prstGeom prst="rect">
            <a:avLst/>
          </a:prstGeom>
        </p:spPr>
      </p:pic>
      <p:pic>
        <p:nvPicPr>
          <p:cNvPr id="4" name="Picture 3"/>
          <p:cNvPicPr>
            <a:picLocks noChangeAspect="1"/>
          </p:cNvPicPr>
          <p:nvPr/>
        </p:nvPicPr>
        <p:blipFill>
          <a:blip r:embed="rId4"/>
          <a:stretch>
            <a:fillRect/>
          </a:stretch>
        </p:blipFill>
        <p:spPr>
          <a:xfrm>
            <a:off x="6705601" y="2178114"/>
            <a:ext cx="5486400" cy="4679886"/>
          </a:xfrm>
          <a:prstGeom prst="rect">
            <a:avLst/>
          </a:prstGeom>
        </p:spPr>
      </p:pic>
      <p:sp>
        <p:nvSpPr>
          <p:cNvPr id="5" name="Rectangle 4"/>
          <p:cNvSpPr/>
          <p:nvPr/>
        </p:nvSpPr>
        <p:spPr>
          <a:xfrm>
            <a:off x="76200" y="138410"/>
            <a:ext cx="12191999" cy="1754326"/>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Cancellation by Market Segment</a:t>
            </a:r>
          </a:p>
          <a:p>
            <a:pPr algn="ctr"/>
            <a:r>
              <a:rPr lang="en-US" sz="3600" b="0" cap="none" spc="0" dirty="0" smtClean="0">
                <a:ln w="0"/>
                <a:solidFill>
                  <a:schemeClr val="tx1"/>
                </a:solidFill>
                <a:effectLst>
                  <a:outerShdw blurRad="38100" dist="19050" dir="2700000" algn="tl" rotWithShape="0">
                    <a:schemeClr val="dk1">
                      <a:alpha val="40000"/>
                    </a:schemeClr>
                  </a:outerShdw>
                </a:effectLst>
              </a:rPr>
              <a:t>And </a:t>
            </a:r>
          </a:p>
          <a:p>
            <a:pPr algn="ctr"/>
            <a:r>
              <a:rPr lang="en-US" sz="3600" dirty="0" smtClean="0">
                <a:ln w="0"/>
                <a:effectLst>
                  <a:outerShdw blurRad="38100" dist="19050" dir="2700000" algn="tl" rotWithShape="0">
                    <a:schemeClr val="dk1">
                      <a:alpha val="40000"/>
                    </a:schemeClr>
                  </a:outerShdw>
                </a:effectLst>
              </a:rPr>
              <a:t>Revenue share</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7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6115" y="100012"/>
            <a:ext cx="11625942" cy="6657975"/>
          </a:xfrm>
          <a:prstGeom prst="rect">
            <a:avLst/>
          </a:prstGeom>
        </p:spPr>
      </p:pic>
    </p:spTree>
    <p:extLst>
      <p:ext uri="{BB962C8B-B14F-4D97-AF65-F5344CB8AC3E}">
        <p14:creationId xmlns:p14="http://schemas.microsoft.com/office/powerpoint/2010/main" val="249835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5143" y="100012"/>
            <a:ext cx="12046857" cy="6657975"/>
          </a:xfrm>
          <a:prstGeom prst="rect">
            <a:avLst/>
          </a:prstGeom>
        </p:spPr>
      </p:pic>
    </p:spTree>
    <p:extLst>
      <p:ext uri="{BB962C8B-B14F-4D97-AF65-F5344CB8AC3E}">
        <p14:creationId xmlns:p14="http://schemas.microsoft.com/office/powerpoint/2010/main" val="2258715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89EED9-F54D-4F20-A2C6-949DE4176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46F721-3785-414D-8697-16AF490E68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3244645"/>
            <a:ext cx="3389515" cy="698705"/>
          </a:xfrm>
        </p:spPr>
        <p:txBody>
          <a:bodyPr vert="horz" lIns="91440" tIns="45720" rIns="91440" bIns="45720" rtlCol="0" anchor="b">
            <a:normAutofit/>
          </a:bodyPr>
          <a:lstStyle/>
          <a:p>
            <a:pPr algn="ctr"/>
            <a:r>
              <a:rPr lang="en-US" sz="3600" dirty="0">
                <a:solidFill>
                  <a:schemeClr val="tx1">
                    <a:lumMod val="85000"/>
                    <a:lumOff val="15000"/>
                  </a:schemeClr>
                </a:solidFill>
              </a:rPr>
              <a:t>Conclusion</a:t>
            </a:r>
          </a:p>
        </p:txBody>
      </p:sp>
      <p:pic>
        <p:nvPicPr>
          <p:cNvPr id="4" name="Picture 3" descr="A poster of a hotel&#10;&#10;Description automatically generated">
            <a:extLst>
              <a:ext uri="{FF2B5EF4-FFF2-40B4-BE49-F238E27FC236}">
                <a16:creationId xmlns:a16="http://schemas.microsoft.com/office/drawing/2014/main" id="{0341A4E6-F6CD-8919-E5E0-D545DD6057C4}"/>
              </a:ext>
            </a:extLst>
          </p:cNvPr>
          <p:cNvPicPr>
            <a:picLocks noChangeAspect="1"/>
          </p:cNvPicPr>
          <p:nvPr/>
        </p:nvPicPr>
        <p:blipFill rotWithShape="1">
          <a:blip r:embed="rId3"/>
          <a:srcRect t="9684" b="15017"/>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3" name="TextBox 2">
            <a:extLst>
              <a:ext uri="{FF2B5EF4-FFF2-40B4-BE49-F238E27FC236}">
                <a16:creationId xmlns:a16="http://schemas.microsoft.com/office/drawing/2014/main" id="{5B5270CC-F035-980E-00D7-0F9973C15A86}"/>
              </a:ext>
            </a:extLst>
          </p:cNvPr>
          <p:cNvSpPr txBox="1"/>
          <p:nvPr/>
        </p:nvSpPr>
        <p:spPr>
          <a:xfrm>
            <a:off x="8214360" y="5669280"/>
            <a:ext cx="3368040" cy="400110"/>
          </a:xfrm>
          <a:prstGeom prst="rect">
            <a:avLst/>
          </a:prstGeom>
          <a:noFill/>
        </p:spPr>
        <p:txBody>
          <a:bodyPr wrap="square" rtlCol="0">
            <a:spAutoFit/>
          </a:bodyPr>
          <a:lstStyle/>
          <a:p>
            <a:r>
              <a:rPr lang="en-CA" sz="2000" dirty="0"/>
              <a:t>Judy</a:t>
            </a:r>
            <a:endParaRPr lang="en-GB" sz="2000" dirty="0"/>
          </a:p>
        </p:txBody>
      </p:sp>
    </p:spTree>
    <p:extLst>
      <p:ext uri="{BB962C8B-B14F-4D97-AF65-F5344CB8AC3E}">
        <p14:creationId xmlns:p14="http://schemas.microsoft.com/office/powerpoint/2010/main" val="111000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41EE-00A9-6311-B23E-A652814A9C59}"/>
              </a:ext>
            </a:extLst>
          </p:cNvPr>
          <p:cNvSpPr>
            <a:spLocks noGrp="1"/>
          </p:cNvSpPr>
          <p:nvPr>
            <p:ph type="title"/>
          </p:nvPr>
        </p:nvSpPr>
        <p:spPr>
          <a:xfrm>
            <a:off x="562897" y="148816"/>
            <a:ext cx="10515600" cy="795081"/>
          </a:xfrm>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7BFEB168-533C-A90C-942D-F4093D3BE49C}"/>
              </a:ext>
            </a:extLst>
          </p:cNvPr>
          <p:cNvSpPr>
            <a:spLocks noGrp="1"/>
          </p:cNvSpPr>
          <p:nvPr>
            <p:ph sz="half" idx="1"/>
          </p:nvPr>
        </p:nvSpPr>
        <p:spPr>
          <a:xfrm>
            <a:off x="297426" y="943897"/>
            <a:ext cx="5181600" cy="5565058"/>
          </a:xfrm>
          <a:ln>
            <a:solidFill>
              <a:srgbClr val="00B0F0"/>
            </a:solidFill>
          </a:ln>
        </p:spPr>
        <p:txBody>
          <a:bodyPr>
            <a:normAutofit lnSpcReduction="10000"/>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a:effectLst/>
                <a:latin typeface="inherit"/>
                <a:ea typeface="Times New Roman" panose="02020603050405020304" pitchFamily="18" charset="0"/>
                <a:cs typeface="Arial" panose="020B0604020202020204" pitchFamily="34" charset="0"/>
              </a:rPr>
              <a:t>hotel: Type of hotel (Categorical)</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is_canceled</a:t>
            </a:r>
            <a:r>
              <a:rPr lang="en-CA" sz="1600" kern="0" dirty="0">
                <a:effectLst/>
                <a:latin typeface="inherit"/>
                <a:ea typeface="Times New Roman" panose="02020603050405020304" pitchFamily="18" charset="0"/>
                <a:cs typeface="Arial" panose="020B0604020202020204" pitchFamily="34" charset="0"/>
              </a:rPr>
              <a:t>: Whether the booking was canceled or not (Binary)</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lead_time</a:t>
            </a:r>
            <a:r>
              <a:rPr lang="en-CA" sz="1600" kern="0" dirty="0">
                <a:effectLst/>
                <a:latin typeface="inherit"/>
                <a:ea typeface="Times New Roman" panose="02020603050405020304" pitchFamily="18" charset="0"/>
                <a:cs typeface="Arial" panose="020B0604020202020204" pitchFamily="34" charset="0"/>
              </a:rPr>
              <a:t>: Number of days between booking date and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arrival_date_year</a:t>
            </a:r>
            <a:r>
              <a:rPr lang="en-CA" sz="1600" kern="0" dirty="0">
                <a:effectLst/>
                <a:latin typeface="inherit"/>
                <a:ea typeface="Times New Roman" panose="02020603050405020304" pitchFamily="18" charset="0"/>
                <a:cs typeface="Arial" panose="020B0604020202020204" pitchFamily="34" charset="0"/>
              </a:rPr>
              <a:t>: The year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arrival_date_month</a:t>
            </a:r>
            <a:r>
              <a:rPr lang="en-CA" sz="1600" kern="0" dirty="0">
                <a:effectLst/>
                <a:latin typeface="inherit"/>
                <a:ea typeface="Times New Roman" panose="02020603050405020304" pitchFamily="18" charset="0"/>
                <a:cs typeface="Arial" panose="020B0604020202020204" pitchFamily="34" charset="0"/>
              </a:rPr>
              <a:t>: The month of the arrival date (Categorical)</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arrival_date_week_number</a:t>
            </a:r>
            <a:r>
              <a:rPr lang="en-CA" sz="1600" kern="0" dirty="0">
                <a:effectLst/>
                <a:latin typeface="inherit"/>
                <a:ea typeface="Times New Roman" panose="02020603050405020304" pitchFamily="18" charset="0"/>
                <a:cs typeface="Arial" panose="020B0604020202020204" pitchFamily="34" charset="0"/>
              </a:rPr>
              <a:t>: The week number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arrival_date_day_of_month</a:t>
            </a:r>
            <a:r>
              <a:rPr lang="en-CA" sz="1600" kern="0" dirty="0">
                <a:effectLst/>
                <a:latin typeface="inherit"/>
                <a:ea typeface="Times New Roman" panose="02020603050405020304" pitchFamily="18" charset="0"/>
                <a:cs typeface="Arial" panose="020B0604020202020204" pitchFamily="34" charset="0"/>
              </a:rPr>
              <a:t>: The day of the month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stays_in_weekend_nights</a:t>
            </a:r>
            <a:r>
              <a:rPr lang="en-CA" sz="1600" kern="0" dirty="0">
                <a:effectLst/>
                <a:latin typeface="inherit"/>
                <a:ea typeface="Times New Roman" panose="02020603050405020304" pitchFamily="18" charset="0"/>
                <a:cs typeface="Arial" panose="020B0604020202020204" pitchFamily="34" charset="0"/>
              </a:rPr>
              <a:t>: Number of weekend nights stayed or booked to stay at the hotel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stays_in_week_nights</a:t>
            </a:r>
            <a:r>
              <a:rPr lang="en-CA" sz="1600" kern="0" dirty="0">
                <a:effectLst/>
                <a:latin typeface="inherit"/>
                <a:ea typeface="Times New Roman" panose="02020603050405020304" pitchFamily="18" charset="0"/>
                <a:cs typeface="Arial" panose="020B0604020202020204" pitchFamily="34" charset="0"/>
              </a:rPr>
              <a:t>: Number of week nights stayed or booked to stay at the hotel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a:effectLst/>
                <a:latin typeface="inherit"/>
                <a:ea typeface="Times New Roman" panose="02020603050405020304" pitchFamily="18" charset="0"/>
                <a:cs typeface="Arial" panose="020B0604020202020204" pitchFamily="34" charset="0"/>
              </a:rPr>
              <a:t>adults, children, babies: Number of guests categorized by age groups</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adults = Number of adults</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children = Number of children</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babies = Number infants</a:t>
            </a:r>
            <a:endParaRPr lang="en-CA" sz="1800" kern="100" dirty="0">
              <a:effectLst/>
              <a:latin typeface="Segoe UI" panose="020B0502040204020203" pitchFamily="34" charset="0"/>
              <a:ea typeface="Aptos"/>
              <a:cs typeface="Times New Roman" panose="02020603050405020304" pitchFamily="18" charset="0"/>
            </a:endParaRPr>
          </a:p>
        </p:txBody>
      </p:sp>
      <p:sp>
        <p:nvSpPr>
          <p:cNvPr id="5" name="Content Placeholder 2">
            <a:extLst>
              <a:ext uri="{FF2B5EF4-FFF2-40B4-BE49-F238E27FC236}">
                <a16:creationId xmlns:a16="http://schemas.microsoft.com/office/drawing/2014/main" id="{A27A7DEE-EC58-9E79-CC16-C4C9CD2A67C9}"/>
              </a:ext>
            </a:extLst>
          </p:cNvPr>
          <p:cNvSpPr txBox="1">
            <a:spLocks/>
          </p:cNvSpPr>
          <p:nvPr/>
        </p:nvSpPr>
        <p:spPr>
          <a:xfrm>
            <a:off x="5687960" y="943897"/>
            <a:ext cx="6206613" cy="5565058"/>
          </a:xfrm>
          <a:prstGeom prst="rect">
            <a:avLst/>
          </a:prstGeom>
          <a:ln>
            <a:solidFill>
              <a:srgbClr val="00B0F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Booking Details:</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meal: Type(s) food option(s) included in booking package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country &amp; </a:t>
            </a:r>
            <a:r>
              <a:rPr lang="en-CA" sz="1200" kern="0" dirty="0" err="1">
                <a:effectLst/>
                <a:latin typeface="inherit"/>
                <a:ea typeface="Times New Roman" panose="02020603050405020304" pitchFamily="18" charset="0"/>
                <a:cs typeface="Arial" panose="020B0604020202020204" pitchFamily="34" charset="0"/>
              </a:rPr>
              <a:t>market_segment</a:t>
            </a:r>
            <a:r>
              <a:rPr lang="en-CA" sz="1200" kern="0" dirty="0">
                <a:effectLst/>
                <a:latin typeface="inherit"/>
                <a:ea typeface="Times New Roman" panose="02020603050405020304" pitchFamily="18" charset="0"/>
                <a:cs typeface="Arial" panose="020B0604020202020204" pitchFamily="34" charset="0"/>
              </a:rPr>
              <a:t> &amp; </a:t>
            </a:r>
            <a:r>
              <a:rPr lang="en-CA" sz="1200" kern="0" dirty="0" err="1">
                <a:effectLst/>
                <a:latin typeface="inherit"/>
                <a:ea typeface="Times New Roman" panose="02020603050405020304" pitchFamily="18" charset="0"/>
                <a:cs typeface="Arial" panose="020B0604020202020204" pitchFamily="34" charset="0"/>
              </a:rPr>
              <a:t>distribution_channel</a:t>
            </a:r>
            <a:r>
              <a:rPr lang="en-CA" sz="1200" kern="0" dirty="0">
                <a:effectLst/>
                <a:latin typeface="inherit"/>
                <a:ea typeface="Times New Roman" panose="02020603050405020304" pitchFamily="18" charset="0"/>
                <a:cs typeface="Arial" panose="020B0604020202020204" pitchFamily="34" charset="0"/>
              </a:rPr>
              <a:t> columns provide demographic and customer classification information.</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is_repeated_guest</a:t>
            </a:r>
            <a:r>
              <a:rPr lang="en-CA" sz="1200" kern="0" dirty="0">
                <a:effectLst/>
                <a:latin typeface="inherit"/>
                <a:ea typeface="Times New Roman" panose="02020603050405020304" pitchFamily="18" charset="0"/>
                <a:cs typeface="Arial" panose="020B0604020202020204" pitchFamily="34" charset="0"/>
              </a:rPr>
              <a:t> column specifies whether a guest is a repeated visitor or not.</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previous_cancellations</a:t>
            </a:r>
            <a:r>
              <a:rPr lang="en-CA" sz="1200" kern="0" dirty="0">
                <a:effectLst/>
                <a:latin typeface="inherit"/>
                <a:ea typeface="Times New Roman" panose="02020603050405020304" pitchFamily="18" charset="0"/>
                <a:cs typeface="Arial" panose="020B0604020202020204" pitchFamily="34" charset="0"/>
              </a:rPr>
              <a:t> column indicates how many previous bookings were canceled by a guest.</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previous_bookings_not_canceled</a:t>
            </a:r>
            <a:r>
              <a:rPr lang="en-CA" sz="1200" kern="0" dirty="0">
                <a:effectLst/>
                <a:latin typeface="inherit"/>
                <a:ea typeface="Times New Roman" panose="02020603050405020304" pitchFamily="18" charset="0"/>
                <a:cs typeface="Arial" panose="020B0604020202020204" pitchFamily="34" charset="0"/>
              </a:rPr>
              <a:t> shows how many previous bookings were not canceled by a guest.</a:t>
            </a:r>
            <a:endParaRPr lang="en-CA" sz="12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Accommodation Details:</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reserved_room_type</a:t>
            </a:r>
            <a:r>
              <a:rPr lang="en-CA" sz="1200" kern="0" dirty="0">
                <a:effectLst/>
                <a:latin typeface="inherit"/>
                <a:ea typeface="Times New Roman" panose="02020603050405020304" pitchFamily="18" charset="0"/>
                <a:cs typeface="Arial" panose="020B0604020202020204" pitchFamily="34" charset="0"/>
              </a:rPr>
              <a:t> column indicates which type room was originally reserved for each booking.</a:t>
            </a:r>
            <a:br>
              <a:rPr lang="en-CA" sz="1200" kern="0" dirty="0">
                <a:effectLst/>
                <a:latin typeface="inherit"/>
                <a:ea typeface="Times New Roman" panose="02020603050405020304" pitchFamily="18" charset="0"/>
                <a:cs typeface="Arial" panose="020B0604020202020204" pitchFamily="34" charset="0"/>
              </a:rPr>
            </a:br>
            <a:r>
              <a:rPr lang="en-CA" sz="1200" kern="0" dirty="0" err="1">
                <a:effectLst/>
                <a:latin typeface="inherit"/>
                <a:ea typeface="Times New Roman" panose="02020603050405020304" pitchFamily="18" charset="0"/>
                <a:cs typeface="Arial" panose="020B0604020202020204" pitchFamily="34" charset="0"/>
              </a:rPr>
              <a:t>assigned_room_type</a:t>
            </a:r>
            <a:r>
              <a:rPr lang="en-CA" sz="1200" kern="0" dirty="0">
                <a:effectLst/>
                <a:latin typeface="inherit"/>
                <a:ea typeface="Times New Roman" panose="02020603050405020304" pitchFamily="18" charset="0"/>
                <a:cs typeface="Arial" panose="020B0604020202020204" pitchFamily="34" charset="0"/>
              </a:rPr>
              <a:t> mentions which type room was finally assigned for each booking.</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booking_changes</a:t>
            </a:r>
            <a:r>
              <a:rPr lang="en-CA" sz="1200" kern="0" dirty="0">
                <a:effectLst/>
                <a:latin typeface="inherit"/>
                <a:ea typeface="Times New Roman" panose="02020603050405020304" pitchFamily="18" charset="0"/>
                <a:cs typeface="Arial" panose="020B0604020202020204" pitchFamily="34" charset="0"/>
              </a:rPr>
              <a:t>: Number of changes made to the booking before arrival.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deposit_type</a:t>
            </a:r>
            <a:r>
              <a:rPr lang="en-CA" sz="1200" kern="0" dirty="0">
                <a:effectLst/>
                <a:latin typeface="inherit"/>
                <a:ea typeface="Times New Roman" panose="02020603050405020304" pitchFamily="18" charset="0"/>
                <a:cs typeface="Arial" panose="020B0604020202020204" pitchFamily="34" charset="0"/>
              </a:rPr>
              <a:t>: Type of deposit made for the booking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agent &amp; company columns provide relevant information about the travel agency and/or company involved in making the reservation.</a:t>
            </a:r>
            <a:endParaRPr lang="en-CA" sz="12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Additional Information:</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days_in_waiting_list</a:t>
            </a:r>
            <a:r>
              <a:rPr lang="en-CA" sz="1200" kern="0" dirty="0">
                <a:effectLst/>
                <a:latin typeface="inherit"/>
                <a:ea typeface="Times New Roman" panose="02020603050405020304" pitchFamily="18" charset="0"/>
                <a:cs typeface="Arial" panose="020B0604020202020204" pitchFamily="34" charset="0"/>
              </a:rPr>
              <a:t>: Number of days the booking was on a waiting list before it was confirmed or canceled.</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customer_type</a:t>
            </a:r>
            <a:r>
              <a:rPr lang="en-CA" sz="1200" kern="0" dirty="0">
                <a:effectLst/>
                <a:latin typeface="inherit"/>
                <a:ea typeface="Times New Roman" panose="02020603050405020304" pitchFamily="18" charset="0"/>
                <a:cs typeface="Arial" panose="020B0604020202020204" pitchFamily="34" charset="0"/>
              </a:rPr>
              <a:t> provides information on types of customers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adr</a:t>
            </a:r>
            <a:r>
              <a:rPr lang="en-CA" sz="1200" kern="0" dirty="0">
                <a:effectLst/>
                <a:latin typeface="inherit"/>
                <a:ea typeface="Times New Roman" panose="02020603050405020304" pitchFamily="18" charset="0"/>
                <a:cs typeface="Arial" panose="020B0604020202020204" pitchFamily="34" charset="0"/>
              </a:rPr>
              <a:t>: Average daily rate per room, calculated by dividing the sum of all lodging transactions by the total number of staying nights (Numeric</a:t>
            </a:r>
            <a:endParaRPr lang="en-CA" sz="1200" kern="100" dirty="0">
              <a:effectLst/>
              <a:latin typeface="Segoe UI" panose="020B0502040204020203" pitchFamily="34" charset="0"/>
              <a:ea typeface="Aptos"/>
              <a:cs typeface="Times New Roman" panose="02020603050405020304" pitchFamily="18" charset="0"/>
            </a:endParaRPr>
          </a:p>
        </p:txBody>
      </p:sp>
    </p:spTree>
    <p:extLst>
      <p:ext uri="{BB962C8B-B14F-4D97-AF65-F5344CB8AC3E}">
        <p14:creationId xmlns:p14="http://schemas.microsoft.com/office/powerpoint/2010/main" val="202516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41EE-00A9-6311-B23E-A652814A9C59}"/>
              </a:ext>
            </a:extLst>
          </p:cNvPr>
          <p:cNvSpPr>
            <a:spLocks noGrp="1"/>
          </p:cNvSpPr>
          <p:nvPr>
            <p:ph type="title"/>
          </p:nvPr>
        </p:nvSpPr>
        <p:spPr>
          <a:xfrm>
            <a:off x="562897" y="148816"/>
            <a:ext cx="10515600" cy="795081"/>
          </a:xfrm>
        </p:spPr>
        <p:txBody>
          <a:bodyPr/>
          <a:lstStyle/>
          <a:p>
            <a:r>
              <a:rPr lang="en-US" dirty="0"/>
              <a:t>Dataset …</a:t>
            </a:r>
            <a:endParaRPr lang="en-CA" dirty="0"/>
          </a:p>
        </p:txBody>
      </p:sp>
      <p:sp>
        <p:nvSpPr>
          <p:cNvPr id="3" name="Content Placeholder 2">
            <a:extLst>
              <a:ext uri="{FF2B5EF4-FFF2-40B4-BE49-F238E27FC236}">
                <a16:creationId xmlns:a16="http://schemas.microsoft.com/office/drawing/2014/main" id="{7BFEB168-533C-A90C-942D-F4093D3BE49C}"/>
              </a:ext>
            </a:extLst>
          </p:cNvPr>
          <p:cNvSpPr>
            <a:spLocks noGrp="1"/>
          </p:cNvSpPr>
          <p:nvPr>
            <p:ph sz="half" idx="1"/>
          </p:nvPr>
        </p:nvSpPr>
        <p:spPr>
          <a:xfrm>
            <a:off x="297425" y="943897"/>
            <a:ext cx="11688097" cy="5565058"/>
          </a:xfrm>
          <a:ln>
            <a:solidFill>
              <a:srgbClr val="00B0F0"/>
            </a:solidFill>
          </a:ln>
        </p:spPr>
        <p:txBody>
          <a:bodyPr>
            <a:normAutofit/>
          </a:bodyPr>
          <a:lstStyle/>
          <a:p>
            <a:pPr marL="0" marR="0" lvl="0" indent="0" fontAlgn="base">
              <a:lnSpc>
                <a:spcPct val="107000"/>
              </a:lnSpc>
              <a:spcBef>
                <a:spcPts val="0"/>
              </a:spcBef>
              <a:spcAft>
                <a:spcPts val="0"/>
              </a:spcAft>
              <a:buSzPts val="1000"/>
              <a:buNone/>
              <a:tabLst>
                <a:tab pos="457200" algn="l"/>
              </a:tabLst>
            </a:pPr>
            <a:r>
              <a:rPr lang="en-CA" sz="3600" b="1" u="sng" kern="0" dirty="0">
                <a:effectLst/>
                <a:latin typeface="inherit"/>
                <a:ea typeface="Times New Roman" panose="02020603050405020304" pitchFamily="18" charset="0"/>
                <a:cs typeface="Arial" panose="020B0604020202020204" pitchFamily="34" charset="0"/>
              </a:rPr>
              <a:t>Data Source: </a:t>
            </a:r>
            <a:r>
              <a:rPr lang="en-CA" sz="3600" kern="0" dirty="0">
                <a:effectLst/>
                <a:latin typeface="inherit"/>
                <a:ea typeface="Times New Roman" panose="02020603050405020304" pitchFamily="18" charset="0"/>
                <a:cs typeface="Arial" panose="020B0604020202020204" pitchFamily="34" charset="0"/>
                <a:hlinkClick r:id="rId2"/>
              </a:rPr>
              <a:t>https://data.world/mesum</a:t>
            </a:r>
            <a:endParaRPr lang="en-CA" sz="3600" kern="0" dirty="0">
              <a:effectLst/>
              <a:latin typeface="inherit"/>
              <a:ea typeface="Times New Roman" panose="02020603050405020304" pitchFamily="18" charset="0"/>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endParaRPr lang="en-CA" sz="3600" kern="0" dirty="0">
              <a:latin typeface="inherit"/>
              <a:ea typeface="Aptos"/>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r>
              <a:rPr lang="en-CA" sz="3600" u="sng" kern="0" dirty="0">
                <a:effectLst/>
                <a:latin typeface="inherit"/>
                <a:ea typeface="Aptos"/>
                <a:cs typeface="Arial" panose="020B0604020202020204" pitchFamily="34" charset="0"/>
              </a:rPr>
              <a:t>Modifications</a:t>
            </a:r>
          </a:p>
          <a:p>
            <a:pPr marL="0" marR="0" lvl="0" indent="0" fontAlgn="base">
              <a:lnSpc>
                <a:spcPct val="107000"/>
              </a:lnSpc>
              <a:spcBef>
                <a:spcPts val="0"/>
              </a:spcBef>
              <a:spcAft>
                <a:spcPts val="0"/>
              </a:spcAft>
              <a:buSzPts val="1000"/>
              <a:buNone/>
              <a:tabLst>
                <a:tab pos="457200" algn="l"/>
              </a:tabLst>
            </a:pPr>
            <a:r>
              <a:rPr lang="en-CA" sz="3600" kern="0" dirty="0">
                <a:effectLst/>
                <a:latin typeface="inherit"/>
                <a:ea typeface="Aptos"/>
                <a:cs typeface="Arial" panose="020B0604020202020204" pitchFamily="34" charset="0"/>
              </a:rPr>
              <a:t>Original Row Count: 119391</a:t>
            </a:r>
          </a:p>
          <a:p>
            <a:pPr marL="0" marR="0" lvl="0" indent="0" fontAlgn="base">
              <a:lnSpc>
                <a:spcPct val="107000"/>
              </a:lnSpc>
              <a:spcBef>
                <a:spcPts val="0"/>
              </a:spcBef>
              <a:spcAft>
                <a:spcPts val="0"/>
              </a:spcAft>
              <a:buSzPts val="1000"/>
              <a:buNone/>
              <a:tabLst>
                <a:tab pos="457200" algn="l"/>
              </a:tabLst>
            </a:pPr>
            <a:r>
              <a:rPr lang="en-CA" sz="3600" kern="0" dirty="0">
                <a:latin typeface="inherit"/>
                <a:ea typeface="Aptos"/>
                <a:cs typeface="Arial" panose="020B0604020202020204" pitchFamily="34" charset="0"/>
              </a:rPr>
              <a:t>Filtered: </a:t>
            </a:r>
            <a:r>
              <a:rPr lang="en-CA" sz="2400" b="0" i="0" dirty="0">
                <a:solidFill>
                  <a:srgbClr val="000000"/>
                </a:solidFill>
                <a:effectLst/>
                <a:highlight>
                  <a:srgbClr val="FFFFFF"/>
                </a:highlight>
                <a:latin typeface="Consolas" panose="020B0609020204030204" pitchFamily="49" charset="0"/>
              </a:rPr>
              <a:t>59342</a:t>
            </a:r>
          </a:p>
          <a:p>
            <a:pPr marL="0" marR="0" lvl="0" indent="0" fontAlgn="base">
              <a:lnSpc>
                <a:spcPct val="107000"/>
              </a:lnSpc>
              <a:spcBef>
                <a:spcPts val="0"/>
              </a:spcBef>
              <a:spcAft>
                <a:spcPts val="0"/>
              </a:spcAft>
              <a:buSzPts val="1000"/>
              <a:buNone/>
              <a:tabLst>
                <a:tab pos="457200" algn="l"/>
              </a:tabLst>
            </a:pPr>
            <a:r>
              <a:rPr lang="en-CA" sz="2400" b="1" kern="0" dirty="0">
                <a:solidFill>
                  <a:srgbClr val="000000"/>
                </a:solidFill>
                <a:highlight>
                  <a:srgbClr val="FFFFFF"/>
                </a:highlight>
                <a:latin typeface="Consolas" panose="020B0609020204030204" pitchFamily="49" charset="0"/>
                <a:ea typeface="Aptos"/>
                <a:cs typeface="Arial" panose="020B0604020202020204" pitchFamily="34" charset="0"/>
              </a:rPr>
              <a:t>Fields Added</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Country Name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Latitude (Average)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Longitude (Average)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err="1">
                <a:solidFill>
                  <a:srgbClr val="000000"/>
                </a:solidFill>
                <a:highlight>
                  <a:srgbClr val="FFFFFF"/>
                </a:highlight>
                <a:latin typeface="Consolas" panose="020B0609020204030204" pitchFamily="49" charset="0"/>
                <a:ea typeface="Aptos"/>
                <a:cs typeface="Arial" panose="020B0604020202020204" pitchFamily="34" charset="0"/>
              </a:rPr>
              <a:t>Room_nights</a:t>
            </a:r>
            <a:endParaRPr lang="en-CA" sz="2000" kern="0" dirty="0">
              <a:solidFill>
                <a:srgbClr val="000000"/>
              </a:solidFill>
              <a:highlight>
                <a:srgbClr val="FFFFFF"/>
              </a:highlight>
              <a:latin typeface="Consolas" panose="020B0609020204030204" pitchFamily="49" charset="0"/>
              <a:ea typeface="Aptos"/>
              <a:cs typeface="Arial" panose="020B0604020202020204" pitchFamily="34" charset="0"/>
            </a:endParaRP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err="1">
                <a:solidFill>
                  <a:srgbClr val="000000"/>
                </a:solidFill>
                <a:highlight>
                  <a:srgbClr val="FFFFFF"/>
                </a:highlight>
                <a:latin typeface="Consolas" panose="020B0609020204030204" pitchFamily="49" charset="0"/>
                <a:ea typeface="Aptos"/>
                <a:cs typeface="Arial" panose="020B0604020202020204" pitchFamily="34" charset="0"/>
              </a:rPr>
              <a:t>Amount_spent</a:t>
            </a:r>
            <a:endParaRPr lang="en-CA" sz="2000" kern="0" dirty="0">
              <a:solidFill>
                <a:srgbClr val="000000"/>
              </a:solidFill>
              <a:highlight>
                <a:srgbClr val="FFFFFF"/>
              </a:highlight>
              <a:latin typeface="Consolas" panose="020B0609020204030204" pitchFamily="49" charset="0"/>
              <a:ea typeface="Aptos"/>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endParaRPr lang="en-CA" sz="1600" kern="0" dirty="0">
              <a:latin typeface="inherit"/>
              <a:ea typeface="Aptos"/>
              <a:cs typeface="Arial" panose="020B0604020202020204" pitchFamily="34" charset="0"/>
            </a:endParaRPr>
          </a:p>
        </p:txBody>
      </p:sp>
    </p:spTree>
    <p:extLst>
      <p:ext uri="{BB962C8B-B14F-4D97-AF65-F5344CB8AC3E}">
        <p14:creationId xmlns:p14="http://schemas.microsoft.com/office/powerpoint/2010/main" val="223122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A3C418-758E-4180-A5D0-8655D680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C8EF06-5EC3-4883-AFAF-D74FF46550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1028B7-4A36-D19C-1C04-44325DCA63A6}"/>
              </a:ext>
            </a:extLst>
          </p:cNvPr>
          <p:cNvPicPr>
            <a:picLocks noChangeAspect="1"/>
          </p:cNvPicPr>
          <p:nvPr/>
        </p:nvPicPr>
        <p:blipFill rotWithShape="1">
          <a:blip r:embed="rId2"/>
          <a:srcRect l="1932" r="-1"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661916" y="2852381"/>
            <a:ext cx="3161940" cy="2640247"/>
          </a:xfrm>
          <a:prstGeom prst="ellipse">
            <a:avLst/>
          </a:prstGeom>
        </p:spPr>
        <p:txBody>
          <a:bodyPr vert="horz" lIns="91440" tIns="45720" rIns="91440" bIns="45720" rtlCol="0" anchor="b">
            <a:normAutofit/>
          </a:bodyPr>
          <a:lstStyle/>
          <a:p>
            <a:r>
              <a:rPr lang="en-US" sz="3100">
                <a:solidFill>
                  <a:schemeClr val="tx1">
                    <a:lumMod val="85000"/>
                    <a:lumOff val="15000"/>
                  </a:schemeClr>
                </a:solidFill>
              </a:rPr>
              <a:t>Spend</a:t>
            </a:r>
            <a:br>
              <a:rPr lang="en-US" sz="3100">
                <a:solidFill>
                  <a:schemeClr val="tx1">
                    <a:lumMod val="85000"/>
                    <a:lumOff val="15000"/>
                  </a:schemeClr>
                </a:solidFill>
              </a:rPr>
            </a:br>
            <a:r>
              <a:rPr lang="en-US" sz="3100">
                <a:solidFill>
                  <a:schemeClr val="tx1">
                    <a:lumMod val="85000"/>
                    <a:lumOff val="15000"/>
                  </a:schemeClr>
                </a:solidFill>
              </a:rPr>
              <a:t/>
            </a:r>
            <a:br>
              <a:rPr lang="en-US" sz="3100">
                <a:solidFill>
                  <a:schemeClr val="tx1">
                    <a:lumMod val="85000"/>
                    <a:lumOff val="15000"/>
                  </a:schemeClr>
                </a:solidFill>
              </a:rPr>
            </a:br>
            <a:r>
              <a:rPr lang="en-US" sz="3100">
                <a:solidFill>
                  <a:schemeClr val="tx1">
                    <a:lumMod val="85000"/>
                    <a:lumOff val="15000"/>
                  </a:schemeClr>
                </a:solidFill>
              </a:rPr>
              <a:t/>
            </a:r>
            <a:br>
              <a:rPr lang="en-US" sz="3100">
                <a:solidFill>
                  <a:schemeClr val="tx1">
                    <a:lumMod val="85000"/>
                    <a:lumOff val="15000"/>
                  </a:schemeClr>
                </a:solidFill>
              </a:rPr>
            </a:br>
            <a:r>
              <a:rPr lang="en-US" sz="3100">
                <a:solidFill>
                  <a:schemeClr val="tx1">
                    <a:lumMod val="85000"/>
                    <a:lumOff val="15000"/>
                  </a:schemeClr>
                </a:solidFill>
              </a:rPr>
              <a:t>Judy</a:t>
            </a:r>
          </a:p>
        </p:txBody>
      </p:sp>
    </p:spTree>
    <p:extLst>
      <p:ext uri="{BB962C8B-B14F-4D97-AF65-F5344CB8AC3E}">
        <p14:creationId xmlns:p14="http://schemas.microsoft.com/office/powerpoint/2010/main" val="211813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lines and numbers&#10;&#10;Description automatically generated">
            <a:extLst>
              <a:ext uri="{FF2B5EF4-FFF2-40B4-BE49-F238E27FC236}">
                <a16:creationId xmlns:a16="http://schemas.microsoft.com/office/drawing/2014/main" id="{71E5196A-92CC-86BB-E2DF-C7CD40128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131" y="937255"/>
            <a:ext cx="9189738" cy="4983490"/>
          </a:xfrm>
          <a:prstGeom prst="rect">
            <a:avLst/>
          </a:prstGeom>
        </p:spPr>
      </p:pic>
    </p:spTree>
    <p:extLst>
      <p:ext uri="{BB962C8B-B14F-4D97-AF65-F5344CB8AC3E}">
        <p14:creationId xmlns:p14="http://schemas.microsoft.com/office/powerpoint/2010/main" val="243331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and blue bars&#10;&#10;Description automatically generated">
            <a:extLst>
              <a:ext uri="{FF2B5EF4-FFF2-40B4-BE49-F238E27FC236}">
                <a16:creationId xmlns:a16="http://schemas.microsoft.com/office/drawing/2014/main" id="{3BDA2209-99BF-092C-9FFF-465CA6A4F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572" y="0"/>
            <a:ext cx="8244856" cy="6858000"/>
          </a:xfrm>
          <a:prstGeom prst="rect">
            <a:avLst/>
          </a:prstGeom>
        </p:spPr>
      </p:pic>
    </p:spTree>
    <p:extLst>
      <p:ext uri="{BB962C8B-B14F-4D97-AF65-F5344CB8AC3E}">
        <p14:creationId xmlns:p14="http://schemas.microsoft.com/office/powerpoint/2010/main" val="8631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ar graph&#10;&#10;Description automatically generated">
            <a:extLst>
              <a:ext uri="{FF2B5EF4-FFF2-40B4-BE49-F238E27FC236}">
                <a16:creationId xmlns:a16="http://schemas.microsoft.com/office/drawing/2014/main" id="{0A125457-A7C2-7AFD-D6CE-C512C145C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01" y="1188715"/>
            <a:ext cx="10780797" cy="4480569"/>
          </a:xfrm>
          <a:prstGeom prst="rect">
            <a:avLst/>
          </a:prstGeom>
        </p:spPr>
      </p:pic>
    </p:spTree>
    <p:extLst>
      <p:ext uri="{BB962C8B-B14F-4D97-AF65-F5344CB8AC3E}">
        <p14:creationId xmlns:p14="http://schemas.microsoft.com/office/powerpoint/2010/main" val="22393125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413</TotalTime>
  <Words>712</Words>
  <Application>Microsoft Office PowerPoint</Application>
  <PresentationFormat>Widescreen</PresentationFormat>
  <Paragraphs>100</Paragraphs>
  <Slides>33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Aptos</vt:lpstr>
      <vt:lpstr>Arial</vt:lpstr>
      <vt:lpstr>Calibri</vt:lpstr>
      <vt:lpstr>Calibri Light</vt:lpstr>
      <vt:lpstr>Consolas</vt:lpstr>
      <vt:lpstr>Courier New</vt:lpstr>
      <vt:lpstr>inherit</vt:lpstr>
      <vt:lpstr>Segoe UI</vt:lpstr>
      <vt:lpstr>Slack-Lato</vt:lpstr>
      <vt:lpstr>Symbol</vt:lpstr>
      <vt:lpstr>Times New Roman</vt:lpstr>
      <vt:lpstr>Office Theme</vt:lpstr>
      <vt:lpstr>Hotel booking for a Resort Hotel &amp; a City Hotel</vt:lpstr>
      <vt:lpstr>Introduction</vt:lpstr>
      <vt:lpstr>Data Explanation</vt:lpstr>
      <vt:lpstr>Dataset</vt:lpstr>
      <vt:lpstr>Dataset …</vt:lpstr>
      <vt:lpstr>Spend   Judy</vt:lpstr>
      <vt:lpstr>PowerPoint Presentation</vt:lpstr>
      <vt:lpstr>PowerPoint Presentation</vt:lpstr>
      <vt:lpstr>PowerPoint Presentation</vt:lpstr>
      <vt:lpstr>PowerPoint Presentation</vt:lpstr>
      <vt:lpstr>TBD Title   Lavanya</vt:lpstr>
      <vt:lpstr>Bookings   Deo</vt:lpstr>
      <vt:lpstr>Distribution of bookings by guest country</vt:lpstr>
      <vt:lpstr>Guest Segments by hotel type</vt:lpstr>
      <vt:lpstr>Bookings by Day of Week</vt:lpstr>
      <vt:lpstr>Lead time vs. Cancellation</vt:lpstr>
      <vt:lpstr>Agents   Sammy</vt:lpstr>
      <vt:lpstr>PowerPoint Presentation</vt:lpstr>
      <vt:lpstr>PowerPoint Presentation</vt:lpstr>
      <vt:lpstr>PowerPoint Presentation</vt:lpstr>
      <vt:lpstr>PowerPoint Presentation</vt:lpstr>
      <vt:lpstr>Room Types, Revenue and Cancellations   Lavanya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Judy M Pin</dc:creator>
  <cp:lastModifiedBy>DELL</cp:lastModifiedBy>
  <cp:revision>13</cp:revision>
  <dcterms:created xsi:type="dcterms:W3CDTF">2024-06-16T16:08:06Z</dcterms:created>
  <dcterms:modified xsi:type="dcterms:W3CDTF">2024-06-21T00:29:24Z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51c139-e885-4e7f-8042-c4c17a61b6ec_Enabled">
    <vt:lpwstr>true</vt:lpwstr>
  </property>
  <property fmtid="{D5CDD505-2E9C-101B-9397-08002B2CF9AE}" pid="3" name="MSIP_Label_8951c139-e885-4e7f-8042-c4c17a61b6ec_SetDate">
    <vt:lpwstr>2024-06-18T19:32:02Z</vt:lpwstr>
  </property>
  <property fmtid="{D5CDD505-2E9C-101B-9397-08002B2CF9AE}" pid="4" name="MSIP_Label_8951c139-e885-4e7f-8042-c4c17a61b6ec_Method">
    <vt:lpwstr>Standard</vt:lpwstr>
  </property>
  <property fmtid="{D5CDD505-2E9C-101B-9397-08002B2CF9AE}" pid="5" name="MSIP_Label_8951c139-e885-4e7f-8042-c4c17a61b6ec_Name">
    <vt:lpwstr>Unclassified</vt:lpwstr>
  </property>
  <property fmtid="{D5CDD505-2E9C-101B-9397-08002B2CF9AE}" pid="6" name="MSIP_Label_8951c139-e885-4e7f-8042-c4c17a61b6ec_SiteId">
    <vt:lpwstr>d05bc194-94bf-4ad6-ae2e-1db0f2e38f5e</vt:lpwstr>
  </property>
  <property fmtid="{D5CDD505-2E9C-101B-9397-08002B2CF9AE}" pid="7" name="MSIP_Label_8951c139-e885-4e7f-8042-c4c17a61b6ec_ActionId">
    <vt:lpwstr>e2e27be3-d1b0-434b-97a7-b742e78609ba</vt:lpwstr>
  </property>
  <property fmtid="{D5CDD505-2E9C-101B-9397-08002B2CF9AE}" pid="8" name="MSIP_Label_8951c139-e885-4e7f-8042-c4c17a61b6e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Unclassified | Non classifié</vt:lpwstr>
  </property>
</Properties>
</file>