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15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5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652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012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61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954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589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508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99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904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152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54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6232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003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06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832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088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016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825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471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599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275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3051313"/>
            <a:ext cx="7416403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ea typeface="Montserrat Bold" pitchFamily="34" charset="-122"/>
                <a:cs typeface="Montserrat Bold" pitchFamily="34" charset="-120"/>
              </a:rPr>
              <a:t>Искусственный интеллект: обзор ключевых аспектов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C7E65-7B92-4477-A06B-D09EF5F5AD4C}"/>
              </a:ext>
            </a:extLst>
          </p:cNvPr>
          <p:cNvSpPr txBox="1"/>
          <p:nvPr/>
        </p:nvSpPr>
        <p:spPr>
          <a:xfrm>
            <a:off x="11092070" y="7116417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Выполнили:</a:t>
            </a:r>
          </a:p>
          <a:p>
            <a:pPr algn="r"/>
            <a:r>
              <a:rPr lang="ru-RU" dirty="0"/>
              <a:t>Лобосов Н.</a:t>
            </a:r>
          </a:p>
          <a:p>
            <a:pPr algn="r"/>
            <a:r>
              <a:rPr lang="ru-RU" dirty="0" err="1"/>
              <a:t>Подлужнов</a:t>
            </a:r>
            <a:r>
              <a:rPr lang="ru-RU" dirty="0"/>
              <a:t> Н.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677478"/>
            <a:ext cx="12902803" cy="8746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4400" dirty="0"/>
              <a:t>Спасибо за внимание!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5605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1644" y="3362325"/>
            <a:ext cx="5853946" cy="626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kern="0" spc="-39" dirty="0">
                <a:solidFill>
                  <a:srgbClr val="000000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История развития ИИ</a:t>
            </a:r>
            <a:endParaRPr lang="en-US" sz="3900" dirty="0">
              <a:latin typeface="+mj-lt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71644" y="5973008"/>
            <a:ext cx="13087112" cy="30480"/>
          </a:xfrm>
          <a:prstGeom prst="roundRect">
            <a:avLst>
              <a:gd name="adj" fmla="val 108507"/>
            </a:avLst>
          </a:prstGeom>
          <a:solidFill>
            <a:srgbClr val="D8D4D4"/>
          </a:solidFill>
          <a:ln/>
        </p:spPr>
      </p:sp>
      <p:sp>
        <p:nvSpPr>
          <p:cNvPr id="5" name="Shape 2"/>
          <p:cNvSpPr/>
          <p:nvPr/>
        </p:nvSpPr>
        <p:spPr>
          <a:xfrm>
            <a:off x="3307675" y="5201364"/>
            <a:ext cx="30480" cy="771644"/>
          </a:xfrm>
          <a:prstGeom prst="roundRect">
            <a:avLst>
              <a:gd name="adj" fmla="val 108507"/>
            </a:avLst>
          </a:prstGeom>
          <a:solidFill>
            <a:srgbClr val="D8D4D4"/>
          </a:solidFill>
          <a:ln/>
        </p:spPr>
      </p:sp>
      <p:sp>
        <p:nvSpPr>
          <p:cNvPr id="6" name="Shape 3"/>
          <p:cNvSpPr/>
          <p:nvPr/>
        </p:nvSpPr>
        <p:spPr>
          <a:xfrm>
            <a:off x="3074908" y="5725001"/>
            <a:ext cx="496014" cy="496014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7" name="Text 4"/>
          <p:cNvSpPr/>
          <p:nvPr/>
        </p:nvSpPr>
        <p:spPr>
          <a:xfrm>
            <a:off x="3265408" y="5822633"/>
            <a:ext cx="114895" cy="300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24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350" dirty="0">
              <a:latin typeface="+mj-lt"/>
            </a:endParaRPr>
          </a:p>
        </p:txBody>
      </p:sp>
      <p:sp>
        <p:nvSpPr>
          <p:cNvPr id="8" name="Text 5"/>
          <p:cNvSpPr/>
          <p:nvPr/>
        </p:nvSpPr>
        <p:spPr>
          <a:xfrm>
            <a:off x="992029" y="4319349"/>
            <a:ext cx="4661773" cy="6615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Появление первых концепций ИИ в 1950-х годах.</a:t>
            </a:r>
            <a:endParaRPr lang="en-US" sz="1700" dirty="0">
              <a:latin typeface="+mj-lt"/>
            </a:endParaRPr>
          </a:p>
        </p:txBody>
      </p:sp>
      <p:sp>
        <p:nvSpPr>
          <p:cNvPr id="9" name="Shape 6"/>
          <p:cNvSpPr/>
          <p:nvPr/>
        </p:nvSpPr>
        <p:spPr>
          <a:xfrm>
            <a:off x="5969079" y="5973008"/>
            <a:ext cx="30480" cy="771644"/>
          </a:xfrm>
          <a:prstGeom prst="roundRect">
            <a:avLst>
              <a:gd name="adj" fmla="val 108507"/>
            </a:avLst>
          </a:prstGeom>
          <a:solidFill>
            <a:srgbClr val="D8D4D4"/>
          </a:solidFill>
          <a:ln/>
        </p:spPr>
      </p:sp>
      <p:sp>
        <p:nvSpPr>
          <p:cNvPr id="10" name="Shape 7"/>
          <p:cNvSpPr/>
          <p:nvPr/>
        </p:nvSpPr>
        <p:spPr>
          <a:xfrm>
            <a:off x="5736312" y="5725001"/>
            <a:ext cx="496014" cy="496014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5897166" y="5822633"/>
            <a:ext cx="174308" cy="300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24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350" dirty="0">
              <a:latin typeface="+mj-lt"/>
            </a:endParaRPr>
          </a:p>
        </p:txBody>
      </p:sp>
      <p:sp>
        <p:nvSpPr>
          <p:cNvPr id="12" name="Text 9"/>
          <p:cNvSpPr/>
          <p:nvPr/>
        </p:nvSpPr>
        <p:spPr>
          <a:xfrm>
            <a:off x="3653433" y="6965156"/>
            <a:ext cx="4661892" cy="6615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Развитие экспертных систем и их применение в разных отраслях в 1970-х годах.</a:t>
            </a:r>
            <a:endParaRPr lang="en-US" sz="1700" dirty="0">
              <a:latin typeface="+mj-lt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8630603" y="5201364"/>
            <a:ext cx="30480" cy="771644"/>
          </a:xfrm>
          <a:prstGeom prst="roundRect">
            <a:avLst>
              <a:gd name="adj" fmla="val 108507"/>
            </a:avLst>
          </a:prstGeom>
          <a:solidFill>
            <a:srgbClr val="D8D4D4"/>
          </a:solidFill>
          <a:ln/>
        </p:spPr>
      </p:sp>
      <p:sp>
        <p:nvSpPr>
          <p:cNvPr id="14" name="Shape 11"/>
          <p:cNvSpPr/>
          <p:nvPr/>
        </p:nvSpPr>
        <p:spPr>
          <a:xfrm>
            <a:off x="8397835" y="5725001"/>
            <a:ext cx="496014" cy="496014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5" name="Text 12"/>
          <p:cNvSpPr/>
          <p:nvPr/>
        </p:nvSpPr>
        <p:spPr>
          <a:xfrm>
            <a:off x="8558332" y="5822633"/>
            <a:ext cx="174903" cy="300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24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350" dirty="0">
              <a:latin typeface="+mj-lt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6314956" y="4319349"/>
            <a:ext cx="4661892" cy="6615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Прорыв в машинном обучении и нейронных сетях в 1980-х и 1990-х годах.</a:t>
            </a:r>
            <a:endParaRPr lang="en-US" sz="1700" dirty="0">
              <a:latin typeface="+mj-lt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11292126" y="5973008"/>
            <a:ext cx="30480" cy="771644"/>
          </a:xfrm>
          <a:prstGeom prst="roundRect">
            <a:avLst>
              <a:gd name="adj" fmla="val 108507"/>
            </a:avLst>
          </a:prstGeom>
          <a:solidFill>
            <a:srgbClr val="D8D4D4"/>
          </a:solidFill>
          <a:ln/>
        </p:spPr>
      </p:sp>
      <p:sp>
        <p:nvSpPr>
          <p:cNvPr id="18" name="Shape 15"/>
          <p:cNvSpPr/>
          <p:nvPr/>
        </p:nvSpPr>
        <p:spPr>
          <a:xfrm>
            <a:off x="11059358" y="5725001"/>
            <a:ext cx="496014" cy="496014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9" name="Text 16"/>
          <p:cNvSpPr/>
          <p:nvPr/>
        </p:nvSpPr>
        <p:spPr>
          <a:xfrm>
            <a:off x="11205329" y="5822633"/>
            <a:ext cx="204073" cy="300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24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4</a:t>
            </a:r>
            <a:endParaRPr lang="en-US" sz="2350" dirty="0">
              <a:latin typeface="+mj-lt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8976479" y="6965156"/>
            <a:ext cx="4661892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Быстрый рост и распространение ИИ в XXI веке.</a:t>
            </a:r>
            <a:endParaRPr lang="en-US" sz="17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05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8322" y="674370"/>
            <a:ext cx="7427357" cy="1393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450"/>
              </a:lnSpc>
              <a:buNone/>
            </a:pPr>
            <a:r>
              <a:rPr lang="en-US" sz="4350" b="1" kern="0" spc="-44" dirty="0">
                <a:solidFill>
                  <a:srgbClr val="000000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Ключевые области применения ИИ</a:t>
            </a:r>
            <a:endParaRPr lang="en-US" sz="4350" dirty="0">
              <a:latin typeface="+mj-lt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58322" y="2435423"/>
            <a:ext cx="3591163" cy="2437805"/>
          </a:xfrm>
          <a:prstGeom prst="roundRect">
            <a:avLst>
              <a:gd name="adj" fmla="val 1509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103471" y="2680573"/>
            <a:ext cx="3100864" cy="1045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Обработка естественного языка</a:t>
            </a:r>
            <a:endParaRPr lang="en-US" sz="2150" dirty="0">
              <a:latin typeface="+mj-lt"/>
            </a:endParaRPr>
          </a:p>
        </p:txBody>
      </p:sp>
      <p:sp>
        <p:nvSpPr>
          <p:cNvPr id="6" name="Text 3"/>
          <p:cNvSpPr/>
          <p:nvPr/>
        </p:nvSpPr>
        <p:spPr>
          <a:xfrm>
            <a:off x="1103471" y="3872746"/>
            <a:ext cx="3100864" cy="73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Чат-боты, машинный перевод, анализ текста.</a:t>
            </a:r>
            <a:endParaRPr lang="en-US" sz="1900" dirty="0">
              <a:latin typeface="+mj-lt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694634" y="2435423"/>
            <a:ext cx="3591163" cy="2437805"/>
          </a:xfrm>
          <a:prstGeom prst="roundRect">
            <a:avLst>
              <a:gd name="adj" fmla="val 1509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4939784" y="2680573"/>
            <a:ext cx="3100864" cy="696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Компьютерное зрение</a:t>
            </a:r>
            <a:endParaRPr lang="en-US" sz="2150" dirty="0">
              <a:latin typeface="+mj-lt"/>
            </a:endParaRPr>
          </a:p>
        </p:txBody>
      </p:sp>
      <p:sp>
        <p:nvSpPr>
          <p:cNvPr id="9" name="Text 6"/>
          <p:cNvSpPr/>
          <p:nvPr/>
        </p:nvSpPr>
        <p:spPr>
          <a:xfrm>
            <a:off x="4939784" y="3524369"/>
            <a:ext cx="3100864" cy="1103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Распознавание лиц, анализ изображений, автономное вождение.</a:t>
            </a:r>
            <a:endParaRPr lang="en-US" sz="1900" dirty="0">
              <a:latin typeface="+mj-lt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858322" y="5118378"/>
            <a:ext cx="3591163" cy="2437805"/>
          </a:xfrm>
          <a:prstGeom prst="roundRect">
            <a:avLst>
              <a:gd name="adj" fmla="val 1509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103471" y="5363528"/>
            <a:ext cx="2786777" cy="348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Робототехника</a:t>
            </a:r>
            <a:endParaRPr lang="en-US" sz="2150" dirty="0">
              <a:latin typeface="+mj-lt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103471" y="5858947"/>
            <a:ext cx="3100864" cy="73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Автоматизация задач, производство, хирургия.</a:t>
            </a:r>
            <a:endParaRPr lang="en-US" sz="1900" dirty="0">
              <a:latin typeface="+mj-lt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4694634" y="5118378"/>
            <a:ext cx="3591163" cy="2437805"/>
          </a:xfrm>
          <a:prstGeom prst="roundRect">
            <a:avLst>
              <a:gd name="adj" fmla="val 1509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4939784" y="5363528"/>
            <a:ext cx="3100864" cy="696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Финансовые технологии</a:t>
            </a:r>
            <a:endParaRPr lang="en-US" sz="2150" dirty="0">
              <a:latin typeface="+mj-lt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4939784" y="6207323"/>
            <a:ext cx="3100864" cy="1103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Анализ рисков, прогнозирование, автоматизация торговли.</a:t>
            </a:r>
            <a:endParaRPr lang="en-US" sz="19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964650"/>
            <a:ext cx="129028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Машинное обучение: методы и алгоритмы</a:t>
            </a:r>
            <a:endParaRPr lang="en-US" sz="4400" dirty="0">
              <a:latin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3798" y="3984188"/>
            <a:ext cx="326350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Обучение с учителем</a:t>
            </a:r>
            <a:endParaRPr lang="en-US" sz="2200" dirty="0">
              <a:latin typeface="+mj-lt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3798" y="4581644"/>
            <a:ext cx="389894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Использование помеченных данных для обучения алгоритма.</a:t>
            </a:r>
            <a:endParaRPr lang="en-US" sz="1900" dirty="0"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72576" y="3984188"/>
            <a:ext cx="338851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Обучение без учителя</a:t>
            </a:r>
            <a:endParaRPr lang="en-US" sz="2200" dirty="0">
              <a:latin typeface="+mj-lt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72576" y="4581644"/>
            <a:ext cx="389894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Поиск закономерностей в немаркированных данных.</a:t>
            </a:r>
            <a:endParaRPr lang="en-US" sz="1900" dirty="0">
              <a:latin typeface="+mj-lt"/>
            </a:endParaRPr>
          </a:p>
        </p:txBody>
      </p:sp>
      <p:sp>
        <p:nvSpPr>
          <p:cNvPr id="7" name="Text 5"/>
          <p:cNvSpPr/>
          <p:nvPr/>
        </p:nvSpPr>
        <p:spPr>
          <a:xfrm>
            <a:off x="9881354" y="3984188"/>
            <a:ext cx="3898940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Обучение с подкреплением</a:t>
            </a:r>
            <a:endParaRPr lang="en-US" sz="2200" dirty="0">
              <a:latin typeface="+mj-lt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81354" y="4932283"/>
            <a:ext cx="389894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Алгоритм обучается путем взаимодействия с окружающей средой.</a:t>
            </a:r>
            <a:endParaRPr lang="en-US" sz="19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699968"/>
            <a:ext cx="11563588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Нейронные сети и глубокое обучение</a:t>
            </a:r>
            <a:endParaRPr lang="en-US" sz="4400" dirty="0">
              <a:latin typeface="+mj-lt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126" y="1894880"/>
            <a:ext cx="1596628" cy="136243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30385" y="2511981"/>
            <a:ext cx="117872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400" dirty="0">
              <a:latin typeface="+mj-lt"/>
            </a:endParaRPr>
          </a:p>
        </p:txBody>
      </p:sp>
      <p:sp>
        <p:nvSpPr>
          <p:cNvPr id="5" name="Text 2"/>
          <p:cNvSpPr/>
          <p:nvPr/>
        </p:nvSpPr>
        <p:spPr>
          <a:xfrm>
            <a:off x="5134570" y="214169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Нейронные сети</a:t>
            </a:r>
            <a:endParaRPr lang="en-US" sz="2200" dirty="0">
              <a:latin typeface="+mj-lt"/>
            </a:endParaRPr>
          </a:p>
        </p:txBody>
      </p:sp>
      <p:sp>
        <p:nvSpPr>
          <p:cNvPr id="6" name="Text 3"/>
          <p:cNvSpPr/>
          <p:nvPr/>
        </p:nvSpPr>
        <p:spPr>
          <a:xfrm>
            <a:off x="5134570" y="2640330"/>
            <a:ext cx="431827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Имитация работы человеческого мозга.</a:t>
            </a:r>
            <a:endParaRPr lang="en-US" sz="1900" dirty="0">
              <a:latin typeface="+mj-lt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949428" y="3272909"/>
            <a:ext cx="8755499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693" y="3318986"/>
            <a:ext cx="3193375" cy="136243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99905" y="3768804"/>
            <a:ext cx="178951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400" dirty="0">
              <a:latin typeface="+mj-lt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932884" y="3565803"/>
            <a:ext cx="2899886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Глубокое обучение</a:t>
            </a:r>
            <a:endParaRPr lang="en-US" sz="2200" dirty="0">
              <a:latin typeface="+mj-lt"/>
            </a:endParaRPr>
          </a:p>
        </p:txBody>
      </p:sp>
      <p:sp>
        <p:nvSpPr>
          <p:cNvPr id="11" name="Text 7"/>
          <p:cNvSpPr/>
          <p:nvPr/>
        </p:nvSpPr>
        <p:spPr>
          <a:xfrm>
            <a:off x="5932884" y="4064437"/>
            <a:ext cx="530875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Использование многослойных нейронных сетей.</a:t>
            </a:r>
            <a:endParaRPr lang="en-US" sz="1900" dirty="0">
              <a:latin typeface="+mj-lt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5747742" y="4697016"/>
            <a:ext cx="7957185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4378" y="4743093"/>
            <a:ext cx="4790123" cy="136243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99667" y="5192911"/>
            <a:ext cx="179546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400" dirty="0">
              <a:latin typeface="+mj-lt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6731318" y="4989909"/>
            <a:ext cx="440697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Сверточные нейронные сети</a:t>
            </a:r>
            <a:endParaRPr lang="en-US" sz="2200" dirty="0">
              <a:latin typeface="+mj-lt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6731318" y="5488543"/>
            <a:ext cx="44069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Обработка изображений и видео.</a:t>
            </a:r>
            <a:endParaRPr lang="en-US" sz="1900" dirty="0">
              <a:latin typeface="+mj-lt"/>
            </a:endParaRPr>
          </a:p>
        </p:txBody>
      </p:sp>
      <p:sp>
        <p:nvSpPr>
          <p:cNvPr id="17" name="Shape 12"/>
          <p:cNvSpPr/>
          <p:nvPr/>
        </p:nvSpPr>
        <p:spPr>
          <a:xfrm>
            <a:off x="6546175" y="6121122"/>
            <a:ext cx="7158752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945" y="6167199"/>
            <a:ext cx="6386870" cy="1362432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84546" y="6617018"/>
            <a:ext cx="209550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4</a:t>
            </a:r>
            <a:endParaRPr lang="en-US" sz="2400" dirty="0">
              <a:latin typeface="+mj-lt"/>
            </a:endParaRPr>
          </a:p>
        </p:txBody>
      </p:sp>
      <p:sp>
        <p:nvSpPr>
          <p:cNvPr id="20" name="Text 14"/>
          <p:cNvSpPr/>
          <p:nvPr/>
        </p:nvSpPr>
        <p:spPr>
          <a:xfrm>
            <a:off x="7529632" y="6414016"/>
            <a:ext cx="479000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Рекуррентные нейронные сети</a:t>
            </a:r>
            <a:endParaRPr lang="en-US" sz="2200" dirty="0">
              <a:latin typeface="+mj-lt"/>
            </a:endParaRPr>
          </a:p>
        </p:txBody>
      </p:sp>
      <p:sp>
        <p:nvSpPr>
          <p:cNvPr id="21" name="Text 15"/>
          <p:cNvSpPr/>
          <p:nvPr/>
        </p:nvSpPr>
        <p:spPr>
          <a:xfrm>
            <a:off x="7529632" y="6912650"/>
            <a:ext cx="481012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Обработка последовательной информации.</a:t>
            </a:r>
            <a:endParaRPr lang="en-US" sz="1900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36545" y="940415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Этические вопросы использования ИИ</a:t>
            </a:r>
            <a:endParaRPr lang="en-US" sz="4400" dirty="0">
              <a:latin typeface="+mj-lt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98" y="2713196"/>
            <a:ext cx="616982" cy="61698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3798" y="3576995"/>
            <a:ext cx="3318986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Конфиденциальность</a:t>
            </a:r>
            <a:endParaRPr lang="en-US" sz="2200" dirty="0">
              <a:latin typeface="+mj-lt"/>
            </a:endParaRPr>
          </a:p>
        </p:txBody>
      </p:sp>
      <p:sp>
        <p:nvSpPr>
          <p:cNvPr id="6" name="Text 2"/>
          <p:cNvSpPr/>
          <p:nvPr/>
        </p:nvSpPr>
        <p:spPr>
          <a:xfrm>
            <a:off x="863798" y="4075628"/>
            <a:ext cx="352305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Защита личных данных.</a:t>
            </a:r>
            <a:endParaRPr lang="en-US" sz="1900" dirty="0">
              <a:latin typeface="+mj-lt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023" y="2713196"/>
            <a:ext cx="616982" cy="6169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57023" y="357699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Предвзятость</a:t>
            </a:r>
            <a:endParaRPr lang="en-US" sz="2200" dirty="0">
              <a:latin typeface="+mj-lt"/>
            </a:endParaRPr>
          </a:p>
        </p:txBody>
      </p:sp>
      <p:sp>
        <p:nvSpPr>
          <p:cNvPr id="9" name="Text 4"/>
          <p:cNvSpPr/>
          <p:nvPr/>
        </p:nvSpPr>
        <p:spPr>
          <a:xfrm>
            <a:off x="4757023" y="4075628"/>
            <a:ext cx="352317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Избежание дискриминации.</a:t>
            </a:r>
            <a:endParaRPr lang="en-US" sz="1900" dirty="0">
              <a:latin typeface="+mj-lt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798" y="5186243"/>
            <a:ext cx="616982" cy="6169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63798" y="605004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Безопасность</a:t>
            </a:r>
            <a:endParaRPr lang="en-US" sz="2200" dirty="0">
              <a:latin typeface="+mj-lt"/>
            </a:endParaRPr>
          </a:p>
        </p:txBody>
      </p:sp>
      <p:sp>
        <p:nvSpPr>
          <p:cNvPr id="12" name="Text 6"/>
          <p:cNvSpPr/>
          <p:nvPr/>
        </p:nvSpPr>
        <p:spPr>
          <a:xfrm>
            <a:off x="863798" y="6548676"/>
            <a:ext cx="352305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Защита от злонамеренного использования.</a:t>
            </a:r>
            <a:endParaRPr lang="en-US" sz="1900" dirty="0">
              <a:latin typeface="+mj-lt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7023" y="5186243"/>
            <a:ext cx="616982" cy="61698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57023" y="605004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Ответственность</a:t>
            </a:r>
            <a:endParaRPr lang="en-US" sz="2200" dirty="0">
              <a:latin typeface="+mj-lt"/>
            </a:endParaRPr>
          </a:p>
        </p:txBody>
      </p:sp>
      <p:sp>
        <p:nvSpPr>
          <p:cNvPr id="15" name="Text 8"/>
          <p:cNvSpPr/>
          <p:nvPr/>
        </p:nvSpPr>
        <p:spPr>
          <a:xfrm>
            <a:off x="4757023" y="6548676"/>
            <a:ext cx="3523178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Кто несет ответственность за решения ИИ.</a:t>
            </a:r>
            <a:endParaRPr lang="en-US" sz="19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26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3549" y="607814"/>
            <a:ext cx="7596902" cy="12556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50" b="1" kern="0" spc="-40" dirty="0">
                <a:solidFill>
                  <a:srgbClr val="000000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Влияние ИИ на рынок труда</a:t>
            </a:r>
            <a:endParaRPr lang="en-US" sz="3950" dirty="0">
              <a:latin typeface="+mj-lt"/>
            </a:endParaRPr>
          </a:p>
        </p:txBody>
      </p:sp>
      <p:sp>
        <p:nvSpPr>
          <p:cNvPr id="4" name="Text 1"/>
          <p:cNvSpPr/>
          <p:nvPr/>
        </p:nvSpPr>
        <p:spPr>
          <a:xfrm>
            <a:off x="773549" y="2305407"/>
            <a:ext cx="3632716" cy="729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00"/>
              </a:lnSpc>
              <a:buNone/>
            </a:pPr>
            <a:endParaRPr lang="en-US" sz="5700" dirty="0">
              <a:latin typeface="+mj-lt"/>
            </a:endParaRPr>
          </a:p>
        </p:txBody>
      </p:sp>
      <p:sp>
        <p:nvSpPr>
          <p:cNvPr id="5" name="Text 2"/>
          <p:cNvSpPr/>
          <p:nvPr/>
        </p:nvSpPr>
        <p:spPr>
          <a:xfrm>
            <a:off x="1159151" y="2997041"/>
            <a:ext cx="2511743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4400" b="1" kern="0" spc="-20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Автоматизация</a:t>
            </a:r>
            <a:endParaRPr lang="en-US" sz="4400" dirty="0">
              <a:latin typeface="+mj-lt"/>
            </a:endParaRPr>
          </a:p>
        </p:txBody>
      </p:sp>
      <p:sp>
        <p:nvSpPr>
          <p:cNvPr id="6" name="Text 3"/>
          <p:cNvSpPr/>
          <p:nvPr/>
        </p:nvSpPr>
        <p:spPr>
          <a:xfrm>
            <a:off x="773549" y="3757493"/>
            <a:ext cx="3632716" cy="663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Сокращение рабочих мест, требующих ручного труда.</a:t>
            </a:r>
            <a:endParaRPr lang="en-US" sz="1700" dirty="0">
              <a:latin typeface="+mj-lt"/>
            </a:endParaRPr>
          </a:p>
        </p:txBody>
      </p:sp>
      <p:sp>
        <p:nvSpPr>
          <p:cNvPr id="7" name="Text 4"/>
          <p:cNvSpPr/>
          <p:nvPr/>
        </p:nvSpPr>
        <p:spPr>
          <a:xfrm>
            <a:off x="4737735" y="2305407"/>
            <a:ext cx="3632716" cy="729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00"/>
              </a:lnSpc>
              <a:buNone/>
            </a:pPr>
            <a:endParaRPr lang="en-US" sz="5700" dirty="0">
              <a:latin typeface="+mj-lt"/>
            </a:endParaRPr>
          </a:p>
        </p:txBody>
      </p:sp>
      <p:sp>
        <p:nvSpPr>
          <p:cNvPr id="8" name="Text 5"/>
          <p:cNvSpPr/>
          <p:nvPr/>
        </p:nvSpPr>
        <p:spPr>
          <a:xfrm>
            <a:off x="4678502" y="2850087"/>
            <a:ext cx="3632716" cy="627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4400" b="1" kern="0" spc="-20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Создание новых профессий</a:t>
            </a:r>
            <a:endParaRPr lang="en-US" sz="4400" dirty="0">
              <a:latin typeface="+mj-lt"/>
            </a:endParaRPr>
          </a:p>
        </p:txBody>
      </p:sp>
      <p:sp>
        <p:nvSpPr>
          <p:cNvPr id="9" name="Text 6"/>
          <p:cNvSpPr/>
          <p:nvPr/>
        </p:nvSpPr>
        <p:spPr>
          <a:xfrm>
            <a:off x="4737735" y="4071461"/>
            <a:ext cx="3632716" cy="663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Разработка, управление, обслуживание ИИ.</a:t>
            </a:r>
            <a:endParaRPr lang="en-US" sz="1700" dirty="0">
              <a:latin typeface="+mj-lt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73549" y="5508188"/>
            <a:ext cx="3632716" cy="729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00"/>
              </a:lnSpc>
              <a:buNone/>
            </a:pPr>
            <a:endParaRPr lang="en-US" sz="5700" dirty="0">
              <a:latin typeface="+mj-lt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333976" y="5872876"/>
            <a:ext cx="2511743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4400" b="1" kern="0" spc="-20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Переобучение</a:t>
            </a:r>
            <a:endParaRPr lang="en-US" sz="4400" dirty="0">
              <a:latin typeface="+mj-lt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73549" y="6960275"/>
            <a:ext cx="3632716" cy="663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Необходимость адаптации к новым требованиям.</a:t>
            </a:r>
            <a:endParaRPr lang="en-US" sz="17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964763"/>
            <a:ext cx="129028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Практические примеры успешного внедрения ИИ</a:t>
            </a:r>
            <a:endParaRPr lang="en-US" sz="4400" dirty="0">
              <a:latin typeface="+mj-lt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98" y="2860953"/>
            <a:ext cx="4054078" cy="250555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3798" y="5674995"/>
            <a:ext cx="347686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Автономное вождение</a:t>
            </a:r>
            <a:endParaRPr lang="en-US" sz="2200" dirty="0">
              <a:latin typeface="+mj-lt"/>
            </a:endParaRPr>
          </a:p>
        </p:txBody>
      </p:sp>
      <p:sp>
        <p:nvSpPr>
          <p:cNvPr id="5" name="Text 2"/>
          <p:cNvSpPr/>
          <p:nvPr/>
        </p:nvSpPr>
        <p:spPr>
          <a:xfrm>
            <a:off x="863798" y="6173629"/>
            <a:ext cx="405407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Улучшение безопасности и удобства.</a:t>
            </a:r>
            <a:endParaRPr lang="en-US" sz="1900" dirty="0">
              <a:latin typeface="+mj-lt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042" y="2860953"/>
            <a:ext cx="4054197" cy="250567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88042" y="5675114"/>
            <a:ext cx="4054197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Медицинская диагностика</a:t>
            </a:r>
            <a:endParaRPr lang="en-US" sz="2200" dirty="0">
              <a:latin typeface="+mj-lt"/>
            </a:endParaRPr>
          </a:p>
        </p:txBody>
      </p:sp>
      <p:sp>
        <p:nvSpPr>
          <p:cNvPr id="8" name="Text 4"/>
          <p:cNvSpPr/>
          <p:nvPr/>
        </p:nvSpPr>
        <p:spPr>
          <a:xfrm>
            <a:off x="5288042" y="6524387"/>
            <a:ext cx="405419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Точность и эффективность диагностики.</a:t>
            </a:r>
            <a:endParaRPr lang="en-US" sz="1900" dirty="0">
              <a:latin typeface="+mj-lt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404" y="2860953"/>
            <a:ext cx="4054197" cy="250567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2404" y="5675114"/>
            <a:ext cx="3777496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Обслуживание клиентов</a:t>
            </a:r>
            <a:endParaRPr lang="en-US" sz="2200" dirty="0">
              <a:latin typeface="+mj-lt"/>
            </a:endParaRPr>
          </a:p>
        </p:txBody>
      </p:sp>
      <p:sp>
        <p:nvSpPr>
          <p:cNvPr id="11" name="Text 6"/>
          <p:cNvSpPr/>
          <p:nvPr/>
        </p:nvSpPr>
        <p:spPr>
          <a:xfrm>
            <a:off x="9712404" y="6173748"/>
            <a:ext cx="405419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Ускорение и повышение качества.</a:t>
            </a:r>
            <a:endParaRPr lang="en-US" sz="1900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350288"/>
            <a:ext cx="1117604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Текущие ограничения и будущее ИИ</a:t>
            </a:r>
            <a:endParaRPr lang="en-US" sz="4400" dirty="0">
              <a:latin typeface="+mj-lt"/>
            </a:endParaRPr>
          </a:p>
        </p:txBody>
      </p:sp>
      <p:sp>
        <p:nvSpPr>
          <p:cNvPr id="3" name="Shape 1"/>
          <p:cNvSpPr/>
          <p:nvPr/>
        </p:nvSpPr>
        <p:spPr>
          <a:xfrm>
            <a:off x="863798" y="2545199"/>
            <a:ext cx="2150388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110615" y="2995017"/>
            <a:ext cx="117872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400" dirty="0"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3261003" y="2792016"/>
            <a:ext cx="2973586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Недостаток данных</a:t>
            </a:r>
            <a:endParaRPr lang="en-US" sz="2200" dirty="0">
              <a:latin typeface="+mj-lt"/>
            </a:endParaRPr>
          </a:p>
        </p:txBody>
      </p:sp>
      <p:sp>
        <p:nvSpPr>
          <p:cNvPr id="6" name="Text 4"/>
          <p:cNvSpPr/>
          <p:nvPr/>
        </p:nvSpPr>
        <p:spPr>
          <a:xfrm>
            <a:off x="3261003" y="3290649"/>
            <a:ext cx="340995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Качество и количество данных.</a:t>
            </a:r>
            <a:endParaRPr lang="en-US" sz="1900" dirty="0">
              <a:latin typeface="+mj-lt"/>
            </a:endParaRPr>
          </a:p>
        </p:txBody>
      </p:sp>
      <p:sp>
        <p:nvSpPr>
          <p:cNvPr id="7" name="Shape 5"/>
          <p:cNvSpPr/>
          <p:nvPr/>
        </p:nvSpPr>
        <p:spPr>
          <a:xfrm>
            <a:off x="3137535" y="3892391"/>
            <a:ext cx="10505718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</p:sp>
      <p:sp>
        <p:nvSpPr>
          <p:cNvPr id="8" name="Shape 6"/>
          <p:cNvSpPr/>
          <p:nvPr/>
        </p:nvSpPr>
        <p:spPr>
          <a:xfrm>
            <a:off x="863798" y="4030980"/>
            <a:ext cx="4300895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9" name="Text 7"/>
          <p:cNvSpPr/>
          <p:nvPr/>
        </p:nvSpPr>
        <p:spPr>
          <a:xfrm>
            <a:off x="1110615" y="4480798"/>
            <a:ext cx="178951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400" dirty="0">
              <a:latin typeface="+mj-lt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411510" y="4277797"/>
            <a:ext cx="4263985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Интерпретация результатов</a:t>
            </a:r>
            <a:endParaRPr lang="en-US" sz="2200" dirty="0">
              <a:latin typeface="+mj-lt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411510" y="4776430"/>
            <a:ext cx="426398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Понимание логики работы ИИ.</a:t>
            </a:r>
            <a:endParaRPr lang="en-US" sz="1900" dirty="0">
              <a:latin typeface="+mj-lt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5288042" y="5378172"/>
            <a:ext cx="8355211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</p:sp>
      <p:sp>
        <p:nvSpPr>
          <p:cNvPr id="13" name="Shape 11"/>
          <p:cNvSpPr/>
          <p:nvPr/>
        </p:nvSpPr>
        <p:spPr>
          <a:xfrm>
            <a:off x="863798" y="5516761"/>
            <a:ext cx="6451402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14" name="Text 12"/>
          <p:cNvSpPr/>
          <p:nvPr/>
        </p:nvSpPr>
        <p:spPr>
          <a:xfrm>
            <a:off x="1110615" y="5966579"/>
            <a:ext cx="179546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400" dirty="0">
              <a:latin typeface="+mj-lt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562017" y="5763578"/>
            <a:ext cx="505551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Создание ИИ общего назначения</a:t>
            </a:r>
            <a:endParaRPr lang="en-US" sz="2200" dirty="0">
              <a:latin typeface="+mj-lt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562017" y="6262211"/>
            <a:ext cx="505551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Реализация широкого спектра задач.</a:t>
            </a:r>
            <a:endParaRPr lang="en-US" sz="190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311</Words>
  <Application>Microsoft Office PowerPoint</Application>
  <PresentationFormat>Произвольный</PresentationFormat>
  <Paragraphs>86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 Bold</vt:lpstr>
      <vt:lpstr>Source Sans Pro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Лобосов Никита Витальевич</cp:lastModifiedBy>
  <cp:revision>5</cp:revision>
  <dcterms:created xsi:type="dcterms:W3CDTF">2024-12-24T08:05:08Z</dcterms:created>
  <dcterms:modified xsi:type="dcterms:W3CDTF">2024-12-24T08:21:18Z</dcterms:modified>
</cp:coreProperties>
</file>