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E0408D-58A6-4815-B71A-5D4F4E44CB08}">
  <a:tblStyle styleId="{D5E0408D-58A6-4815-B71A-5D4F4E44CB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How MQTT works? - Slide 6</a:t>
            </a:r>
            <a:endParaRPr sz="12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How Protobuf works? - Slide 7</a:t>
            </a:r>
            <a:endParaRPr sz="12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61819ca07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61819ca07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61819ca07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61819ca07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61819ca07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61819ca07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6feb85f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6feb85f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6feb85f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6feb85f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6feb85f42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6feb85f42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6feb85f42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56feb85f42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61819ca07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61819ca07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63cf17f06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63cf17f06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58044ec2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58044ec2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58044ec2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58044ec2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58044ec2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58044ec2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61819ca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61819ca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61819ca0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61819ca0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MODIFICATION: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AMS: If ams device failed to update the changes, then it will send acknowledgment with received flat set to false to topic: sync/ack/process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PLATFORM: If received = false, then platform sends a message to try again for the request on topic: error/sync/process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61819ca07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61819ca07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16675" y="4842000"/>
            <a:ext cx="9220200" cy="3141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599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MQTT WORKFLOW</a:t>
            </a:r>
            <a:endParaRPr sz="1800"/>
          </a:p>
        </p:txBody>
      </p:sp>
      <p:grpSp>
        <p:nvGrpSpPr>
          <p:cNvPr id="56" name="Google Shape;56;p13"/>
          <p:cNvGrpSpPr/>
          <p:nvPr/>
        </p:nvGrpSpPr>
        <p:grpSpPr>
          <a:xfrm>
            <a:off x="3045600" y="1472575"/>
            <a:ext cx="1855091" cy="975000"/>
            <a:chOff x="3274200" y="1472575"/>
            <a:chExt cx="1847700" cy="975000"/>
          </a:xfrm>
        </p:grpSpPr>
        <p:sp>
          <p:nvSpPr>
            <p:cNvPr id="57" name="Google Shape;57;p13"/>
            <p:cNvSpPr/>
            <p:nvPr/>
          </p:nvSpPr>
          <p:spPr>
            <a:xfrm>
              <a:off x="3274200" y="1472575"/>
              <a:ext cx="1847700" cy="975000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 txBox="1"/>
            <p:nvPr/>
          </p:nvSpPr>
          <p:spPr>
            <a:xfrm>
              <a:off x="3638662" y="1598144"/>
              <a:ext cx="1118700" cy="595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solidFill>
                    <a:srgbClr val="FFFFFF"/>
                  </a:solidFill>
                </a:rPr>
                <a:t>MQTT BROKER</a:t>
              </a:r>
              <a:endParaRPr sz="1200" dirty="0">
                <a:solidFill>
                  <a:srgbClr val="FFFFFF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solidFill>
                    <a:srgbClr val="FFFFFF"/>
                  </a:solidFill>
                </a:rPr>
                <a:t>(VerneMQ</a:t>
              </a:r>
              <a:r>
                <a:rPr lang="en" sz="1200" dirty="0">
                  <a:solidFill>
                    <a:srgbClr val="FFFFFF"/>
                  </a:solidFill>
                </a:rPr>
                <a:t>)</a:t>
              </a:r>
              <a:endParaRPr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9" name="Google Shape;59;p13"/>
          <p:cNvGrpSpPr/>
          <p:nvPr/>
        </p:nvGrpSpPr>
        <p:grpSpPr>
          <a:xfrm>
            <a:off x="6603200" y="2175450"/>
            <a:ext cx="1134564" cy="717725"/>
            <a:chOff x="6831800" y="2175450"/>
            <a:chExt cx="1114692" cy="792600"/>
          </a:xfrm>
        </p:grpSpPr>
        <p:sp>
          <p:nvSpPr>
            <p:cNvPr id="60" name="Google Shape;60;p13"/>
            <p:cNvSpPr/>
            <p:nvPr/>
          </p:nvSpPr>
          <p:spPr>
            <a:xfrm>
              <a:off x="6831800" y="2175450"/>
              <a:ext cx="1114692" cy="792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 txBox="1"/>
            <p:nvPr/>
          </p:nvSpPr>
          <p:spPr>
            <a:xfrm>
              <a:off x="6853712" y="2280839"/>
              <a:ext cx="1092780" cy="6133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dirty="0" smtClean="0"/>
                <a:t>Platform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dirty="0"/>
                <a:t>(</a:t>
              </a:r>
              <a:r>
                <a:rPr lang="en-IN" sz="1100" dirty="0" smtClean="0"/>
                <a:t>Subscriber)</a:t>
              </a:r>
              <a:endParaRPr sz="1100" dirty="0"/>
            </a:p>
          </p:txBody>
        </p:sp>
      </p:grpSp>
      <p:grpSp>
        <p:nvGrpSpPr>
          <p:cNvPr id="62" name="Google Shape;62;p13"/>
          <p:cNvGrpSpPr/>
          <p:nvPr/>
        </p:nvGrpSpPr>
        <p:grpSpPr>
          <a:xfrm>
            <a:off x="7808150" y="3774275"/>
            <a:ext cx="1023900" cy="975000"/>
            <a:chOff x="7953375" y="3464725"/>
            <a:chExt cx="1023900" cy="975000"/>
          </a:xfrm>
        </p:grpSpPr>
        <p:sp>
          <p:nvSpPr>
            <p:cNvPr id="63" name="Google Shape;63;p13"/>
            <p:cNvSpPr/>
            <p:nvPr/>
          </p:nvSpPr>
          <p:spPr>
            <a:xfrm>
              <a:off x="7953375" y="3464725"/>
              <a:ext cx="1023900" cy="975000"/>
            </a:xfrm>
            <a:prstGeom prst="can">
              <a:avLst>
                <a:gd name="adj" fmla="val 25000"/>
              </a:avLst>
            </a:prstGeom>
            <a:solidFill>
              <a:srgbClr val="99999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 txBox="1"/>
            <p:nvPr/>
          </p:nvSpPr>
          <p:spPr>
            <a:xfrm>
              <a:off x="8006925" y="3831550"/>
              <a:ext cx="916800" cy="4761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</a:rPr>
                <a:t>DB</a:t>
              </a:r>
              <a:endParaRPr sz="1200">
                <a:solidFill>
                  <a:srgbClr val="FFFFFF"/>
                </a:solidFill>
              </a:endParaRPr>
            </a:p>
          </p:txBody>
        </p:sp>
      </p:grpSp>
      <p:sp>
        <p:nvSpPr>
          <p:cNvPr id="66" name="Google Shape;66;p13"/>
          <p:cNvSpPr/>
          <p:nvPr/>
        </p:nvSpPr>
        <p:spPr>
          <a:xfrm>
            <a:off x="426300" y="1833925"/>
            <a:ext cx="916800" cy="7926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8" name="Google Shape;68;p13"/>
          <p:cNvCxnSpPr>
            <a:endCxn id="57" idx="1"/>
          </p:cNvCxnSpPr>
          <p:nvPr/>
        </p:nvCxnSpPr>
        <p:spPr>
          <a:xfrm rot="10800000" flipH="1">
            <a:off x="1313400" y="1960075"/>
            <a:ext cx="1732200" cy="27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Google Shape;69;p13"/>
          <p:cNvSpPr/>
          <p:nvPr/>
        </p:nvSpPr>
        <p:spPr>
          <a:xfrm rot="-324566">
            <a:off x="1878760" y="1862249"/>
            <a:ext cx="369144" cy="195558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0" name="Google Shape;70;p13"/>
          <p:cNvCxnSpPr>
            <a:stCxn id="57" idx="3"/>
            <a:endCxn id="61" idx="1"/>
          </p:cNvCxnSpPr>
          <p:nvPr/>
        </p:nvCxnSpPr>
        <p:spPr>
          <a:xfrm>
            <a:off x="4900691" y="1960075"/>
            <a:ext cx="1724812" cy="58852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13"/>
          <p:cNvCxnSpPr>
            <a:endCxn id="63" idx="1"/>
          </p:cNvCxnSpPr>
          <p:nvPr/>
        </p:nvCxnSpPr>
        <p:spPr>
          <a:xfrm>
            <a:off x="7453745" y="2893175"/>
            <a:ext cx="866355" cy="88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3"/>
          <p:cNvCxnSpPr>
            <a:stCxn id="74" idx="3"/>
            <a:endCxn id="57" idx="1"/>
          </p:cNvCxnSpPr>
          <p:nvPr/>
        </p:nvCxnSpPr>
        <p:spPr>
          <a:xfrm rot="10800000" flipH="1">
            <a:off x="1402575" y="1960000"/>
            <a:ext cx="1643100" cy="18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3"/>
          <p:cNvSpPr/>
          <p:nvPr/>
        </p:nvSpPr>
        <p:spPr>
          <a:xfrm rot="-2701975">
            <a:off x="2104877" y="2918263"/>
            <a:ext cx="369322" cy="195586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" name="Google Shape;77;p13"/>
          <p:cNvGrpSpPr/>
          <p:nvPr/>
        </p:nvGrpSpPr>
        <p:grpSpPr>
          <a:xfrm>
            <a:off x="485775" y="457733"/>
            <a:ext cx="2559825" cy="1502342"/>
            <a:chOff x="714375" y="762533"/>
            <a:chExt cx="2559825" cy="1502342"/>
          </a:xfrm>
        </p:grpSpPr>
        <p:grpSp>
          <p:nvGrpSpPr>
            <p:cNvPr id="78" name="Google Shape;78;p13"/>
            <p:cNvGrpSpPr/>
            <p:nvPr/>
          </p:nvGrpSpPr>
          <p:grpSpPr>
            <a:xfrm>
              <a:off x="714375" y="762533"/>
              <a:ext cx="916800" cy="828979"/>
              <a:chOff x="714375" y="2124608"/>
              <a:chExt cx="916800" cy="828979"/>
            </a:xfrm>
          </p:grpSpPr>
          <p:sp>
            <p:nvSpPr>
              <p:cNvPr id="79" name="Google Shape;79;p13"/>
              <p:cNvSpPr/>
              <p:nvPr/>
            </p:nvSpPr>
            <p:spPr>
              <a:xfrm>
                <a:off x="714375" y="2148225"/>
                <a:ext cx="916800" cy="792600"/>
              </a:xfrm>
              <a:prstGeom prst="roundRect">
                <a:avLst>
                  <a:gd name="adj" fmla="val 16667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3"/>
              <p:cNvSpPr txBox="1"/>
              <p:nvPr/>
            </p:nvSpPr>
            <p:spPr>
              <a:xfrm>
                <a:off x="714375" y="2124608"/>
                <a:ext cx="916800" cy="8289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50" dirty="0" smtClean="0">
                    <a:solidFill>
                      <a:srgbClr val="FFFFFF"/>
                    </a:solidFill>
                  </a:rPr>
                  <a:t>AMS Device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50" dirty="0" smtClean="0">
                    <a:solidFill>
                      <a:srgbClr val="FFFFFF"/>
                    </a:solidFill>
                  </a:rPr>
                  <a:t>Simulator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50" dirty="0" smtClean="0">
                    <a:solidFill>
                      <a:srgbClr val="FFFFFF"/>
                    </a:solidFill>
                  </a:rPr>
                  <a:t>(Publisher)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dirty="0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81" name="Google Shape;81;p13"/>
            <p:cNvCxnSpPr>
              <a:stCxn id="80" idx="3"/>
              <a:endCxn id="57" idx="1"/>
            </p:cNvCxnSpPr>
            <p:nvPr/>
          </p:nvCxnSpPr>
          <p:spPr>
            <a:xfrm>
              <a:off x="1631175" y="1177023"/>
              <a:ext cx="1643025" cy="108785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2" name="Google Shape;82;p13"/>
            <p:cNvSpPr/>
            <p:nvPr/>
          </p:nvSpPr>
          <p:spPr>
            <a:xfrm rot="2152398">
              <a:off x="2107156" y="1287528"/>
              <a:ext cx="369116" cy="195685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83;p13"/>
          <p:cNvSpPr/>
          <p:nvPr/>
        </p:nvSpPr>
        <p:spPr>
          <a:xfrm rot="1099912">
            <a:off x="5615561" y="1997536"/>
            <a:ext cx="369133" cy="195334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3"/>
          <p:cNvSpPr/>
          <p:nvPr/>
        </p:nvSpPr>
        <p:spPr>
          <a:xfrm rot="-2795">
            <a:off x="1064485" y="4901253"/>
            <a:ext cx="369000" cy="1956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3"/>
          <p:cNvSpPr txBox="1"/>
          <p:nvPr/>
        </p:nvSpPr>
        <p:spPr>
          <a:xfrm>
            <a:off x="1393125" y="4832025"/>
            <a:ext cx="2119200" cy="1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Google Protocol Buffer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86" name="Google Shape;86;p13"/>
          <p:cNvSpPr/>
          <p:nvPr/>
        </p:nvSpPr>
        <p:spPr>
          <a:xfrm rot="1099912">
            <a:off x="5193479" y="1838648"/>
            <a:ext cx="369133" cy="195334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/>
          <p:nvPr/>
        </p:nvSpPr>
        <p:spPr>
          <a:xfrm rot="1099912">
            <a:off x="6036735" y="2135995"/>
            <a:ext cx="369133" cy="195334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66;p13"/>
          <p:cNvSpPr/>
          <p:nvPr/>
        </p:nvSpPr>
        <p:spPr>
          <a:xfrm>
            <a:off x="476325" y="3448565"/>
            <a:ext cx="916800" cy="7926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0;p13"/>
          <p:cNvSpPr txBox="1"/>
          <p:nvPr/>
        </p:nvSpPr>
        <p:spPr>
          <a:xfrm>
            <a:off x="424720" y="1808654"/>
            <a:ext cx="916800" cy="828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 smtClean="0">
                <a:solidFill>
                  <a:srgbClr val="FFFFFF"/>
                </a:solidFill>
              </a:rPr>
              <a:t>AMS Device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 smtClean="0">
                <a:solidFill>
                  <a:srgbClr val="FFFFFF"/>
                </a:solidFill>
              </a:rPr>
              <a:t>Simulator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 smtClean="0">
                <a:solidFill>
                  <a:srgbClr val="FFFFFF"/>
                </a:solidFill>
              </a:rPr>
              <a:t>(Publisher)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FFFFFF"/>
              </a:solidFill>
            </a:endParaRPr>
          </a:p>
        </p:txBody>
      </p:sp>
      <p:sp>
        <p:nvSpPr>
          <p:cNvPr id="89" name="Google Shape;80;p13"/>
          <p:cNvSpPr txBox="1"/>
          <p:nvPr/>
        </p:nvSpPr>
        <p:spPr>
          <a:xfrm>
            <a:off x="456212" y="3430375"/>
            <a:ext cx="916800" cy="828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 smtClean="0">
                <a:solidFill>
                  <a:srgbClr val="FFFFFF"/>
                </a:solidFill>
              </a:rPr>
              <a:t>AMS Device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 smtClean="0">
                <a:solidFill>
                  <a:srgbClr val="FFFFFF"/>
                </a:solidFill>
              </a:rPr>
              <a:t>Simulator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 smtClean="0">
                <a:solidFill>
                  <a:srgbClr val="FFFFFF"/>
                </a:solidFill>
              </a:rPr>
              <a:t>(Publisher)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2" name="Google Shape;242;p24"/>
          <p:cNvGraphicFramePr/>
          <p:nvPr/>
        </p:nvGraphicFramePr>
        <p:xfrm>
          <a:off x="381000" y="535925"/>
          <a:ext cx="2901225" cy="1336525"/>
        </p:xfrm>
        <a:graphic>
          <a:graphicData uri="http://schemas.openxmlformats.org/drawingml/2006/table">
            <a:tbl>
              <a:tblPr>
                <a:noFill/>
                <a:tableStyleId>{D5E0408D-58A6-4815-B71A-5D4F4E44CB08}</a:tableStyleId>
              </a:tblPr>
              <a:tblGrid>
                <a:gridCol w="43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1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PID</a:t>
                      </a: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updated_on</a:t>
                      </a: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status</a:t>
                      </a: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plat_pid</a:t>
                      </a: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01</a:t>
                      </a: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07-05-19 12:00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99999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PR-01</a:t>
                      </a:r>
                      <a:endParaRPr sz="1000" b="1">
                        <a:solidFill>
                          <a:srgbClr val="99999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07-05-19 15:30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</a:rPr>
                        <a:t>null</a:t>
                      </a:r>
                      <a:endParaRPr sz="1000">
                        <a:solidFill>
                          <a:srgbClr val="99999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3" name="Google Shape;243;p24"/>
          <p:cNvSpPr/>
          <p:nvPr/>
        </p:nvSpPr>
        <p:spPr>
          <a:xfrm>
            <a:off x="1250350" y="240725"/>
            <a:ext cx="978000" cy="29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 AMS 1001</a:t>
            </a:r>
            <a:endParaRPr sz="1200" b="1"/>
          </a:p>
        </p:txBody>
      </p:sp>
      <p:graphicFrame>
        <p:nvGraphicFramePr>
          <p:cNvPr id="244" name="Google Shape;244;p24"/>
          <p:cNvGraphicFramePr/>
          <p:nvPr/>
        </p:nvGraphicFramePr>
        <p:xfrm>
          <a:off x="6406625" y="688325"/>
          <a:ext cx="2374900" cy="1210100"/>
        </p:xfrm>
        <a:graphic>
          <a:graphicData uri="http://schemas.openxmlformats.org/drawingml/2006/table">
            <a:tbl>
              <a:tblPr>
                <a:noFill/>
                <a:tableStyleId>{D5E0408D-58A6-4815-B71A-5D4F4E44CB08}</a:tableStyleId>
              </a:tblPr>
              <a:tblGrid>
                <a:gridCol w="63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Pid</a:t>
                      </a: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updated_on</a:t>
                      </a: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status</a:t>
                      </a: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PR-01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06-05-19 12:00</a:t>
                      </a:r>
                      <a:endParaRPr sz="1000">
                        <a:solidFill>
                          <a:srgbClr val="99999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PR-02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08-05-19 13:00</a:t>
                      </a:r>
                      <a:endParaRPr sz="1000">
                        <a:solidFill>
                          <a:srgbClr val="999999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5" name="Google Shape;245;p24"/>
          <p:cNvSpPr/>
          <p:nvPr/>
        </p:nvSpPr>
        <p:spPr>
          <a:xfrm>
            <a:off x="4355425" y="1577250"/>
            <a:ext cx="978000" cy="2952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</a:rPr>
              <a:t>sync/process</a:t>
            </a:r>
            <a:endParaRPr sz="1000">
              <a:solidFill>
                <a:srgbClr val="F3F3F3"/>
              </a:solidFill>
            </a:endParaRPr>
          </a:p>
        </p:txBody>
      </p:sp>
      <p:cxnSp>
        <p:nvCxnSpPr>
          <p:cNvPr id="246" name="Google Shape;246;p24"/>
          <p:cNvCxnSpPr>
            <a:stCxn id="245" idx="3"/>
          </p:cNvCxnSpPr>
          <p:nvPr/>
        </p:nvCxnSpPr>
        <p:spPr>
          <a:xfrm rot="10800000" flipH="1">
            <a:off x="5333425" y="1422750"/>
            <a:ext cx="1075200" cy="30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7" name="Google Shape;247;p24"/>
          <p:cNvCxnSpPr>
            <a:endCxn id="245" idx="1"/>
          </p:cNvCxnSpPr>
          <p:nvPr/>
        </p:nvCxnSpPr>
        <p:spPr>
          <a:xfrm>
            <a:off x="3288625" y="1391250"/>
            <a:ext cx="1066800" cy="33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8" name="Google Shape;248;p24"/>
          <p:cNvSpPr/>
          <p:nvPr/>
        </p:nvSpPr>
        <p:spPr>
          <a:xfrm>
            <a:off x="76200" y="4968800"/>
            <a:ext cx="339600" cy="1428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3F3F3"/>
              </a:solidFill>
            </a:endParaRPr>
          </a:p>
        </p:txBody>
      </p:sp>
      <p:sp>
        <p:nvSpPr>
          <p:cNvPr id="249" name="Google Shape;249;p24"/>
          <p:cNvSpPr txBox="1"/>
          <p:nvPr/>
        </p:nvSpPr>
        <p:spPr>
          <a:xfrm>
            <a:off x="415800" y="4861800"/>
            <a:ext cx="591000" cy="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Topic</a:t>
            </a:r>
            <a:endParaRPr sz="1000"/>
          </a:p>
        </p:txBody>
      </p:sp>
      <p:sp>
        <p:nvSpPr>
          <p:cNvPr id="250" name="Google Shape;250;p24"/>
          <p:cNvSpPr txBox="1"/>
          <p:nvPr/>
        </p:nvSpPr>
        <p:spPr>
          <a:xfrm>
            <a:off x="247138" y="2233800"/>
            <a:ext cx="3699600" cy="28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1. AMS device publishes a list containing process(es) which 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    have status = 1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2. Platform checks for every process entity joining the plat_pid 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to Pid in process_master.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3. If exists it checks if the status of sent ams process and the 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one on platform are same or not. 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4. In this case, they are not same, when both status = 1, it 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checks which process entity has the latest modifications by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comparing update_on field.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5. In this case, modification has been done on ams side, so 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the ams process entity will be reflected in platform’s 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process_master table.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6. Process entity in ams with PID = 02 has plat_pid = null, so a 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new row will be inserted in platform’s process_master</a:t>
            </a:r>
            <a:endParaRPr sz="1000"/>
          </a:p>
        </p:txBody>
      </p:sp>
      <p:sp>
        <p:nvSpPr>
          <p:cNvPr id="251" name="Google Shape;251;p24"/>
          <p:cNvSpPr/>
          <p:nvPr/>
        </p:nvSpPr>
        <p:spPr>
          <a:xfrm>
            <a:off x="7118400" y="393125"/>
            <a:ext cx="978000" cy="29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PLATFORM</a:t>
            </a:r>
            <a:endParaRPr sz="1100" b="1"/>
          </a:p>
        </p:txBody>
      </p:sp>
      <p:graphicFrame>
        <p:nvGraphicFramePr>
          <p:cNvPr id="252" name="Google Shape;252;p24"/>
          <p:cNvGraphicFramePr/>
          <p:nvPr/>
        </p:nvGraphicFramePr>
        <p:xfrm>
          <a:off x="6406625" y="3271050"/>
          <a:ext cx="2374900" cy="1697750"/>
        </p:xfrm>
        <a:graphic>
          <a:graphicData uri="http://schemas.openxmlformats.org/drawingml/2006/table">
            <a:tbl>
              <a:tblPr>
                <a:noFill/>
                <a:tableStyleId>{D5E0408D-58A6-4815-B71A-5D4F4E44CB08}</a:tableStyleId>
              </a:tblPr>
              <a:tblGrid>
                <a:gridCol w="63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Pid</a:t>
                      </a: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updated_on</a:t>
                      </a: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status</a:t>
                      </a: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PR-01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07-05-19 12:00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PR-02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08-05-19 13:00</a:t>
                      </a:r>
                      <a:endParaRPr sz="1000">
                        <a:solidFill>
                          <a:srgbClr val="999999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PR-03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07-05-19 15:30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3" name="Google Shape;253;p24"/>
          <p:cNvSpPr/>
          <p:nvPr/>
        </p:nvSpPr>
        <p:spPr>
          <a:xfrm>
            <a:off x="7075675" y="2975850"/>
            <a:ext cx="978000" cy="29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PLATFORM</a:t>
            </a:r>
            <a:endParaRPr sz="1100" b="1"/>
          </a:p>
        </p:txBody>
      </p:sp>
      <p:cxnSp>
        <p:nvCxnSpPr>
          <p:cNvPr id="254" name="Google Shape;254;p24"/>
          <p:cNvCxnSpPr>
            <a:endCxn id="253" idx="0"/>
          </p:cNvCxnSpPr>
          <p:nvPr/>
        </p:nvCxnSpPr>
        <p:spPr>
          <a:xfrm>
            <a:off x="7558375" y="1928850"/>
            <a:ext cx="6300" cy="104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Dot"/>
            <a:round/>
            <a:headEnd type="none" w="med" len="med"/>
            <a:tailEnd type="triangle" w="med" len="med"/>
          </a:ln>
        </p:spPr>
      </p:cxnSp>
      <p:sp>
        <p:nvSpPr>
          <p:cNvPr id="255" name="Google Shape;255;p24"/>
          <p:cNvSpPr txBox="1"/>
          <p:nvPr/>
        </p:nvSpPr>
        <p:spPr>
          <a:xfrm>
            <a:off x="3946747" y="0"/>
            <a:ext cx="22746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PART - 1 : AMS to Platform</a:t>
            </a:r>
            <a:endParaRPr sz="10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0" name="Google Shape;260;p25"/>
          <p:cNvGraphicFramePr/>
          <p:nvPr/>
        </p:nvGraphicFramePr>
        <p:xfrm>
          <a:off x="381000" y="535925"/>
          <a:ext cx="2901225" cy="1336525"/>
        </p:xfrm>
        <a:graphic>
          <a:graphicData uri="http://schemas.openxmlformats.org/drawingml/2006/table">
            <a:tbl>
              <a:tblPr>
                <a:noFill/>
                <a:tableStyleId>{D5E0408D-58A6-4815-B71A-5D4F4E44CB08}</a:tableStyleId>
              </a:tblPr>
              <a:tblGrid>
                <a:gridCol w="43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1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PID</a:t>
                      </a: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updated_on</a:t>
                      </a: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status</a:t>
                      </a: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plat_pid</a:t>
                      </a: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01</a:t>
                      </a: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07-05-19 12:00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99999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PR-01</a:t>
                      </a:r>
                      <a:endParaRPr sz="1000" b="1">
                        <a:solidFill>
                          <a:srgbClr val="99999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07-05-19 15:30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</a:rPr>
                        <a:t>null</a:t>
                      </a:r>
                      <a:endParaRPr sz="1000">
                        <a:solidFill>
                          <a:srgbClr val="99999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1" name="Google Shape;261;p25"/>
          <p:cNvSpPr/>
          <p:nvPr/>
        </p:nvSpPr>
        <p:spPr>
          <a:xfrm>
            <a:off x="1250350" y="240725"/>
            <a:ext cx="978000" cy="29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 AMS 1001</a:t>
            </a:r>
            <a:endParaRPr sz="1200" b="1"/>
          </a:p>
        </p:txBody>
      </p:sp>
      <p:cxnSp>
        <p:nvCxnSpPr>
          <p:cNvPr id="262" name="Google Shape;262;p25"/>
          <p:cNvCxnSpPr>
            <a:stCxn id="263" idx="1"/>
          </p:cNvCxnSpPr>
          <p:nvPr/>
        </p:nvCxnSpPr>
        <p:spPr>
          <a:xfrm flipH="1">
            <a:off x="3288825" y="2815575"/>
            <a:ext cx="721800" cy="94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4" name="Google Shape;264;p25"/>
          <p:cNvCxnSpPr>
            <a:stCxn id="263" idx="3"/>
          </p:cNvCxnSpPr>
          <p:nvPr/>
        </p:nvCxnSpPr>
        <p:spPr>
          <a:xfrm rot="10800000" flipH="1">
            <a:off x="5784225" y="2240775"/>
            <a:ext cx="624300" cy="57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5" name="Google Shape;265;p25"/>
          <p:cNvSpPr txBox="1"/>
          <p:nvPr/>
        </p:nvSpPr>
        <p:spPr>
          <a:xfrm>
            <a:off x="274349" y="4485175"/>
            <a:ext cx="3478200" cy="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2. AMS updates all the processes, set status = 0 and 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publishes acknowledgement to platform.</a:t>
            </a:r>
            <a:endParaRPr sz="1000"/>
          </a:p>
        </p:txBody>
      </p:sp>
      <p:graphicFrame>
        <p:nvGraphicFramePr>
          <p:cNvPr id="266" name="Google Shape;266;p25"/>
          <p:cNvGraphicFramePr/>
          <p:nvPr/>
        </p:nvGraphicFramePr>
        <p:xfrm>
          <a:off x="6408625" y="535925"/>
          <a:ext cx="2374900" cy="1697750"/>
        </p:xfrm>
        <a:graphic>
          <a:graphicData uri="http://schemas.openxmlformats.org/drawingml/2006/table">
            <a:tbl>
              <a:tblPr>
                <a:noFill/>
                <a:tableStyleId>{D5E0408D-58A6-4815-B71A-5D4F4E44CB08}</a:tableStyleId>
              </a:tblPr>
              <a:tblGrid>
                <a:gridCol w="63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Pid</a:t>
                      </a: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updated_on</a:t>
                      </a: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status</a:t>
                      </a: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PR-01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07-05-19 12:00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PR-02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08-05-19 13:00</a:t>
                      </a:r>
                      <a:endParaRPr sz="1000">
                        <a:solidFill>
                          <a:srgbClr val="999999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PR-03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07-05-19 15:30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7" name="Google Shape;267;p25"/>
          <p:cNvSpPr/>
          <p:nvPr/>
        </p:nvSpPr>
        <p:spPr>
          <a:xfrm>
            <a:off x="7077675" y="240725"/>
            <a:ext cx="978000" cy="29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PLATFORM</a:t>
            </a:r>
            <a:endParaRPr sz="1100" b="1"/>
          </a:p>
        </p:txBody>
      </p:sp>
      <p:sp>
        <p:nvSpPr>
          <p:cNvPr id="268" name="Google Shape;268;p25"/>
          <p:cNvSpPr txBox="1"/>
          <p:nvPr/>
        </p:nvSpPr>
        <p:spPr>
          <a:xfrm>
            <a:off x="3830797" y="0"/>
            <a:ext cx="22746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PART - 2 : Platform to AMS</a:t>
            </a:r>
            <a:endParaRPr sz="1000" b="1"/>
          </a:p>
        </p:txBody>
      </p:sp>
      <p:sp>
        <p:nvSpPr>
          <p:cNvPr id="269" name="Google Shape;269;p25"/>
          <p:cNvSpPr txBox="1"/>
          <p:nvPr/>
        </p:nvSpPr>
        <p:spPr>
          <a:xfrm>
            <a:off x="6419025" y="2240763"/>
            <a:ext cx="25086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1. Platform publishes all the processes 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which have status = 1 with PID-pid 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pair map (if any insertion happens 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otherwise blank PID-pid map)</a:t>
            </a:r>
            <a:endParaRPr sz="1000"/>
          </a:p>
        </p:txBody>
      </p:sp>
      <p:sp>
        <p:nvSpPr>
          <p:cNvPr id="263" name="Google Shape;263;p25"/>
          <p:cNvSpPr/>
          <p:nvPr/>
        </p:nvSpPr>
        <p:spPr>
          <a:xfrm>
            <a:off x="4010625" y="2667975"/>
            <a:ext cx="1773600" cy="2952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</a:rPr>
              <a:t>ams/sync/process/{clientId}</a:t>
            </a:r>
            <a:endParaRPr sz="1000">
              <a:solidFill>
                <a:srgbClr val="F3F3F3"/>
              </a:solidFill>
            </a:endParaRPr>
          </a:p>
        </p:txBody>
      </p:sp>
      <p:cxnSp>
        <p:nvCxnSpPr>
          <p:cNvPr id="270" name="Google Shape;270;p25"/>
          <p:cNvCxnSpPr/>
          <p:nvPr/>
        </p:nvCxnSpPr>
        <p:spPr>
          <a:xfrm>
            <a:off x="1746400" y="1872450"/>
            <a:ext cx="3600" cy="47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Dot"/>
            <a:round/>
            <a:headEnd type="none" w="med" len="med"/>
            <a:tailEnd type="triangle" w="med" len="med"/>
          </a:ln>
        </p:spPr>
      </p:cxnSp>
      <p:graphicFrame>
        <p:nvGraphicFramePr>
          <p:cNvPr id="271" name="Google Shape;271;p25"/>
          <p:cNvGraphicFramePr/>
          <p:nvPr/>
        </p:nvGraphicFramePr>
        <p:xfrm>
          <a:off x="373788" y="2658150"/>
          <a:ext cx="2901225" cy="1824175"/>
        </p:xfrm>
        <a:graphic>
          <a:graphicData uri="http://schemas.openxmlformats.org/drawingml/2006/table">
            <a:tbl>
              <a:tblPr>
                <a:noFill/>
                <a:tableStyleId>{D5E0408D-58A6-4815-B71A-5D4F4E44CB08}</a:tableStyleId>
              </a:tblPr>
              <a:tblGrid>
                <a:gridCol w="43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1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PID</a:t>
                      </a: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updated_on</a:t>
                      </a: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status</a:t>
                      </a: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plat_pid</a:t>
                      </a: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01</a:t>
                      </a: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07-05-19 12:00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99999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PR-01</a:t>
                      </a:r>
                      <a:endParaRPr sz="1000" b="1">
                        <a:solidFill>
                          <a:srgbClr val="99999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07-05-19 15:30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PR-03</a:t>
                      </a:r>
                      <a:endParaRPr sz="1000" b="1">
                        <a:solidFill>
                          <a:srgbClr val="999999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99999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08-05-19 13:00</a:t>
                      </a:r>
                      <a:endParaRPr sz="1000">
                        <a:solidFill>
                          <a:srgbClr val="999999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PR-02</a:t>
                      </a:r>
                      <a:endParaRPr sz="1000">
                        <a:solidFill>
                          <a:srgbClr val="99999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2" name="Google Shape;272;p25"/>
          <p:cNvSpPr/>
          <p:nvPr/>
        </p:nvSpPr>
        <p:spPr>
          <a:xfrm>
            <a:off x="1243138" y="2362950"/>
            <a:ext cx="978000" cy="29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 AMS 1001</a:t>
            </a:r>
            <a:endParaRPr sz="1200" b="1"/>
          </a:p>
        </p:txBody>
      </p:sp>
      <p:sp>
        <p:nvSpPr>
          <p:cNvPr id="273" name="Google Shape;273;p25"/>
          <p:cNvSpPr/>
          <p:nvPr/>
        </p:nvSpPr>
        <p:spPr>
          <a:xfrm>
            <a:off x="4301925" y="4624975"/>
            <a:ext cx="1191000" cy="2952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</a:rPr>
              <a:t>sync/ack/process</a:t>
            </a:r>
            <a:endParaRPr sz="1000">
              <a:solidFill>
                <a:srgbClr val="F3F3F3"/>
              </a:solidFill>
            </a:endParaRPr>
          </a:p>
        </p:txBody>
      </p:sp>
      <p:cxnSp>
        <p:nvCxnSpPr>
          <p:cNvPr id="274" name="Google Shape;274;p25"/>
          <p:cNvCxnSpPr>
            <a:stCxn id="273" idx="3"/>
          </p:cNvCxnSpPr>
          <p:nvPr/>
        </p:nvCxnSpPr>
        <p:spPr>
          <a:xfrm rot="10800000" flipH="1">
            <a:off x="5492925" y="3825775"/>
            <a:ext cx="926100" cy="94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5" name="Google Shape;275;p25"/>
          <p:cNvCxnSpPr>
            <a:endCxn id="273" idx="1"/>
          </p:cNvCxnSpPr>
          <p:nvPr/>
        </p:nvCxnSpPr>
        <p:spPr>
          <a:xfrm>
            <a:off x="3278325" y="3785275"/>
            <a:ext cx="1023600" cy="98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76" name="Google Shape;276;p25"/>
          <p:cNvGraphicFramePr/>
          <p:nvPr/>
        </p:nvGraphicFramePr>
        <p:xfrm>
          <a:off x="6412675" y="3440938"/>
          <a:ext cx="3015050" cy="722450"/>
        </p:xfrm>
        <a:graphic>
          <a:graphicData uri="http://schemas.openxmlformats.org/drawingml/2006/table">
            <a:tbl>
              <a:tblPr>
                <a:noFill/>
                <a:tableStyleId>{D5E0408D-58A6-4815-B71A-5D4F4E44CB08}</a:tableStyleId>
              </a:tblPr>
              <a:tblGrid>
                <a:gridCol w="46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2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2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1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id</a:t>
                      </a: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last_synced_on</a:t>
                      </a: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clientId</a:t>
                      </a: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synced</a:t>
                      </a: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09-05-19 14:30</a:t>
                      </a:r>
                      <a:endParaRPr sz="1000">
                        <a:solidFill>
                          <a:srgbClr val="99999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1001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7" name="Google Shape;277;p25"/>
          <p:cNvSpPr/>
          <p:nvPr/>
        </p:nvSpPr>
        <p:spPr>
          <a:xfrm>
            <a:off x="7033400" y="3141513"/>
            <a:ext cx="1773600" cy="29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ams_process_sync_log</a:t>
            </a:r>
            <a:endParaRPr sz="1100" b="1"/>
          </a:p>
        </p:txBody>
      </p:sp>
      <p:sp>
        <p:nvSpPr>
          <p:cNvPr id="278" name="Google Shape;278;p25"/>
          <p:cNvSpPr txBox="1"/>
          <p:nvPr/>
        </p:nvSpPr>
        <p:spPr>
          <a:xfrm>
            <a:off x="6888025" y="4197875"/>
            <a:ext cx="17736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3. AMS sync date saved 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in the log table with 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synced status set to 1.</a:t>
            </a: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6"/>
          <p:cNvSpPr txBox="1">
            <a:spLocks noGrp="1"/>
          </p:cNvSpPr>
          <p:nvPr>
            <p:ph type="ctrTitle"/>
          </p:nvPr>
        </p:nvSpPr>
        <p:spPr>
          <a:xfrm>
            <a:off x="-579424" y="73750"/>
            <a:ext cx="3746100" cy="55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Some other cases: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84" name="Google Shape;284;p26"/>
          <p:cNvSpPr txBox="1">
            <a:spLocks noGrp="1"/>
          </p:cNvSpPr>
          <p:nvPr>
            <p:ph type="ctrTitle"/>
          </p:nvPr>
        </p:nvSpPr>
        <p:spPr>
          <a:xfrm>
            <a:off x="279175" y="514025"/>
            <a:ext cx="7984500" cy="157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1. If process needs to be deleted, then it should be soft delete (maintaining is_active flag) in the  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    process_master table rather than deleting the row from the table.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2. Everytime acknowledgement is received from the ams, synced on date in ams_process_log 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    table is updated and synced flag is set to 1. When all the ams devices are synced with the  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    platform, then the status in platform’s process master will be changed to 0 which means that 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    whole system is synced to each other.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way syncing</a:t>
            </a:r>
            <a:endParaRPr/>
          </a:p>
        </p:txBody>
      </p:sp>
      <p:sp>
        <p:nvSpPr>
          <p:cNvPr id="290" name="Google Shape;290;p2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User(s) Workflow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"/>
          <p:cNvSpPr/>
          <p:nvPr/>
        </p:nvSpPr>
        <p:spPr>
          <a:xfrm>
            <a:off x="177450" y="1467725"/>
            <a:ext cx="1451400" cy="72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 AMS</a:t>
            </a:r>
            <a:endParaRPr sz="1200" b="1"/>
          </a:p>
        </p:txBody>
      </p:sp>
      <p:sp>
        <p:nvSpPr>
          <p:cNvPr id="296" name="Google Shape;296;p28"/>
          <p:cNvSpPr txBox="1"/>
          <p:nvPr/>
        </p:nvSpPr>
        <p:spPr>
          <a:xfrm>
            <a:off x="3436413" y="-13650"/>
            <a:ext cx="25086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1. AMS device sends request for 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users to platform.</a:t>
            </a:r>
            <a:endParaRPr sz="1000"/>
          </a:p>
        </p:txBody>
      </p:sp>
      <p:sp>
        <p:nvSpPr>
          <p:cNvPr id="297" name="Google Shape;297;p28"/>
          <p:cNvSpPr/>
          <p:nvPr/>
        </p:nvSpPr>
        <p:spPr>
          <a:xfrm>
            <a:off x="3716950" y="475575"/>
            <a:ext cx="1306500" cy="2952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</a:rPr>
              <a:t>sync/users/request</a:t>
            </a:r>
            <a:endParaRPr sz="1000">
              <a:solidFill>
                <a:srgbClr val="F3F3F3"/>
              </a:solidFill>
            </a:endParaRPr>
          </a:p>
        </p:txBody>
      </p:sp>
      <p:cxnSp>
        <p:nvCxnSpPr>
          <p:cNvPr id="298" name="Google Shape;298;p28"/>
          <p:cNvCxnSpPr>
            <a:stCxn id="297" idx="3"/>
            <a:endCxn id="299" idx="1"/>
          </p:cNvCxnSpPr>
          <p:nvPr/>
        </p:nvCxnSpPr>
        <p:spPr>
          <a:xfrm>
            <a:off x="5023450" y="623175"/>
            <a:ext cx="2077800" cy="13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0" name="Google Shape;300;p28"/>
          <p:cNvCxnSpPr>
            <a:stCxn id="295" idx="3"/>
            <a:endCxn id="297" idx="1"/>
          </p:cNvCxnSpPr>
          <p:nvPr/>
        </p:nvCxnSpPr>
        <p:spPr>
          <a:xfrm rot="10800000" flipH="1">
            <a:off x="1628850" y="623225"/>
            <a:ext cx="2088000" cy="120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1" name="Google Shape;301;p28"/>
          <p:cNvSpPr/>
          <p:nvPr/>
        </p:nvSpPr>
        <p:spPr>
          <a:xfrm>
            <a:off x="76200" y="4968800"/>
            <a:ext cx="339600" cy="1428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3F3F3"/>
              </a:solidFill>
            </a:endParaRPr>
          </a:p>
        </p:txBody>
      </p:sp>
      <p:sp>
        <p:nvSpPr>
          <p:cNvPr id="302" name="Google Shape;302;p28"/>
          <p:cNvSpPr txBox="1"/>
          <p:nvPr/>
        </p:nvSpPr>
        <p:spPr>
          <a:xfrm>
            <a:off x="415800" y="4861800"/>
            <a:ext cx="591000" cy="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Topic</a:t>
            </a:r>
            <a:endParaRPr sz="1000"/>
          </a:p>
        </p:txBody>
      </p:sp>
      <p:sp>
        <p:nvSpPr>
          <p:cNvPr id="303" name="Google Shape;303;p28"/>
          <p:cNvSpPr txBox="1"/>
          <p:nvPr/>
        </p:nvSpPr>
        <p:spPr>
          <a:xfrm>
            <a:off x="6685875" y="566163"/>
            <a:ext cx="25086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2. Platform checks if this ams is new to platform or it already exists. If it is a new ams, then platform will send all the users list to ams otherwise it sends list from ams last synced date to current date.</a:t>
            </a:r>
            <a:endParaRPr sz="1000"/>
          </a:p>
        </p:txBody>
      </p:sp>
      <p:sp>
        <p:nvSpPr>
          <p:cNvPr id="304" name="Google Shape;304;p28"/>
          <p:cNvSpPr txBox="1"/>
          <p:nvPr/>
        </p:nvSpPr>
        <p:spPr>
          <a:xfrm>
            <a:off x="6412613" y="4271375"/>
            <a:ext cx="25086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5. If ams does not exists in table, 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Creates a new entry otherwise update  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last_synced_on</a:t>
            </a:r>
            <a:endParaRPr sz="1000"/>
          </a:p>
        </p:txBody>
      </p:sp>
      <p:sp>
        <p:nvSpPr>
          <p:cNvPr id="299" name="Google Shape;299;p28"/>
          <p:cNvSpPr/>
          <p:nvPr/>
        </p:nvSpPr>
        <p:spPr>
          <a:xfrm>
            <a:off x="7101375" y="1545625"/>
            <a:ext cx="1536300" cy="76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PLATFORM</a:t>
            </a:r>
            <a:endParaRPr sz="1100" b="1"/>
          </a:p>
        </p:txBody>
      </p:sp>
      <p:sp>
        <p:nvSpPr>
          <p:cNvPr id="305" name="Google Shape;305;p28"/>
          <p:cNvSpPr txBox="1"/>
          <p:nvPr/>
        </p:nvSpPr>
        <p:spPr>
          <a:xfrm>
            <a:off x="76200" y="965175"/>
            <a:ext cx="25086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3. AMS device updates the users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list in the table.</a:t>
            </a:r>
            <a:endParaRPr sz="1000"/>
          </a:p>
        </p:txBody>
      </p:sp>
      <p:sp>
        <p:nvSpPr>
          <p:cNvPr id="306" name="Google Shape;306;p28"/>
          <p:cNvSpPr/>
          <p:nvPr/>
        </p:nvSpPr>
        <p:spPr>
          <a:xfrm>
            <a:off x="3615875" y="1342425"/>
            <a:ext cx="1649100" cy="2952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3F3F3"/>
                </a:solidFill>
              </a:rPr>
              <a:t>ams/sync/users/{clientId}</a:t>
            </a:r>
            <a:endParaRPr sz="100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3F3F3"/>
              </a:solidFill>
            </a:endParaRPr>
          </a:p>
        </p:txBody>
      </p:sp>
      <p:cxnSp>
        <p:nvCxnSpPr>
          <p:cNvPr id="307" name="Google Shape;307;p28"/>
          <p:cNvCxnSpPr>
            <a:stCxn id="306" idx="1"/>
            <a:endCxn id="295" idx="3"/>
          </p:cNvCxnSpPr>
          <p:nvPr/>
        </p:nvCxnSpPr>
        <p:spPr>
          <a:xfrm flipH="1">
            <a:off x="1628975" y="1490025"/>
            <a:ext cx="1986900" cy="33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8" name="Google Shape;308;p28"/>
          <p:cNvCxnSpPr>
            <a:stCxn id="306" idx="3"/>
            <a:endCxn id="299" idx="1"/>
          </p:cNvCxnSpPr>
          <p:nvPr/>
        </p:nvCxnSpPr>
        <p:spPr>
          <a:xfrm>
            <a:off x="5264975" y="1490025"/>
            <a:ext cx="1836300" cy="44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9" name="Google Shape;309;p28"/>
          <p:cNvSpPr/>
          <p:nvPr/>
        </p:nvSpPr>
        <p:spPr>
          <a:xfrm>
            <a:off x="3698500" y="2467175"/>
            <a:ext cx="1414200" cy="2952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</a:rPr>
              <a:t>response/users/1002</a:t>
            </a:r>
            <a:endParaRPr sz="1000">
              <a:solidFill>
                <a:srgbClr val="F3F3F3"/>
              </a:solidFill>
            </a:endParaRPr>
          </a:p>
        </p:txBody>
      </p:sp>
      <p:cxnSp>
        <p:nvCxnSpPr>
          <p:cNvPr id="310" name="Google Shape;310;p28"/>
          <p:cNvCxnSpPr>
            <a:stCxn id="309" idx="1"/>
            <a:endCxn id="295" idx="3"/>
          </p:cNvCxnSpPr>
          <p:nvPr/>
        </p:nvCxnSpPr>
        <p:spPr>
          <a:xfrm rot="10800000">
            <a:off x="1628800" y="1829075"/>
            <a:ext cx="2069700" cy="78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1" name="Google Shape;311;p28"/>
          <p:cNvCxnSpPr>
            <a:stCxn id="309" idx="3"/>
            <a:endCxn id="299" idx="1"/>
          </p:cNvCxnSpPr>
          <p:nvPr/>
        </p:nvCxnSpPr>
        <p:spPr>
          <a:xfrm rot="10800000" flipH="1">
            <a:off x="5112700" y="1930475"/>
            <a:ext cx="1988700" cy="68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312" name="Google Shape;312;p28"/>
          <p:cNvGraphicFramePr/>
          <p:nvPr/>
        </p:nvGraphicFramePr>
        <p:xfrm>
          <a:off x="6520350" y="3440850"/>
          <a:ext cx="2293125" cy="722450"/>
        </p:xfrm>
        <a:graphic>
          <a:graphicData uri="http://schemas.openxmlformats.org/drawingml/2006/table">
            <a:tbl>
              <a:tblPr>
                <a:noFill/>
                <a:tableStyleId>{D5E0408D-58A6-4815-B71A-5D4F4E44CB08}</a:tableStyleId>
              </a:tblPr>
              <a:tblGrid>
                <a:gridCol w="45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id</a:t>
                      </a: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last_synced_on</a:t>
                      </a: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clientId</a:t>
                      </a: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08-05-19 14:30</a:t>
                      </a:r>
                      <a:endParaRPr sz="1000">
                        <a:solidFill>
                          <a:srgbClr val="99999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1001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3" name="Google Shape;313;p28"/>
          <p:cNvSpPr/>
          <p:nvPr/>
        </p:nvSpPr>
        <p:spPr>
          <a:xfrm>
            <a:off x="6784725" y="3145650"/>
            <a:ext cx="1813500" cy="29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     ams_users_sync</a:t>
            </a:r>
            <a:endParaRPr sz="1100" b="1"/>
          </a:p>
        </p:txBody>
      </p:sp>
      <p:sp>
        <p:nvSpPr>
          <p:cNvPr id="314" name="Google Shape;314;p28"/>
          <p:cNvSpPr txBox="1"/>
          <p:nvPr/>
        </p:nvSpPr>
        <p:spPr>
          <a:xfrm>
            <a:off x="3615875" y="1852900"/>
            <a:ext cx="25086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3. Platform sends a message if 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device is already synced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 platform.’</a:t>
            </a:r>
            <a:endParaRPr sz="1000"/>
          </a:p>
        </p:txBody>
      </p:sp>
      <p:cxnSp>
        <p:nvCxnSpPr>
          <p:cNvPr id="315" name="Google Shape;315;p28"/>
          <p:cNvCxnSpPr>
            <a:stCxn id="295" idx="3"/>
            <a:endCxn id="316" idx="1"/>
          </p:cNvCxnSpPr>
          <p:nvPr/>
        </p:nvCxnSpPr>
        <p:spPr>
          <a:xfrm>
            <a:off x="1628850" y="1828925"/>
            <a:ext cx="2215500" cy="158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6" name="Google Shape;316;p28"/>
          <p:cNvSpPr/>
          <p:nvPr/>
        </p:nvSpPr>
        <p:spPr>
          <a:xfrm>
            <a:off x="3844475" y="3263475"/>
            <a:ext cx="1137900" cy="2952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</a:rPr>
              <a:t>sync/ack/users</a:t>
            </a:r>
            <a:endParaRPr sz="1000">
              <a:solidFill>
                <a:srgbClr val="F3F3F3"/>
              </a:solidFill>
            </a:endParaRPr>
          </a:p>
        </p:txBody>
      </p:sp>
      <p:cxnSp>
        <p:nvCxnSpPr>
          <p:cNvPr id="317" name="Google Shape;317;p28"/>
          <p:cNvCxnSpPr>
            <a:stCxn id="316" idx="2"/>
          </p:cNvCxnSpPr>
          <p:nvPr/>
        </p:nvCxnSpPr>
        <p:spPr>
          <a:xfrm>
            <a:off x="4413425" y="3558675"/>
            <a:ext cx="3000" cy="41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8" name="Google Shape;318;p28"/>
          <p:cNvSpPr txBox="1"/>
          <p:nvPr/>
        </p:nvSpPr>
        <p:spPr>
          <a:xfrm>
            <a:off x="3525850" y="1067150"/>
            <a:ext cx="25086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3. Platform sends list of users </a:t>
            </a:r>
            <a:endParaRPr sz="1000"/>
          </a:p>
        </p:txBody>
      </p:sp>
      <p:sp>
        <p:nvSpPr>
          <p:cNvPr id="319" name="Google Shape;319;p28"/>
          <p:cNvSpPr txBox="1"/>
          <p:nvPr/>
        </p:nvSpPr>
        <p:spPr>
          <a:xfrm>
            <a:off x="415800" y="2372250"/>
            <a:ext cx="25086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4. AMS sends acknowledgement.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If update successfully, set received   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flag to true, else set false.</a:t>
            </a:r>
            <a:endParaRPr sz="1000"/>
          </a:p>
        </p:txBody>
      </p:sp>
      <p:sp>
        <p:nvSpPr>
          <p:cNvPr id="320" name="Google Shape;320;p28"/>
          <p:cNvSpPr/>
          <p:nvPr/>
        </p:nvSpPr>
        <p:spPr>
          <a:xfrm rot="625">
            <a:off x="696000" y="4224250"/>
            <a:ext cx="1649100" cy="2952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</a:rPr>
              <a:t>error/sync/users/{clientId}</a:t>
            </a:r>
            <a:endParaRPr sz="1000">
              <a:solidFill>
                <a:srgbClr val="F3F3F3"/>
              </a:solidFill>
            </a:endParaRPr>
          </a:p>
        </p:txBody>
      </p:sp>
      <p:sp>
        <p:nvSpPr>
          <p:cNvPr id="321" name="Google Shape;321;p28"/>
          <p:cNvSpPr/>
          <p:nvPr/>
        </p:nvSpPr>
        <p:spPr>
          <a:xfrm>
            <a:off x="3761675" y="3974775"/>
            <a:ext cx="1306500" cy="7944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received?</a:t>
            </a:r>
            <a:endParaRPr sz="800"/>
          </a:p>
        </p:txBody>
      </p:sp>
      <p:cxnSp>
        <p:nvCxnSpPr>
          <p:cNvPr id="322" name="Google Shape;322;p28"/>
          <p:cNvCxnSpPr>
            <a:stCxn id="321" idx="3"/>
          </p:cNvCxnSpPr>
          <p:nvPr/>
        </p:nvCxnSpPr>
        <p:spPr>
          <a:xfrm rot="10800000" flipH="1">
            <a:off x="5068175" y="3785175"/>
            <a:ext cx="1456200" cy="58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3" name="Google Shape;323;p28"/>
          <p:cNvSpPr txBox="1"/>
          <p:nvPr/>
        </p:nvSpPr>
        <p:spPr>
          <a:xfrm rot="-1426297">
            <a:off x="4988868" y="3735460"/>
            <a:ext cx="1536126" cy="399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If received = true</a:t>
            </a:r>
            <a:endParaRPr sz="1000"/>
          </a:p>
        </p:txBody>
      </p:sp>
      <p:sp>
        <p:nvSpPr>
          <p:cNvPr id="324" name="Google Shape;324;p28"/>
          <p:cNvSpPr txBox="1"/>
          <p:nvPr/>
        </p:nvSpPr>
        <p:spPr>
          <a:xfrm rot="671">
            <a:off x="2522963" y="4075859"/>
            <a:ext cx="15360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If received = false</a:t>
            </a:r>
            <a:endParaRPr sz="1000"/>
          </a:p>
        </p:txBody>
      </p:sp>
      <p:cxnSp>
        <p:nvCxnSpPr>
          <p:cNvPr id="325" name="Google Shape;325;p28"/>
          <p:cNvCxnSpPr>
            <a:stCxn id="321" idx="1"/>
            <a:endCxn id="320" idx="3"/>
          </p:cNvCxnSpPr>
          <p:nvPr/>
        </p:nvCxnSpPr>
        <p:spPr>
          <a:xfrm rot="10800000">
            <a:off x="2345075" y="4371975"/>
            <a:ext cx="1416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6" name="Google Shape;326;p28"/>
          <p:cNvSpPr txBox="1"/>
          <p:nvPr/>
        </p:nvSpPr>
        <p:spPr>
          <a:xfrm>
            <a:off x="696000" y="3692050"/>
            <a:ext cx="25086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5. Sends a message to request again to  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the ams device.</a:t>
            </a:r>
            <a:endParaRPr sz="1000"/>
          </a:p>
        </p:txBody>
      </p:sp>
      <p:cxnSp>
        <p:nvCxnSpPr>
          <p:cNvPr id="327" name="Google Shape;327;p28"/>
          <p:cNvCxnSpPr/>
          <p:nvPr/>
        </p:nvCxnSpPr>
        <p:spPr>
          <a:xfrm>
            <a:off x="358625" y="4354275"/>
            <a:ext cx="326700" cy="1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8" name="Google Shape;328;p28"/>
          <p:cNvCxnSpPr/>
          <p:nvPr/>
        </p:nvCxnSpPr>
        <p:spPr>
          <a:xfrm rot="10800000">
            <a:off x="348075" y="2225175"/>
            <a:ext cx="0" cy="212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way syncing</a:t>
            </a:r>
            <a:endParaRPr/>
          </a:p>
        </p:txBody>
      </p:sp>
      <p:sp>
        <p:nvSpPr>
          <p:cNvPr id="334" name="Google Shape;334;p2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Schedule(s) Workflow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0"/>
          <p:cNvSpPr/>
          <p:nvPr/>
        </p:nvSpPr>
        <p:spPr>
          <a:xfrm>
            <a:off x="177450" y="1467725"/>
            <a:ext cx="1451400" cy="72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 AMS</a:t>
            </a:r>
            <a:endParaRPr sz="1200" b="1"/>
          </a:p>
        </p:txBody>
      </p:sp>
      <p:sp>
        <p:nvSpPr>
          <p:cNvPr id="340" name="Google Shape;340;p30"/>
          <p:cNvSpPr txBox="1"/>
          <p:nvPr/>
        </p:nvSpPr>
        <p:spPr>
          <a:xfrm>
            <a:off x="3436413" y="-13650"/>
            <a:ext cx="25086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1. AMS device sends request for 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Schedules to platform.</a:t>
            </a:r>
            <a:endParaRPr sz="1000"/>
          </a:p>
        </p:txBody>
      </p:sp>
      <p:sp>
        <p:nvSpPr>
          <p:cNvPr id="341" name="Google Shape;341;p30"/>
          <p:cNvSpPr/>
          <p:nvPr/>
        </p:nvSpPr>
        <p:spPr>
          <a:xfrm>
            <a:off x="3609250" y="475575"/>
            <a:ext cx="1566900" cy="2952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</a:rPr>
              <a:t>sync/schedules/request</a:t>
            </a:r>
            <a:endParaRPr sz="1000">
              <a:solidFill>
                <a:srgbClr val="F3F3F3"/>
              </a:solidFill>
            </a:endParaRPr>
          </a:p>
        </p:txBody>
      </p:sp>
      <p:cxnSp>
        <p:nvCxnSpPr>
          <p:cNvPr id="342" name="Google Shape;342;p30"/>
          <p:cNvCxnSpPr>
            <a:stCxn id="341" idx="3"/>
            <a:endCxn id="343" idx="1"/>
          </p:cNvCxnSpPr>
          <p:nvPr/>
        </p:nvCxnSpPr>
        <p:spPr>
          <a:xfrm>
            <a:off x="5176150" y="623175"/>
            <a:ext cx="1925100" cy="13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4" name="Google Shape;344;p30"/>
          <p:cNvCxnSpPr>
            <a:stCxn id="339" idx="3"/>
            <a:endCxn id="341" idx="1"/>
          </p:cNvCxnSpPr>
          <p:nvPr/>
        </p:nvCxnSpPr>
        <p:spPr>
          <a:xfrm rot="10800000" flipH="1">
            <a:off x="1628850" y="623225"/>
            <a:ext cx="1980300" cy="120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5" name="Google Shape;345;p30"/>
          <p:cNvSpPr/>
          <p:nvPr/>
        </p:nvSpPr>
        <p:spPr>
          <a:xfrm>
            <a:off x="76200" y="4968800"/>
            <a:ext cx="339600" cy="1428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3F3F3"/>
              </a:solidFill>
            </a:endParaRPr>
          </a:p>
        </p:txBody>
      </p:sp>
      <p:sp>
        <p:nvSpPr>
          <p:cNvPr id="346" name="Google Shape;346;p30"/>
          <p:cNvSpPr txBox="1"/>
          <p:nvPr/>
        </p:nvSpPr>
        <p:spPr>
          <a:xfrm>
            <a:off x="415800" y="4861800"/>
            <a:ext cx="591000" cy="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Topic</a:t>
            </a:r>
            <a:endParaRPr sz="1000"/>
          </a:p>
        </p:txBody>
      </p:sp>
      <p:sp>
        <p:nvSpPr>
          <p:cNvPr id="347" name="Google Shape;347;p30"/>
          <p:cNvSpPr txBox="1"/>
          <p:nvPr/>
        </p:nvSpPr>
        <p:spPr>
          <a:xfrm>
            <a:off x="6685875" y="489963"/>
            <a:ext cx="25086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2. Platform checks if this ams is new to platform or it already exists. If it is a new ams, then platform will send all the schedules list to ams otherwise it sends list from ams last synced date to current date.</a:t>
            </a:r>
            <a:endParaRPr sz="1000"/>
          </a:p>
        </p:txBody>
      </p:sp>
      <p:sp>
        <p:nvSpPr>
          <p:cNvPr id="348" name="Google Shape;348;p30"/>
          <p:cNvSpPr txBox="1"/>
          <p:nvPr/>
        </p:nvSpPr>
        <p:spPr>
          <a:xfrm>
            <a:off x="6412613" y="4271375"/>
            <a:ext cx="25086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5. If ams does not exists in table, 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Creates a new entry otherwise update  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last_synced_on</a:t>
            </a:r>
            <a:endParaRPr sz="1000"/>
          </a:p>
        </p:txBody>
      </p:sp>
      <p:sp>
        <p:nvSpPr>
          <p:cNvPr id="343" name="Google Shape;343;p30"/>
          <p:cNvSpPr/>
          <p:nvPr/>
        </p:nvSpPr>
        <p:spPr>
          <a:xfrm>
            <a:off x="7101375" y="1545625"/>
            <a:ext cx="1536300" cy="76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PLATFORM</a:t>
            </a:r>
            <a:endParaRPr sz="1100" b="1"/>
          </a:p>
        </p:txBody>
      </p:sp>
      <p:sp>
        <p:nvSpPr>
          <p:cNvPr id="349" name="Google Shape;349;p30"/>
          <p:cNvSpPr txBox="1"/>
          <p:nvPr/>
        </p:nvSpPr>
        <p:spPr>
          <a:xfrm>
            <a:off x="76200" y="965175"/>
            <a:ext cx="25086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3. AMS device updates the schedules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list in the table.</a:t>
            </a:r>
            <a:endParaRPr sz="1000"/>
          </a:p>
        </p:txBody>
      </p:sp>
      <p:sp>
        <p:nvSpPr>
          <p:cNvPr id="350" name="Google Shape;350;p30"/>
          <p:cNvSpPr/>
          <p:nvPr/>
        </p:nvSpPr>
        <p:spPr>
          <a:xfrm>
            <a:off x="3462250" y="1342425"/>
            <a:ext cx="1988700" cy="2952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3F3F3"/>
                </a:solidFill>
              </a:rPr>
              <a:t>ams/sync/schedules/{clientId}</a:t>
            </a:r>
            <a:endParaRPr sz="100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3F3F3"/>
              </a:solidFill>
            </a:endParaRPr>
          </a:p>
        </p:txBody>
      </p:sp>
      <p:cxnSp>
        <p:nvCxnSpPr>
          <p:cNvPr id="351" name="Google Shape;351;p30"/>
          <p:cNvCxnSpPr>
            <a:stCxn id="350" idx="1"/>
            <a:endCxn id="339" idx="3"/>
          </p:cNvCxnSpPr>
          <p:nvPr/>
        </p:nvCxnSpPr>
        <p:spPr>
          <a:xfrm flipH="1">
            <a:off x="1628950" y="1490025"/>
            <a:ext cx="1833300" cy="33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2" name="Google Shape;352;p30"/>
          <p:cNvCxnSpPr>
            <a:stCxn id="350" idx="3"/>
            <a:endCxn id="343" idx="1"/>
          </p:cNvCxnSpPr>
          <p:nvPr/>
        </p:nvCxnSpPr>
        <p:spPr>
          <a:xfrm>
            <a:off x="5450950" y="1490025"/>
            <a:ext cx="1650300" cy="44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3" name="Google Shape;353;p30"/>
          <p:cNvSpPr/>
          <p:nvPr/>
        </p:nvSpPr>
        <p:spPr>
          <a:xfrm>
            <a:off x="3596200" y="2467175"/>
            <a:ext cx="1752600" cy="2952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</a:rPr>
              <a:t>response/schedules/1002</a:t>
            </a:r>
            <a:endParaRPr sz="1000">
              <a:solidFill>
                <a:srgbClr val="F3F3F3"/>
              </a:solidFill>
            </a:endParaRPr>
          </a:p>
        </p:txBody>
      </p:sp>
      <p:cxnSp>
        <p:nvCxnSpPr>
          <p:cNvPr id="354" name="Google Shape;354;p30"/>
          <p:cNvCxnSpPr>
            <a:stCxn id="353" idx="1"/>
            <a:endCxn id="339" idx="3"/>
          </p:cNvCxnSpPr>
          <p:nvPr/>
        </p:nvCxnSpPr>
        <p:spPr>
          <a:xfrm rot="10800000">
            <a:off x="1628800" y="1829075"/>
            <a:ext cx="1967400" cy="78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5" name="Google Shape;355;p30"/>
          <p:cNvCxnSpPr>
            <a:stCxn id="353" idx="3"/>
            <a:endCxn id="343" idx="1"/>
          </p:cNvCxnSpPr>
          <p:nvPr/>
        </p:nvCxnSpPr>
        <p:spPr>
          <a:xfrm rot="10800000" flipH="1">
            <a:off x="5348800" y="1930475"/>
            <a:ext cx="1752600" cy="68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356" name="Google Shape;356;p30"/>
          <p:cNvGraphicFramePr/>
          <p:nvPr/>
        </p:nvGraphicFramePr>
        <p:xfrm>
          <a:off x="6520350" y="3440850"/>
          <a:ext cx="2293125" cy="722450"/>
        </p:xfrm>
        <a:graphic>
          <a:graphicData uri="http://schemas.openxmlformats.org/drawingml/2006/table">
            <a:tbl>
              <a:tblPr>
                <a:noFill/>
                <a:tableStyleId>{D5E0408D-58A6-4815-B71A-5D4F4E44CB08}</a:tableStyleId>
              </a:tblPr>
              <a:tblGrid>
                <a:gridCol w="45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id</a:t>
                      </a: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last_synced_on</a:t>
                      </a: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clientId</a:t>
                      </a: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08-05-19 14:30</a:t>
                      </a:r>
                      <a:endParaRPr sz="1000">
                        <a:solidFill>
                          <a:srgbClr val="99999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1001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7" name="Google Shape;357;p30"/>
          <p:cNvSpPr/>
          <p:nvPr/>
        </p:nvSpPr>
        <p:spPr>
          <a:xfrm>
            <a:off x="6784725" y="3145650"/>
            <a:ext cx="1742400" cy="29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  ams_schedule_sync</a:t>
            </a:r>
            <a:endParaRPr sz="1100" b="1"/>
          </a:p>
        </p:txBody>
      </p:sp>
      <p:sp>
        <p:nvSpPr>
          <p:cNvPr id="358" name="Google Shape;358;p30"/>
          <p:cNvSpPr txBox="1"/>
          <p:nvPr/>
        </p:nvSpPr>
        <p:spPr>
          <a:xfrm>
            <a:off x="3615875" y="1852900"/>
            <a:ext cx="25086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3. Platform sends a message if 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device is already synced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 platform.’</a:t>
            </a:r>
            <a:endParaRPr sz="1000"/>
          </a:p>
        </p:txBody>
      </p:sp>
      <p:cxnSp>
        <p:nvCxnSpPr>
          <p:cNvPr id="359" name="Google Shape;359;p30"/>
          <p:cNvCxnSpPr>
            <a:stCxn id="339" idx="3"/>
            <a:endCxn id="360" idx="1"/>
          </p:cNvCxnSpPr>
          <p:nvPr/>
        </p:nvCxnSpPr>
        <p:spPr>
          <a:xfrm>
            <a:off x="1628850" y="1828925"/>
            <a:ext cx="2069400" cy="158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0" name="Google Shape;360;p30"/>
          <p:cNvSpPr/>
          <p:nvPr/>
        </p:nvSpPr>
        <p:spPr>
          <a:xfrm>
            <a:off x="3698375" y="3263475"/>
            <a:ext cx="1414200" cy="2952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</a:rPr>
              <a:t>sync/ack/schedules</a:t>
            </a:r>
            <a:endParaRPr sz="1000">
              <a:solidFill>
                <a:srgbClr val="F3F3F3"/>
              </a:solidFill>
            </a:endParaRPr>
          </a:p>
        </p:txBody>
      </p:sp>
      <p:cxnSp>
        <p:nvCxnSpPr>
          <p:cNvPr id="361" name="Google Shape;361;p30"/>
          <p:cNvCxnSpPr>
            <a:stCxn id="360" idx="2"/>
          </p:cNvCxnSpPr>
          <p:nvPr/>
        </p:nvCxnSpPr>
        <p:spPr>
          <a:xfrm>
            <a:off x="4405475" y="3558675"/>
            <a:ext cx="3000" cy="41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2" name="Google Shape;362;p30"/>
          <p:cNvSpPr txBox="1"/>
          <p:nvPr/>
        </p:nvSpPr>
        <p:spPr>
          <a:xfrm>
            <a:off x="3373450" y="1067150"/>
            <a:ext cx="25086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3. Platform sends list of schedules</a:t>
            </a:r>
            <a:endParaRPr sz="1000"/>
          </a:p>
        </p:txBody>
      </p:sp>
      <p:sp>
        <p:nvSpPr>
          <p:cNvPr id="363" name="Google Shape;363;p30"/>
          <p:cNvSpPr txBox="1"/>
          <p:nvPr/>
        </p:nvSpPr>
        <p:spPr>
          <a:xfrm>
            <a:off x="415800" y="2372250"/>
            <a:ext cx="25086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4. AMS sends acknowledgement.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If update successfully, set received   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flag to true, else set false.</a:t>
            </a:r>
            <a:endParaRPr sz="1000"/>
          </a:p>
        </p:txBody>
      </p:sp>
      <p:sp>
        <p:nvSpPr>
          <p:cNvPr id="364" name="Google Shape;364;p30"/>
          <p:cNvSpPr/>
          <p:nvPr/>
        </p:nvSpPr>
        <p:spPr>
          <a:xfrm rot="498">
            <a:off x="275400" y="4224150"/>
            <a:ext cx="2069700" cy="2952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</a:rPr>
              <a:t>error/sync/schedules/{clientId}</a:t>
            </a:r>
            <a:endParaRPr sz="1000">
              <a:solidFill>
                <a:srgbClr val="F3F3F3"/>
              </a:solidFill>
            </a:endParaRPr>
          </a:p>
        </p:txBody>
      </p:sp>
      <p:sp>
        <p:nvSpPr>
          <p:cNvPr id="365" name="Google Shape;365;p30"/>
          <p:cNvSpPr/>
          <p:nvPr/>
        </p:nvSpPr>
        <p:spPr>
          <a:xfrm>
            <a:off x="3761675" y="3974775"/>
            <a:ext cx="1306500" cy="7944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received?</a:t>
            </a:r>
            <a:endParaRPr sz="800"/>
          </a:p>
        </p:txBody>
      </p:sp>
      <p:cxnSp>
        <p:nvCxnSpPr>
          <p:cNvPr id="366" name="Google Shape;366;p30"/>
          <p:cNvCxnSpPr>
            <a:stCxn id="365" idx="3"/>
          </p:cNvCxnSpPr>
          <p:nvPr/>
        </p:nvCxnSpPr>
        <p:spPr>
          <a:xfrm rot="10800000" flipH="1">
            <a:off x="5068175" y="3785175"/>
            <a:ext cx="1456200" cy="58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7" name="Google Shape;367;p30"/>
          <p:cNvSpPr txBox="1"/>
          <p:nvPr/>
        </p:nvSpPr>
        <p:spPr>
          <a:xfrm rot="-1426297">
            <a:off x="4988868" y="3735460"/>
            <a:ext cx="1536126" cy="399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If received = true</a:t>
            </a:r>
            <a:endParaRPr sz="1000"/>
          </a:p>
        </p:txBody>
      </p:sp>
      <p:sp>
        <p:nvSpPr>
          <p:cNvPr id="368" name="Google Shape;368;p30"/>
          <p:cNvSpPr txBox="1"/>
          <p:nvPr/>
        </p:nvSpPr>
        <p:spPr>
          <a:xfrm rot="671">
            <a:off x="2522963" y="4075859"/>
            <a:ext cx="15360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If received = false</a:t>
            </a:r>
            <a:endParaRPr sz="1000"/>
          </a:p>
        </p:txBody>
      </p:sp>
      <p:cxnSp>
        <p:nvCxnSpPr>
          <p:cNvPr id="369" name="Google Shape;369;p30"/>
          <p:cNvCxnSpPr>
            <a:stCxn id="365" idx="1"/>
            <a:endCxn id="364" idx="3"/>
          </p:cNvCxnSpPr>
          <p:nvPr/>
        </p:nvCxnSpPr>
        <p:spPr>
          <a:xfrm rot="10800000">
            <a:off x="2345075" y="4371975"/>
            <a:ext cx="1416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0" name="Google Shape;370;p30"/>
          <p:cNvSpPr txBox="1"/>
          <p:nvPr/>
        </p:nvSpPr>
        <p:spPr>
          <a:xfrm>
            <a:off x="696000" y="3692050"/>
            <a:ext cx="25086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5. Sends a message to request again to  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the ams device.</a:t>
            </a:r>
            <a:endParaRPr sz="1000"/>
          </a:p>
        </p:txBody>
      </p:sp>
      <p:cxnSp>
        <p:nvCxnSpPr>
          <p:cNvPr id="371" name="Google Shape;371;p30"/>
          <p:cNvCxnSpPr>
            <a:stCxn id="364" idx="1"/>
          </p:cNvCxnSpPr>
          <p:nvPr/>
        </p:nvCxnSpPr>
        <p:spPr>
          <a:xfrm rot="10800000" flipH="1">
            <a:off x="275400" y="2193600"/>
            <a:ext cx="9300" cy="217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700" y="509575"/>
            <a:ext cx="7393775" cy="43598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3583775" y="128575"/>
            <a:ext cx="36789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How MQTT Works?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/>
          <p:nvPr/>
        </p:nvSpPr>
        <p:spPr>
          <a:xfrm>
            <a:off x="6697525" y="522749"/>
            <a:ext cx="2277300" cy="14604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-16675" y="4842000"/>
            <a:ext cx="9220200" cy="3141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ubTitle" idx="1"/>
          </p:nvPr>
        </p:nvSpPr>
        <p:spPr>
          <a:xfrm>
            <a:off x="311700" y="599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Publish, Subscribe &amp; Persist</a:t>
            </a:r>
            <a:endParaRPr sz="1800"/>
          </a:p>
        </p:txBody>
      </p:sp>
      <p:grpSp>
        <p:nvGrpSpPr>
          <p:cNvPr id="101" name="Google Shape;101;p15"/>
          <p:cNvGrpSpPr/>
          <p:nvPr/>
        </p:nvGrpSpPr>
        <p:grpSpPr>
          <a:xfrm>
            <a:off x="249141" y="458248"/>
            <a:ext cx="2277331" cy="1077799"/>
            <a:chOff x="542797" y="2143636"/>
            <a:chExt cx="916800" cy="797189"/>
          </a:xfrm>
        </p:grpSpPr>
        <p:sp>
          <p:nvSpPr>
            <p:cNvPr id="102" name="Google Shape;102;p15"/>
            <p:cNvSpPr/>
            <p:nvPr/>
          </p:nvSpPr>
          <p:spPr>
            <a:xfrm>
              <a:off x="542797" y="2148225"/>
              <a:ext cx="916800" cy="792600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 txBox="1"/>
            <p:nvPr/>
          </p:nvSpPr>
          <p:spPr>
            <a:xfrm>
              <a:off x="542797" y="2143636"/>
              <a:ext cx="916800" cy="4761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/>
                <a:t>AMS </a:t>
              </a:r>
              <a:r>
                <a:rPr lang="en" sz="1200" dirty="0" smtClean="0"/>
                <a:t>client (Publisher) </a:t>
              </a:r>
              <a:r>
                <a:rPr lang="en" sz="1200" dirty="0"/>
                <a:t>connects to the broker, decode the message in protobuf and publishes it to  a specific topic (e.g. ams/device/process)</a:t>
              </a:r>
              <a:endParaRPr sz="1200" dirty="0"/>
            </a:p>
          </p:txBody>
        </p:sp>
      </p:grpSp>
      <p:cxnSp>
        <p:nvCxnSpPr>
          <p:cNvPr id="104" name="Google Shape;104;p15"/>
          <p:cNvCxnSpPr>
            <a:stCxn id="102" idx="2"/>
            <a:endCxn id="105" idx="1"/>
          </p:cNvCxnSpPr>
          <p:nvPr/>
        </p:nvCxnSpPr>
        <p:spPr>
          <a:xfrm>
            <a:off x="1387806" y="1536048"/>
            <a:ext cx="1425900" cy="235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06;p15"/>
          <p:cNvSpPr/>
          <p:nvPr/>
        </p:nvSpPr>
        <p:spPr>
          <a:xfrm rot="-2795">
            <a:off x="1064485" y="4901253"/>
            <a:ext cx="369000" cy="1956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1393125" y="4832025"/>
            <a:ext cx="2119200" cy="1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Google Protocol Buffer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2813823" y="3160350"/>
            <a:ext cx="2277300" cy="1460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Broker receives the message from the ams client and sends it to the clients which are subscribed to that topic.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(DB client in our case)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6697516" y="522748"/>
            <a:ext cx="2277300" cy="643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Another </a:t>
            </a:r>
            <a:r>
              <a:rPr lang="en" sz="1200"/>
              <a:t>client </a:t>
            </a:r>
            <a:r>
              <a:rPr lang="en" sz="1200" smtClean="0"/>
              <a:t>(Subscriber) </a:t>
            </a:r>
            <a:r>
              <a:rPr lang="en" sz="1200" dirty="0"/>
              <a:t>connects and subscribes to the topic (ams/#) and receives the protobuf from the broker and encode it to get the message and finally persist it to the db if required. </a:t>
            </a:r>
            <a:endParaRPr sz="1200" dirty="0"/>
          </a:p>
        </p:txBody>
      </p:sp>
      <p:cxnSp>
        <p:nvCxnSpPr>
          <p:cNvPr id="109" name="Google Shape;109;p15"/>
          <p:cNvCxnSpPr>
            <a:stCxn id="98" idx="1"/>
            <a:endCxn id="105" idx="3"/>
          </p:cNvCxnSpPr>
          <p:nvPr/>
        </p:nvCxnSpPr>
        <p:spPr>
          <a:xfrm flipH="1">
            <a:off x="5091025" y="1252949"/>
            <a:ext cx="1606500" cy="263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" name="Google Shape;110;p15"/>
          <p:cNvGrpSpPr/>
          <p:nvPr/>
        </p:nvGrpSpPr>
        <p:grpSpPr>
          <a:xfrm>
            <a:off x="7324225" y="3403050"/>
            <a:ext cx="1023900" cy="975000"/>
            <a:chOff x="8002850" y="3476275"/>
            <a:chExt cx="1023900" cy="975000"/>
          </a:xfrm>
        </p:grpSpPr>
        <p:sp>
          <p:nvSpPr>
            <p:cNvPr id="111" name="Google Shape;111;p15"/>
            <p:cNvSpPr/>
            <p:nvPr/>
          </p:nvSpPr>
          <p:spPr>
            <a:xfrm>
              <a:off x="8002850" y="3476275"/>
              <a:ext cx="1023900" cy="975000"/>
            </a:xfrm>
            <a:prstGeom prst="can">
              <a:avLst>
                <a:gd name="adj" fmla="val 25000"/>
              </a:avLst>
            </a:prstGeom>
            <a:solidFill>
              <a:srgbClr val="99999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 txBox="1"/>
            <p:nvPr/>
          </p:nvSpPr>
          <p:spPr>
            <a:xfrm>
              <a:off x="8006925" y="3831550"/>
              <a:ext cx="916800" cy="4761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</a:rPr>
                <a:t>DB</a:t>
              </a:r>
              <a:endParaRPr sz="1200">
                <a:solidFill>
                  <a:srgbClr val="FFFFFF"/>
                </a:solidFill>
              </a:endParaRPr>
            </a:p>
          </p:txBody>
        </p:sp>
      </p:grpSp>
      <p:cxnSp>
        <p:nvCxnSpPr>
          <p:cNvPr id="113" name="Google Shape;113;p15"/>
          <p:cNvCxnSpPr>
            <a:stCxn id="98" idx="2"/>
            <a:endCxn id="111" idx="1"/>
          </p:cNvCxnSpPr>
          <p:nvPr/>
        </p:nvCxnSpPr>
        <p:spPr>
          <a:xfrm>
            <a:off x="7836175" y="1983149"/>
            <a:ext cx="0" cy="141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" name="Google Shape;114;p15"/>
          <p:cNvSpPr/>
          <p:nvPr/>
        </p:nvSpPr>
        <p:spPr>
          <a:xfrm rot="-2795">
            <a:off x="2157485" y="2219953"/>
            <a:ext cx="369000" cy="1956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5"/>
          <p:cNvSpPr/>
          <p:nvPr/>
        </p:nvSpPr>
        <p:spPr>
          <a:xfrm rot="-2795">
            <a:off x="5500735" y="2219953"/>
            <a:ext cx="369000" cy="1956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way syncing</a:t>
            </a:r>
            <a:endParaRPr/>
          </a:p>
        </p:txBody>
      </p:sp>
      <p:sp>
        <p:nvSpPr>
          <p:cNvPr id="157" name="Google Shape;157;p1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>
            <a:spLocks noGrp="1"/>
          </p:cNvSpPr>
          <p:nvPr>
            <p:ph type="ctrTitle"/>
          </p:nvPr>
        </p:nvSpPr>
        <p:spPr>
          <a:xfrm>
            <a:off x="311708" y="363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Case - 1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63" name="Google Shape;163;p19"/>
          <p:cNvSpPr txBox="1">
            <a:spLocks noGrp="1"/>
          </p:cNvSpPr>
          <p:nvPr>
            <p:ph type="subTitle" idx="1"/>
          </p:nvPr>
        </p:nvSpPr>
        <p:spPr>
          <a:xfrm>
            <a:off x="311700" y="2453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</a:rPr>
              <a:t>When process(es) is/are created on AMS Device</a:t>
            </a:r>
            <a:endParaRPr sz="2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" name="Google Shape;168;p20"/>
          <p:cNvGraphicFramePr/>
          <p:nvPr/>
        </p:nvGraphicFramePr>
        <p:xfrm>
          <a:off x="152400" y="383525"/>
          <a:ext cx="2901225" cy="722450"/>
        </p:xfrm>
        <a:graphic>
          <a:graphicData uri="http://schemas.openxmlformats.org/drawingml/2006/table">
            <a:tbl>
              <a:tblPr>
                <a:noFill/>
                <a:tableStyleId>{D5E0408D-58A6-4815-B71A-5D4F4E44CB08}</a:tableStyleId>
              </a:tblPr>
              <a:tblGrid>
                <a:gridCol w="43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1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PID</a:t>
                      </a: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updated_on</a:t>
                      </a: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status</a:t>
                      </a: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plat_pid</a:t>
                      </a: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06-05-19 12:00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</a:rPr>
                        <a:t>null</a:t>
                      </a:r>
                      <a:endParaRPr sz="1000">
                        <a:solidFill>
                          <a:srgbClr val="99999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9" name="Google Shape;169;p20"/>
          <p:cNvSpPr/>
          <p:nvPr/>
        </p:nvSpPr>
        <p:spPr>
          <a:xfrm>
            <a:off x="1021750" y="88325"/>
            <a:ext cx="978000" cy="29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 AMS 1001</a:t>
            </a:r>
            <a:endParaRPr sz="1200" b="1"/>
          </a:p>
        </p:txBody>
      </p:sp>
      <p:graphicFrame>
        <p:nvGraphicFramePr>
          <p:cNvPr id="170" name="Google Shape;170;p20"/>
          <p:cNvGraphicFramePr/>
          <p:nvPr/>
        </p:nvGraphicFramePr>
        <p:xfrm>
          <a:off x="6863825" y="383525"/>
          <a:ext cx="2096750" cy="722450"/>
        </p:xfrm>
        <a:graphic>
          <a:graphicData uri="http://schemas.openxmlformats.org/drawingml/2006/table">
            <a:tbl>
              <a:tblPr>
                <a:noFill/>
                <a:tableStyleId>{D5E0408D-58A6-4815-B71A-5D4F4E44CB08}</a:tableStyleId>
              </a:tblPr>
              <a:tblGrid>
                <a:gridCol w="43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Pid</a:t>
                      </a: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updated_on</a:t>
                      </a: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status</a:t>
                      </a: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</a:rPr>
                        <a:t>null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</a:rPr>
                        <a:t>null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</a:rPr>
                        <a:t>null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1" name="Google Shape;171;p20"/>
          <p:cNvSpPr txBox="1"/>
          <p:nvPr/>
        </p:nvSpPr>
        <p:spPr>
          <a:xfrm>
            <a:off x="3778200" y="744750"/>
            <a:ext cx="25086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1. AMS device publishes a list containing      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process(es) which have status = 1</a:t>
            </a:r>
            <a:endParaRPr sz="1000"/>
          </a:p>
        </p:txBody>
      </p:sp>
      <p:sp>
        <p:nvSpPr>
          <p:cNvPr id="172" name="Google Shape;172;p20"/>
          <p:cNvSpPr/>
          <p:nvPr/>
        </p:nvSpPr>
        <p:spPr>
          <a:xfrm>
            <a:off x="4459175" y="1240150"/>
            <a:ext cx="978000" cy="2952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</a:rPr>
              <a:t>sync/process</a:t>
            </a:r>
            <a:endParaRPr sz="1000">
              <a:solidFill>
                <a:srgbClr val="F3F3F3"/>
              </a:solidFill>
            </a:endParaRPr>
          </a:p>
        </p:txBody>
      </p:sp>
      <p:cxnSp>
        <p:nvCxnSpPr>
          <p:cNvPr id="173" name="Google Shape;173;p20"/>
          <p:cNvCxnSpPr>
            <a:stCxn id="172" idx="3"/>
          </p:cNvCxnSpPr>
          <p:nvPr/>
        </p:nvCxnSpPr>
        <p:spPr>
          <a:xfrm rot="10800000" flipH="1">
            <a:off x="5437175" y="739150"/>
            <a:ext cx="1414200" cy="64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" name="Google Shape;174;p20"/>
          <p:cNvCxnSpPr>
            <a:endCxn id="172" idx="1"/>
          </p:cNvCxnSpPr>
          <p:nvPr/>
        </p:nvCxnSpPr>
        <p:spPr>
          <a:xfrm>
            <a:off x="3067475" y="728650"/>
            <a:ext cx="1391700" cy="65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" name="Google Shape;175;p20"/>
          <p:cNvSpPr/>
          <p:nvPr/>
        </p:nvSpPr>
        <p:spPr>
          <a:xfrm>
            <a:off x="76200" y="4816400"/>
            <a:ext cx="339600" cy="1428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3F3F3"/>
              </a:solidFill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415800" y="4709400"/>
            <a:ext cx="591000" cy="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Topic</a:t>
            </a:r>
            <a:endParaRPr sz="1000"/>
          </a:p>
        </p:txBody>
      </p:sp>
      <p:sp>
        <p:nvSpPr>
          <p:cNvPr id="177" name="Google Shape;177;p20"/>
          <p:cNvSpPr txBox="1"/>
          <p:nvPr/>
        </p:nvSpPr>
        <p:spPr>
          <a:xfrm>
            <a:off x="6657900" y="1240150"/>
            <a:ext cx="25086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2. Platform checks if the list is empty or   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not. If not empty, check if process    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exists in process_master table or not 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with plat_pid.</a:t>
            </a:r>
            <a:endParaRPr sz="1000"/>
          </a:p>
        </p:txBody>
      </p:sp>
      <p:sp>
        <p:nvSpPr>
          <p:cNvPr id="178" name="Google Shape;178;p20"/>
          <p:cNvSpPr txBox="1"/>
          <p:nvPr/>
        </p:nvSpPr>
        <p:spPr>
          <a:xfrm>
            <a:off x="6657900" y="1938225"/>
            <a:ext cx="25086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3. If process(es) not exist(s) in table, 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platform insert process(es) into 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process_master</a:t>
            </a:r>
            <a:endParaRPr sz="1000"/>
          </a:p>
        </p:txBody>
      </p:sp>
      <p:graphicFrame>
        <p:nvGraphicFramePr>
          <p:cNvPr id="179" name="Google Shape;179;p20"/>
          <p:cNvGraphicFramePr/>
          <p:nvPr/>
        </p:nvGraphicFramePr>
        <p:xfrm>
          <a:off x="6863825" y="2959100"/>
          <a:ext cx="2155000" cy="722450"/>
        </p:xfrm>
        <a:graphic>
          <a:graphicData uri="http://schemas.openxmlformats.org/drawingml/2006/table">
            <a:tbl>
              <a:tblPr>
                <a:noFill/>
                <a:tableStyleId>{D5E0408D-58A6-4815-B71A-5D4F4E44CB08}</a:tableStyleId>
              </a:tblPr>
              <a:tblGrid>
                <a:gridCol w="44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</a:rPr>
                        <a:t>Pid</a:t>
                      </a: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updated_on</a:t>
                      </a: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status</a:t>
                      </a: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P01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06-05-19 12:00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0" name="Google Shape;180;p20"/>
          <p:cNvSpPr/>
          <p:nvPr/>
        </p:nvSpPr>
        <p:spPr>
          <a:xfrm>
            <a:off x="7423200" y="88325"/>
            <a:ext cx="978000" cy="29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PLATFORM</a:t>
            </a:r>
            <a:endParaRPr sz="1100" b="1"/>
          </a:p>
        </p:txBody>
      </p:sp>
      <p:sp>
        <p:nvSpPr>
          <p:cNvPr id="181" name="Google Shape;181;p20"/>
          <p:cNvSpPr/>
          <p:nvPr/>
        </p:nvSpPr>
        <p:spPr>
          <a:xfrm>
            <a:off x="7423200" y="2663900"/>
            <a:ext cx="978000" cy="29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PLATFORM</a:t>
            </a:r>
            <a:endParaRPr sz="1100" b="1"/>
          </a:p>
        </p:txBody>
      </p:sp>
      <p:graphicFrame>
        <p:nvGraphicFramePr>
          <p:cNvPr id="182" name="Google Shape;182;p20"/>
          <p:cNvGraphicFramePr/>
          <p:nvPr/>
        </p:nvGraphicFramePr>
        <p:xfrm>
          <a:off x="177450" y="2943875"/>
          <a:ext cx="2901225" cy="722450"/>
        </p:xfrm>
        <a:graphic>
          <a:graphicData uri="http://schemas.openxmlformats.org/drawingml/2006/table">
            <a:tbl>
              <a:tblPr>
                <a:noFill/>
                <a:tableStyleId>{D5E0408D-58A6-4815-B71A-5D4F4E44CB08}</a:tableStyleId>
              </a:tblPr>
              <a:tblGrid>
                <a:gridCol w="43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3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1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PID</a:t>
                      </a: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updated_on</a:t>
                      </a: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status</a:t>
                      </a: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plat_pid</a:t>
                      </a: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06-05-19 12:00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P01</a:t>
                      </a:r>
                      <a:endParaRPr sz="1000">
                        <a:solidFill>
                          <a:srgbClr val="99999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3" name="Google Shape;183;p20"/>
          <p:cNvSpPr/>
          <p:nvPr/>
        </p:nvSpPr>
        <p:spPr>
          <a:xfrm>
            <a:off x="1046800" y="2648675"/>
            <a:ext cx="978000" cy="29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 AMS 1001</a:t>
            </a:r>
            <a:endParaRPr sz="1200" b="1"/>
          </a:p>
        </p:txBody>
      </p:sp>
      <p:sp>
        <p:nvSpPr>
          <p:cNvPr id="184" name="Google Shape;184;p20"/>
          <p:cNvSpPr txBox="1"/>
          <p:nvPr/>
        </p:nvSpPr>
        <p:spPr>
          <a:xfrm>
            <a:off x="3716950" y="2551500"/>
            <a:ext cx="25086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4. Platform publishes all the processes  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which has status = 1 with pair of 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Pid-PID to the ams </a:t>
            </a:r>
            <a:endParaRPr sz="1000"/>
          </a:p>
        </p:txBody>
      </p:sp>
      <p:sp>
        <p:nvSpPr>
          <p:cNvPr id="185" name="Google Shape;185;p20"/>
          <p:cNvSpPr/>
          <p:nvPr/>
        </p:nvSpPr>
        <p:spPr>
          <a:xfrm>
            <a:off x="3931650" y="3160850"/>
            <a:ext cx="1886700" cy="2952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3F3F3"/>
                </a:solidFill>
              </a:rPr>
              <a:t>ams/sync/process/{clientId}</a:t>
            </a:r>
            <a:endParaRPr sz="100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3F3F3"/>
              </a:solidFill>
            </a:endParaRPr>
          </a:p>
        </p:txBody>
      </p:sp>
      <p:cxnSp>
        <p:nvCxnSpPr>
          <p:cNvPr id="186" name="Google Shape;186;p20"/>
          <p:cNvCxnSpPr>
            <a:stCxn id="185" idx="1"/>
          </p:cNvCxnSpPr>
          <p:nvPr/>
        </p:nvCxnSpPr>
        <p:spPr>
          <a:xfrm rot="10800000">
            <a:off x="3077850" y="3298850"/>
            <a:ext cx="853800" cy="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" name="Google Shape;187;p20"/>
          <p:cNvCxnSpPr>
            <a:stCxn id="185" idx="3"/>
          </p:cNvCxnSpPr>
          <p:nvPr/>
        </p:nvCxnSpPr>
        <p:spPr>
          <a:xfrm rot="10800000" flipH="1">
            <a:off x="5818350" y="3298850"/>
            <a:ext cx="1043400" cy="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8" name="Google Shape;188;p20"/>
          <p:cNvSpPr txBox="1"/>
          <p:nvPr/>
        </p:nvSpPr>
        <p:spPr>
          <a:xfrm>
            <a:off x="475175" y="3748600"/>
            <a:ext cx="25086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5. AMS updates plat_pid, set status to 0  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and publishes acknowledgement to 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the platform with its clientId</a:t>
            </a:r>
            <a:endParaRPr sz="1000"/>
          </a:p>
        </p:txBody>
      </p:sp>
      <p:sp>
        <p:nvSpPr>
          <p:cNvPr id="189" name="Google Shape;189;p20"/>
          <p:cNvSpPr/>
          <p:nvPr/>
        </p:nvSpPr>
        <p:spPr>
          <a:xfrm>
            <a:off x="3983775" y="4114250"/>
            <a:ext cx="1191000" cy="2952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</a:rPr>
              <a:t>sync/ack/process</a:t>
            </a:r>
            <a:endParaRPr sz="1000">
              <a:solidFill>
                <a:srgbClr val="F3F3F3"/>
              </a:solidFill>
            </a:endParaRPr>
          </a:p>
        </p:txBody>
      </p:sp>
      <p:cxnSp>
        <p:nvCxnSpPr>
          <p:cNvPr id="190" name="Google Shape;190;p20"/>
          <p:cNvCxnSpPr>
            <a:stCxn id="189" idx="3"/>
          </p:cNvCxnSpPr>
          <p:nvPr/>
        </p:nvCxnSpPr>
        <p:spPr>
          <a:xfrm>
            <a:off x="5174775" y="4261850"/>
            <a:ext cx="1813500" cy="36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1" name="Google Shape;191;p20"/>
          <p:cNvCxnSpPr>
            <a:endCxn id="189" idx="1"/>
          </p:cNvCxnSpPr>
          <p:nvPr/>
        </p:nvCxnSpPr>
        <p:spPr>
          <a:xfrm>
            <a:off x="3088575" y="3669050"/>
            <a:ext cx="895200" cy="59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92" name="Google Shape;192;p20"/>
          <p:cNvGraphicFramePr/>
          <p:nvPr/>
        </p:nvGraphicFramePr>
        <p:xfrm>
          <a:off x="6977550" y="4279050"/>
          <a:ext cx="2962375" cy="722450"/>
        </p:xfrm>
        <a:graphic>
          <a:graphicData uri="http://schemas.openxmlformats.org/drawingml/2006/table">
            <a:tbl>
              <a:tblPr>
                <a:noFill/>
                <a:tableStyleId>{D5E0408D-58A6-4815-B71A-5D4F4E44CB08}</a:tableStyleId>
              </a:tblPr>
              <a:tblGrid>
                <a:gridCol w="45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9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1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id</a:t>
                      </a: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last_synced_on</a:t>
                      </a: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clientId</a:t>
                      </a: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synced</a:t>
                      </a: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08-05-19 14:30</a:t>
                      </a:r>
                      <a:endParaRPr sz="1000">
                        <a:solidFill>
                          <a:srgbClr val="99999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1001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3" name="Google Shape;193;p20"/>
          <p:cNvSpPr/>
          <p:nvPr/>
        </p:nvSpPr>
        <p:spPr>
          <a:xfrm>
            <a:off x="7546725" y="3983850"/>
            <a:ext cx="1813500" cy="29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ams_process_sync_log</a:t>
            </a:r>
            <a:endParaRPr sz="1100" b="1"/>
          </a:p>
        </p:txBody>
      </p:sp>
      <p:sp>
        <p:nvSpPr>
          <p:cNvPr id="194" name="Google Shape;194;p20"/>
          <p:cNvSpPr txBox="1"/>
          <p:nvPr/>
        </p:nvSpPr>
        <p:spPr>
          <a:xfrm>
            <a:off x="4459075" y="4440775"/>
            <a:ext cx="16491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6. AMS sync date saved 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in the log table with 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synced status set  to 1.</a:t>
            </a:r>
            <a:endParaRPr sz="1000"/>
          </a:p>
        </p:txBody>
      </p:sp>
      <p:cxnSp>
        <p:nvCxnSpPr>
          <p:cNvPr id="195" name="Google Shape;195;p20"/>
          <p:cNvCxnSpPr/>
          <p:nvPr/>
        </p:nvCxnSpPr>
        <p:spPr>
          <a:xfrm flipH="1">
            <a:off x="1528750" y="1156450"/>
            <a:ext cx="14100" cy="150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Dot"/>
            <a:round/>
            <a:headEnd type="none" w="med" len="med"/>
            <a:tailEnd type="triangle" w="med" len="med"/>
          </a:ln>
        </p:spPr>
      </p:cxnSp>
      <p:sp>
        <p:nvSpPr>
          <p:cNvPr id="196" name="Google Shape;196;p20"/>
          <p:cNvSpPr/>
          <p:nvPr/>
        </p:nvSpPr>
        <p:spPr>
          <a:xfrm>
            <a:off x="8959350" y="744750"/>
            <a:ext cx="1043355" cy="2554303"/>
          </a:xfrm>
          <a:custGeom>
            <a:avLst/>
            <a:gdLst/>
            <a:ahLst/>
            <a:cxnLst/>
            <a:rect l="l" t="t" r="r" b="b"/>
            <a:pathLst>
              <a:path w="41321" h="104556" extrusionOk="0">
                <a:moveTo>
                  <a:pt x="0" y="0"/>
                </a:moveTo>
                <a:cubicBezTo>
                  <a:pt x="6886" y="8573"/>
                  <a:pt x="41247" y="34009"/>
                  <a:pt x="41317" y="51435"/>
                </a:cubicBezTo>
                <a:cubicBezTo>
                  <a:pt x="41387" y="68861"/>
                  <a:pt x="7238" y="95703"/>
                  <a:pt x="422" y="104556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dashDot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ctrTitle"/>
          </p:nvPr>
        </p:nvSpPr>
        <p:spPr>
          <a:xfrm>
            <a:off x="311708" y="363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Case - 2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subTitle" idx="1"/>
          </p:nvPr>
        </p:nvSpPr>
        <p:spPr>
          <a:xfrm>
            <a:off x="311700" y="2453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</a:rPr>
              <a:t>When process(es) is/are created on Platform</a:t>
            </a:r>
            <a:endParaRPr sz="2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7" name="Google Shape;207;p22"/>
          <p:cNvGraphicFramePr/>
          <p:nvPr/>
        </p:nvGraphicFramePr>
        <p:xfrm>
          <a:off x="76200" y="535925"/>
          <a:ext cx="2901225" cy="722450"/>
        </p:xfrm>
        <a:graphic>
          <a:graphicData uri="http://schemas.openxmlformats.org/drawingml/2006/table">
            <a:tbl>
              <a:tblPr>
                <a:noFill/>
                <a:tableStyleId>{D5E0408D-58A6-4815-B71A-5D4F4E44CB08}</a:tableStyleId>
              </a:tblPr>
              <a:tblGrid>
                <a:gridCol w="43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1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PID</a:t>
                      </a: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updated_on</a:t>
                      </a: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status</a:t>
                      </a: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plat_pid</a:t>
                      </a: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</a:rPr>
                        <a:t>null</a:t>
                      </a: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</a:rPr>
                        <a:t>null</a:t>
                      </a: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</a:rPr>
                        <a:t>null</a:t>
                      </a: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</a:rPr>
                        <a:t>null</a:t>
                      </a:r>
                      <a:endParaRPr sz="1000" b="1">
                        <a:solidFill>
                          <a:srgbClr val="99999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8" name="Google Shape;208;p22"/>
          <p:cNvSpPr/>
          <p:nvPr/>
        </p:nvSpPr>
        <p:spPr>
          <a:xfrm>
            <a:off x="945550" y="240725"/>
            <a:ext cx="978000" cy="29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 AMS 1001</a:t>
            </a:r>
            <a:endParaRPr sz="1200" b="1"/>
          </a:p>
        </p:txBody>
      </p:sp>
      <p:graphicFrame>
        <p:nvGraphicFramePr>
          <p:cNvPr id="209" name="Google Shape;209;p22"/>
          <p:cNvGraphicFramePr/>
          <p:nvPr/>
        </p:nvGraphicFramePr>
        <p:xfrm>
          <a:off x="6711425" y="535925"/>
          <a:ext cx="2374900" cy="722450"/>
        </p:xfrm>
        <a:graphic>
          <a:graphicData uri="http://schemas.openxmlformats.org/drawingml/2006/table">
            <a:tbl>
              <a:tblPr>
                <a:noFill/>
                <a:tableStyleId>{D5E0408D-58A6-4815-B71A-5D4F4E44CB08}</a:tableStyleId>
              </a:tblPr>
              <a:tblGrid>
                <a:gridCol w="63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Pid</a:t>
                      </a: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updated_on</a:t>
                      </a: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status</a:t>
                      </a: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PR-01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06-05-19 12:00</a:t>
                      </a:r>
                      <a:endParaRPr sz="1000">
                        <a:solidFill>
                          <a:srgbClr val="99999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0" name="Google Shape;210;p22"/>
          <p:cNvSpPr txBox="1"/>
          <p:nvPr/>
        </p:nvSpPr>
        <p:spPr>
          <a:xfrm>
            <a:off x="3625800" y="897150"/>
            <a:ext cx="25086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1. AMS device publishes a list containing      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process(es) which have status = 1</a:t>
            </a:r>
            <a:endParaRPr sz="1000"/>
          </a:p>
        </p:txBody>
      </p:sp>
      <p:sp>
        <p:nvSpPr>
          <p:cNvPr id="211" name="Google Shape;211;p22"/>
          <p:cNvSpPr/>
          <p:nvPr/>
        </p:nvSpPr>
        <p:spPr>
          <a:xfrm>
            <a:off x="4306775" y="1392550"/>
            <a:ext cx="978000" cy="2952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</a:rPr>
              <a:t>sync/process</a:t>
            </a:r>
            <a:endParaRPr sz="1000">
              <a:solidFill>
                <a:srgbClr val="F3F3F3"/>
              </a:solidFill>
            </a:endParaRPr>
          </a:p>
        </p:txBody>
      </p:sp>
      <p:cxnSp>
        <p:nvCxnSpPr>
          <p:cNvPr id="212" name="Google Shape;212;p22"/>
          <p:cNvCxnSpPr>
            <a:stCxn id="211" idx="3"/>
          </p:cNvCxnSpPr>
          <p:nvPr/>
        </p:nvCxnSpPr>
        <p:spPr>
          <a:xfrm rot="10800000" flipH="1">
            <a:off x="5284775" y="902050"/>
            <a:ext cx="1414200" cy="63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3" name="Google Shape;213;p22"/>
          <p:cNvCxnSpPr/>
          <p:nvPr/>
        </p:nvCxnSpPr>
        <p:spPr>
          <a:xfrm>
            <a:off x="2991175" y="902025"/>
            <a:ext cx="1391700" cy="63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4" name="Google Shape;214;p22"/>
          <p:cNvSpPr/>
          <p:nvPr/>
        </p:nvSpPr>
        <p:spPr>
          <a:xfrm>
            <a:off x="76200" y="4968800"/>
            <a:ext cx="339600" cy="1428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3F3F3"/>
              </a:solidFill>
            </a:endParaRPr>
          </a:p>
        </p:txBody>
      </p:sp>
      <p:sp>
        <p:nvSpPr>
          <p:cNvPr id="215" name="Google Shape;215;p22"/>
          <p:cNvSpPr txBox="1"/>
          <p:nvPr/>
        </p:nvSpPr>
        <p:spPr>
          <a:xfrm>
            <a:off x="415800" y="4861800"/>
            <a:ext cx="591000" cy="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Topic</a:t>
            </a:r>
            <a:endParaRPr sz="1000"/>
          </a:p>
        </p:txBody>
      </p:sp>
      <p:sp>
        <p:nvSpPr>
          <p:cNvPr id="216" name="Google Shape;216;p22"/>
          <p:cNvSpPr txBox="1"/>
          <p:nvPr/>
        </p:nvSpPr>
        <p:spPr>
          <a:xfrm>
            <a:off x="6644575" y="1392538"/>
            <a:ext cx="25086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2. Platform checks if the list is empty or   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not. If empty, check if ams has been  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synced before or it is the first time.</a:t>
            </a:r>
            <a:endParaRPr sz="1000"/>
          </a:p>
        </p:txBody>
      </p:sp>
      <p:sp>
        <p:nvSpPr>
          <p:cNvPr id="217" name="Google Shape;217;p22"/>
          <p:cNvSpPr txBox="1"/>
          <p:nvPr/>
        </p:nvSpPr>
        <p:spPr>
          <a:xfrm>
            <a:off x="3748525" y="2200563"/>
            <a:ext cx="25086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3. If ams sync log does not exists,  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platform publishes all the processes 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to the ams device.</a:t>
            </a:r>
            <a:endParaRPr sz="1000"/>
          </a:p>
        </p:txBody>
      </p:sp>
      <p:sp>
        <p:nvSpPr>
          <p:cNvPr id="218" name="Google Shape;218;p22"/>
          <p:cNvSpPr/>
          <p:nvPr/>
        </p:nvSpPr>
        <p:spPr>
          <a:xfrm>
            <a:off x="7423200" y="240725"/>
            <a:ext cx="978000" cy="29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PLATFORM</a:t>
            </a:r>
            <a:endParaRPr sz="1100" b="1"/>
          </a:p>
        </p:txBody>
      </p:sp>
      <p:graphicFrame>
        <p:nvGraphicFramePr>
          <p:cNvPr id="219" name="Google Shape;219;p22"/>
          <p:cNvGraphicFramePr/>
          <p:nvPr/>
        </p:nvGraphicFramePr>
        <p:xfrm>
          <a:off x="101250" y="3096275"/>
          <a:ext cx="2901225" cy="722450"/>
        </p:xfrm>
        <a:graphic>
          <a:graphicData uri="http://schemas.openxmlformats.org/drawingml/2006/table">
            <a:tbl>
              <a:tblPr>
                <a:noFill/>
                <a:tableStyleId>{D5E0408D-58A6-4815-B71A-5D4F4E44CB08}</a:tableStyleId>
              </a:tblPr>
              <a:tblGrid>
                <a:gridCol w="43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1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PID</a:t>
                      </a: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updated_on</a:t>
                      </a: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status</a:t>
                      </a: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plat_pid</a:t>
                      </a: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06-05-19 12:00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P01</a:t>
                      </a:r>
                      <a:endParaRPr sz="1000">
                        <a:solidFill>
                          <a:srgbClr val="99999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0" name="Google Shape;220;p22"/>
          <p:cNvSpPr/>
          <p:nvPr/>
        </p:nvSpPr>
        <p:spPr>
          <a:xfrm>
            <a:off x="970600" y="2801075"/>
            <a:ext cx="978000" cy="29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 AMS 1001</a:t>
            </a:r>
            <a:endParaRPr sz="1200" b="1"/>
          </a:p>
        </p:txBody>
      </p:sp>
      <p:sp>
        <p:nvSpPr>
          <p:cNvPr id="221" name="Google Shape;221;p22"/>
          <p:cNvSpPr/>
          <p:nvPr/>
        </p:nvSpPr>
        <p:spPr>
          <a:xfrm>
            <a:off x="4116025" y="2829600"/>
            <a:ext cx="1773600" cy="2952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</a:rPr>
              <a:t>ams/sync/process/{clientId}</a:t>
            </a:r>
            <a:endParaRPr sz="1000">
              <a:solidFill>
                <a:srgbClr val="F3F3F3"/>
              </a:solidFill>
            </a:endParaRPr>
          </a:p>
        </p:txBody>
      </p:sp>
      <p:cxnSp>
        <p:nvCxnSpPr>
          <p:cNvPr id="222" name="Google Shape;222;p22"/>
          <p:cNvCxnSpPr/>
          <p:nvPr/>
        </p:nvCxnSpPr>
        <p:spPr>
          <a:xfrm flipH="1">
            <a:off x="3012325" y="2977200"/>
            <a:ext cx="1179900" cy="46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3" name="Google Shape;223;p22"/>
          <p:cNvCxnSpPr>
            <a:stCxn id="221" idx="3"/>
          </p:cNvCxnSpPr>
          <p:nvPr/>
        </p:nvCxnSpPr>
        <p:spPr>
          <a:xfrm rot="10800000" flipH="1">
            <a:off x="5889625" y="1239300"/>
            <a:ext cx="819600" cy="173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4" name="Google Shape;224;p22"/>
          <p:cNvSpPr txBox="1"/>
          <p:nvPr/>
        </p:nvSpPr>
        <p:spPr>
          <a:xfrm>
            <a:off x="101250" y="3901000"/>
            <a:ext cx="25086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4. AMS inserts the received process(es), 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set status to 0 and publishes   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acknowledgement to the platform with 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its clientId</a:t>
            </a:r>
            <a:endParaRPr sz="1000"/>
          </a:p>
        </p:txBody>
      </p:sp>
      <p:sp>
        <p:nvSpPr>
          <p:cNvPr id="225" name="Google Shape;225;p22"/>
          <p:cNvSpPr/>
          <p:nvPr/>
        </p:nvSpPr>
        <p:spPr>
          <a:xfrm>
            <a:off x="4276150" y="4449300"/>
            <a:ext cx="1191000" cy="2952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</a:rPr>
              <a:t>sync/ack/process</a:t>
            </a:r>
            <a:endParaRPr sz="1000">
              <a:solidFill>
                <a:srgbClr val="F3F3F3"/>
              </a:solidFill>
            </a:endParaRPr>
          </a:p>
        </p:txBody>
      </p:sp>
      <p:cxnSp>
        <p:nvCxnSpPr>
          <p:cNvPr id="226" name="Google Shape;226;p22"/>
          <p:cNvCxnSpPr>
            <a:stCxn id="225" idx="3"/>
          </p:cNvCxnSpPr>
          <p:nvPr/>
        </p:nvCxnSpPr>
        <p:spPr>
          <a:xfrm rot="10800000" flipH="1">
            <a:off x="5467150" y="3788400"/>
            <a:ext cx="1158000" cy="80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7" name="Google Shape;227;p22"/>
          <p:cNvCxnSpPr/>
          <p:nvPr/>
        </p:nvCxnSpPr>
        <p:spPr>
          <a:xfrm>
            <a:off x="3022900" y="3503975"/>
            <a:ext cx="1329600" cy="109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28" name="Google Shape;228;p22"/>
          <p:cNvGraphicFramePr/>
          <p:nvPr/>
        </p:nvGraphicFramePr>
        <p:xfrm>
          <a:off x="6644575" y="3391475"/>
          <a:ext cx="3015050" cy="722450"/>
        </p:xfrm>
        <a:graphic>
          <a:graphicData uri="http://schemas.openxmlformats.org/drawingml/2006/table">
            <a:tbl>
              <a:tblPr>
                <a:noFill/>
                <a:tableStyleId>{D5E0408D-58A6-4815-B71A-5D4F4E44CB08}</a:tableStyleId>
              </a:tblPr>
              <a:tblGrid>
                <a:gridCol w="46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2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2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1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id</a:t>
                      </a: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last_synced_on</a:t>
                      </a: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clientId</a:t>
                      </a: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synced</a:t>
                      </a: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08-05-19 14:30</a:t>
                      </a:r>
                      <a:endParaRPr sz="1000">
                        <a:solidFill>
                          <a:srgbClr val="99999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1001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9" name="Google Shape;229;p22"/>
          <p:cNvSpPr/>
          <p:nvPr/>
        </p:nvSpPr>
        <p:spPr>
          <a:xfrm>
            <a:off x="7213750" y="3096275"/>
            <a:ext cx="1773600" cy="29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ams_process_sync_log</a:t>
            </a:r>
            <a:endParaRPr sz="1100" b="1"/>
          </a:p>
        </p:txBody>
      </p:sp>
      <p:sp>
        <p:nvSpPr>
          <p:cNvPr id="230" name="Google Shape;230;p22"/>
          <p:cNvSpPr txBox="1"/>
          <p:nvPr/>
        </p:nvSpPr>
        <p:spPr>
          <a:xfrm>
            <a:off x="6888025" y="4197875"/>
            <a:ext cx="16491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5. AMS sync date saved 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in the log table with 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synced status set to 1.</a:t>
            </a:r>
            <a:endParaRPr sz="1000"/>
          </a:p>
        </p:txBody>
      </p:sp>
      <p:cxnSp>
        <p:nvCxnSpPr>
          <p:cNvPr id="231" name="Google Shape;231;p22"/>
          <p:cNvCxnSpPr>
            <a:endCxn id="220" idx="0"/>
          </p:cNvCxnSpPr>
          <p:nvPr/>
        </p:nvCxnSpPr>
        <p:spPr>
          <a:xfrm flipH="1">
            <a:off x="1459600" y="1281575"/>
            <a:ext cx="3300" cy="151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Dot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"/>
          <p:cNvSpPr txBox="1">
            <a:spLocks noGrp="1"/>
          </p:cNvSpPr>
          <p:nvPr>
            <p:ph type="ctrTitle"/>
          </p:nvPr>
        </p:nvSpPr>
        <p:spPr>
          <a:xfrm>
            <a:off x="248458" y="4005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Case - 3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237" name="Google Shape;237;p23"/>
          <p:cNvSpPr txBox="1">
            <a:spLocks noGrp="1"/>
          </p:cNvSpPr>
          <p:nvPr>
            <p:ph type="subTitle" idx="1"/>
          </p:nvPr>
        </p:nvSpPr>
        <p:spPr>
          <a:xfrm>
            <a:off x="311700" y="2453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</a:rPr>
              <a:t>When modification(s) is/are occurred on both sides</a:t>
            </a:r>
            <a:endParaRPr sz="2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1400</Words>
  <Application>Microsoft Office PowerPoint</Application>
  <PresentationFormat>On-screen Show (16:9)</PresentationFormat>
  <Paragraphs>355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Simple Light</vt:lpstr>
      <vt:lpstr>PowerPoint Presentation</vt:lpstr>
      <vt:lpstr>PowerPoint Presentation</vt:lpstr>
      <vt:lpstr>PowerPoint Presentation</vt:lpstr>
      <vt:lpstr>Two way syncing</vt:lpstr>
      <vt:lpstr>Case - 1</vt:lpstr>
      <vt:lpstr>PowerPoint Presentation</vt:lpstr>
      <vt:lpstr>Case - 2</vt:lpstr>
      <vt:lpstr>PowerPoint Presentation</vt:lpstr>
      <vt:lpstr>Case - 3</vt:lpstr>
      <vt:lpstr>PowerPoint Presentation</vt:lpstr>
      <vt:lpstr>PowerPoint Presentation</vt:lpstr>
      <vt:lpstr>Some other cases:</vt:lpstr>
      <vt:lpstr>One way syncing</vt:lpstr>
      <vt:lpstr>PowerPoint Presentation</vt:lpstr>
      <vt:lpstr>One way syncing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Pinak</cp:lastModifiedBy>
  <cp:revision>9</cp:revision>
  <dcterms:modified xsi:type="dcterms:W3CDTF">2020-06-06T21:28:25Z</dcterms:modified>
</cp:coreProperties>
</file>