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31-10-2020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Name</a:t>
            </a:r>
            <a:r>
              <a:rPr lang="en-IN" sz="1800" dirty="0"/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Pinaki Mahapatra</a:t>
            </a:r>
            <a:endParaRPr lang="en-IN" sz="1800" dirty="0"/>
          </a:p>
          <a:p>
            <a:pPr marL="457200" indent="-457200" algn="l"/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Assignment Brief</a:t>
            </a:r>
          </a:p>
          <a:p>
            <a:pPr marL="0" indent="0">
              <a:buNone/>
            </a:pPr>
            <a:r>
              <a:rPr lang="en-IN" sz="1400" dirty="0" smtClean="0"/>
              <a:t>As a member of Spark Funds, an asset management company, the aim is to understand the investment global trends  and suggest best investment opportunities.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Below are the two main constraints the company has:</a:t>
            </a:r>
          </a:p>
          <a:p>
            <a:r>
              <a:rPr lang="en-US" sz="1400" dirty="0" smtClean="0"/>
              <a:t>It wants to invest between </a:t>
            </a:r>
            <a:r>
              <a:rPr lang="en-US" sz="1400" b="1" dirty="0" smtClean="0"/>
              <a:t>5 to 15 million USD</a:t>
            </a:r>
            <a:r>
              <a:rPr lang="en-US" sz="1400" dirty="0" smtClean="0"/>
              <a:t> per round of investment</a:t>
            </a:r>
          </a:p>
          <a:p>
            <a:r>
              <a:rPr lang="en-US" sz="1400" dirty="0" smtClean="0"/>
              <a:t>It wants to invest only in </a:t>
            </a:r>
            <a:r>
              <a:rPr lang="en-US" sz="1400" b="1" dirty="0" smtClean="0"/>
              <a:t>English-speaking countries</a:t>
            </a:r>
            <a:r>
              <a:rPr lang="en-US" sz="1400" dirty="0" smtClean="0"/>
              <a:t> because of the ease of communication with the companies it would invest in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 Aim is to analyze global market trends ,considering the ease of business and organizational investment constraints, and suggest the most invested sector.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2" y="53557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30" y="2299060"/>
            <a:ext cx="1463042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0969" y="5142430"/>
            <a:ext cx="1491320" cy="683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0899" y="3544390"/>
            <a:ext cx="1476104" cy="83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32562" y="3639237"/>
            <a:ext cx="88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master_frame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9900" y="5277413"/>
            <a:ext cx="107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rounds2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4031" y="2412273"/>
            <a:ext cx="131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07601" y="2155368"/>
            <a:ext cx="207699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Unique values in companies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Key that can be used for merging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272914" y="4754877"/>
            <a:ext cx="215537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600" dirty="0" smtClean="0"/>
              <a:t>Unique values in rounds2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Key that can be used for merging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countries in rounds2, not in companies</a:t>
            </a:r>
          </a:p>
        </p:txBody>
      </p:sp>
      <p:sp>
        <p:nvSpPr>
          <p:cNvPr id="32" name="Plus 31"/>
          <p:cNvSpPr/>
          <p:nvPr/>
        </p:nvSpPr>
        <p:spPr>
          <a:xfrm>
            <a:off x="1031947" y="3670662"/>
            <a:ext cx="600891" cy="6008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otched Right Arrow 32"/>
          <p:cNvSpPr/>
          <p:nvPr/>
        </p:nvSpPr>
        <p:spPr>
          <a:xfrm>
            <a:off x="2103099" y="3631473"/>
            <a:ext cx="3291840" cy="6792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07602" y="378822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= “permalink”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99589" y="4618058"/>
            <a:ext cx="20769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Number of observation in master_frame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525585" y="1750423"/>
            <a:ext cx="1502229" cy="74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669277" y="1946366"/>
            <a:ext cx="121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38" name="Plus 37"/>
          <p:cNvSpPr/>
          <p:nvPr/>
        </p:nvSpPr>
        <p:spPr>
          <a:xfrm>
            <a:off x="6067694" y="2808514"/>
            <a:ext cx="418011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otched Right Arrow 38"/>
          <p:cNvSpPr/>
          <p:nvPr/>
        </p:nvSpPr>
        <p:spPr>
          <a:xfrm>
            <a:off x="6801374" y="2697481"/>
            <a:ext cx="2682260" cy="6792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905877" y="2852449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= “category_list”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9757954" y="2508069"/>
            <a:ext cx="1920240" cy="105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058400" y="2713950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Data-frame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4263" y="4101737"/>
            <a:ext cx="228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Top sector to invest in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Top countries to invest in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Top companies to invest 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 smtClean="0"/>
              <a:t>Checkpoint 1 – </a:t>
            </a:r>
            <a:r>
              <a:rPr lang="en-IN" sz="2000" dirty="0" smtClean="0"/>
              <a:t>Data Cleaning</a:t>
            </a:r>
          </a:p>
          <a:p>
            <a:pPr marL="0" indent="0"/>
            <a:r>
              <a:rPr lang="en-IN" sz="1600" dirty="0" smtClean="0"/>
              <a:t> </a:t>
            </a:r>
            <a:r>
              <a:rPr lang="en-US" sz="1600" dirty="0" smtClean="0"/>
              <a:t>Load the companies and rounds data into two data frames and name them</a:t>
            </a:r>
            <a:r>
              <a:rPr lang="en-US" sz="1600" i="1" dirty="0" smtClean="0"/>
              <a:t> </a:t>
            </a:r>
            <a:r>
              <a:rPr lang="en-US" sz="1600" b="1" dirty="0" smtClean="0"/>
              <a:t>companies</a:t>
            </a:r>
            <a:r>
              <a:rPr lang="en-US" sz="1600" b="1" i="1" dirty="0" smtClean="0"/>
              <a:t> </a:t>
            </a:r>
            <a:r>
              <a:rPr lang="en-US" sz="1600" dirty="0" smtClean="0"/>
              <a:t>and</a:t>
            </a:r>
            <a:r>
              <a:rPr lang="en-US" sz="1600" b="1" dirty="0" smtClean="0"/>
              <a:t> rounds2</a:t>
            </a:r>
            <a:r>
              <a:rPr lang="en-US" sz="1600" dirty="0" smtClean="0"/>
              <a:t> respectively.</a:t>
            </a:r>
          </a:p>
          <a:p>
            <a:pPr marL="0" indent="0"/>
            <a:r>
              <a:rPr lang="en-US" sz="1600" dirty="0" smtClean="0"/>
              <a:t> Find unique values in both the tables</a:t>
            </a:r>
          </a:p>
          <a:p>
            <a:pPr marL="0" indent="0"/>
            <a:r>
              <a:rPr lang="en-US" sz="1600" dirty="0" smtClean="0"/>
              <a:t> Identify the key column which can be used as the unique key for each company</a:t>
            </a:r>
          </a:p>
          <a:p>
            <a:pPr marL="0" indent="0"/>
            <a:r>
              <a:rPr lang="en-US" sz="1600" dirty="0" smtClean="0"/>
              <a:t> Merge the two data frames so that all variables (columns) in the </a:t>
            </a:r>
            <a:r>
              <a:rPr lang="en-US" sz="1600" b="1" dirty="0" smtClean="0"/>
              <a:t>companies</a:t>
            </a:r>
            <a:r>
              <a:rPr lang="en-US" sz="1600" b="1" i="1" dirty="0" smtClean="0"/>
              <a:t> </a:t>
            </a:r>
            <a:r>
              <a:rPr lang="en-US" sz="1600" dirty="0" smtClean="0"/>
              <a:t>frame are added to the </a:t>
            </a:r>
            <a:r>
              <a:rPr lang="en-US" sz="1600" b="1" dirty="0" smtClean="0"/>
              <a:t>rounds2</a:t>
            </a:r>
            <a:r>
              <a:rPr lang="en-US" sz="1600" dirty="0" smtClean="0"/>
              <a:t> data frame. Name the merged frame </a:t>
            </a:r>
            <a:r>
              <a:rPr lang="en-US" sz="1600" b="1" dirty="0" smtClean="0"/>
              <a:t>master_frame</a:t>
            </a:r>
            <a:r>
              <a:rPr lang="en-US" sz="1600" i="1" dirty="0" smtClean="0"/>
              <a:t>. </a:t>
            </a:r>
          </a:p>
          <a:p>
            <a:pPr marL="0" indent="0"/>
            <a:r>
              <a:rPr lang="en-US" sz="1600" i="1" dirty="0" smtClean="0"/>
              <a:t> </a:t>
            </a:r>
            <a:r>
              <a:rPr lang="en-US" sz="1600" dirty="0" smtClean="0"/>
              <a:t>Find the number of observations</a:t>
            </a:r>
          </a:p>
          <a:p>
            <a:pPr marL="0" indent="0"/>
            <a:endParaRPr lang="en-US" sz="1600" dirty="0" smtClean="0"/>
          </a:p>
          <a:p>
            <a:pPr marL="0" indent="0">
              <a:buNone/>
            </a:pPr>
            <a:r>
              <a:rPr lang="en-IN" sz="1900" b="1" dirty="0" smtClean="0"/>
              <a:t>Checkpoint</a:t>
            </a:r>
            <a:r>
              <a:rPr lang="en-IN" sz="2100" b="1" dirty="0" smtClean="0"/>
              <a:t> 2 – </a:t>
            </a:r>
            <a:r>
              <a:rPr lang="en-IN" sz="2100" dirty="0" smtClean="0"/>
              <a:t>Funding Type Analysis</a:t>
            </a:r>
          </a:p>
          <a:p>
            <a:pPr marL="0" indent="0">
              <a:buNone/>
            </a:pPr>
            <a:r>
              <a:rPr lang="en-IN" sz="1600" b="1" dirty="0" smtClean="0"/>
              <a:t>Objective</a:t>
            </a:r>
          </a:p>
          <a:p>
            <a:pPr marL="0" indent="0">
              <a:buNone/>
            </a:pPr>
            <a:r>
              <a:rPr lang="en-US" sz="1600" b="1" dirty="0" smtClean="0"/>
              <a:t>Spark Funds wants to choose one of these four investment types for each potential investment they will make.</a:t>
            </a:r>
          </a:p>
          <a:p>
            <a:pPr>
              <a:buNone/>
            </a:pPr>
            <a:r>
              <a:rPr lang="en-US" sz="1600" dirty="0" smtClean="0"/>
              <a:t>Considering the constraints of Spark Funds, you have to decide one funding type which is most suitable for them.</a:t>
            </a:r>
          </a:p>
          <a:p>
            <a:r>
              <a:rPr lang="en-US" sz="1600" dirty="0" smtClean="0"/>
              <a:t>Calculating the </a:t>
            </a:r>
            <a:r>
              <a:rPr lang="en-US" sz="1600" b="1" dirty="0" smtClean="0"/>
              <a:t>most representative value of the investment amount </a:t>
            </a:r>
            <a:r>
              <a:rPr lang="en-US" sz="1600" dirty="0" smtClean="0"/>
              <a:t>for each of the four funding types (venture, angel, seed, and private equity) </a:t>
            </a:r>
          </a:p>
          <a:p>
            <a:r>
              <a:rPr lang="en-US" sz="1600" dirty="0" smtClean="0"/>
              <a:t>Based on the most representative investment amount calculated above, identifying investment type which is the most suitable for Spark Funds.</a:t>
            </a:r>
          </a:p>
          <a:p>
            <a:pPr>
              <a:buNone/>
            </a:pPr>
            <a:r>
              <a:rPr lang="en-US" sz="1600" b="1" dirty="0" smtClean="0"/>
              <a:t>Outcome</a:t>
            </a:r>
          </a:p>
          <a:p>
            <a:r>
              <a:rPr lang="en-US" sz="1600" dirty="0" smtClean="0"/>
              <a:t>“VENTURE” was identified as the most suitable Investment Type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58984"/>
            <a:ext cx="11168742" cy="45402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522514" y="1709044"/>
            <a:ext cx="114561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Checkpoint 3 –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Country Analysis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Spark Funds wants to invest in countries with the highest amount of funding for the chosen investment type. This is a part of its broader strategy to invest where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most investments are occurring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Spark Funds wants to see the top nine countries which have received the highest total funding (across ALL sectors for the chosen investment type)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 the chosen investment type, make a data frame named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top9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with the top nine countries (based on the total investment amount each country has received)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Outcome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United States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United kingdom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India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were identified as the top three countries, Spark Funds should invest in.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Checkpoint 4 –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Sector Analysis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To sort the sector of various industries which has been funded. This will give a better understanding which sector is better to invest in.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To get a merged data-frame with various investment details as well as sector information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Outcome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400" smtClean="0">
                <a:latin typeface="Times New Roman" pitchFamily="18" charset="0"/>
                <a:cs typeface="Times New Roman" pitchFamily="18" charset="0"/>
              </a:rPr>
              <a:t>master-frame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and mappings data-frames were merged. 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new data-frame had both investment and sector details.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Checkpoint</a:t>
            </a:r>
            <a:r>
              <a:rPr lang="en-US" sz="1800" dirty="0" smtClean="0"/>
              <a:t> 5 – Sector Analysis</a:t>
            </a:r>
          </a:p>
          <a:p>
            <a:pPr marL="0" indent="0">
              <a:buNone/>
            </a:pPr>
            <a:r>
              <a:rPr lang="en-US" sz="1400" b="1" dirty="0" smtClean="0"/>
              <a:t>Objective</a:t>
            </a:r>
          </a:p>
          <a:p>
            <a:pPr marL="0" indent="0">
              <a:buNone/>
            </a:pPr>
            <a:r>
              <a:rPr lang="en-US" sz="1400" dirty="0" smtClean="0"/>
              <a:t>The aim is to find out the most heavily invested main sectors in each of the three top countries (for funding type FT and investments range of 5-15 M USD).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Outcome</a:t>
            </a:r>
          </a:p>
          <a:p>
            <a:r>
              <a:rPr lang="en-US" sz="1400" dirty="0" smtClean="0"/>
              <a:t>Created three separate data frames D1, D2 and D3 for each of the three countries containing the observations of funding type FT falling within the 5-15 million USD range. The three data frames should contain:</a:t>
            </a:r>
          </a:p>
          <a:p>
            <a:r>
              <a:rPr lang="en-US" sz="1400" dirty="0" smtClean="0"/>
              <a:t>All the columns of the master_frame along with the primary sector and the main sector were present</a:t>
            </a:r>
          </a:p>
          <a:p>
            <a:r>
              <a:rPr lang="en-US" sz="1400" dirty="0" smtClean="0"/>
              <a:t>The total number (or count) of investments for each main sector in a separate column were calculated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Checkpoint 6 - </a:t>
            </a:r>
            <a:r>
              <a:rPr lang="en-US" sz="1800" dirty="0" smtClean="0"/>
              <a:t>Plots</a:t>
            </a:r>
          </a:p>
          <a:p>
            <a:pPr>
              <a:buNone/>
            </a:pPr>
            <a:r>
              <a:rPr lang="en-US" sz="1400" b="1" dirty="0" smtClean="0"/>
              <a:t>Objective</a:t>
            </a:r>
          </a:p>
          <a:p>
            <a:pPr>
              <a:buNone/>
            </a:pPr>
            <a:r>
              <a:rPr lang="en-US" sz="1400" dirty="0" smtClean="0"/>
              <a:t>To plot various charts, to get a better understanding of the analyzed data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94114"/>
            <a:ext cx="1371600" cy="4305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</a:t>
            </a:r>
            <a:r>
              <a:rPr lang="en-IN" sz="1800" dirty="0" smtClean="0"/>
              <a:t>1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sp>
        <p:nvSpPr>
          <p:cNvPr id="4098" name="AutoShape 2" descr="data:image/png;base64,iVBORw0KGgoAAAANSUhEUgAAAYUAAAEKCAYAAAD9xUlFAAAABHNCSVQICAgIfAhkiAAAAAlwSFlzAAALEgAACxIB0t1+/AAAADl0RVh0U29mdHdhcmUAbWF0cGxvdGxpYiB2ZXJzaW9uIDMuMC4yLCBodHRwOi8vbWF0cGxvdGxpYi5vcmcvOIA7rQAAFzRJREFUeJzt3X20XXV95/H3xwDiAw86xKpADDKRrmgR5Up9WlatOjBasqqogNMRq8Ra0KIjHdpaVByXj2OHsZESO1RFFBVdEjE1igqDVNsERTFRNAVGIj5Q5cGHCga+88fZ2Tlczr1330v2Pcn1/VrrLs7e+7d/53svO+dz9tNvp6qQJAngXuMuQJK08zAUJEktQ0GS1DIUJEktQ0GS1DIUJEktQ0GS1DIUJEktQ0GS1Npt3AXM1n777VdLly4ddxmStEu54oor/q2qFs/UbpcLhaVLl7Jhw4ZxlyFJu5Qk/69LOw8fSZJahoIkqdVrKCQ5MsnVSTYnOW2KNi9IsinJxiQf6rMeSdL0ejunkGQRsAp4JrAFWJ9kTVVtGmqzDPgL4ElVdVOSB/VVjyRpZn3uKRwBbK6qa6rqduB8YMWkNicCq6rqJoCq+nGP9UiSZtBnKOwPXD80vaWZN+wRwCOSXJ7kK0mO7LEeSdIM+rwkNSPmTX7M227AMuCpwAHAZUkeVVU336WjZCWwEmDJkiU7vlJJEtDvnsIW4MCh6QOAG0a0ubCqfl1V1wJXMwiJu6iq1VU1UVUTixfPeO+FJGmO+gyF9cCyJAcl2QM4Flgzqc0ngacBJNmPweGka3qsSZI0jd4OH1XV1iQnA+uARcA5VbUxyRnAhqpa0yx7VpJNwB3AqVX1k75qIqOOaPWoJh8tk6SdW2oX++CamJioOQ9zYShI+g2V5IqqmpipnXc0S5JahoIkqWUoSJJahoIkqWUoSJJahoIkqWUoSJJahoIkqWUoSJJahoIkqWUoSJJahoIkqWUoSJJahoIkqWUoSJJahoIkqWUoSJJahoIkqWUoSJJahoIkqWUoSJJahoIkqWUoSJJahoIkqWUoSJJahoIkqdVrKCQ5MsnVSTYnOW3E8hOS3JjkyubnZX3WI0ma3m59dZxkEbAKeCawBVifZE1VbZrU9CNVdXJfdUiSuutzT+EIYHNVXVNVtwPnAyt6fD9J0j3UZyjsD1w/NL2lmTfZ85J8I8kFSQ7ssR5J0gz6DIWMmFeTpj8FLK2qQ4GLgfeP7ChZmWRDkg033njjDi5TkrRNn6GwBRj+5n8AcMNwg6r6SVXd1ky+Fzh8VEdVtbqqJqpqYvHixb0UK0nqNxTWA8uSHJRkD+BYYM1wgyQPGZo8GvhWj/VIkmbQ29VHVbU1ycnAOmARcE5VbUxyBrChqtYAr0pyNLAV+ClwQl/1SJJmlqrJh/l3bhMTE7Vhw4a5rZxRpzl6tIv9bSUtXEmuqKqJmdp5R7MkqWUoSJJahoIkqWUoSJJahoIkqWUoSJJahoIkqWUoSJJahoIkqWUoSJJahoIkqWUoSJJaM4ZCks93mSdJ2vVNOXR2kj2B+wL7JXkA25+ktjfw0HmoTZI0z6Z7nsLLgVMYBMAVbA+FW4FVPdclSRqDKUOhqs4Ezkzyyqp69zzWJEkakxmfvFZV707yRGDpcPuq+kCPdUmSxmDGUEhyLnAwcCVwRzO7AENBkhaYLs9ongCW16723E5J0qx1uU/hm8CD+y5EkjR+XfYU9gM2JfkX4LZtM6vq6N6qkiSNRZdQeEPfRUiSdg5drj66NMnDgGVVdXGS+wKL+i9NkjTfugxzcSJwAXB2M2t/4JN9FiVJGo8uJ5pPAp7E4E5mquq7wIP6LEqSNB5dQuG2qrp920SS3RjcpyBJWmC6hMKlSf4SuE+SZwIfAz7VpfMkRya5OsnmJKdN0+6YJJVkolvZkqQ+dAmF04AbgasYDJK3FnjdTCslWcRg4LyjgOXAcUmWj2i3F/Aq4J+7ly1J6kOXq4/uBN7b/MzGEcDmqroGIMn5wApg06R2bwLeDrx2lv1LknawLlcfPSfJ15L8NMmtSX6W5NYOfe8PXD80vaWZN9z3Y4ADq+qiWVUtSepFl5vX/hfwXOCqWY5/lBHz2vWT3Av4G+CEGTtKVgIrAZYsWTKLEiRJs9HlnML1wDfnMCDeFuDAoekDgBuGpvcCHgVckuQ64PHAmlEnm6tqdVVNVNXE4sWLZ1mGJKmrLnsKfw6sTXIpdx376F0zrLceWJbkIOD7wLHA8UPr38JgXCUAklwCvLaqNnSuXpK0Q3UJhTcDPwf2BPbo2nFVbU1yMrCOwbAY51TVxiRnABuqas1cCpYk9adLKDywqp41l86rai2DS1iH550+RdunzuU9JEk7TpdzChcnmVMoSJJ2LV3HPvpMkn+f5SWpkqRdTJeb1/aaj0IkSePX5ea1z3eZJ0na9U25p5BkT+C+wH5JHsD2m9H2Bh46D7VJkubZdIePXg6cwiAArmB7KNzKYKA7SdICM2UoVNWZwJlJXllV757HmiRJY9Ll6qMfNsNbk+R1ST6R5LE91yVJGoMuofDXVfWzJE8G/hPwfuCsfsuSJI1Dl1C4o/nvs4GzqupCZjHchSRp19ElFL6f5GzgBQwGxrt3x/UkSbuYLh/uL2AwqN2RVXUz8EDg1F6rkiSNxYyhUFW/BH4MPLmZtRX4bp9FSZLGo8sdza8H/jvwF82s3YEP9lmUJGk8uhw++kPgaOAXAFV1A4OnpkmSFpguoXB78yjOAkhyv35LkiSNS5dQ+Ghz9dG+SU4ELgbe229ZkqRx6DJ09juTPJPBmEeHAKdX1ed6r0ySNO9mDIUkrwY+ZhBI0sLX5fDR3sC6JJclOSnJb/VdlCRpPLrcp/DGqnokg8dyPhS4NMnFvVcmSZp3sxmu4sfAD4GfAA/qpxxJ0jh1uXntFUkuAT4P7AecWFWH9l2YJGn+zXiiGXgYcEpVXdl3MZKk8epySeppSRYleehw+6r6Xq+VSZLmXZdLUk8G3gD8CLizmV2Ah5AkaYHpcqL5FOCQqnpkVf1O89MpEJIcmeTqJJuTnDZi+Z8kuSrJlUm+lGT5bH8BSdKO0yUUrgdumW3HSRYBq4CjgOXAcSM+9D/UhMxhwNuBd832fSRJO06XE83XAJck+TRw27aZVTXTB/gRwOaqugYgyfnACmDTUB+3DrW/H82ge5Kk8egSCt9rfvZgds9m3p/BXsY2W4DfndwoyUnAa5q+nz6L/iVJO1iXq4/eOMe+M6q7Ef2vAlYlOR54HfDiu3WUrARWAixZsmSO5UiSZjJlKCT5FNMczqmqo2foewtw4ND0AcAN07Q/HzhrivdaDawGmJiY8BCTJPVkuj2Fd97DvtcDy5IcBHwfOBY4frhBkmVVte15z8/GZz9L0lhNGQpVdek96biqtjb3OKwDFgHnVNXGJGcAG6pqDXBykmcAvwZuYsShI0nS/OlyonnOqmotsHbSvNOHXv9Zn+8vSZqd2YySKkla4AwFSVKry9hHjwBOZTBa6vCAeN5TIEkLTJdzCh8D/g54L3BHv+VIksapSyhsraqR9w9IkhaWLucUPpXkT5M8JMkDt/30Xpkkad512VPYdu/AqUPzCnj4ji9HkjROXcY+Omg+CpEkjV+Xq492B14BPKWZdQlwdlX9use6JElj0OXw0VnA7sB7muk/aua9rK+iJEnj0SUUHldVjx6a/kKSr/dVkCRpfLpcfXRHkoO3TSR5ON6vIEkLUpc9hVOBLya5hsGDcx4GvKTXqiRJY9Hl6qPPJ1kGHMIgFL5dVbfNsJokaRc03ZPXnl5VX0jy3EmLDk5CVX2i59okSfNsuj2F3wO+APzBiGUFGAqStMBM9+S11zcvz6iqa4eXNY/YlCQtMF2uPvr4iHkX7OhCJEnjN905hd8GHgnsM+m8wt7Ann0XJkmaf9OdUzgEeA6wL3c9r/Az4MQ+i5Ikjcd05xQuBC5M8oSq+vI81iRJGpMu5xT+JMm+2yaSPCDJOT3WJEkaky6hcGhV3bxtoqpuAh7TX0mSpHHpEgr3SvKAbRPNU9e6DI8hSdrFdPlw/5/APyXZdhnq84E391eSJGlcuox99IEkVwBPYzD20XOralPvlUmS5l2Xw0dU1Ubgo8CFwM+TLOmyXpIjk1ydZHOS00Ysf02STUm+keTzSR42q+olSTvUjKGQ5Ogk3wWuBS4FrgP+scN6i4BVwFHAcuC4JMsnNfsaMFFVhzK4S/rts6pekrRDddlTeBPweOA7VXUQ8PvA5R3WOwLYXFXXVNXtwPnAiuEGVfXFqvplM/kV4IDOlUuSdrguofDrqvoJg6uQ7lVVXwQO67De/sD1Q9NbmnlTeSkd9kAkSf3pcvXRzUnuD/xf4LwkPwa2dlgvI+bVyIbJfwEmGAzXPWr5SmAlwJIlnU5nSJLmoMuewgrgl8Crgc8A/8roZyxMtgU4cGj6AOCGyY2SPAP4K+DoqZ7oVlWrq2qiqiYWL17c4a0lSXMx7Z5Cc7L4wqp6BnAn8P5Z9L0eWNY8e+H7wLHA8ZP6fwxwNnBkVf14NoVLkna8afcUquoO4JdJ9pltx1W1FTgZWAd8C/hoVW1MckaSo5tm7wDuD3wsyZVJ1sz2fSRJO06Xcwq/Aq5K8jngF9tmVtWrZlqxqtYCayfNO33o9TO6lypJ6luXUPh08yNJWuCme/Lakqr6XlXN5jyCJGkXNt05hU9ue5Fk1HOaJUkLzHShMHyfwcP7LkSSNH7ThUJN8VqStEBNd6L50UluZbDHcJ/mNc10VdXevVcnSZpXU4ZCVS2az0IkSePX6XkKkqTfDIaCJKllKEiSWoaCJKllKEiSWoaCJKllKEiSWoaCJKnVZehsSdIIGfUk+h7VPAw45J6CJKllKEiSWoaCJKllKEiSWoaCJKllKEiSWoaCJKllKEiSWoaCJKllKEiSWr2GQpIjk1ydZHOS00Ysf0qSrybZmuSYPmuRJM2st1BIsghYBRwFLAeOS7J8UrPvAScAH+qrDklSd30OiHcEsLmqrgFIcj6wAti0rUFVXdcsu7PHOiRJHfV5+Gh/4Pqh6S3NPEnSTqrPUBg1qOycBn5NsjLJhiQbbrzxxntYliRpKn2GwhbgwKHpA4Ab5tJRVa2uqomqmli8ePEOKU6SdHd9hsJ6YFmSg5LsARwLrOnx/SRJ91BvoVBVW4GTgXXAt4CPVtXGJGckORogyeOSbAGeD5ydZGNf9UiSZtbr4zirai2wdtK804der2dwWEmStBPwjmZJUstQkCS1DAVJUstQkCS1DAVJUstQkCS1DAVJUstQkCS1DAVJUstQkCS1DAVJUstQkCS1DAVJUstQkCS1DAVJUstQkCS1DAVJUstQkCS1DAVJUstQkCS1DAVJUstQkCS1DAVJUstQkCS1dht3AdLOKG/MvL1Xvb7m7b2kmbinIElq9RoKSY5McnWSzUlOG7H83kk+0iz/5yRL+6xHkjS93kIhySJgFXAUsBw4LsnySc1eCtxUVf8R+BvgbX3VI0maWZ97CkcAm6vqmqq6HTgfWDGpzQrg/c3rC4DfTzJ/B3MlSXfRZyjsD1w/NL2lmTeyTVVtBW4B/kOPNUmSptHn1UejvvFPvsyiSxuSrARWNpM/T3L1PaxttvYD/m3Wa7nT85tmTttJ3uB28htobtvKPdtUHtalUZ+hsAU4cGj6AOCGKdpsSbIbsA/w08kdVdVqYHVPdc4oyYaqmhjX+2vX4HairnbmbaXPw0frgWVJDkqyB3AssGZSmzXAi5vXxwBfqCov2pakMeltT6GqtiY5GVgHLALOqaqNSc4ANlTVGuD/AOcm2cxgD+HYvuqRJM0sfjGfWZKVzSEsaUpuJ+pqZ95WDAVJUsthLiRJLUNhBklOSPLQcdehhSPJz8ddg+6ZJGckecaY3nttkn2bnz/d4f17+Gh6SS4BXltVG2axzm7NzXjS3ST5eVXdf9x1aG6SLKqqO3aCOpYCF1XVo3Zkvwt2TyHJ24ZTNMkbkvy3JKcmWZ/kG0ne2CxbmuRbSd6bZGOSzya5T5JjgAngvCRXNvOuS7Jfs95EExrb+l+d5LPAB5IsSvKOofd6+fz/FXRPJblfkk8n+XqSbyZ5YZLDk1ya5Iok65I8pGl7cJLPNPMvS/LbzfyDkny52RbeNN7fSFNpPge+neT9zb/ZC5Lct1l2XZLTk3wJeH6S9yU5JslRST461MdTk3xqRN9TbTOHN9vWl5vPi282809I8rdD61+U5KlDtewHvBU4uPlsekeSc5OsGFrnvCRHz/bvsGBDgcFYSy8cmn4BcCOwjMG4TIcBhyd5SrN8GbCqqh4J3Aw8r6ouADYAL6qqw6rq32d4z8OBFVV1PIPB/m6pqscBjwNOTHLQDvrdNH+OBG6oqkc338g+A7wbOKaqDgfOAd7ctF0NvLKZ/1rgPc38M4Gzmm3hh/NavWbrEGB1VR0K3AoMH575VVU9uarOH5r3OeDxSe7XTL8Q+Mhwh0l2Z+pt5h+AV1XVE+ZQ62nAvzafTacCfw+8pHnPfYAnAmtn2+mCfchOVX0tyYOa8wGLgZuAQ4FnAV9rmt2fQRh8D7i2qq5s5l8BLJ3D264ZCo5nAYc2exswuFt7GXDtHPrV+FwFvDPJ24CLGGxHjwI+14zduAj4QZL7M/hH+LFsH4vg3s1/nwQ8r3l9Lo4GvDO7vqoub15/EHgV8M5m+iOTGzf3Y30G+IMkFwDPBv58UrNDGL3N7APsW1WXNu3OZTCq9JxU1aVJViV5EPBc4ONzOYy9YEOhcQGDO6UfzGDPYSnwlqo6e7hRc2zutqFZdwD3maLPrWzfw9pz0rJfDHfL4FvjujnUrZ1EVX0nyeHAfwbewuCb4cbJ3+yS7A3cXFWHTdVVv5VqB5n8/2l4+heM9hHgJAY34K6vqp9NWh5GbzP7jni/bYY/Z+DunzVTORd4EYMbgf+44zp3sZAPH8EgCI5lEAwXMLi7+o+bb3Uk2b9J1en8DNhraPo6BoeJYPu3v1HWAa9odh1J8oihXUztIpo9zV9W1QcZfGP8XWBxkic0y3dP8siquhW4Nsnzm/lJ8uimm8vZfrf+i+b3N9AsLdn2/xY4DvhSh3UuAR4LnMiIvQngakZvMzcDtyR5ctNueNu4Djgsyb2SHMjgkPdkkz+bAN4HnAJQVRs71H43CzoUmj/KXsD3q+oHVfVZ4EPAl5NcxSAoJv9RJ3sf8HfbTjQDbwTOTHIZgz2Kqfw9sAn4anPy6GwW/p7ZQvQ7wL8kuRL4K+B0Bl8y3pbk68CVDA4bweAf9Uub+RvZ/vyQPwNOSrKewWFE7by+Bbw4yTeABwJnzbRCcyXSRQwO/Vw0YvntTL3NvARYleTLwPA5y8sZHGq+isGXka+O6PcnwOXNBRDvaOb9qPkd/qHTbzuCl6RKEv1d4jmf799cLXUV8NiqumUufSzoPQVJ+k2Rwc103wbePddAAPcUJElD3FOQJLUMBUlSy1CQJLUMBWkMMhg363+Puw5pMk80S5Ja7ilIQJLHNSNj7pnByKgbk3S+XrwZYfOyJF9tfp7YzP/DJBc3dzg/JMl3kjy4GU3zoqbN7zU3R16Z5GtJZrqhUuqNewpSI8n/YDDGzH2ALVX1llmse1/gzqr6VZJlwIeraqJZ9kHgKwxGXD2vqj7cDIP82qp6TjPU8lur6vJmCJZf+TwOjYvDLkjbnQGsB37FYHTM2dgd+NskhzEY/uQRQ8teCXwT+EpVfXjEupcD70pyHvCJqtoy68qlHcTDR9J2D2QwnPpejBiVMslJQ4d5Jj+i9dXAj4BHM3gw0x5Dy/YH7gR+K8nd/s1V1VuBlzHYQ/lKmofzSONgKEjbrQb+GjiPEc88qKpVzQNNDquqGyYt3gf4QVXdCfwRgzHzSbIbg8HJjmcwUNlrJveb5OCquqqq3sbgoU6GgsbGw0cSkOS/Alur6kNJFgH/lOTpVfWFjl28B/h4M3T2F9k+9v5fApdV1WXNSKvrk3x60rqnJHkag8NOm4B/vMe/kDRHnmiWJLU8fCRJahkKkqSWoSBJahkKkqSWoSBJahkKkqSWoSBJahkKkqTW/weXsUjqmyA/q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ownload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67640" y="2105274"/>
            <a:ext cx="5858347" cy="3812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5" name="Picture 4" descr="download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51311" y="1877937"/>
            <a:ext cx="7315200" cy="37390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239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PINAKI MAHAPATRA</cp:lastModifiedBy>
  <cp:revision>38</cp:revision>
  <dcterms:created xsi:type="dcterms:W3CDTF">2016-06-09T08:16:28Z</dcterms:created>
  <dcterms:modified xsi:type="dcterms:W3CDTF">2020-10-31T03:29:45Z</dcterms:modified>
</cp:coreProperties>
</file>