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76259-0E4B-4B0E-BB4E-F51566454A7F}" type="datetimeFigureOut">
              <a:rPr lang="en-IN" smtClean="0"/>
              <a:t>12-11-2019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88CAA-1FCF-49FF-94E4-1D18AA1145C8}" type="slidenum">
              <a:rPr lang="en-IN" smtClean="0"/>
              <a:t>‹#›</a:t>
            </a:fld>
            <a:endParaRPr lang="en-IN"/>
          </a:p>
        </p:txBody>
      </p:sp>
    </p:spTree>
    <p:extLst>
      <p:ext uri="{BB962C8B-B14F-4D97-AF65-F5344CB8AC3E}">
        <p14:creationId xmlns:p14="http://schemas.microsoft.com/office/powerpoint/2010/main" val="2519373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5288CAA-1FCF-49FF-94E4-1D18AA1145C8}" type="slidenum">
              <a:rPr lang="en-IN" smtClean="0"/>
              <a:t>1</a:t>
            </a:fld>
            <a:endParaRPr lang="en-IN"/>
          </a:p>
        </p:txBody>
      </p:sp>
    </p:spTree>
    <p:extLst>
      <p:ext uri="{BB962C8B-B14F-4D97-AF65-F5344CB8AC3E}">
        <p14:creationId xmlns:p14="http://schemas.microsoft.com/office/powerpoint/2010/main" val="278164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470E05-042E-4564-AE99-F4B1E42A4075}"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F6A8D-F258-4D20-937D-CCF9DEDD8D47}" type="slidenum">
              <a:rPr lang="en-IN" smtClean="0"/>
              <a:t>‹#›</a:t>
            </a:fld>
            <a:endParaRPr lang="en-IN"/>
          </a:p>
        </p:txBody>
      </p:sp>
    </p:spTree>
    <p:extLst>
      <p:ext uri="{BB962C8B-B14F-4D97-AF65-F5344CB8AC3E}">
        <p14:creationId xmlns:p14="http://schemas.microsoft.com/office/powerpoint/2010/main" val="139291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470E05-042E-4564-AE99-F4B1E42A4075}"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F6A8D-F258-4D20-937D-CCF9DEDD8D47}" type="slidenum">
              <a:rPr lang="en-IN" smtClean="0"/>
              <a:t>‹#›</a:t>
            </a:fld>
            <a:endParaRPr lang="en-IN"/>
          </a:p>
        </p:txBody>
      </p:sp>
    </p:spTree>
    <p:extLst>
      <p:ext uri="{BB962C8B-B14F-4D97-AF65-F5344CB8AC3E}">
        <p14:creationId xmlns:p14="http://schemas.microsoft.com/office/powerpoint/2010/main" val="252211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470E05-042E-4564-AE99-F4B1E42A4075}"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F6A8D-F258-4D20-937D-CCF9DEDD8D47}" type="slidenum">
              <a:rPr lang="en-IN" smtClean="0"/>
              <a:t>‹#›</a:t>
            </a:fld>
            <a:endParaRPr lang="en-IN"/>
          </a:p>
        </p:txBody>
      </p:sp>
    </p:spTree>
    <p:extLst>
      <p:ext uri="{BB962C8B-B14F-4D97-AF65-F5344CB8AC3E}">
        <p14:creationId xmlns:p14="http://schemas.microsoft.com/office/powerpoint/2010/main" val="2469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470E05-042E-4564-AE99-F4B1E42A4075}"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F6A8D-F258-4D20-937D-CCF9DEDD8D47}" type="slidenum">
              <a:rPr lang="en-IN" smtClean="0"/>
              <a:t>‹#›</a:t>
            </a:fld>
            <a:endParaRPr lang="en-IN"/>
          </a:p>
        </p:txBody>
      </p:sp>
    </p:spTree>
    <p:extLst>
      <p:ext uri="{BB962C8B-B14F-4D97-AF65-F5344CB8AC3E}">
        <p14:creationId xmlns:p14="http://schemas.microsoft.com/office/powerpoint/2010/main" val="344564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70E05-042E-4564-AE99-F4B1E42A4075}"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F6A8D-F258-4D20-937D-CCF9DEDD8D47}" type="slidenum">
              <a:rPr lang="en-IN" smtClean="0"/>
              <a:t>‹#›</a:t>
            </a:fld>
            <a:endParaRPr lang="en-IN"/>
          </a:p>
        </p:txBody>
      </p:sp>
    </p:spTree>
    <p:extLst>
      <p:ext uri="{BB962C8B-B14F-4D97-AF65-F5344CB8AC3E}">
        <p14:creationId xmlns:p14="http://schemas.microsoft.com/office/powerpoint/2010/main" val="248992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4470E05-042E-4564-AE99-F4B1E42A4075}" type="datetimeFigureOut">
              <a:rPr lang="en-IN" smtClean="0"/>
              <a:t>12-11-2019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6A8D-F258-4D20-937D-CCF9DEDD8D47}" type="slidenum">
              <a:rPr lang="en-IN" smtClean="0"/>
              <a:t>‹#›</a:t>
            </a:fld>
            <a:endParaRPr lang="en-IN"/>
          </a:p>
        </p:txBody>
      </p:sp>
    </p:spTree>
    <p:extLst>
      <p:ext uri="{BB962C8B-B14F-4D97-AF65-F5344CB8AC3E}">
        <p14:creationId xmlns:p14="http://schemas.microsoft.com/office/powerpoint/2010/main" val="3109294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4470E05-042E-4564-AE99-F4B1E42A4075}" type="datetimeFigureOut">
              <a:rPr lang="en-IN" smtClean="0"/>
              <a:t>12-11-2019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EF6A8D-F258-4D20-937D-CCF9DEDD8D47}" type="slidenum">
              <a:rPr lang="en-IN" smtClean="0"/>
              <a:t>‹#›</a:t>
            </a:fld>
            <a:endParaRPr lang="en-IN"/>
          </a:p>
        </p:txBody>
      </p:sp>
    </p:spTree>
    <p:extLst>
      <p:ext uri="{BB962C8B-B14F-4D97-AF65-F5344CB8AC3E}">
        <p14:creationId xmlns:p14="http://schemas.microsoft.com/office/powerpoint/2010/main" val="302586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470E05-042E-4564-AE99-F4B1E42A4075}" type="datetimeFigureOut">
              <a:rPr lang="en-IN" smtClean="0"/>
              <a:t>12-11-2019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F6A8D-F258-4D20-937D-CCF9DEDD8D47}" type="slidenum">
              <a:rPr lang="en-IN" smtClean="0"/>
              <a:t>‹#›</a:t>
            </a:fld>
            <a:endParaRPr lang="en-IN"/>
          </a:p>
        </p:txBody>
      </p:sp>
    </p:spTree>
    <p:extLst>
      <p:ext uri="{BB962C8B-B14F-4D97-AF65-F5344CB8AC3E}">
        <p14:creationId xmlns:p14="http://schemas.microsoft.com/office/powerpoint/2010/main" val="166839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70E05-042E-4564-AE99-F4B1E42A4075}" type="datetimeFigureOut">
              <a:rPr lang="en-IN" smtClean="0"/>
              <a:t>12-11-2019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EF6A8D-F258-4D20-937D-CCF9DEDD8D47}" type="slidenum">
              <a:rPr lang="en-IN" smtClean="0"/>
              <a:t>‹#›</a:t>
            </a:fld>
            <a:endParaRPr lang="en-IN"/>
          </a:p>
        </p:txBody>
      </p:sp>
    </p:spTree>
    <p:extLst>
      <p:ext uri="{BB962C8B-B14F-4D97-AF65-F5344CB8AC3E}">
        <p14:creationId xmlns:p14="http://schemas.microsoft.com/office/powerpoint/2010/main" val="207053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70E05-042E-4564-AE99-F4B1E42A4075}" type="datetimeFigureOut">
              <a:rPr lang="en-IN" smtClean="0"/>
              <a:t>12-11-2019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6A8D-F258-4D20-937D-CCF9DEDD8D47}" type="slidenum">
              <a:rPr lang="en-IN" smtClean="0"/>
              <a:t>‹#›</a:t>
            </a:fld>
            <a:endParaRPr lang="en-IN"/>
          </a:p>
        </p:txBody>
      </p:sp>
    </p:spTree>
    <p:extLst>
      <p:ext uri="{BB962C8B-B14F-4D97-AF65-F5344CB8AC3E}">
        <p14:creationId xmlns:p14="http://schemas.microsoft.com/office/powerpoint/2010/main" val="396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70E05-042E-4564-AE99-F4B1E42A4075}" type="datetimeFigureOut">
              <a:rPr lang="en-IN" smtClean="0"/>
              <a:t>12-11-2019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6A8D-F258-4D20-937D-CCF9DEDD8D47}" type="slidenum">
              <a:rPr lang="en-IN" smtClean="0"/>
              <a:t>‹#›</a:t>
            </a:fld>
            <a:endParaRPr lang="en-IN"/>
          </a:p>
        </p:txBody>
      </p:sp>
    </p:spTree>
    <p:extLst>
      <p:ext uri="{BB962C8B-B14F-4D97-AF65-F5344CB8AC3E}">
        <p14:creationId xmlns:p14="http://schemas.microsoft.com/office/powerpoint/2010/main" val="134971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70E05-042E-4564-AE99-F4B1E42A4075}" type="datetimeFigureOut">
              <a:rPr lang="en-IN" smtClean="0"/>
              <a:t>12-11-2019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F6A8D-F258-4D20-937D-CCF9DEDD8D47}" type="slidenum">
              <a:rPr lang="en-IN" smtClean="0"/>
              <a:t>‹#›</a:t>
            </a:fld>
            <a:endParaRPr lang="en-IN"/>
          </a:p>
        </p:txBody>
      </p:sp>
    </p:spTree>
    <p:extLst>
      <p:ext uri="{BB962C8B-B14F-4D97-AF65-F5344CB8AC3E}">
        <p14:creationId xmlns:p14="http://schemas.microsoft.com/office/powerpoint/2010/main" val="307579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801"/>
            <a:ext cx="7772400" cy="1971650"/>
          </a:xfrm>
          <a:solidFill>
            <a:schemeClr val="accent2"/>
          </a:solidFill>
        </p:spPr>
        <p:txBody>
          <a:bodyPr>
            <a:normAutofit/>
          </a:bodyPr>
          <a:lstStyle/>
          <a:p>
            <a:r>
              <a:rPr lang="en-US" smtClean="0"/>
              <a:t> </a:t>
            </a:r>
            <a:r>
              <a:rPr lang="en-US" dirty="0" smtClean="0"/>
              <a:t>CAPACITOR</a:t>
            </a:r>
            <a:br>
              <a:rPr lang="en-US" dirty="0" smtClean="0"/>
            </a:br>
            <a:endParaRPr lang="en-IN" dirty="0"/>
          </a:p>
        </p:txBody>
      </p:sp>
      <p:sp>
        <p:nvSpPr>
          <p:cNvPr id="3" name="Subtitle 2"/>
          <p:cNvSpPr>
            <a:spLocks noGrp="1"/>
          </p:cNvSpPr>
          <p:nvPr>
            <p:ph type="subTitle" idx="1"/>
          </p:nvPr>
        </p:nvSpPr>
        <p:spPr>
          <a:xfrm>
            <a:off x="1403648" y="3851564"/>
            <a:ext cx="6552728" cy="2673780"/>
          </a:xfrm>
        </p:spPr>
        <p:txBody>
          <a:bodyPr>
            <a:normAutofit fontScale="85000" lnSpcReduction="20000"/>
          </a:bodyPr>
          <a:lstStyle/>
          <a:p>
            <a:pPr marL="514350" indent="-514350">
              <a:buAutoNum type="arabicPeriod"/>
            </a:pPr>
            <a:r>
              <a:rPr lang="en-US" dirty="0" smtClean="0"/>
              <a:t>CACITOR</a:t>
            </a:r>
          </a:p>
          <a:p>
            <a:pPr marL="514350" indent="-514350">
              <a:buAutoNum type="arabicPeriod"/>
            </a:pPr>
            <a:r>
              <a:rPr lang="en-US" dirty="0" smtClean="0"/>
              <a:t>CAPACITANCE</a:t>
            </a:r>
          </a:p>
          <a:p>
            <a:pPr marL="514350" indent="-514350">
              <a:buAutoNum type="arabicPeriod"/>
            </a:pPr>
            <a:r>
              <a:rPr lang="en-US" dirty="0" smtClean="0"/>
              <a:t>STORED ENERGY</a:t>
            </a:r>
          </a:p>
          <a:p>
            <a:pPr marL="514350" indent="-514350">
              <a:buAutoNum type="arabicPeriod"/>
            </a:pPr>
            <a:r>
              <a:rPr lang="en-US" dirty="0" smtClean="0"/>
              <a:t>ELECTRICAL CIRCUIT</a:t>
            </a:r>
          </a:p>
          <a:p>
            <a:pPr marL="514350" indent="-514350">
              <a:buAutoNum type="arabicPeriod"/>
            </a:pPr>
            <a:r>
              <a:rPr lang="en-US" dirty="0" smtClean="0"/>
              <a:t>NETWORK</a:t>
            </a:r>
          </a:p>
          <a:p>
            <a:pPr marL="514350" indent="-514350">
              <a:buAutoNum type="arabicPeriod"/>
            </a:pPr>
            <a:r>
              <a:rPr lang="en-US" dirty="0" smtClean="0"/>
              <a:t>APPLICATION</a:t>
            </a:r>
            <a:endParaRPr lang="en-IN" dirty="0"/>
          </a:p>
        </p:txBody>
      </p:sp>
    </p:spTree>
    <p:extLst>
      <p:ext uri="{BB962C8B-B14F-4D97-AF65-F5344CB8AC3E}">
        <p14:creationId xmlns:p14="http://schemas.microsoft.com/office/powerpoint/2010/main" val="2080039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0"/>
            <a:ext cx="8136904" cy="1152128"/>
          </a:xfrm>
          <a:solidFill>
            <a:schemeClr val="accent2"/>
          </a:solidFill>
        </p:spPr>
        <p:txBody>
          <a:bodyPr/>
          <a:lstStyle/>
          <a:p>
            <a:r>
              <a:rPr lang="en-US" dirty="0" smtClean="0"/>
              <a:t>NETWORK</a:t>
            </a:r>
            <a:endParaRPr lang="en-IN" dirty="0"/>
          </a:p>
        </p:txBody>
      </p:sp>
      <p:sp>
        <p:nvSpPr>
          <p:cNvPr id="3" name="Subtitle 2"/>
          <p:cNvSpPr>
            <a:spLocks noGrp="1"/>
          </p:cNvSpPr>
          <p:nvPr>
            <p:ph type="subTitle" idx="1"/>
          </p:nvPr>
        </p:nvSpPr>
        <p:spPr>
          <a:xfrm>
            <a:off x="1371600" y="2060848"/>
            <a:ext cx="6368752" cy="3577952"/>
          </a:xfrm>
        </p:spPr>
        <p:txBody>
          <a:bodyPr>
            <a:normAutofit fontScale="55000" lnSpcReduction="20000"/>
          </a:bodyPr>
          <a:lstStyle/>
          <a:p>
            <a:r>
              <a:rPr lang="en-IN" dirty="0" smtClean="0"/>
              <a:t>Capacitors in a parallel configuration each have the same potential difference (voltage).Their total capacitance (C </a:t>
            </a:r>
            <a:r>
              <a:rPr lang="en-IN" dirty="0" err="1" smtClean="0"/>
              <a:t>eq</a:t>
            </a:r>
            <a:r>
              <a:rPr lang="en-IN" dirty="0" smtClean="0"/>
              <a:t>) is given by:</a:t>
            </a:r>
          </a:p>
          <a:p>
            <a:r>
              <a:rPr lang="en-IN" dirty="0" smtClean="0"/>
              <a:t>C(</a:t>
            </a:r>
            <a:r>
              <a:rPr lang="en-IN" dirty="0" err="1" smtClean="0"/>
              <a:t>eq</a:t>
            </a:r>
            <a:r>
              <a:rPr lang="en-IN" dirty="0" smtClean="0"/>
              <a:t>)=C1+C2+……………+</a:t>
            </a:r>
            <a:r>
              <a:rPr lang="en-IN" dirty="0" err="1" smtClean="0"/>
              <a:t>Cn</a:t>
            </a:r>
            <a:r>
              <a:rPr lang="en-IN" dirty="0" smtClean="0"/>
              <a:t> </a:t>
            </a:r>
          </a:p>
          <a:p>
            <a:r>
              <a:rPr lang="en-IN" dirty="0" smtClean="0"/>
              <a:t>The reason for putting capacitors in parallel is to increase the total amount of charge stored. In other words, increasing the capacitance also increases the amount of energy that can be stored. Its expression is:</a:t>
            </a:r>
          </a:p>
          <a:p>
            <a:r>
              <a:rPr lang="en-US" dirty="0" smtClean="0"/>
              <a:t>E(stored)=c*v*v/2</a:t>
            </a:r>
            <a:endParaRPr lang="en-IN" dirty="0" smtClean="0"/>
          </a:p>
          <a:p>
            <a:r>
              <a:rPr lang="en-IN" dirty="0" smtClean="0"/>
              <a:t> </a:t>
            </a:r>
          </a:p>
          <a:p>
            <a:r>
              <a:rPr lang="en-IN" dirty="0" smtClean="0"/>
              <a:t>The current through capacitors in series stays the same, but the voltage across each capacitor can be different. The sum of the potential differences (voltage) is equal to the total voltage. </a:t>
            </a:r>
          </a:p>
          <a:p>
            <a:endParaRPr lang="en-IN" dirty="0" smtClean="0"/>
          </a:p>
          <a:p>
            <a:endParaRPr lang="en-IN" dirty="0" smtClean="0"/>
          </a:p>
          <a:p>
            <a:endParaRPr lang="en-IN" dirty="0"/>
          </a:p>
        </p:txBody>
      </p:sp>
    </p:spTree>
    <p:extLst>
      <p:ext uri="{BB962C8B-B14F-4D97-AF65-F5344CB8AC3E}">
        <p14:creationId xmlns:p14="http://schemas.microsoft.com/office/powerpoint/2010/main" val="1354108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half" idx="2"/>
          </p:nvPr>
        </p:nvSpPr>
        <p:spPr/>
        <p:txBody>
          <a:bodyPr/>
          <a:lstStyle/>
          <a:p>
            <a:r>
              <a:rPr lang="en-US" dirty="0" smtClean="0"/>
              <a:t>Parallel circuit</a:t>
            </a:r>
            <a:endParaRPr lang="en-IN" dirty="0"/>
          </a:p>
        </p:txBody>
      </p:sp>
      <p:pic>
        <p:nvPicPr>
          <p:cNvPr id="2051"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00943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702624" cy="1368152"/>
          </a:xfrm>
          <a:solidFill>
            <a:schemeClr val="accent2"/>
          </a:solidFill>
        </p:spPr>
        <p:txBody>
          <a:bodyPr/>
          <a:lstStyle/>
          <a:p>
            <a:r>
              <a:rPr lang="en-US" dirty="0" smtClean="0"/>
              <a:t>APPLICATION</a:t>
            </a:r>
            <a:endParaRPr lang="en-IN" dirty="0"/>
          </a:p>
        </p:txBody>
      </p:sp>
      <p:sp>
        <p:nvSpPr>
          <p:cNvPr id="3" name="Subtitle 2"/>
          <p:cNvSpPr>
            <a:spLocks noGrp="1"/>
          </p:cNvSpPr>
          <p:nvPr>
            <p:ph type="subTitle" idx="1"/>
          </p:nvPr>
        </p:nvSpPr>
        <p:spPr>
          <a:xfrm>
            <a:off x="1371600" y="2564904"/>
            <a:ext cx="6368752" cy="2880320"/>
          </a:xfrm>
        </p:spPr>
        <p:txBody>
          <a:bodyPr>
            <a:normAutofit lnSpcReduction="10000"/>
          </a:bodyPr>
          <a:lstStyle/>
          <a:p>
            <a:r>
              <a:rPr lang="en-US" dirty="0" smtClean="0"/>
              <a:t>1.Energy storage</a:t>
            </a:r>
          </a:p>
          <a:p>
            <a:r>
              <a:rPr lang="en-US" dirty="0" smtClean="0"/>
              <a:t>2.Power factor correction</a:t>
            </a:r>
          </a:p>
          <a:p>
            <a:r>
              <a:rPr lang="en-US" dirty="0" smtClean="0"/>
              <a:t>3.Filtering</a:t>
            </a:r>
          </a:p>
          <a:p>
            <a:r>
              <a:rPr lang="en-US" dirty="0" smtClean="0"/>
              <a:t>4.Sensing</a:t>
            </a:r>
          </a:p>
          <a:p>
            <a:r>
              <a:rPr lang="en-US" dirty="0" smtClean="0"/>
              <a:t>5.Pulsed power and weapons </a:t>
            </a:r>
            <a:endParaRPr lang="en-IN" dirty="0"/>
          </a:p>
        </p:txBody>
      </p:sp>
    </p:spTree>
    <p:extLst>
      <p:ext uri="{BB962C8B-B14F-4D97-AF65-F5344CB8AC3E}">
        <p14:creationId xmlns:p14="http://schemas.microsoft.com/office/powerpoint/2010/main" val="392319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204864"/>
            <a:ext cx="7772400" cy="1470025"/>
          </a:xfrm>
          <a:solidFill>
            <a:schemeClr val="accent2"/>
          </a:solidFill>
        </p:spPr>
        <p:txBody>
          <a:bodyPr/>
          <a:lstStyle/>
          <a:p>
            <a:r>
              <a:rPr lang="en-US" dirty="0" smtClean="0"/>
              <a:t>GROUP</a:t>
            </a:r>
            <a:endParaRPr lang="en-IN" dirty="0"/>
          </a:p>
        </p:txBody>
      </p:sp>
      <p:sp>
        <p:nvSpPr>
          <p:cNvPr id="3" name="Subtitle 2"/>
          <p:cNvSpPr>
            <a:spLocks noGrp="1"/>
          </p:cNvSpPr>
          <p:nvPr>
            <p:ph type="subTitle" idx="1"/>
          </p:nvPr>
        </p:nvSpPr>
        <p:spPr>
          <a:xfrm>
            <a:off x="692728" y="3768436"/>
            <a:ext cx="7286538" cy="2938118"/>
          </a:xfrm>
        </p:spPr>
        <p:txBody>
          <a:bodyPr>
            <a:noAutofit/>
          </a:bodyPr>
          <a:lstStyle/>
          <a:p>
            <a:pPr algn="just"/>
            <a:r>
              <a:rPr lang="en-IN" sz="1600" dirty="0" smtClean="0"/>
              <a:t>    1.PINAKI </a:t>
            </a:r>
            <a:r>
              <a:rPr lang="en-IN" sz="1600" dirty="0"/>
              <a:t>SUBHRA BHATTACHARYA (Roll No – 212434</a:t>
            </a:r>
            <a:r>
              <a:rPr lang="en-IN" sz="1600" dirty="0" smtClean="0"/>
              <a:t>)</a:t>
            </a:r>
          </a:p>
          <a:p>
            <a:pPr algn="just"/>
            <a:endParaRPr lang="en-IN" sz="1600" dirty="0" smtClean="0"/>
          </a:p>
          <a:p>
            <a:pPr algn="just"/>
            <a:r>
              <a:rPr lang="en-IN" sz="1600" dirty="0"/>
              <a:t> </a:t>
            </a:r>
            <a:r>
              <a:rPr lang="en-IN" sz="1600" dirty="0" smtClean="0"/>
              <a:t>   2.SOHAM </a:t>
            </a:r>
            <a:r>
              <a:rPr lang="en-IN" sz="1600" dirty="0"/>
              <a:t>NANDI  (Roll No-212455)</a:t>
            </a:r>
          </a:p>
          <a:p>
            <a:pPr algn="just"/>
            <a:endParaRPr lang="en-IN" sz="1600" dirty="0"/>
          </a:p>
          <a:p>
            <a:pPr algn="just"/>
            <a:r>
              <a:rPr lang="en-IN" sz="1600" dirty="0"/>
              <a:t>    3. SAYON ISLAM     (Roll No – 212452 )</a:t>
            </a:r>
          </a:p>
          <a:p>
            <a:pPr algn="just"/>
            <a:endParaRPr lang="en-IN" sz="1600" dirty="0"/>
          </a:p>
          <a:p>
            <a:pPr algn="just"/>
            <a:r>
              <a:rPr lang="en-IN" sz="1600" dirty="0"/>
              <a:t>    4. QASID SHOAIB    (Roll No – 212443 )</a:t>
            </a:r>
          </a:p>
          <a:p>
            <a:pPr algn="just"/>
            <a:endParaRPr lang="en-IN" sz="1600" dirty="0"/>
          </a:p>
          <a:p>
            <a:pPr algn="just"/>
            <a:r>
              <a:rPr lang="en-IN" sz="1600" dirty="0"/>
              <a:t>    </a:t>
            </a:r>
            <a:r>
              <a:rPr lang="en-IN" sz="1600" dirty="0" smtClean="0"/>
              <a:t>5</a:t>
            </a:r>
            <a:r>
              <a:rPr lang="en-IN" sz="1600" dirty="0"/>
              <a:t>. ANIMESH MONDAL (Roll No -212409)</a:t>
            </a:r>
          </a:p>
          <a:p>
            <a:endParaRPr lang="en-IN" sz="1600" dirty="0"/>
          </a:p>
        </p:txBody>
      </p:sp>
    </p:spTree>
    <p:extLst>
      <p:ext uri="{BB962C8B-B14F-4D97-AF65-F5344CB8AC3E}">
        <p14:creationId xmlns:p14="http://schemas.microsoft.com/office/powerpoint/2010/main" val="211589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IN" dirty="0" smtClean="0"/>
              <a:t> </a:t>
            </a:r>
            <a:r>
              <a:rPr lang="en-IN" u="sng" dirty="0" smtClean="0"/>
              <a:t>Capacitor</a:t>
            </a:r>
            <a:endParaRPr lang="en-IN" u="sng" dirty="0"/>
          </a:p>
        </p:txBody>
      </p:sp>
      <p:sp>
        <p:nvSpPr>
          <p:cNvPr id="3" name="Content Placeholder 2"/>
          <p:cNvSpPr>
            <a:spLocks noGrp="1"/>
          </p:cNvSpPr>
          <p:nvPr>
            <p:ph idx="1"/>
          </p:nvPr>
        </p:nvSpPr>
        <p:spPr/>
        <p:txBody>
          <a:bodyPr>
            <a:normAutofit fontScale="85000" lnSpcReduction="20000"/>
          </a:bodyPr>
          <a:lstStyle/>
          <a:p>
            <a:r>
              <a:rPr lang="en-IN" dirty="0" smtClean="0"/>
              <a:t>A Capacitor is an electrical device that can store energy in the electric field between a pair of closely spaced conductors (called 'plates'). When current is applied to the capacitor, electric charges of equal magnitude, but opposite polarity, build up on each plate.</a:t>
            </a:r>
          </a:p>
          <a:p>
            <a:r>
              <a:rPr lang="en-IN" dirty="0" smtClean="0"/>
              <a:t>Capacitors are used in electrical circuits as energy-storage devices. They can also be used to differentiate between high-frequency and low-frequency signals and this makes them useful in electronic filters. Capacitors are occasionally referred to as Condensers. This is now considered an antiquated term. A capacitor consists of two conductive electrodes, or plates, separated by a dielectric.</a:t>
            </a:r>
          </a:p>
          <a:p>
            <a:endParaRPr lang="en-IN" dirty="0"/>
          </a:p>
        </p:txBody>
      </p:sp>
    </p:spTree>
    <p:extLst>
      <p:ext uri="{BB962C8B-B14F-4D97-AF65-F5344CB8AC3E}">
        <p14:creationId xmlns:p14="http://schemas.microsoft.com/office/powerpoint/2010/main" val="1272674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CAPACITOR</a:t>
            </a:r>
            <a:endParaRPr lang="en-IN" dirty="0"/>
          </a:p>
        </p:txBody>
      </p:sp>
      <p:sp>
        <p:nvSpPr>
          <p:cNvPr id="4" name="Text Placeholder 3"/>
          <p:cNvSpPr>
            <a:spLocks noGrp="1"/>
          </p:cNvSpPr>
          <p:nvPr>
            <p:ph type="body" sz="half" idx="2"/>
          </p:nvPr>
        </p:nvSpPr>
        <p:spPr/>
        <p:txBody>
          <a:bodyPr/>
          <a:lstStyle/>
          <a:p>
            <a:endParaRPr lang="en-IN"/>
          </a:p>
        </p:txBody>
      </p:sp>
      <p:pic>
        <p:nvPicPr>
          <p:cNvPr id="1027"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9972" b="19972"/>
          <a:stretch>
            <a:fillRect/>
          </a:stretch>
        </p:blipFill>
        <p:spPr bwMode="auto">
          <a:xfrm>
            <a:off x="1792288" y="612775"/>
            <a:ext cx="4788000" cy="35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43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9107" y="180256"/>
            <a:ext cx="7332565" cy="1246762"/>
          </a:xfrm>
          <a:solidFill>
            <a:schemeClr val="accent2"/>
          </a:solidFill>
        </p:spPr>
        <p:txBody>
          <a:bodyPr/>
          <a:lstStyle/>
          <a:p>
            <a:r>
              <a:rPr lang="en-IN" u="sng" dirty="0" smtClean="0"/>
              <a:t>Capacitance</a:t>
            </a:r>
            <a:endParaRPr lang="en-IN" u="sng" dirty="0"/>
          </a:p>
        </p:txBody>
      </p:sp>
      <p:sp>
        <p:nvSpPr>
          <p:cNvPr id="3" name="Subtitle 2"/>
          <p:cNvSpPr>
            <a:spLocks noGrp="1"/>
          </p:cNvSpPr>
          <p:nvPr>
            <p:ph type="subTitle" idx="1"/>
          </p:nvPr>
        </p:nvSpPr>
        <p:spPr>
          <a:xfrm>
            <a:off x="1157179" y="1556792"/>
            <a:ext cx="6400800" cy="4365104"/>
          </a:xfrm>
        </p:spPr>
        <p:txBody>
          <a:bodyPr>
            <a:normAutofit fontScale="70000" lnSpcReduction="20000"/>
          </a:bodyPr>
          <a:lstStyle/>
          <a:p>
            <a:r>
              <a:rPr lang="en-IN" dirty="0" smtClean="0"/>
              <a:t>When electric charge accumulates on the plates, an electric field is created in the region between the plates that is proportional to the amount of accumulated charge. This electric field creates a potential difference</a:t>
            </a:r>
          </a:p>
          <a:p>
            <a:endParaRPr lang="en-IN" dirty="0" smtClean="0"/>
          </a:p>
          <a:p>
            <a:r>
              <a:rPr lang="en-IN" dirty="0" smtClean="0"/>
              <a:t>                                        V= </a:t>
            </a:r>
            <a:r>
              <a:rPr lang="en-IN" dirty="0" err="1" smtClean="0"/>
              <a:t>E•d</a:t>
            </a:r>
            <a:endParaRPr lang="en-IN" dirty="0" smtClean="0"/>
          </a:p>
          <a:p>
            <a:endParaRPr lang="en-IN" dirty="0" smtClean="0"/>
          </a:p>
          <a:p>
            <a:r>
              <a:rPr lang="en-IN" dirty="0" smtClean="0"/>
              <a:t>between the plates of this simple parallel-plate capacitor. The capacitor's capacitance(C) is a measure of the amount of charge (Q) stored on each plate for a given potential difference or Voltage (V) which appears between the plates :</a:t>
            </a:r>
          </a:p>
          <a:p>
            <a:r>
              <a:rPr lang="en-US" dirty="0" smtClean="0"/>
              <a:t>C=Q/V</a:t>
            </a:r>
            <a:endParaRPr lang="en-IN" dirty="0" smtClean="0"/>
          </a:p>
          <a:p>
            <a:endParaRPr lang="en-IN" dirty="0"/>
          </a:p>
        </p:txBody>
      </p:sp>
    </p:spTree>
    <p:extLst>
      <p:ext uri="{BB962C8B-B14F-4D97-AF65-F5344CB8AC3E}">
        <p14:creationId xmlns:p14="http://schemas.microsoft.com/office/powerpoint/2010/main" val="22148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764704"/>
            <a:ext cx="7772400" cy="1470025"/>
          </a:xfrm>
          <a:solidFill>
            <a:schemeClr val="accent2"/>
          </a:solidFill>
        </p:spPr>
        <p:txBody>
          <a:bodyPr/>
          <a:lstStyle/>
          <a:p>
            <a:r>
              <a:rPr lang="en-IN" dirty="0" smtClean="0"/>
              <a:t> </a:t>
            </a:r>
            <a:r>
              <a:rPr lang="en-IN" u="sng" dirty="0" smtClean="0"/>
              <a:t>Stored energy</a:t>
            </a:r>
            <a:endParaRPr lang="en-IN" u="sng" dirty="0"/>
          </a:p>
        </p:txBody>
      </p:sp>
      <p:sp>
        <p:nvSpPr>
          <p:cNvPr id="3" name="Subtitle 2"/>
          <p:cNvSpPr>
            <a:spLocks noGrp="1"/>
          </p:cNvSpPr>
          <p:nvPr>
            <p:ph type="subTitle" idx="1"/>
          </p:nvPr>
        </p:nvSpPr>
        <p:spPr>
          <a:xfrm>
            <a:off x="1403648" y="2564904"/>
            <a:ext cx="6400800" cy="3528392"/>
          </a:xfrm>
        </p:spPr>
        <p:txBody>
          <a:bodyPr>
            <a:normAutofit fontScale="70000" lnSpcReduction="20000"/>
          </a:bodyPr>
          <a:lstStyle/>
          <a:p>
            <a:r>
              <a:rPr lang="en-IN" dirty="0" smtClean="0"/>
              <a:t>As opposite charges accumulate on the plates of a capacitor due to the separation of charge, a voltage develops across the capacitor owing to the electric field of these charges. Ever-increasing work must be done against this ever-increasing electric field as more charge is separated. The energy (measured in joules, in SI) stored in a capacitor is equal to the amount of work required to establish the voltage across the capacitor, and therefore the electric field. The energy stored is given by:</a:t>
            </a:r>
          </a:p>
          <a:p>
            <a:r>
              <a:rPr lang="en-US" dirty="0" smtClean="0"/>
              <a:t>E(STORED)=C*V*V/2=VQ/2=Q*Q/2C</a:t>
            </a:r>
            <a:endParaRPr lang="en-IN" dirty="0"/>
          </a:p>
          <a:p>
            <a:endParaRPr lang="en-IN" dirty="0"/>
          </a:p>
        </p:txBody>
      </p:sp>
    </p:spTree>
    <p:extLst>
      <p:ext uri="{BB962C8B-B14F-4D97-AF65-F5344CB8AC3E}">
        <p14:creationId xmlns:p14="http://schemas.microsoft.com/office/powerpoint/2010/main" val="354961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u="sng" dirty="0" smtClean="0"/>
              <a:t>ELECTRICAL CIRCUIT</a:t>
            </a:r>
            <a:endParaRPr lang="en-IN" u="sng" dirty="0"/>
          </a:p>
        </p:txBody>
      </p:sp>
      <p:sp>
        <p:nvSpPr>
          <p:cNvPr id="3" name="Content Placeholder 2"/>
          <p:cNvSpPr>
            <a:spLocks noGrp="1"/>
          </p:cNvSpPr>
          <p:nvPr>
            <p:ph idx="1"/>
          </p:nvPr>
        </p:nvSpPr>
        <p:spPr/>
        <p:txBody>
          <a:bodyPr/>
          <a:lstStyle/>
          <a:p>
            <a:r>
              <a:rPr lang="en-IN" dirty="0" smtClean="0"/>
              <a:t>The electrons within dielectric molecules are influenced by the electric field, causing the molecules to rotate slightly from their equilibrium positions. The air gap is shown for clarity; in a real capacitor, the dielectric is in direct contact with the plates. Capacitors also allow AC current to flow and block DC current.</a:t>
            </a:r>
            <a:endParaRPr lang="en-IN" dirty="0"/>
          </a:p>
        </p:txBody>
      </p:sp>
    </p:spTree>
    <p:extLst>
      <p:ext uri="{BB962C8B-B14F-4D97-AF65-F5344CB8AC3E}">
        <p14:creationId xmlns:p14="http://schemas.microsoft.com/office/powerpoint/2010/main" val="3012720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0"/>
            <a:ext cx="7446818" cy="1014556"/>
          </a:xfrm>
          <a:solidFill>
            <a:schemeClr val="accent6">
              <a:lumMod val="20000"/>
              <a:lumOff val="80000"/>
            </a:schemeClr>
          </a:solidFill>
        </p:spPr>
        <p:txBody>
          <a:bodyPr/>
          <a:lstStyle/>
          <a:p>
            <a:r>
              <a:rPr lang="en-IN" dirty="0" smtClean="0"/>
              <a:t>DC sources</a:t>
            </a:r>
            <a:endParaRPr lang="en-IN" dirty="0"/>
          </a:p>
        </p:txBody>
      </p:sp>
      <p:sp>
        <p:nvSpPr>
          <p:cNvPr id="3" name="Subtitle 2"/>
          <p:cNvSpPr>
            <a:spLocks noGrp="1"/>
          </p:cNvSpPr>
          <p:nvPr>
            <p:ph type="subTitle" idx="1"/>
          </p:nvPr>
        </p:nvSpPr>
        <p:spPr>
          <a:xfrm>
            <a:off x="1371600" y="1268760"/>
            <a:ext cx="6872808" cy="4370040"/>
          </a:xfrm>
        </p:spPr>
        <p:txBody>
          <a:bodyPr>
            <a:normAutofit fontScale="70000" lnSpcReduction="20000"/>
          </a:bodyPr>
          <a:lstStyle/>
          <a:p>
            <a:r>
              <a:rPr lang="en-IN" dirty="0" smtClean="0"/>
              <a:t>The dielectric between the plates is an insulator and blocks the flow of electrons. A steady current through a capacitor deposits electrons on one plate and remove the same quantity of electrons them from the other plate. This process is commonly called 'charging' the capacitor. The current through the capacitor results in the separation of electric charge within the capacitor, which develops an electric field between the plates of the capacitor, equivalently, developing a voltage difference between the plates. This voltage V is directly proportional to the amount of charge separated Q. Since the current I through the capacitor is the rate at which charge Q is forced through the capacitor (</a:t>
            </a:r>
            <a:r>
              <a:rPr lang="en-IN" dirty="0" err="1" smtClean="0"/>
              <a:t>dQ</a:t>
            </a:r>
            <a:r>
              <a:rPr lang="en-IN" dirty="0" smtClean="0"/>
              <a:t>/</a:t>
            </a:r>
            <a:r>
              <a:rPr lang="en-IN" dirty="0" err="1" smtClean="0"/>
              <a:t>dt</a:t>
            </a:r>
            <a:r>
              <a:rPr lang="en-IN" dirty="0" smtClean="0"/>
              <a:t>), this can be expressed mathematically as: </a:t>
            </a:r>
            <a:endParaRPr lang="en-IN" dirty="0"/>
          </a:p>
          <a:p>
            <a:r>
              <a:rPr lang="en-US" dirty="0" smtClean="0"/>
              <a:t>I=</a:t>
            </a:r>
            <a:r>
              <a:rPr lang="en-US" dirty="0" err="1" smtClean="0"/>
              <a:t>dQ</a:t>
            </a:r>
            <a:r>
              <a:rPr lang="en-US" dirty="0" smtClean="0"/>
              <a:t>/</a:t>
            </a:r>
            <a:r>
              <a:rPr lang="en-US" dirty="0" err="1" smtClean="0"/>
              <a:t>dt</a:t>
            </a:r>
            <a:r>
              <a:rPr lang="en-US" dirty="0" smtClean="0"/>
              <a:t>=c*</a:t>
            </a:r>
            <a:r>
              <a:rPr lang="en-US" dirty="0" err="1" smtClean="0"/>
              <a:t>dV</a:t>
            </a:r>
            <a:r>
              <a:rPr lang="en-US" dirty="0" smtClean="0"/>
              <a:t>/</a:t>
            </a:r>
            <a:r>
              <a:rPr lang="en-US" dirty="0" err="1" smtClean="0"/>
              <a:t>dt</a:t>
            </a:r>
            <a:endParaRPr lang="en-IN" dirty="0"/>
          </a:p>
        </p:txBody>
      </p:sp>
    </p:spTree>
    <p:extLst>
      <p:ext uri="{BB962C8B-B14F-4D97-AF65-F5344CB8AC3E}">
        <p14:creationId xmlns:p14="http://schemas.microsoft.com/office/powerpoint/2010/main" val="155873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764704"/>
            <a:ext cx="8058650" cy="1299624"/>
          </a:xfrm>
          <a:solidFill>
            <a:schemeClr val="accent6">
              <a:lumMod val="20000"/>
              <a:lumOff val="80000"/>
            </a:schemeClr>
          </a:solidFill>
        </p:spPr>
        <p:txBody>
          <a:bodyPr/>
          <a:lstStyle/>
          <a:p>
            <a:r>
              <a:rPr lang="en-IN" dirty="0" smtClean="0"/>
              <a:t>AC sources</a:t>
            </a:r>
            <a:endParaRPr lang="en-IN" dirty="0"/>
          </a:p>
        </p:txBody>
      </p:sp>
      <p:sp>
        <p:nvSpPr>
          <p:cNvPr id="3" name="Subtitle 2"/>
          <p:cNvSpPr>
            <a:spLocks noGrp="1"/>
          </p:cNvSpPr>
          <p:nvPr>
            <p:ph type="subTitle" idx="1"/>
          </p:nvPr>
        </p:nvSpPr>
        <p:spPr>
          <a:xfrm>
            <a:off x="1403648" y="1988840"/>
            <a:ext cx="6728792" cy="3577952"/>
          </a:xfrm>
        </p:spPr>
        <p:txBody>
          <a:bodyPr>
            <a:normAutofit fontScale="47500" lnSpcReduction="20000"/>
          </a:bodyPr>
          <a:lstStyle/>
          <a:p>
            <a:r>
              <a:rPr lang="en-IN" dirty="0" smtClean="0"/>
              <a:t>The current through a capacitor due to an AC source reverses direction periodically. That is, the alternating current alternately charges the plates: first in one direction and then the other. With the exception of the instant that the current changes direction, the capacitor current is non-zero at all times during a cycle. For this reason, it is commonly said that capacitors "pass" AC. However, at no time do electrons actually cross between the plates, unless the dielectric breaks down. Such a situation would involve physical damage to the capacitor and likely to the circuit involved as well. Since the voltage across a capacitor is proportional to the integral of the current, as shown above, with sine waves in AC or signal circuits this results in a phase difference of 90 degrees, the current leading the voltage phase angle. It can be shown that the AC voltage across the capacitor is in quadrature with the alternating current through the capacitor. That is, the voltage and current are 'out-of-phase' by a quarter cycle. The amplitude of the voltage depends on the amplitude of the current divided by the product of the frequency of the current with the capacitance, C.</a:t>
            </a:r>
            <a:endParaRPr lang="en-IN" dirty="0"/>
          </a:p>
        </p:txBody>
      </p:sp>
    </p:spTree>
    <p:extLst>
      <p:ext uri="{BB962C8B-B14F-4D97-AF65-F5344CB8AC3E}">
        <p14:creationId xmlns:p14="http://schemas.microsoft.com/office/powerpoint/2010/main" val="389263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342584" cy="1296143"/>
          </a:xfrm>
          <a:solidFill>
            <a:schemeClr val="accent6">
              <a:lumMod val="20000"/>
              <a:lumOff val="80000"/>
            </a:schemeClr>
          </a:solidFill>
        </p:spPr>
        <p:txBody>
          <a:bodyPr/>
          <a:lstStyle/>
          <a:p>
            <a:r>
              <a:rPr lang="en-IN" dirty="0" smtClean="0"/>
              <a:t>Impedance</a:t>
            </a:r>
            <a:endParaRPr lang="en-IN" dirty="0"/>
          </a:p>
        </p:txBody>
      </p:sp>
      <p:sp>
        <p:nvSpPr>
          <p:cNvPr id="3" name="Subtitle 2"/>
          <p:cNvSpPr>
            <a:spLocks noGrp="1"/>
          </p:cNvSpPr>
          <p:nvPr>
            <p:ph type="subTitle" idx="1"/>
          </p:nvPr>
        </p:nvSpPr>
        <p:spPr>
          <a:xfrm>
            <a:off x="1371600" y="1916832"/>
            <a:ext cx="6440760" cy="3600400"/>
          </a:xfrm>
        </p:spPr>
        <p:txBody>
          <a:bodyPr>
            <a:normAutofit fontScale="85000" lnSpcReduction="20000"/>
          </a:bodyPr>
          <a:lstStyle/>
          <a:p>
            <a:r>
              <a:rPr lang="en-IN" dirty="0" smtClean="0"/>
              <a:t>The ratio of the </a:t>
            </a:r>
            <a:r>
              <a:rPr lang="en-IN" dirty="0" err="1" smtClean="0"/>
              <a:t>phasor</a:t>
            </a:r>
            <a:r>
              <a:rPr lang="en-IN" dirty="0" smtClean="0"/>
              <a:t> voltage across a circuit element to the </a:t>
            </a:r>
            <a:r>
              <a:rPr lang="en-IN" dirty="0" err="1" smtClean="0"/>
              <a:t>phasor</a:t>
            </a:r>
            <a:r>
              <a:rPr lang="en-IN" dirty="0" smtClean="0"/>
              <a:t> current through that element is called the impedance Z. For a capacitor, the impedance is given by: </a:t>
            </a:r>
          </a:p>
          <a:p>
            <a:r>
              <a:rPr lang="en-IN" dirty="0" smtClean="0"/>
              <a:t>Z(c)=V(c)/I(c)=-j/2*3.14*f*c=-j*X(c)</a:t>
            </a:r>
          </a:p>
          <a:p>
            <a:r>
              <a:rPr lang="en-IN" dirty="0" smtClean="0"/>
              <a:t>Where </a:t>
            </a:r>
          </a:p>
          <a:p>
            <a:r>
              <a:rPr lang="en-US" dirty="0" smtClean="0"/>
              <a:t>X(c)=1/</a:t>
            </a:r>
            <a:r>
              <a:rPr lang="en-US" dirty="0" err="1" smtClean="0"/>
              <a:t>wC</a:t>
            </a:r>
            <a:endParaRPr lang="en-IN" dirty="0" smtClean="0"/>
          </a:p>
          <a:p>
            <a:r>
              <a:rPr lang="en-IN" dirty="0" smtClean="0"/>
              <a:t>  Is the capacitive reactance,</a:t>
            </a:r>
          </a:p>
          <a:p>
            <a:endParaRPr lang="en-IN" dirty="0" smtClean="0"/>
          </a:p>
          <a:p>
            <a:endParaRPr lang="en-IN" dirty="0"/>
          </a:p>
        </p:txBody>
      </p:sp>
    </p:spTree>
    <p:extLst>
      <p:ext uri="{BB962C8B-B14F-4D97-AF65-F5344CB8AC3E}">
        <p14:creationId xmlns:p14="http://schemas.microsoft.com/office/powerpoint/2010/main" val="3644474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954</Words>
  <Application>Microsoft Office PowerPoint</Application>
  <PresentationFormat>On-screen Show (4:3)</PresentationFormat>
  <Paragraphs>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CAPACITOR </vt:lpstr>
      <vt:lpstr> Capacitor</vt:lpstr>
      <vt:lpstr>CAPACITOR</vt:lpstr>
      <vt:lpstr>Capacitance</vt:lpstr>
      <vt:lpstr> Stored energy</vt:lpstr>
      <vt:lpstr>ELECTRICAL CIRCUIT</vt:lpstr>
      <vt:lpstr>DC sources</vt:lpstr>
      <vt:lpstr>AC sources</vt:lpstr>
      <vt:lpstr>Impedance</vt:lpstr>
      <vt:lpstr>NETWORK</vt:lpstr>
      <vt:lpstr>PowerPoint Presentation</vt:lpstr>
      <vt:lpstr>APPLICATION</vt:lpstr>
      <vt:lpstr>GROUP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CHARGING AND DISCHARGING OF A CAPACITOR</dc:title>
  <dc:creator>Pinaki</dc:creator>
  <cp:lastModifiedBy>Pinaki</cp:lastModifiedBy>
  <cp:revision>10</cp:revision>
  <dcterms:created xsi:type="dcterms:W3CDTF">2019-10-15T06:52:41Z</dcterms:created>
  <dcterms:modified xsi:type="dcterms:W3CDTF">2019-11-12T18:01:48Z</dcterms:modified>
</cp:coreProperties>
</file>