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2" r:id="rId1"/>
  </p:sldMasterIdLst>
  <p:notesMasterIdLst>
    <p:notesMasterId r:id="rId20"/>
  </p:notesMasterIdLst>
  <p:sldIdLst>
    <p:sldId id="258" r:id="rId2"/>
    <p:sldId id="302" r:id="rId3"/>
    <p:sldId id="285" r:id="rId4"/>
    <p:sldId id="286" r:id="rId5"/>
    <p:sldId id="263" r:id="rId6"/>
    <p:sldId id="287" r:id="rId7"/>
    <p:sldId id="288" r:id="rId8"/>
    <p:sldId id="265" r:id="rId9"/>
    <p:sldId id="289" r:id="rId10"/>
    <p:sldId id="290" r:id="rId11"/>
    <p:sldId id="295" r:id="rId12"/>
    <p:sldId id="299" r:id="rId13"/>
    <p:sldId id="300" r:id="rId14"/>
    <p:sldId id="292" r:id="rId15"/>
    <p:sldId id="293" r:id="rId16"/>
    <p:sldId id="271" r:id="rId17"/>
    <p:sldId id="301" r:id="rId18"/>
    <p:sldId id="294" r:id="rId19"/>
  </p:sldIdLst>
  <p:sldSz cx="9144000" cy="5143500" type="screen16x9"/>
  <p:notesSz cx="6858000" cy="9144000"/>
  <p:embeddedFontLst>
    <p:embeddedFont>
      <p:font typeface="Bahnschrift Light" charset="0"/>
      <p:regular r:id="rId21"/>
    </p:embeddedFont>
    <p:embeddedFont>
      <p:font typeface="Source Sans Pro" charset="0"/>
      <p:regular r:id="rId22"/>
      <p:bold r:id="rId23"/>
      <p:italic r:id="rId24"/>
      <p:boldItalic r:id="rId25"/>
    </p:embeddedFont>
    <p:embeddedFont>
      <p:font typeface="Segoe UI Black" charset="0"/>
      <p:bold r:id="rId26"/>
      <p:boldItalic r:id="rId27"/>
    </p:embeddedFont>
    <p:embeddedFont>
      <p:font typeface="Arial Narrow" pitchFamily="3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7CE99DD1-3798-4A6A-93AC-2FF461424331}">
  <a:tblStyle styleId="{7CE99DD1-3798-4A6A-93AC-2FF46142433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1" autoAdjust="0"/>
    <p:restoredTop sz="94265" autoAdjust="0"/>
  </p:normalViewPr>
  <p:slideViewPr>
    <p:cSldViewPr>
      <p:cViewPr varScale="1">
        <p:scale>
          <a:sx n="92" d="100"/>
          <a:sy n="92" d="100"/>
        </p:scale>
        <p:origin x="-78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 pink">
  <p:cSld name="TITLE_1_2">
    <p:bg>
      <p:bgPr>
        <a:solidFill>
          <a:schemeClr val="accent3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-8250" y="0"/>
            <a:ext cx="9152400" cy="5143500"/>
          </a:xfrm>
          <a:prstGeom prst="frame">
            <a:avLst>
              <a:gd name="adj1" fmla="val 2412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ctrTitle"/>
          </p:nvPr>
        </p:nvSpPr>
        <p:spPr>
          <a:xfrm>
            <a:off x="665225" y="1517900"/>
            <a:ext cx="6120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ubTitle" idx="1"/>
          </p:nvPr>
        </p:nvSpPr>
        <p:spPr>
          <a:xfrm>
            <a:off x="854249" y="2941700"/>
            <a:ext cx="4736700" cy="745500"/>
          </a:xfrm>
          <a:prstGeom prst="rect">
            <a:avLst/>
          </a:prstGeom>
          <a:ln w="114300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ource Sans Pro"/>
              <a:buNone/>
              <a:defRPr sz="24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ource Sans Pro"/>
              <a:buNone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ource Sans Pro"/>
              <a:buNone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ource Sans Pro"/>
              <a:buNone/>
              <a:defRPr sz="24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ource Sans Pro"/>
              <a:buNone/>
              <a:defRPr sz="24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ource Sans Pro"/>
              <a:buNone/>
              <a:defRPr sz="24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ource Sans Pro"/>
              <a:buNone/>
              <a:defRPr sz="24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ource Sans Pro"/>
              <a:buNone/>
              <a:defRPr sz="24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ource Sans Pro"/>
              <a:buNone/>
              <a:defRPr sz="24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2" name="Google Shape;22;p4"/>
          <p:cNvSpPr/>
          <p:nvPr/>
        </p:nvSpPr>
        <p:spPr>
          <a:xfrm>
            <a:off x="1139933" y="2730544"/>
            <a:ext cx="274800" cy="2061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bg>
      <p:bgPr>
        <a:solidFill>
          <a:schemeClr val="lt1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>
            <a:off x="132602" y="998975"/>
            <a:ext cx="8878800" cy="4018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6"/>
          <p:cNvGrpSpPr/>
          <p:nvPr/>
        </p:nvGrpSpPr>
        <p:grpSpPr>
          <a:xfrm>
            <a:off x="132394" y="126350"/>
            <a:ext cx="8878501" cy="972488"/>
            <a:chOff x="180850" y="168450"/>
            <a:chExt cx="8781900" cy="1296650"/>
          </a:xfrm>
        </p:grpSpPr>
        <p:sp>
          <p:nvSpPr>
            <p:cNvPr id="32" name="Google Shape;32;p6"/>
            <p:cNvSpPr/>
            <p:nvPr/>
          </p:nvSpPr>
          <p:spPr>
            <a:xfrm>
              <a:off x="180850" y="168450"/>
              <a:ext cx="8781900" cy="97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6"/>
            <p:cNvSpPr/>
            <p:nvPr/>
          </p:nvSpPr>
          <p:spPr>
            <a:xfrm rot="5400000">
              <a:off x="904149" y="1053500"/>
              <a:ext cx="442800" cy="3804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6"/>
            <p:cNvSpPr/>
            <p:nvPr/>
          </p:nvSpPr>
          <p:spPr>
            <a:xfrm>
              <a:off x="328185" y="341583"/>
              <a:ext cx="8487000" cy="627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832475" y="126338"/>
            <a:ext cx="7951800" cy="73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753150" y="1200150"/>
            <a:ext cx="76377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bg>
      <p:bgPr>
        <a:solidFill>
          <a:schemeClr val="lt1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/>
          <p:nvPr/>
        </p:nvSpPr>
        <p:spPr>
          <a:xfrm>
            <a:off x="132602" y="998975"/>
            <a:ext cx="8878800" cy="4018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" name="Google Shape;40;p7"/>
          <p:cNvGrpSpPr/>
          <p:nvPr/>
        </p:nvGrpSpPr>
        <p:grpSpPr>
          <a:xfrm>
            <a:off x="132394" y="126350"/>
            <a:ext cx="8878501" cy="972488"/>
            <a:chOff x="180850" y="168450"/>
            <a:chExt cx="8781900" cy="1296650"/>
          </a:xfrm>
        </p:grpSpPr>
        <p:sp>
          <p:nvSpPr>
            <p:cNvPr id="41" name="Google Shape;41;p7"/>
            <p:cNvSpPr/>
            <p:nvPr/>
          </p:nvSpPr>
          <p:spPr>
            <a:xfrm>
              <a:off x="180850" y="168450"/>
              <a:ext cx="8781900" cy="97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7"/>
            <p:cNvSpPr/>
            <p:nvPr/>
          </p:nvSpPr>
          <p:spPr>
            <a:xfrm rot="5400000">
              <a:off x="904149" y="1053500"/>
              <a:ext cx="442800" cy="3804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7"/>
            <p:cNvSpPr/>
            <p:nvPr/>
          </p:nvSpPr>
          <p:spPr>
            <a:xfrm>
              <a:off x="328185" y="341583"/>
              <a:ext cx="8487000" cy="627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" name="Google Shape;44;p7"/>
          <p:cNvSpPr txBox="1">
            <a:spLocks noGrp="1"/>
          </p:cNvSpPr>
          <p:nvPr>
            <p:ph type="title"/>
          </p:nvPr>
        </p:nvSpPr>
        <p:spPr>
          <a:xfrm>
            <a:off x="832475" y="126338"/>
            <a:ext cx="7951800" cy="73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2"/>
          </p:nvPr>
        </p:nvSpPr>
        <p:spPr>
          <a:xfrm>
            <a:off x="4692274" y="1200150"/>
            <a:ext cx="3994500" cy="3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lt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132602" y="998975"/>
            <a:ext cx="8878800" cy="4018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" name="Google Shape;61;p9"/>
          <p:cNvGrpSpPr/>
          <p:nvPr/>
        </p:nvGrpSpPr>
        <p:grpSpPr>
          <a:xfrm>
            <a:off x="132394" y="126350"/>
            <a:ext cx="8878501" cy="972488"/>
            <a:chOff x="180850" y="168450"/>
            <a:chExt cx="8781900" cy="1296650"/>
          </a:xfrm>
        </p:grpSpPr>
        <p:sp>
          <p:nvSpPr>
            <p:cNvPr id="62" name="Google Shape;62;p9"/>
            <p:cNvSpPr/>
            <p:nvPr/>
          </p:nvSpPr>
          <p:spPr>
            <a:xfrm>
              <a:off x="180850" y="168450"/>
              <a:ext cx="8781900" cy="97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9"/>
            <p:cNvSpPr/>
            <p:nvPr/>
          </p:nvSpPr>
          <p:spPr>
            <a:xfrm rot="5400000">
              <a:off x="904149" y="1053500"/>
              <a:ext cx="442800" cy="3804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9"/>
            <p:cNvSpPr/>
            <p:nvPr/>
          </p:nvSpPr>
          <p:spPr>
            <a:xfrm>
              <a:off x="328185" y="341583"/>
              <a:ext cx="8487000" cy="627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" name="Google Shape;65;p9"/>
          <p:cNvSpPr txBox="1">
            <a:spLocks noGrp="1"/>
          </p:cNvSpPr>
          <p:nvPr>
            <p:ph type="title"/>
          </p:nvPr>
        </p:nvSpPr>
        <p:spPr>
          <a:xfrm>
            <a:off x="832475" y="126338"/>
            <a:ext cx="7951800" cy="73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2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73" name="Google Shape;73;p11"/>
          <p:cNvSpPr/>
          <p:nvPr/>
        </p:nvSpPr>
        <p:spPr>
          <a:xfrm>
            <a:off x="-8250" y="0"/>
            <a:ext cx="9152400" cy="5143500"/>
          </a:xfrm>
          <a:prstGeom prst="frame">
            <a:avLst>
              <a:gd name="adj1" fmla="val 241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eal">
  <p:cSld name="BLANK_1_1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79" name="Google Shape;79;p13"/>
          <p:cNvSpPr/>
          <p:nvPr/>
        </p:nvSpPr>
        <p:spPr>
          <a:xfrm>
            <a:off x="0" y="0"/>
            <a:ext cx="9160500" cy="5143500"/>
          </a:xfrm>
          <a:prstGeom prst="frame">
            <a:avLst>
              <a:gd name="adj1" fmla="val 2412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_1_1">
    <p:bg>
      <p:bgPr>
        <a:solidFill>
          <a:schemeClr val="dk1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/>
          <p:nvPr/>
        </p:nvSpPr>
        <p:spPr>
          <a:xfrm>
            <a:off x="0" y="0"/>
            <a:ext cx="9160500" cy="5143500"/>
          </a:xfrm>
          <a:prstGeom prst="frame">
            <a:avLst>
              <a:gd name="adj1" fmla="val 241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80050" y="205988"/>
            <a:ext cx="73839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ource Sans Pro"/>
              <a:buNone/>
              <a:defRPr sz="24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ource Sans Pro"/>
              <a:buNone/>
              <a:defRPr sz="24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ource Sans Pro"/>
              <a:buNone/>
              <a:defRPr sz="24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ource Sans Pro"/>
              <a:buNone/>
              <a:defRPr sz="24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ource Sans Pro"/>
              <a:buNone/>
              <a:defRPr sz="24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ource Sans Pro"/>
              <a:buNone/>
              <a:defRPr sz="24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ource Sans Pro"/>
              <a:buNone/>
              <a:defRPr sz="24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ource Sans Pro"/>
              <a:buNone/>
              <a:defRPr sz="24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ource Sans Pro"/>
              <a:buNone/>
              <a:defRPr sz="24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80050" y="1200157"/>
            <a:ext cx="7383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ource Sans Pro"/>
              <a:buChar char="▪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ource Sans Pro"/>
              <a:buChar char="▫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 sz="11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buNone/>
              <a:defRPr sz="11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buNone/>
              <a:defRPr sz="11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buNone/>
              <a:defRPr sz="11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buNone/>
              <a:defRPr sz="11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buNone/>
              <a:defRPr sz="11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buNone/>
              <a:defRPr sz="11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buNone/>
              <a:defRPr sz="11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buNone/>
              <a:defRPr sz="11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3" r:id="rId3"/>
    <p:sldLayoutId id="2147483655" r:id="rId4"/>
    <p:sldLayoutId id="2147483657" r:id="rId5"/>
    <p:sldLayoutId id="2147483659" r:id="rId6"/>
    <p:sldLayoutId id="2147483660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>
            <a:spLocks noGrp="1"/>
          </p:cNvSpPr>
          <p:nvPr>
            <p:ph type="ctrTitle" idx="4294967295"/>
          </p:nvPr>
        </p:nvSpPr>
        <p:spPr>
          <a:xfrm>
            <a:off x="2714612" y="642924"/>
            <a:ext cx="5786478" cy="114300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dirty="0" smtClean="0">
                <a:latin typeface="Bahnschrift Light" pitchFamily="34" charset="0"/>
              </a:rPr>
              <a:t>“Content Sharing Platform</a:t>
            </a:r>
            <a:br>
              <a:rPr lang="en-IN" sz="3600" dirty="0" smtClean="0">
                <a:latin typeface="Bahnschrift Light" pitchFamily="34" charset="0"/>
              </a:rPr>
            </a:br>
            <a:r>
              <a:rPr lang="en-IN" sz="3600" dirty="0" smtClean="0">
                <a:latin typeface="Bahnschrift Light" pitchFamily="34" charset="0"/>
              </a:rPr>
              <a:t>For College Students”</a:t>
            </a:r>
            <a:endParaRPr sz="3600" dirty="0">
              <a:latin typeface="Bahnschrift Light" pitchFamily="34" charset="0"/>
            </a:endParaRPr>
          </a:p>
        </p:txBody>
      </p:sp>
      <p:sp>
        <p:nvSpPr>
          <p:cNvPr id="106" name="Google Shape;106;p18"/>
          <p:cNvSpPr txBox="1">
            <a:spLocks noGrp="1"/>
          </p:cNvSpPr>
          <p:nvPr>
            <p:ph type="body" idx="4294967295"/>
          </p:nvPr>
        </p:nvSpPr>
        <p:spPr>
          <a:xfrm>
            <a:off x="2786050" y="2067695"/>
            <a:ext cx="5786478" cy="30758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Group No:-</a:t>
            </a:r>
            <a:r>
              <a:rPr lang="en-US" dirty="0" smtClean="0">
                <a:solidFill>
                  <a:schemeClr val="accent1"/>
                </a:solidFill>
              </a:rPr>
              <a:t>14</a:t>
            </a:r>
            <a:endParaRPr lang="en-IN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IN" dirty="0" err="1" smtClean="0"/>
              <a:t>Pinaki</a:t>
            </a:r>
            <a:r>
              <a:rPr lang="en-IN" dirty="0" smtClean="0"/>
              <a:t> </a:t>
            </a:r>
            <a:r>
              <a:rPr lang="en-IN" dirty="0" err="1" smtClean="0"/>
              <a:t>Subhra</a:t>
            </a:r>
            <a:r>
              <a:rPr lang="en-IN" dirty="0" smtClean="0"/>
              <a:t> Bhattacharya </a:t>
            </a:r>
            <a:r>
              <a:rPr lang="en-IN" dirty="0" smtClean="0">
                <a:solidFill>
                  <a:schemeClr val="accent1"/>
                </a:solidFill>
              </a:rPr>
              <a:t>(11500219053)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IN" dirty="0" err="1" smtClean="0"/>
              <a:t>Sayon</a:t>
            </a:r>
            <a:r>
              <a:rPr lang="en-IN" dirty="0" smtClean="0"/>
              <a:t> </a:t>
            </a:r>
            <a:r>
              <a:rPr lang="en-IN" dirty="0" smtClean="0"/>
              <a:t>Islam </a:t>
            </a:r>
            <a:r>
              <a:rPr lang="en-IN" dirty="0" smtClean="0">
                <a:solidFill>
                  <a:schemeClr val="accent1"/>
                </a:solidFill>
              </a:rPr>
              <a:t>(11500219054)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IN" dirty="0" err="1" smtClean="0"/>
              <a:t>Debangsh</a:t>
            </a:r>
            <a:r>
              <a:rPr lang="en-IN" dirty="0" smtClean="0"/>
              <a:t> Bose </a:t>
            </a:r>
            <a:r>
              <a:rPr lang="en-IN" dirty="0" smtClean="0">
                <a:solidFill>
                  <a:schemeClr val="accent1"/>
                </a:solidFill>
              </a:rPr>
              <a:t>(11500219055</a:t>
            </a:r>
            <a:r>
              <a:rPr lang="en-IN" dirty="0" smtClean="0">
                <a:solidFill>
                  <a:schemeClr val="accent1"/>
                </a:solidFill>
              </a:rPr>
              <a:t>)</a:t>
            </a:r>
          </a:p>
          <a:p>
            <a:pPr marL="0" indent="0">
              <a:buFont typeface="Wingdings" pitchFamily="2" charset="2"/>
              <a:buChar char="§"/>
            </a:pPr>
            <a:r>
              <a:rPr lang="en-IN" dirty="0" err="1" smtClean="0"/>
              <a:t>Subhradip</a:t>
            </a:r>
            <a:r>
              <a:rPr lang="en-IN" dirty="0" smtClean="0"/>
              <a:t> </a:t>
            </a:r>
            <a:r>
              <a:rPr lang="en-IN" dirty="0" err="1" smtClean="0"/>
              <a:t>Barik</a:t>
            </a:r>
            <a:r>
              <a:rPr lang="en-IN" dirty="0" smtClean="0"/>
              <a:t> </a:t>
            </a:r>
            <a:r>
              <a:rPr lang="en-IN" dirty="0" smtClean="0">
                <a:solidFill>
                  <a:schemeClr val="accent1"/>
                </a:solidFill>
              </a:rPr>
              <a:t>(11500219056)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dirty="0" smtClean="0">
                <a:solidFill>
                  <a:schemeClr val="accent1"/>
                </a:solidFill>
              </a:rPr>
              <a:t>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dirty="0" smtClean="0">
              <a:solidFill>
                <a:schemeClr val="accent1"/>
              </a:solidFill>
            </a:endParaRPr>
          </a:p>
        </p:txBody>
      </p:sp>
      <p:sp>
        <p:nvSpPr>
          <p:cNvPr id="108" name="Google Shape;108;p18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/>
          </a:p>
        </p:txBody>
      </p:sp>
      <p:pic>
        <p:nvPicPr>
          <p:cNvPr id="1026" name="Picture 2" descr="C:\Users\CAPITAL\Desktop\python lo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1071552"/>
            <a:ext cx="1284915" cy="127634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Content Download :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5720" y="857220"/>
            <a:ext cx="4429156" cy="4286280"/>
          </a:xfrm>
        </p:spPr>
        <p:txBody>
          <a:bodyPr/>
          <a:lstStyle/>
          <a:p>
            <a:pPr>
              <a:buNone/>
            </a:pPr>
            <a:endParaRPr lang="en-IN" sz="1800" dirty="0" smtClean="0"/>
          </a:p>
          <a:p>
            <a:pPr>
              <a:buFont typeface="Wingdings" pitchFamily="2" charset="2"/>
              <a:buChar char="§"/>
            </a:pPr>
            <a:r>
              <a:rPr lang="en-IN" sz="1800" dirty="0" smtClean="0"/>
              <a:t>Students can also Download others documents, to their local storage.</a:t>
            </a:r>
          </a:p>
          <a:p>
            <a:pPr>
              <a:buNone/>
            </a:pPr>
            <a:endParaRPr lang="en-IN" sz="1800" dirty="0" smtClean="0"/>
          </a:p>
          <a:p>
            <a:r>
              <a:rPr lang="en-IN" dirty="0" smtClean="0"/>
              <a:t>For file download, students can click on the download button, provided besides the content.</a:t>
            </a:r>
          </a:p>
          <a:p>
            <a:pPr>
              <a:buNone/>
            </a:pPr>
            <a:endParaRPr lang="en-IN" dirty="0" smtClean="0"/>
          </a:p>
          <a:p>
            <a:r>
              <a:rPr lang="en-IN" sz="1800" dirty="0" smtClean="0"/>
              <a:t>Only logged in students can download the content from the server. </a:t>
            </a:r>
            <a:endParaRPr lang="en-IN" sz="1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 lang="e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43570" y="1285866"/>
            <a:ext cx="2500330" cy="3351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2"/>
          <p:cNvSpPr txBox="1">
            <a:spLocks noGrp="1"/>
          </p:cNvSpPr>
          <p:nvPr>
            <p:ph type="title"/>
          </p:nvPr>
        </p:nvSpPr>
        <p:spPr>
          <a:xfrm>
            <a:off x="832475" y="126338"/>
            <a:ext cx="7951800" cy="73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Algorithm With Flow Of Data :</a:t>
            </a:r>
            <a:endParaRPr/>
          </a:p>
        </p:txBody>
      </p:sp>
      <p:sp>
        <p:nvSpPr>
          <p:cNvPr id="226" name="Google Shape;226;p32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/>
          </a:p>
        </p:txBody>
      </p:sp>
      <p:sp>
        <p:nvSpPr>
          <p:cNvPr id="4" name="Rounded Rectangle 3"/>
          <p:cNvSpPr/>
          <p:nvPr/>
        </p:nvSpPr>
        <p:spPr>
          <a:xfrm>
            <a:off x="3714744" y="1000114"/>
            <a:ext cx="1785950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latin typeface="Source Sans Pro" charset="0"/>
              </a:rPr>
              <a:t>Register</a:t>
            </a:r>
            <a:endParaRPr lang="en-IN" b="1" dirty="0">
              <a:latin typeface="Source Sans Pro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786182" y="1928808"/>
            <a:ext cx="1857388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latin typeface="Source Sans Pro" charset="0"/>
              </a:rPr>
              <a:t>Log- In</a:t>
            </a:r>
            <a:endParaRPr lang="en-IN" b="1" dirty="0">
              <a:latin typeface="Source Sans Pro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928662" y="2928940"/>
            <a:ext cx="1857388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latin typeface="Source Sans Pro" charset="0"/>
              </a:rPr>
              <a:t>File Upload</a:t>
            </a:r>
            <a:endParaRPr lang="en-IN" b="1" dirty="0">
              <a:latin typeface="Source Sans Pro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572264" y="2857502"/>
            <a:ext cx="1857388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latin typeface="Source Sans Pro" charset="0"/>
              </a:rPr>
              <a:t>Image Upload</a:t>
            </a:r>
            <a:endParaRPr lang="en-IN" b="1" dirty="0">
              <a:latin typeface="Source Sans Pro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786182" y="2786064"/>
            <a:ext cx="1857388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latin typeface="Source Sans Pro" charset="0"/>
              </a:rPr>
              <a:t>Video Upload</a:t>
            </a:r>
            <a:endParaRPr lang="en-IN" b="1" dirty="0">
              <a:latin typeface="Source Sans Pro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928662" y="3714758"/>
            <a:ext cx="1857388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latin typeface="Source Sans Pro" charset="0"/>
              </a:rPr>
              <a:t>File Download</a:t>
            </a:r>
            <a:endParaRPr lang="en-IN" b="1" dirty="0">
              <a:latin typeface="Source Sans Pro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786182" y="3643320"/>
            <a:ext cx="1857388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latin typeface="Source Sans Pro" charset="0"/>
              </a:rPr>
              <a:t>File Download</a:t>
            </a:r>
            <a:endParaRPr lang="en-IN" b="1" dirty="0">
              <a:latin typeface="Source Sans Pro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572264" y="3714758"/>
            <a:ext cx="1857388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latin typeface="Source Sans Pro" charset="0"/>
              </a:rPr>
              <a:t>File Download</a:t>
            </a:r>
            <a:endParaRPr lang="en-IN" b="1" dirty="0">
              <a:latin typeface="Source Sans Pro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786182" y="4500576"/>
            <a:ext cx="1857388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latin typeface="Source Sans Pro" charset="0"/>
              </a:rPr>
              <a:t>Log-Out</a:t>
            </a:r>
            <a:endParaRPr lang="en-IN" b="1" dirty="0">
              <a:latin typeface="Source Sans Pro" charset="0"/>
            </a:endParaRPr>
          </a:p>
        </p:txBody>
      </p:sp>
      <p:sp>
        <p:nvSpPr>
          <p:cNvPr id="13" name="Down Arrow 12"/>
          <p:cNvSpPr/>
          <p:nvPr/>
        </p:nvSpPr>
        <p:spPr>
          <a:xfrm>
            <a:off x="4572000" y="1571618"/>
            <a:ext cx="142876" cy="2857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Down Arrow 13"/>
          <p:cNvSpPr/>
          <p:nvPr/>
        </p:nvSpPr>
        <p:spPr>
          <a:xfrm>
            <a:off x="4572000" y="2500312"/>
            <a:ext cx="142876" cy="2857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Down Arrow 14"/>
          <p:cNvSpPr/>
          <p:nvPr/>
        </p:nvSpPr>
        <p:spPr>
          <a:xfrm>
            <a:off x="4572000" y="3357568"/>
            <a:ext cx="142876" cy="2857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Down Arrow 15"/>
          <p:cNvSpPr/>
          <p:nvPr/>
        </p:nvSpPr>
        <p:spPr>
          <a:xfrm>
            <a:off x="4572000" y="4214824"/>
            <a:ext cx="142876" cy="2857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Down Arrow 16"/>
          <p:cNvSpPr/>
          <p:nvPr/>
        </p:nvSpPr>
        <p:spPr>
          <a:xfrm rot="17519891">
            <a:off x="6307539" y="1755413"/>
            <a:ext cx="228670" cy="14445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Down Arrow 17"/>
          <p:cNvSpPr/>
          <p:nvPr/>
        </p:nvSpPr>
        <p:spPr>
          <a:xfrm rot="3882056">
            <a:off x="2972231" y="1879793"/>
            <a:ext cx="223456" cy="13338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Down Arrow 18"/>
          <p:cNvSpPr/>
          <p:nvPr/>
        </p:nvSpPr>
        <p:spPr>
          <a:xfrm>
            <a:off x="1714480" y="3429006"/>
            <a:ext cx="214314" cy="2857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Down Arrow 19"/>
          <p:cNvSpPr/>
          <p:nvPr/>
        </p:nvSpPr>
        <p:spPr>
          <a:xfrm>
            <a:off x="7429520" y="3429006"/>
            <a:ext cx="214314" cy="2857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Down Arrow 20"/>
          <p:cNvSpPr/>
          <p:nvPr/>
        </p:nvSpPr>
        <p:spPr>
          <a:xfrm rot="17543313">
            <a:off x="3065923" y="4065343"/>
            <a:ext cx="202108" cy="10497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Down Arrow 21"/>
          <p:cNvSpPr/>
          <p:nvPr/>
        </p:nvSpPr>
        <p:spPr>
          <a:xfrm rot="3790343">
            <a:off x="6097581" y="4025381"/>
            <a:ext cx="200686" cy="10497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User – Login code (</a:t>
            </a:r>
            <a:r>
              <a:rPr lang="en-IN" dirty="0" err="1" smtClean="0"/>
              <a:t>Django</a:t>
            </a:r>
            <a:r>
              <a:rPr lang="en-IN" dirty="0" smtClean="0"/>
              <a:t>) :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 lang="e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071552"/>
            <a:ext cx="8286808" cy="3899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Video Upload code (</a:t>
            </a:r>
            <a:r>
              <a:rPr lang="en-IN" dirty="0" err="1" smtClean="0"/>
              <a:t>Django</a:t>
            </a:r>
            <a:r>
              <a:rPr lang="en-IN" dirty="0" smtClean="0"/>
              <a:t>) :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 lang="e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500180"/>
            <a:ext cx="7715304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 lang="en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785800"/>
            <a:ext cx="9001156" cy="400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2500298" y="142858"/>
            <a:ext cx="4606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2000" dirty="0" smtClean="0">
                <a:solidFill>
                  <a:schemeClr val="bg1"/>
                </a:solidFill>
                <a:latin typeface="Segoe UI Black" pitchFamily="34" charset="0"/>
                <a:ea typeface="Segoe UI Black" pitchFamily="34" charset="0"/>
              </a:rPr>
              <a:t>Authentication table in DataBase</a:t>
            </a:r>
            <a:endParaRPr lang="en-IN" sz="2000" dirty="0">
              <a:solidFill>
                <a:schemeClr val="bg1"/>
              </a:solidFill>
              <a:latin typeface="Segoe UI Black" pitchFamily="34" charset="0"/>
              <a:ea typeface="Segoe UI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 lang="en"/>
          </a:p>
        </p:txBody>
      </p:sp>
      <p:sp>
        <p:nvSpPr>
          <p:cNvPr id="4" name="Rectangle 3"/>
          <p:cNvSpPr/>
          <p:nvPr/>
        </p:nvSpPr>
        <p:spPr>
          <a:xfrm>
            <a:off x="2643174" y="142858"/>
            <a:ext cx="4606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2000" dirty="0" smtClean="0">
                <a:solidFill>
                  <a:schemeClr val="bg1"/>
                </a:solidFill>
                <a:latin typeface="Segoe UI Black" pitchFamily="34" charset="0"/>
                <a:ea typeface="Segoe UI Black" pitchFamily="34" charset="0"/>
              </a:rPr>
              <a:t>Content table in DataBase</a:t>
            </a:r>
            <a:endParaRPr lang="en-IN" sz="2000" dirty="0">
              <a:solidFill>
                <a:schemeClr val="bg1"/>
              </a:solidFill>
              <a:latin typeface="Segoe UI Black" pitchFamily="34" charset="0"/>
              <a:ea typeface="Segoe UI Black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785800"/>
            <a:ext cx="4786346" cy="1799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29058" y="3071816"/>
            <a:ext cx="5049477" cy="161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1"/>
          <p:cNvSpPr txBox="1">
            <a:spLocks noGrp="1"/>
          </p:cNvSpPr>
          <p:nvPr>
            <p:ph type="subTitle" idx="4294967295"/>
          </p:nvPr>
        </p:nvSpPr>
        <p:spPr>
          <a:xfrm>
            <a:off x="428596" y="771550"/>
            <a:ext cx="8175852" cy="39604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IN" sz="2000" b="1" dirty="0" smtClean="0"/>
              <a:t>  </a:t>
            </a:r>
            <a:r>
              <a:rPr lang="en-IN" sz="1800" b="1" dirty="0" smtClean="0"/>
              <a:t>We’ve completed the initial part of the project i.e., Registration page, Log-in page. The Authentication process is completed.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IN" sz="1800" b="1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IN" sz="1800" b="1" dirty="0" smtClean="0"/>
              <a:t> We have also done the main part of  our project, i.e., content upload and download part of the web application. So students can upload and download their content.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IN" sz="1800" b="1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IN" sz="1800" b="1" dirty="0" smtClean="0"/>
              <a:t>We have created the  search engine which will be helpful for the students to search any content they want.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IN" sz="1800" b="1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IN" sz="1800" b="1" dirty="0" smtClean="0"/>
              <a:t>Next, We are looking forward about the like &amp; comment section, under each content, so that students can express their valuable opinion about the content.  </a:t>
            </a:r>
            <a:endParaRPr sz="1800" b="1" dirty="0"/>
          </a:p>
        </p:txBody>
      </p:sp>
      <p:sp>
        <p:nvSpPr>
          <p:cNvPr id="217" name="Google Shape;217;p31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500034" y="214296"/>
            <a:ext cx="650085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b="1" dirty="0" smtClean="0">
                <a:solidFill>
                  <a:schemeClr val="accent1"/>
                </a:solidFill>
                <a:latin typeface="Source Sans Pro" charset="0"/>
              </a:rPr>
              <a:t>Present Condition Of The Project :</a:t>
            </a:r>
            <a:endParaRPr lang="en-IN" sz="3200" b="1" dirty="0">
              <a:solidFill>
                <a:schemeClr val="accent1"/>
              </a:solidFill>
              <a:latin typeface="Source Sans Pro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3"/>
          <p:cNvSpPr txBox="1">
            <a:spLocks noGrp="1"/>
          </p:cNvSpPr>
          <p:nvPr>
            <p:ph type="title" idx="4294967295"/>
          </p:nvPr>
        </p:nvSpPr>
        <p:spPr>
          <a:xfrm>
            <a:off x="785786" y="0"/>
            <a:ext cx="73839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/>
              <a:t>“ Summary ”</a:t>
            </a:r>
            <a:endParaRPr sz="2800"/>
          </a:p>
        </p:txBody>
      </p:sp>
      <p:sp>
        <p:nvSpPr>
          <p:cNvPr id="232" name="Google Shape;232;p33"/>
          <p:cNvSpPr txBox="1">
            <a:spLocks noGrp="1"/>
          </p:cNvSpPr>
          <p:nvPr>
            <p:ph type="body" idx="4294967295"/>
          </p:nvPr>
        </p:nvSpPr>
        <p:spPr>
          <a:xfrm>
            <a:off x="457200" y="1409700"/>
            <a:ext cx="26319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b="1" dirty="0" smtClean="0">
                <a:solidFill>
                  <a:schemeClr val="accent1"/>
                </a:solidFill>
              </a:rPr>
              <a:t>Registration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dirty="0" smtClean="0">
                <a:solidFill>
                  <a:schemeClr val="lt1"/>
                </a:solidFill>
                <a:latin typeface="Arial Narrow" pitchFamily="34" charset="0"/>
              </a:rPr>
              <a:t>It is a creation of an account in the app.</a:t>
            </a:r>
            <a:endParaRPr sz="1400">
              <a:solidFill>
                <a:schemeClr val="lt1"/>
              </a:solidFill>
              <a:latin typeface="Arial Narrow" pitchFamily="34" charset="0"/>
            </a:endParaRPr>
          </a:p>
        </p:txBody>
      </p:sp>
      <p:sp>
        <p:nvSpPr>
          <p:cNvPr id="233" name="Google Shape;233;p33"/>
          <p:cNvSpPr txBox="1">
            <a:spLocks noGrp="1"/>
          </p:cNvSpPr>
          <p:nvPr>
            <p:ph type="body" idx="4294967295"/>
          </p:nvPr>
        </p:nvSpPr>
        <p:spPr>
          <a:xfrm>
            <a:off x="3223964" y="1409700"/>
            <a:ext cx="26319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b="1" dirty="0" smtClean="0">
                <a:solidFill>
                  <a:schemeClr val="accent1"/>
                </a:solidFill>
              </a:rPr>
              <a:t>Log-in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1400" dirty="0" smtClean="0">
                <a:solidFill>
                  <a:schemeClr val="bg1"/>
                </a:solidFill>
                <a:latin typeface="Arial Narrow" pitchFamily="34" charset="0"/>
              </a:rPr>
              <a:t>After registration user can enter into the application by </a:t>
            </a:r>
            <a:r>
              <a:rPr lang="en-IN" sz="1400" dirty="0" smtClean="0">
                <a:solidFill>
                  <a:schemeClr val="accent1"/>
                </a:solidFill>
                <a:latin typeface="Arial Narrow" pitchFamily="34" charset="0"/>
              </a:rPr>
              <a:t>log-in</a:t>
            </a:r>
            <a:endParaRPr sz="1400">
              <a:solidFill>
                <a:schemeClr val="accent1"/>
              </a:solidFill>
              <a:latin typeface="Arial Narrow" pitchFamily="34" charset="0"/>
            </a:endParaRPr>
          </a:p>
        </p:txBody>
      </p:sp>
      <p:sp>
        <p:nvSpPr>
          <p:cNvPr id="234" name="Google Shape;234;p33"/>
          <p:cNvSpPr txBox="1">
            <a:spLocks noGrp="1"/>
          </p:cNvSpPr>
          <p:nvPr>
            <p:ph type="body" idx="4294967295"/>
          </p:nvPr>
        </p:nvSpPr>
        <p:spPr>
          <a:xfrm>
            <a:off x="5990727" y="1409700"/>
            <a:ext cx="26319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b="1" dirty="0" smtClean="0">
                <a:solidFill>
                  <a:schemeClr val="accent1"/>
                </a:solidFill>
              </a:rPr>
              <a:t>Upload</a:t>
            </a:r>
            <a:endParaRPr sz="2000" b="1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dirty="0" smtClean="0">
                <a:solidFill>
                  <a:schemeClr val="lt1"/>
                </a:solidFill>
                <a:latin typeface="Arial Narrow" pitchFamily="34" charset="0"/>
              </a:rPr>
              <a:t> Students can share their content with the other studebts using this application.</a:t>
            </a:r>
            <a:endParaRPr sz="1400">
              <a:solidFill>
                <a:schemeClr val="lt1"/>
              </a:solidFill>
              <a:latin typeface="Arial Narrow" pitchFamily="34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</a:endParaRPr>
          </a:p>
        </p:txBody>
      </p:sp>
      <p:sp>
        <p:nvSpPr>
          <p:cNvPr id="235" name="Google Shape;235;p33"/>
          <p:cNvSpPr txBox="1">
            <a:spLocks noGrp="1"/>
          </p:cNvSpPr>
          <p:nvPr>
            <p:ph type="body" idx="4294967295"/>
          </p:nvPr>
        </p:nvSpPr>
        <p:spPr>
          <a:xfrm>
            <a:off x="357158" y="3214692"/>
            <a:ext cx="26319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chemeClr val="accent1"/>
                </a:solidFill>
              </a:rPr>
              <a:t>Download</a:t>
            </a:r>
            <a:endParaRPr b="1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 smtClean="0">
                <a:solidFill>
                  <a:schemeClr val="lt1"/>
                </a:solidFill>
                <a:latin typeface="Arial Narrow" pitchFamily="34" charset="0"/>
              </a:rPr>
              <a:t>It is a process by which any authenticated student can save any uploaded document to their storage</a:t>
            </a:r>
            <a:r>
              <a:rPr lang="en" sz="1200" dirty="0" smtClean="0">
                <a:solidFill>
                  <a:schemeClr val="lt1"/>
                </a:solidFill>
              </a:rPr>
              <a:t>.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36" name="Google Shape;236;p33"/>
          <p:cNvSpPr txBox="1">
            <a:spLocks noGrp="1"/>
          </p:cNvSpPr>
          <p:nvPr>
            <p:ph type="body" idx="4294967295"/>
          </p:nvPr>
        </p:nvSpPr>
        <p:spPr>
          <a:xfrm>
            <a:off x="3223964" y="3219450"/>
            <a:ext cx="26319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chemeClr val="accent1"/>
                </a:solidFill>
              </a:rPr>
              <a:t>Search</a:t>
            </a:r>
            <a:r>
              <a:rPr lang="en" b="1" dirty="0" smtClean="0">
                <a:solidFill>
                  <a:schemeClr val="lt1"/>
                </a:solidFill>
              </a:rPr>
              <a:t> </a:t>
            </a:r>
            <a:endParaRPr b="1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 smtClean="0">
                <a:solidFill>
                  <a:schemeClr val="lt1"/>
                </a:solidFill>
              </a:rPr>
              <a:t>Student can easily access any content by using the </a:t>
            </a:r>
            <a:r>
              <a:rPr lang="en" sz="1200" dirty="0" smtClean="0">
                <a:solidFill>
                  <a:schemeClr val="accent1"/>
                </a:solidFill>
              </a:rPr>
              <a:t> search engine</a:t>
            </a:r>
            <a:r>
              <a:rPr lang="en" sz="1200" dirty="0" smtClean="0">
                <a:solidFill>
                  <a:schemeClr val="lt1"/>
                </a:solidFill>
              </a:rPr>
              <a:t>.</a:t>
            </a:r>
            <a:endParaRPr sz="1200" dirty="0">
              <a:solidFill>
                <a:schemeClr val="lt1"/>
              </a:solidFill>
            </a:endParaRPr>
          </a:p>
        </p:txBody>
      </p:sp>
      <p:sp>
        <p:nvSpPr>
          <p:cNvPr id="237" name="Google Shape;237;p33"/>
          <p:cNvSpPr txBox="1">
            <a:spLocks noGrp="1"/>
          </p:cNvSpPr>
          <p:nvPr>
            <p:ph type="body" idx="4294967295"/>
          </p:nvPr>
        </p:nvSpPr>
        <p:spPr>
          <a:xfrm>
            <a:off x="5990727" y="3219450"/>
            <a:ext cx="26319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chemeClr val="accent1"/>
                </a:solidFill>
              </a:rPr>
              <a:t>Log-Out</a:t>
            </a:r>
            <a:endParaRPr b="1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 smtClean="0">
                <a:solidFill>
                  <a:schemeClr val="lt1"/>
                </a:solidFill>
              </a:rPr>
              <a:t>After using the web application , user can leave from the app, via </a:t>
            </a:r>
            <a:r>
              <a:rPr lang="en" sz="1200" dirty="0" smtClean="0">
                <a:solidFill>
                  <a:schemeClr val="accent1"/>
                </a:solidFill>
              </a:rPr>
              <a:t>Log-out</a:t>
            </a:r>
            <a:r>
              <a:rPr lang="en" sz="1200" dirty="0" smtClean="0">
                <a:solidFill>
                  <a:schemeClr val="lt1"/>
                </a:solidFill>
              </a:rPr>
              <a:t> button.  </a:t>
            </a:r>
            <a:endParaRPr sz="12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</a:endParaRPr>
          </a:p>
        </p:txBody>
      </p:sp>
      <p:sp>
        <p:nvSpPr>
          <p:cNvPr id="262" name="Google Shape;262;p33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/>
          </a:p>
        </p:txBody>
      </p:sp>
      <p:sp>
        <p:nvSpPr>
          <p:cNvPr id="34" name="Google Shape;467;p41"/>
          <p:cNvSpPr/>
          <p:nvPr/>
        </p:nvSpPr>
        <p:spPr>
          <a:xfrm>
            <a:off x="642910" y="1071552"/>
            <a:ext cx="357190" cy="428628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492;p41"/>
          <p:cNvGrpSpPr/>
          <p:nvPr/>
        </p:nvGrpSpPr>
        <p:grpSpPr>
          <a:xfrm>
            <a:off x="3428992" y="3000378"/>
            <a:ext cx="346104" cy="353231"/>
            <a:chOff x="3955900" y="2984500"/>
            <a:chExt cx="414000" cy="422525"/>
          </a:xfrm>
        </p:grpSpPr>
        <p:sp>
          <p:nvSpPr>
            <p:cNvPr id="36" name="Google Shape;493;p41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 cap="all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endParaRPr>
            </a:p>
          </p:txBody>
        </p:sp>
        <p:sp>
          <p:nvSpPr>
            <p:cNvPr id="37" name="Google Shape;494;p41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 cap="all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endParaRPr>
            </a:p>
          </p:txBody>
        </p:sp>
        <p:sp>
          <p:nvSpPr>
            <p:cNvPr id="38" name="Google Shape;495;p41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 cap="all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endParaRPr>
            </a:p>
          </p:txBody>
        </p:sp>
      </p:grpSp>
      <p:sp>
        <p:nvSpPr>
          <p:cNvPr id="39" name="Google Shape;497;p41"/>
          <p:cNvSpPr/>
          <p:nvPr/>
        </p:nvSpPr>
        <p:spPr>
          <a:xfrm>
            <a:off x="6215074" y="2928940"/>
            <a:ext cx="269526" cy="387967"/>
          </a:xfrm>
          <a:custGeom>
            <a:avLst/>
            <a:gdLst/>
            <a:ahLst/>
            <a:cxnLst/>
            <a:rect l="l" t="t" r="r" b="b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550;p41"/>
          <p:cNvSpPr/>
          <p:nvPr/>
        </p:nvSpPr>
        <p:spPr>
          <a:xfrm>
            <a:off x="3428992" y="1142990"/>
            <a:ext cx="339959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541;p41"/>
          <p:cNvSpPr/>
          <p:nvPr/>
        </p:nvSpPr>
        <p:spPr>
          <a:xfrm>
            <a:off x="6143636" y="1214428"/>
            <a:ext cx="401238" cy="22666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" name="Google Shape;536;p41"/>
          <p:cNvGrpSpPr/>
          <p:nvPr/>
        </p:nvGrpSpPr>
        <p:grpSpPr>
          <a:xfrm>
            <a:off x="642910" y="2928940"/>
            <a:ext cx="370599" cy="370620"/>
            <a:chOff x="570875" y="4322250"/>
            <a:chExt cx="443300" cy="443325"/>
          </a:xfrm>
        </p:grpSpPr>
        <p:sp>
          <p:nvSpPr>
            <p:cNvPr id="43" name="Google Shape;537;p41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538;p41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539;p4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540;p41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0"/>
          <p:cNvSpPr txBox="1">
            <a:spLocks noGrp="1"/>
          </p:cNvSpPr>
          <p:nvPr>
            <p:ph type="ctrTitle" idx="4294967295"/>
          </p:nvPr>
        </p:nvSpPr>
        <p:spPr>
          <a:xfrm>
            <a:off x="1214414" y="1785932"/>
            <a:ext cx="6731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 smtClean="0">
                <a:solidFill>
                  <a:schemeClr val="lt1"/>
                </a:solidFill>
              </a:rPr>
              <a:t>Thank You</a:t>
            </a:r>
            <a:endParaRPr sz="6600">
              <a:solidFill>
                <a:schemeClr val="lt1"/>
              </a:solidFill>
            </a:endParaRPr>
          </a:p>
        </p:txBody>
      </p:sp>
      <p:sp>
        <p:nvSpPr>
          <p:cNvPr id="206" name="Google Shape;206;p30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lang="en"/>
          </a:p>
        </p:txBody>
      </p:sp>
      <p:sp>
        <p:nvSpPr>
          <p:cNvPr id="3" name="Rectangle 2"/>
          <p:cNvSpPr/>
          <p:nvPr/>
        </p:nvSpPr>
        <p:spPr>
          <a:xfrm>
            <a:off x="357158" y="214296"/>
            <a:ext cx="23615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3600" b="1" dirty="0" smtClean="0">
                <a:solidFill>
                  <a:schemeClr val="accent1"/>
                </a:solidFill>
                <a:latin typeface="Source Sans Pro" charset="0"/>
              </a:rPr>
              <a:t>Objective :</a:t>
            </a:r>
            <a:endParaRPr lang="en-IN" sz="3600" b="1" dirty="0">
              <a:solidFill>
                <a:schemeClr val="accent1"/>
              </a:solidFill>
              <a:latin typeface="Source Sans Pro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57158" y="1357304"/>
            <a:ext cx="8358246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>
              <a:buFont typeface="Wingdings" pitchFamily="2" charset="2"/>
              <a:buChar char="§"/>
            </a:pPr>
            <a:r>
              <a:rPr lang="en-IN" sz="2000" dirty="0" smtClean="0">
                <a:solidFill>
                  <a:schemeClr val="tx1"/>
                </a:solidFill>
                <a:latin typeface="Bahnschrift Light" pitchFamily="34" charset="0"/>
              </a:rPr>
              <a:t>This project is completely based on Python and it’s various web frameworks.</a:t>
            </a:r>
          </a:p>
          <a:p>
            <a:pPr marL="0" lvl="0" indent="0">
              <a:buFont typeface="Wingdings" pitchFamily="2" charset="2"/>
              <a:buChar char="§"/>
            </a:pPr>
            <a:endParaRPr lang="en-IN" sz="2000" dirty="0" smtClean="0">
              <a:solidFill>
                <a:schemeClr val="tx1"/>
              </a:solidFill>
              <a:latin typeface="Bahnschrift Light" pitchFamily="34" charset="0"/>
            </a:endParaRPr>
          </a:p>
          <a:p>
            <a:pPr marL="0" lvl="0" indent="0">
              <a:buFont typeface="Wingdings" pitchFamily="2" charset="2"/>
              <a:buChar char="§"/>
            </a:pPr>
            <a:r>
              <a:rPr lang="en-IN" sz="2000" dirty="0" smtClean="0">
                <a:solidFill>
                  <a:schemeClr val="tx1"/>
                </a:solidFill>
                <a:latin typeface="Bahnschrift Light" pitchFamily="34" charset="0"/>
              </a:rPr>
              <a:t> College students can upload, download image, document file and video file by using this web application.</a:t>
            </a:r>
          </a:p>
          <a:p>
            <a:pPr marL="0" lvl="0" indent="0">
              <a:buFont typeface="Wingdings" pitchFamily="2" charset="2"/>
              <a:buChar char="§"/>
            </a:pPr>
            <a:endParaRPr lang="en-IN" sz="2000" dirty="0" smtClean="0">
              <a:solidFill>
                <a:schemeClr val="tx1"/>
              </a:solidFill>
              <a:latin typeface="Bahnschrift Light" pitchFamily="34" charset="0"/>
            </a:endParaRPr>
          </a:p>
          <a:p>
            <a:pPr marL="0" lvl="0" indent="0">
              <a:buFont typeface="Wingdings" pitchFamily="2" charset="2"/>
              <a:buChar char="§"/>
            </a:pPr>
            <a:r>
              <a:rPr lang="en-IN" sz="2000" dirty="0" smtClean="0">
                <a:solidFill>
                  <a:schemeClr val="tx1"/>
                </a:solidFill>
                <a:latin typeface="Bahnschrift Light" pitchFamily="34" charset="0"/>
              </a:rPr>
              <a:t>Users need to sign-up and make their account in our application first.</a:t>
            </a:r>
          </a:p>
          <a:p>
            <a:pPr marL="0" lvl="0" indent="0">
              <a:buFont typeface="Wingdings" pitchFamily="2" charset="2"/>
              <a:buChar char="§"/>
            </a:pPr>
            <a:endParaRPr lang="en-IN" sz="2000" dirty="0" smtClean="0">
              <a:solidFill>
                <a:schemeClr val="tx1"/>
              </a:solidFill>
              <a:latin typeface="Bahnschrift Light" pitchFamily="34" charset="0"/>
            </a:endParaRPr>
          </a:p>
          <a:p>
            <a:pPr marL="0" lvl="0" indent="0">
              <a:buFont typeface="Wingdings" pitchFamily="2" charset="2"/>
              <a:buChar char="§"/>
            </a:pPr>
            <a:r>
              <a:rPr lang="en-IN" sz="2000" dirty="0" smtClean="0">
                <a:solidFill>
                  <a:schemeClr val="tx1"/>
                </a:solidFill>
                <a:latin typeface="Bahnschrift Light" pitchFamily="34" charset="0"/>
              </a:rPr>
              <a:t>Next login, to their verified account to use this application.</a:t>
            </a:r>
          </a:p>
          <a:p>
            <a:pPr marL="0" lvl="0" indent="0">
              <a:buFont typeface="Wingdings" pitchFamily="2" charset="2"/>
              <a:buChar char="§"/>
            </a:pPr>
            <a:endParaRPr lang="en-IN" sz="2000" dirty="0" smtClean="0">
              <a:solidFill>
                <a:schemeClr val="tx1"/>
              </a:solidFill>
              <a:latin typeface="Bahnschrift Light" pitchFamily="34" charset="0"/>
            </a:endParaRPr>
          </a:p>
          <a:p>
            <a:pPr marL="0" lvl="0" indent="0">
              <a:buFont typeface="Wingdings" pitchFamily="2" charset="2"/>
              <a:buChar char="§"/>
            </a:pPr>
            <a:endParaRPr lang="en-IN" sz="2000" dirty="0">
              <a:solidFill>
                <a:schemeClr val="tx1"/>
              </a:solidFill>
              <a:latin typeface="Bahnschrift Ligh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/>
          <p:nvPr/>
        </p:nvSpPr>
        <p:spPr>
          <a:xfrm>
            <a:off x="3286116" y="1643056"/>
            <a:ext cx="2316183" cy="2189358"/>
          </a:xfrm>
          <a:prstGeom prst="ellipse">
            <a:avLst/>
          </a:prstGeom>
          <a:solidFill>
            <a:schemeClr val="dk1"/>
          </a:solidFill>
          <a:ln w="1143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5" name="Google Shape;175;p27"/>
          <p:cNvSpPr/>
          <p:nvPr/>
        </p:nvSpPr>
        <p:spPr>
          <a:xfrm>
            <a:off x="357158" y="1785932"/>
            <a:ext cx="2214578" cy="2143140"/>
          </a:xfrm>
          <a:prstGeom prst="ellipse">
            <a:avLst/>
          </a:prstGeom>
          <a:noFill/>
          <a:ln w="1143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6" name="Google Shape;176;p27"/>
          <p:cNvSpPr/>
          <p:nvPr/>
        </p:nvSpPr>
        <p:spPr>
          <a:xfrm>
            <a:off x="6286512" y="1571618"/>
            <a:ext cx="2286016" cy="2143140"/>
          </a:xfrm>
          <a:prstGeom prst="ellipse">
            <a:avLst/>
          </a:prstGeom>
          <a:noFill/>
          <a:ln w="1143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7" name="Google Shape;177;p27"/>
          <p:cNvSpPr txBox="1">
            <a:spLocks noGrp="1"/>
          </p:cNvSpPr>
          <p:nvPr>
            <p:ph type="title"/>
          </p:nvPr>
        </p:nvSpPr>
        <p:spPr>
          <a:xfrm>
            <a:off x="832475" y="126338"/>
            <a:ext cx="7951800" cy="73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Segoe UI Black" pitchFamily="34" charset="0"/>
                <a:ea typeface="Segoe UI Black" pitchFamily="34" charset="0"/>
              </a:rPr>
              <a:t>Front End :</a:t>
            </a:r>
            <a:endParaRPr>
              <a:latin typeface="Segoe UI Black" pitchFamily="34" charset="0"/>
              <a:ea typeface="Segoe UI Black" pitchFamily="34" charset="0"/>
            </a:endParaRPr>
          </a:p>
        </p:txBody>
      </p:sp>
      <p:sp>
        <p:nvSpPr>
          <p:cNvPr id="178" name="Google Shape;178;p27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  <p:pic>
        <p:nvPicPr>
          <p:cNvPr id="7" name="Picture 2" descr="C:\Users\CAPITAL\Desktop\html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2143122"/>
            <a:ext cx="1428760" cy="1428760"/>
          </a:xfrm>
          <a:prstGeom prst="rect">
            <a:avLst/>
          </a:prstGeom>
          <a:noFill/>
        </p:spPr>
      </p:pic>
      <p:pic>
        <p:nvPicPr>
          <p:cNvPr id="8" name="Picture 3" descr="C:\Users\CAPITAL\Desktop\css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16" y="2071684"/>
            <a:ext cx="1214446" cy="1214446"/>
          </a:xfrm>
          <a:prstGeom prst="rect">
            <a:avLst/>
          </a:prstGeom>
          <a:noFill/>
        </p:spPr>
      </p:pic>
      <p:pic>
        <p:nvPicPr>
          <p:cNvPr id="9" name="Picture 4" descr="C:\Users\CAPITAL\Desktop\bootstrap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643306" y="2000246"/>
            <a:ext cx="1506151" cy="157163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5"/>
          <p:cNvSpPr txBox="1">
            <a:spLocks noGrp="1"/>
          </p:cNvSpPr>
          <p:nvPr>
            <p:ph type="body" idx="4294967295"/>
          </p:nvPr>
        </p:nvSpPr>
        <p:spPr>
          <a:xfrm>
            <a:off x="214282" y="857238"/>
            <a:ext cx="5000660" cy="46120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000" dirty="0" smtClean="0">
                <a:solidFill>
                  <a:schemeClr val="accent1"/>
                </a:solidFill>
                <a:latin typeface="Segoe UI Black" pitchFamily="34" charset="0"/>
                <a:ea typeface="Segoe UI Black" pitchFamily="34" charset="0"/>
              </a:rPr>
              <a:t>Back-end :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" b="1" dirty="0" smtClean="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IN" sz="1800" b="1" dirty="0" smtClean="0">
                <a:solidFill>
                  <a:schemeClr val="tx1"/>
                </a:solidFill>
              </a:rPr>
              <a:t> Backend of a web application consists of a server, a database  for data collecting. It serves the web pages to the user at its requirement.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IN" sz="1800" b="1" dirty="0" smtClean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IN" sz="1800" b="1" dirty="0" smtClean="0">
                <a:solidFill>
                  <a:schemeClr val="tx1"/>
                </a:solidFill>
              </a:rPr>
              <a:t> </a:t>
            </a:r>
            <a:r>
              <a:rPr lang="en-IN" sz="1800" b="1" dirty="0" err="1" smtClean="0">
                <a:solidFill>
                  <a:schemeClr val="tx1"/>
                </a:solidFill>
              </a:rPr>
              <a:t>Django</a:t>
            </a:r>
            <a:r>
              <a:rPr lang="en-IN" sz="1800" b="1" dirty="0" smtClean="0">
                <a:solidFill>
                  <a:schemeClr val="tx1"/>
                </a:solidFill>
              </a:rPr>
              <a:t> is a high level Python web framework which we are using for backend 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IN" sz="1800" b="1" dirty="0" smtClean="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IN" sz="1800" b="1" dirty="0" smtClean="0">
                <a:solidFill>
                  <a:schemeClr val="tx1"/>
                </a:solidFill>
              </a:rPr>
              <a:t> Version :  </a:t>
            </a:r>
            <a:r>
              <a:rPr lang="en-IN" sz="1800" b="1" dirty="0" smtClean="0">
                <a:solidFill>
                  <a:schemeClr val="accent1"/>
                </a:solidFill>
              </a:rPr>
              <a:t>3.1.3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solidFill>
                <a:schemeClr val="accent1"/>
              </a:solidFill>
            </a:endParaRPr>
          </a:p>
        </p:txBody>
      </p:sp>
      <p:sp>
        <p:nvSpPr>
          <p:cNvPr id="275" name="Google Shape;275;p35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  <p:grpSp>
        <p:nvGrpSpPr>
          <p:cNvPr id="2" name="Google Shape;276;p35"/>
          <p:cNvGrpSpPr/>
          <p:nvPr/>
        </p:nvGrpSpPr>
        <p:grpSpPr>
          <a:xfrm rot="16200000">
            <a:off x="6091510" y="-662272"/>
            <a:ext cx="1928827" cy="3681963"/>
            <a:chOff x="2547150" y="238125"/>
            <a:chExt cx="2525675" cy="5238750"/>
          </a:xfrm>
        </p:grpSpPr>
        <p:sp>
          <p:nvSpPr>
            <p:cNvPr id="277" name="Google Shape;277;p35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5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5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5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051" name="Picture 3" descr="C:\Users\CAPITAL\Desktop\python-djan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72132" y="285734"/>
            <a:ext cx="3000396" cy="1785950"/>
          </a:xfrm>
          <a:prstGeom prst="rect">
            <a:avLst/>
          </a:prstGeom>
          <a:noFill/>
        </p:spPr>
      </p:pic>
      <p:pic>
        <p:nvPicPr>
          <p:cNvPr id="10" name="Picture 2" descr="C:\Users\CAPITAL\Desktop\django logo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358082" y="3714758"/>
            <a:ext cx="1500198" cy="12101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>
            <a:spLocks noGrp="1"/>
          </p:cNvSpPr>
          <p:nvPr>
            <p:ph type="body" idx="1"/>
          </p:nvPr>
        </p:nvSpPr>
        <p:spPr>
          <a:xfrm>
            <a:off x="4929190" y="785800"/>
            <a:ext cx="3994500" cy="43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800" dirty="0" smtClean="0">
                <a:solidFill>
                  <a:schemeClr val="accent1"/>
                </a:solidFill>
                <a:latin typeface="Segoe UI Black" pitchFamily="34" charset="0"/>
                <a:ea typeface="Segoe UI Black" pitchFamily="34" charset="0"/>
              </a:rPr>
              <a:t>DataBase</a:t>
            </a:r>
            <a:r>
              <a:rPr lang="en" sz="3000" dirty="0" smtClean="0">
                <a:solidFill>
                  <a:schemeClr val="accent1"/>
                </a:solidFill>
                <a:latin typeface="Segoe UI Black" pitchFamily="34" charset="0"/>
                <a:ea typeface="Segoe UI Black" pitchFamily="34" charset="0"/>
              </a:rPr>
              <a:t> :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" sz="900" b="1" dirty="0" smtClean="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" sz="1600" b="1" dirty="0" smtClean="0">
                <a:solidFill>
                  <a:schemeClr val="tx1"/>
                </a:solidFill>
                <a:latin typeface="Source Sans Pro" charset="0"/>
              </a:rPr>
              <a:t>Database is  mainly use to store data and manupulate them.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" sz="1600" b="1" dirty="0" smtClean="0">
              <a:solidFill>
                <a:schemeClr val="tx1"/>
              </a:solidFill>
              <a:latin typeface="Source Sans Pro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IN" sz="1600" b="1" dirty="0" smtClean="0">
                <a:solidFill>
                  <a:schemeClr val="tx1"/>
                </a:solidFill>
                <a:latin typeface="Source Sans Pro" charset="0"/>
              </a:rPr>
              <a:t>W</a:t>
            </a:r>
            <a:r>
              <a:rPr lang="en" sz="1600" b="1" dirty="0" smtClean="0">
                <a:solidFill>
                  <a:schemeClr val="tx1"/>
                </a:solidFill>
                <a:latin typeface="Source Sans Pro" charset="0"/>
              </a:rPr>
              <a:t>e basically use database to store different sets of data, which need to be manupulate together.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" sz="1600" b="1" dirty="0" smtClean="0">
              <a:solidFill>
                <a:schemeClr val="tx1"/>
              </a:solidFill>
              <a:latin typeface="Source Sans Pro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IN" sz="1600" b="1" dirty="0" smtClean="0">
                <a:solidFill>
                  <a:schemeClr val="tx1"/>
                </a:solidFill>
                <a:latin typeface="Source Sans Pro" charset="0"/>
              </a:rPr>
              <a:t>L</a:t>
            </a:r>
            <a:r>
              <a:rPr lang="en" sz="1600" b="1" dirty="0" smtClean="0">
                <a:solidFill>
                  <a:schemeClr val="tx1"/>
                </a:solidFill>
                <a:latin typeface="Source Sans Pro" charset="0"/>
              </a:rPr>
              <a:t>ike user’s personal information, authentication details etc.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" sz="1600" b="1" dirty="0" smtClean="0">
              <a:solidFill>
                <a:schemeClr val="tx1"/>
              </a:solidFill>
              <a:latin typeface="Source Sans Pro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" sz="1600" b="1" dirty="0" smtClean="0">
                <a:solidFill>
                  <a:schemeClr val="tx1"/>
                </a:solidFill>
                <a:latin typeface="Source Sans Pro" charset="0"/>
              </a:rPr>
              <a:t>We use </a:t>
            </a:r>
            <a:r>
              <a:rPr lang="en" sz="1600" b="1" dirty="0" smtClean="0">
                <a:solidFill>
                  <a:schemeClr val="accent1"/>
                </a:solidFill>
                <a:latin typeface="Source Sans Pro" charset="0"/>
              </a:rPr>
              <a:t>SQLite 3</a:t>
            </a:r>
            <a:r>
              <a:rPr lang="en" sz="1600" b="1" dirty="0" smtClean="0">
                <a:solidFill>
                  <a:schemeClr val="tx1"/>
                </a:solidFill>
                <a:latin typeface="Source Sans Pro" charset="0"/>
              </a:rPr>
              <a:t> here in this project. </a:t>
            </a:r>
          </a:p>
          <a:p>
            <a:pPr marL="0" lvl="0" indent="0">
              <a:buNone/>
            </a:pPr>
            <a:endParaRPr lang="en" sz="1800" b="1" dirty="0" smtClean="0">
              <a:solidFill>
                <a:schemeClr val="accent1"/>
              </a:solidFill>
            </a:endParaRPr>
          </a:p>
          <a:p>
            <a:pPr marL="0" lvl="0" indent="0">
              <a:buNone/>
            </a:pPr>
            <a:r>
              <a:rPr lang="en-IN" sz="1800" dirty="0" smtClean="0"/>
              <a:t> </a:t>
            </a:r>
            <a:endParaRPr sz="1800">
              <a:solidFill>
                <a:schemeClr val="accent1"/>
              </a:solidFill>
              <a:latin typeface="Segoe UI Black" pitchFamily="34" charset="0"/>
              <a:ea typeface="Segoe UI Black" pitchFamily="34" charset="0"/>
            </a:endParaRPr>
          </a:p>
        </p:txBody>
      </p:sp>
      <p:sp>
        <p:nvSpPr>
          <p:cNvPr id="144" name="Google Shape;144;p23"/>
          <p:cNvSpPr txBox="1">
            <a:spLocks noGrp="1"/>
          </p:cNvSpPr>
          <p:nvPr>
            <p:ph type="body" idx="2"/>
          </p:nvPr>
        </p:nvSpPr>
        <p:spPr>
          <a:xfrm>
            <a:off x="214282" y="928676"/>
            <a:ext cx="3994500" cy="40719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800" b="1" dirty="0" smtClean="0">
                <a:solidFill>
                  <a:schemeClr val="accent1"/>
                </a:solidFill>
                <a:latin typeface="Segoe UI Black" pitchFamily="34" charset="0"/>
                <a:ea typeface="Segoe UI Black" pitchFamily="34" charset="0"/>
              </a:rPr>
              <a:t>Cloud :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" sz="900" b="1" dirty="0" smtClean="0">
              <a:solidFill>
                <a:schemeClr val="accent1"/>
              </a:solidFill>
              <a:latin typeface="Segoe UI Black" pitchFamily="34" charset="0"/>
              <a:ea typeface="Segoe UI Black" pitchFamily="34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IN" sz="1600" b="1" dirty="0" smtClean="0">
                <a:solidFill>
                  <a:schemeClr val="tx1"/>
                </a:solidFill>
                <a:latin typeface="Source Sans Pro" charset="0"/>
                <a:ea typeface="Segoe UI Black" pitchFamily="34" charset="0"/>
              </a:rPr>
              <a:t>C</a:t>
            </a:r>
            <a:r>
              <a:rPr lang="en" sz="1600" b="1" dirty="0" smtClean="0">
                <a:solidFill>
                  <a:schemeClr val="tx1"/>
                </a:solidFill>
                <a:latin typeface="Source Sans Pro" charset="0"/>
                <a:ea typeface="Segoe UI Black" pitchFamily="34" charset="0"/>
              </a:rPr>
              <a:t>loud storage is a computer data storage which stores digital data like the image , document files, videos etc, which will be uploaded by students.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" sz="1600" b="1" dirty="0" smtClean="0">
              <a:solidFill>
                <a:schemeClr val="tx1"/>
              </a:solidFill>
              <a:latin typeface="Source Sans Pro" charset="0"/>
              <a:ea typeface="Segoe UI Black" pitchFamily="34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" sz="1600" b="1" dirty="0" smtClean="0">
                <a:solidFill>
                  <a:schemeClr val="tx1"/>
                </a:solidFill>
                <a:latin typeface="Source Sans Pro" charset="0"/>
                <a:ea typeface="Segoe UI Black" pitchFamily="34" charset="0"/>
              </a:rPr>
              <a:t>We use </a:t>
            </a:r>
            <a:r>
              <a:rPr lang="en" sz="1600" b="1" dirty="0" smtClean="0">
                <a:solidFill>
                  <a:schemeClr val="accent1"/>
                </a:solidFill>
                <a:latin typeface="Source Sans Pro" charset="0"/>
                <a:ea typeface="Segoe UI Black" pitchFamily="34" charset="0"/>
              </a:rPr>
              <a:t>GCP </a:t>
            </a:r>
            <a:r>
              <a:rPr lang="en" sz="1600" b="1" dirty="0" smtClean="0">
                <a:solidFill>
                  <a:schemeClr val="tx1"/>
                </a:solidFill>
                <a:latin typeface="Source Sans Pro" charset="0"/>
                <a:ea typeface="Segoe UI Black" pitchFamily="34" charset="0"/>
              </a:rPr>
              <a:t>cloud storage for this project.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3000"/>
          </a:p>
        </p:txBody>
      </p:sp>
      <p:sp>
        <p:nvSpPr>
          <p:cNvPr id="145" name="Google Shape;145;p23"/>
          <p:cNvSpPr txBox="1">
            <a:spLocks noGrp="1"/>
          </p:cNvSpPr>
          <p:nvPr>
            <p:ph type="title"/>
          </p:nvPr>
        </p:nvSpPr>
        <p:spPr>
          <a:xfrm>
            <a:off x="857224" y="142858"/>
            <a:ext cx="7951800" cy="73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Storage :</a:t>
            </a:r>
            <a:endParaRPr/>
          </a:p>
        </p:txBody>
      </p:sp>
      <p:sp>
        <p:nvSpPr>
          <p:cNvPr id="146" name="Google Shape;146;p23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  <p:pic>
        <p:nvPicPr>
          <p:cNvPr id="4099" name="Picture 3" descr="C:\Users\CAPITAL\Desktop\cloud-icon-cloud-storage-logo-png-cloud-icon-png-transparent-cloud-storage-png-920_597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4000510"/>
            <a:ext cx="1857388" cy="92869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 Description :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7158" y="1285866"/>
            <a:ext cx="5329246" cy="3729054"/>
          </a:xfrm>
        </p:spPr>
        <p:txBody>
          <a:bodyPr/>
          <a:lstStyle/>
          <a:p>
            <a:r>
              <a:rPr lang="en-IN" sz="1800" dirty="0" smtClean="0"/>
              <a:t>It is a platform where everyone can share their pictures, documents or video files on the server. </a:t>
            </a:r>
          </a:p>
          <a:p>
            <a:pPr>
              <a:buNone/>
            </a:pPr>
            <a:endParaRPr lang="en-IN" sz="1800" dirty="0" smtClean="0"/>
          </a:p>
          <a:p>
            <a:r>
              <a:rPr lang="en-IN" sz="1800" dirty="0" smtClean="0"/>
              <a:t>It’s easy to access for all. Any valid, authenticate person can upload their belongings to all.</a:t>
            </a:r>
          </a:p>
          <a:p>
            <a:pPr>
              <a:buNone/>
            </a:pPr>
            <a:endParaRPr lang="en-IN" sz="1800" dirty="0" smtClean="0"/>
          </a:p>
          <a:p>
            <a:r>
              <a:rPr lang="en-IN" sz="1800" dirty="0" smtClean="0"/>
              <a:t>All type of image </a:t>
            </a:r>
            <a:r>
              <a:rPr lang="en-IN" sz="1800" b="1" dirty="0" smtClean="0">
                <a:solidFill>
                  <a:schemeClr val="accent1"/>
                </a:solidFill>
              </a:rPr>
              <a:t>(.jpg, .jpeg, .</a:t>
            </a:r>
            <a:r>
              <a:rPr lang="en-IN" sz="1800" b="1" dirty="0" err="1" smtClean="0">
                <a:solidFill>
                  <a:schemeClr val="accent1"/>
                </a:solidFill>
              </a:rPr>
              <a:t>png</a:t>
            </a:r>
            <a:r>
              <a:rPr lang="en-IN" sz="1800" dirty="0" smtClean="0"/>
              <a:t>) is acceptable, and also any kind of document  (</a:t>
            </a:r>
            <a:r>
              <a:rPr lang="en-IN" sz="1800" b="1" dirty="0" err="1" smtClean="0">
                <a:solidFill>
                  <a:schemeClr val="accent1"/>
                </a:solidFill>
              </a:rPr>
              <a:t>pdf</a:t>
            </a:r>
            <a:r>
              <a:rPr lang="en-IN" sz="1800" b="1" dirty="0" smtClean="0">
                <a:solidFill>
                  <a:schemeClr val="accent1"/>
                </a:solidFill>
              </a:rPr>
              <a:t>, </a:t>
            </a:r>
            <a:r>
              <a:rPr lang="en-IN" sz="1800" b="1" dirty="0" err="1" smtClean="0">
                <a:solidFill>
                  <a:schemeClr val="accent1"/>
                </a:solidFill>
              </a:rPr>
              <a:t>ppt</a:t>
            </a:r>
            <a:r>
              <a:rPr lang="en-IN" sz="1800" b="1" dirty="0" smtClean="0">
                <a:solidFill>
                  <a:schemeClr val="accent1"/>
                </a:solidFill>
              </a:rPr>
              <a:t>, word, </a:t>
            </a:r>
            <a:r>
              <a:rPr lang="en-IN" sz="1800" b="1" dirty="0" err="1" smtClean="0">
                <a:solidFill>
                  <a:schemeClr val="accent1"/>
                </a:solidFill>
              </a:rPr>
              <a:t>csv</a:t>
            </a:r>
            <a:r>
              <a:rPr lang="en-IN" sz="1800" dirty="0" smtClean="0"/>
              <a:t>) can be uploaded.  </a:t>
            </a:r>
            <a:endParaRPr lang="en-IN" sz="1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6072198" y="1643056"/>
            <a:ext cx="2328824" cy="250069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 lang="en"/>
          </a:p>
        </p:txBody>
      </p:sp>
      <p:pic>
        <p:nvPicPr>
          <p:cNvPr id="3076" name="Picture 4" descr="C:\Users\CAPITAL\Desktop\6ff8345b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00826" y="1857370"/>
            <a:ext cx="1928826" cy="19288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24" y="142858"/>
            <a:ext cx="7951800" cy="730200"/>
          </a:xfrm>
        </p:spPr>
        <p:txBody>
          <a:bodyPr/>
          <a:lstStyle/>
          <a:p>
            <a:r>
              <a:rPr lang="en-IN" dirty="0" smtClean="0"/>
              <a:t>Problem Description :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844" y="1000114"/>
            <a:ext cx="6286544" cy="4000510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IN" sz="1800" dirty="0" smtClean="0"/>
              <a:t>People can make their account by </a:t>
            </a:r>
            <a:r>
              <a:rPr lang="en-IN" sz="1800" b="1" dirty="0" smtClean="0">
                <a:solidFill>
                  <a:schemeClr val="accent1"/>
                </a:solidFill>
              </a:rPr>
              <a:t>sign-up</a:t>
            </a:r>
            <a:r>
              <a:rPr lang="en-IN" sz="1800" dirty="0" smtClean="0"/>
              <a:t> and need to </a:t>
            </a:r>
            <a:r>
              <a:rPr lang="en-IN" sz="1800" b="1" dirty="0" smtClean="0">
                <a:solidFill>
                  <a:schemeClr val="accent1"/>
                </a:solidFill>
              </a:rPr>
              <a:t>log-in </a:t>
            </a:r>
            <a:r>
              <a:rPr lang="en-IN" sz="1800" dirty="0" smtClean="0"/>
              <a:t>with particular username and password to access our application</a:t>
            </a:r>
          </a:p>
          <a:p>
            <a:pPr>
              <a:buFont typeface="Wingdings" pitchFamily="2" charset="2"/>
              <a:buChar char="§"/>
            </a:pPr>
            <a:endParaRPr lang="en-IN" sz="1800" dirty="0" smtClean="0"/>
          </a:p>
          <a:p>
            <a:pPr>
              <a:buFont typeface="Wingdings" pitchFamily="2" charset="2"/>
              <a:buChar char="§"/>
            </a:pPr>
            <a:r>
              <a:rPr lang="en-IN" sz="1800" dirty="0" smtClean="0"/>
              <a:t>Not only, upload but also can </a:t>
            </a:r>
            <a:r>
              <a:rPr lang="en-IN" sz="1800" b="1" dirty="0" smtClean="0">
                <a:solidFill>
                  <a:schemeClr val="accent1"/>
                </a:solidFill>
              </a:rPr>
              <a:t>download</a:t>
            </a:r>
            <a:r>
              <a:rPr lang="en-IN" sz="1800" dirty="0" smtClean="0"/>
              <a:t> their needed item, to their local storage.</a:t>
            </a:r>
          </a:p>
          <a:p>
            <a:pPr>
              <a:buFont typeface="Wingdings" pitchFamily="2" charset="2"/>
              <a:buChar char="§"/>
            </a:pPr>
            <a:endParaRPr lang="en-IN" sz="1800" dirty="0" smtClean="0"/>
          </a:p>
          <a:p>
            <a:pPr>
              <a:buFont typeface="Wingdings" pitchFamily="2" charset="2"/>
              <a:buChar char="§"/>
            </a:pPr>
            <a:r>
              <a:rPr lang="en-IN" sz="1800" dirty="0" smtClean="0"/>
              <a:t>There’s also an </a:t>
            </a:r>
            <a:r>
              <a:rPr lang="en-IN" sz="1800" b="1" dirty="0" smtClean="0">
                <a:solidFill>
                  <a:schemeClr val="accent1"/>
                </a:solidFill>
              </a:rPr>
              <a:t>search </a:t>
            </a:r>
            <a:r>
              <a:rPr lang="en-IN" sz="1800" dirty="0" smtClean="0"/>
              <a:t>engine where anyone can search for the file, image or video which one looking for.</a:t>
            </a:r>
          </a:p>
          <a:p>
            <a:pPr>
              <a:buFont typeface="Wingdings" pitchFamily="2" charset="2"/>
              <a:buChar char="§"/>
            </a:pPr>
            <a:endParaRPr lang="en-IN" sz="1800" dirty="0" smtClean="0"/>
          </a:p>
          <a:p>
            <a:pPr>
              <a:buFont typeface="Wingdings" pitchFamily="2" charset="2"/>
              <a:buChar char="§"/>
            </a:pPr>
            <a:r>
              <a:rPr lang="en-IN" sz="1800" dirty="0" smtClean="0"/>
              <a:t>Logged in person can also add </a:t>
            </a:r>
            <a:r>
              <a:rPr lang="en-IN" sz="1800" b="1" dirty="0" smtClean="0">
                <a:solidFill>
                  <a:schemeClr val="accent1"/>
                </a:solidFill>
              </a:rPr>
              <a:t>like, comment </a:t>
            </a:r>
            <a:r>
              <a:rPr lang="en-IN" sz="1800" dirty="0" smtClean="0"/>
              <a:t>to any post he/she  wants. </a:t>
            </a:r>
          </a:p>
          <a:p>
            <a:pPr>
              <a:buFont typeface="Wingdings" pitchFamily="2" charset="2"/>
              <a:buChar char="§"/>
            </a:pPr>
            <a:endParaRPr lang="en-IN" sz="1800" dirty="0" smtClean="0"/>
          </a:p>
          <a:p>
            <a:pPr>
              <a:buFont typeface="Wingdings" pitchFamily="2" charset="2"/>
              <a:buChar char="§"/>
            </a:pPr>
            <a:endParaRPr lang="en-IN" sz="1800" dirty="0" smtClean="0"/>
          </a:p>
          <a:p>
            <a:pPr>
              <a:buFont typeface="Wingdings" pitchFamily="2" charset="2"/>
              <a:buChar char="§"/>
            </a:pPr>
            <a:endParaRPr lang="en-IN" sz="1800" dirty="0" smtClean="0"/>
          </a:p>
          <a:p>
            <a:pPr>
              <a:buNone/>
            </a:pPr>
            <a:endParaRPr lang="en-IN" sz="1800" dirty="0" smtClean="0"/>
          </a:p>
          <a:p>
            <a:pPr>
              <a:buNone/>
            </a:pPr>
            <a:endParaRPr lang="en-IN" sz="1800" dirty="0" smtClean="0"/>
          </a:p>
          <a:p>
            <a:pPr>
              <a:buNone/>
            </a:pPr>
            <a:endParaRPr lang="en-IN" sz="1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lang="en" dirty="0"/>
          </a:p>
        </p:txBody>
      </p:sp>
      <p:pic>
        <p:nvPicPr>
          <p:cNvPr id="5122" name="Picture 2" descr="C:\Users\CAPITAL\Desktop\download-logo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15272" y="1071552"/>
            <a:ext cx="1143008" cy="928694"/>
          </a:xfrm>
          <a:prstGeom prst="rect">
            <a:avLst/>
          </a:prstGeom>
          <a:noFill/>
        </p:spPr>
      </p:pic>
      <p:pic>
        <p:nvPicPr>
          <p:cNvPr id="5125" name="Picture 5" descr="C:\Users\CAPITAL\Desktop\search-bar-horizontal-linear-border-with-text-vector-27813457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86644" y="2428874"/>
            <a:ext cx="1612886" cy="571504"/>
          </a:xfrm>
          <a:prstGeom prst="rect">
            <a:avLst/>
          </a:prstGeom>
          <a:noFill/>
        </p:spPr>
      </p:pic>
      <p:pic>
        <p:nvPicPr>
          <p:cNvPr id="5126" name="Picture 6" descr="C:\Users\CAPITAL\Desktop\download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495017">
            <a:off x="6755489" y="3492382"/>
            <a:ext cx="928694" cy="629335"/>
          </a:xfrm>
          <a:prstGeom prst="rect">
            <a:avLst/>
          </a:prstGeom>
          <a:noFill/>
        </p:spPr>
      </p:pic>
      <p:pic>
        <p:nvPicPr>
          <p:cNvPr id="5127" name="Picture 7" descr="C:\Users\CAPITAL\Desktop\images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rot="19753378">
            <a:off x="8193329" y="4192813"/>
            <a:ext cx="651809" cy="65180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>
            <a:spLocks noGrp="1"/>
          </p:cNvSpPr>
          <p:nvPr>
            <p:ph type="title"/>
          </p:nvPr>
        </p:nvSpPr>
        <p:spPr>
          <a:xfrm>
            <a:off x="832475" y="126338"/>
            <a:ext cx="7951800" cy="73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User Authentication :</a:t>
            </a:r>
            <a:endParaRPr/>
          </a:p>
        </p:txBody>
      </p:sp>
      <p:sp>
        <p:nvSpPr>
          <p:cNvPr id="163" name="Google Shape;163;p25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142844" y="1214429"/>
            <a:ext cx="5000660" cy="1585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600"/>
              </a:spcBef>
            </a:pPr>
            <a:r>
              <a:rPr lang="en-IN" sz="2000" b="1" dirty="0" smtClean="0">
                <a:solidFill>
                  <a:schemeClr val="accent1"/>
                </a:solidFill>
                <a:latin typeface="Segoe UI Black" pitchFamily="34" charset="0"/>
                <a:ea typeface="Segoe UI Black" pitchFamily="34" charset="0"/>
              </a:rPr>
              <a:t>Registration :</a:t>
            </a:r>
          </a:p>
          <a:p>
            <a:pPr lvl="0">
              <a:spcBef>
                <a:spcPts val="600"/>
              </a:spcBef>
            </a:pPr>
            <a:r>
              <a:rPr lang="en-IN" sz="1800" dirty="0" smtClean="0">
                <a:latin typeface="Source Sans Pro" charset="0"/>
              </a:rPr>
              <a:t>Every student need to first sign-up and make an account in our web application, by giving their personal information, and set a unique username and password for each. </a:t>
            </a:r>
            <a:endParaRPr lang="en-IN" sz="1800" dirty="0">
              <a:latin typeface="Source Sans Pro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85230" y="1285866"/>
            <a:ext cx="3744488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4214810" y="3071816"/>
            <a:ext cx="4572000" cy="18312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600"/>
              </a:spcBef>
            </a:pPr>
            <a:r>
              <a:rPr lang="en-IN" sz="2000" b="1" dirty="0" smtClean="0">
                <a:solidFill>
                  <a:schemeClr val="accent1"/>
                </a:solidFill>
                <a:latin typeface="Segoe UI Black" pitchFamily="34" charset="0"/>
                <a:ea typeface="Segoe UI Black" pitchFamily="34" charset="0"/>
              </a:rPr>
              <a:t>Log-in :</a:t>
            </a:r>
          </a:p>
          <a:p>
            <a:pPr lvl="0">
              <a:spcBef>
                <a:spcPts val="600"/>
              </a:spcBef>
            </a:pPr>
            <a:endParaRPr lang="en-IN" sz="1000" b="1" dirty="0" smtClean="0">
              <a:solidFill>
                <a:schemeClr val="accent1"/>
              </a:solidFill>
            </a:endParaRPr>
          </a:p>
          <a:p>
            <a:pPr lvl="0">
              <a:spcBef>
                <a:spcPts val="600"/>
              </a:spcBef>
            </a:pPr>
            <a:r>
              <a:rPr lang="en-IN" sz="1800" dirty="0" smtClean="0">
                <a:solidFill>
                  <a:schemeClr val="tx1"/>
                </a:solidFill>
                <a:latin typeface="Source Sans Pro" charset="0"/>
              </a:rPr>
              <a:t>After registration, students need to log-in to their specific account to use upload or download from our web application</a:t>
            </a:r>
            <a:r>
              <a:rPr lang="en-IN" sz="1800" dirty="0" smtClean="0">
                <a:solidFill>
                  <a:schemeClr val="accent1"/>
                </a:solidFill>
                <a:latin typeface="Source Sans Pro" charset="0"/>
              </a:rPr>
              <a:t>.  </a:t>
            </a:r>
          </a:p>
          <a:p>
            <a:pPr lvl="0">
              <a:spcBef>
                <a:spcPts val="600"/>
              </a:spcBef>
            </a:pPr>
            <a:endParaRPr lang="en-IN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14414" y="3286130"/>
            <a:ext cx="2357454" cy="1595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Content Upload :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5720" y="1214428"/>
            <a:ext cx="4429156" cy="3586178"/>
          </a:xfrm>
        </p:spPr>
        <p:txBody>
          <a:bodyPr/>
          <a:lstStyle/>
          <a:p>
            <a:r>
              <a:rPr lang="en-IN" sz="1800" dirty="0" smtClean="0"/>
              <a:t>After Log-in students can upload their content (</a:t>
            </a:r>
            <a:r>
              <a:rPr lang="en-IN" sz="1800" b="1" dirty="0" smtClean="0">
                <a:solidFill>
                  <a:schemeClr val="accent1"/>
                </a:solidFill>
              </a:rPr>
              <a:t>image, document, video file</a:t>
            </a:r>
            <a:r>
              <a:rPr lang="en-IN" sz="1800" dirty="0" smtClean="0"/>
              <a:t>) to the server.</a:t>
            </a:r>
          </a:p>
          <a:p>
            <a:pPr>
              <a:buNone/>
            </a:pPr>
            <a:endParaRPr lang="en-IN" sz="1800" dirty="0" smtClean="0"/>
          </a:p>
          <a:p>
            <a:r>
              <a:rPr lang="en-IN" sz="1800" dirty="0" smtClean="0"/>
              <a:t>All the content is easily accessible by all the participants.</a:t>
            </a:r>
          </a:p>
          <a:p>
            <a:endParaRPr lang="en-IN" dirty="0" smtClean="0"/>
          </a:p>
          <a:p>
            <a:r>
              <a:rPr lang="en-IN" sz="1800" dirty="0" smtClean="0"/>
              <a:t>Also students can use the </a:t>
            </a:r>
            <a:r>
              <a:rPr lang="en-IN" sz="1800" b="1" dirty="0" smtClean="0">
                <a:solidFill>
                  <a:schemeClr val="accent1"/>
                </a:solidFill>
              </a:rPr>
              <a:t>search</a:t>
            </a:r>
            <a:r>
              <a:rPr lang="en-IN" sz="1800" dirty="0" smtClean="0"/>
              <a:t> option, to search for their content all over the application. </a:t>
            </a:r>
            <a:endParaRPr lang="en-IN" sz="1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 lang="e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14942" y="1071552"/>
            <a:ext cx="3239065" cy="935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14942" y="4000510"/>
            <a:ext cx="3235598" cy="861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14942" y="2214560"/>
            <a:ext cx="1922216" cy="1643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nedick template">
  <a:themeElements>
    <a:clrScheme name="Custom 347">
      <a:dk1>
        <a:srgbClr val="2F3848"/>
      </a:dk1>
      <a:lt1>
        <a:srgbClr val="FFFFFF"/>
      </a:lt1>
      <a:dk2>
        <a:srgbClr val="6A717C"/>
      </a:dk2>
      <a:lt2>
        <a:srgbClr val="EFEFEF"/>
      </a:lt2>
      <a:accent1>
        <a:srgbClr val="00C5B9"/>
      </a:accent1>
      <a:accent2>
        <a:srgbClr val="6CF3CE"/>
      </a:accent2>
      <a:accent3>
        <a:srgbClr val="F05768"/>
      </a:accent3>
      <a:accent4>
        <a:srgbClr val="FD8E80"/>
      </a:accent4>
      <a:accent5>
        <a:srgbClr val="2F3848"/>
      </a:accent5>
      <a:accent6>
        <a:srgbClr val="6A717C"/>
      </a:accent6>
      <a:hlink>
        <a:srgbClr val="0097A3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636</TotalTime>
  <Words>810</Words>
  <Application>Microsoft Office PowerPoint</Application>
  <PresentationFormat>On-screen Show (16:9)</PresentationFormat>
  <Paragraphs>131</Paragraphs>
  <Slides>18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Bahnschrift Light</vt:lpstr>
      <vt:lpstr>Source Sans Pro</vt:lpstr>
      <vt:lpstr>Wingdings</vt:lpstr>
      <vt:lpstr>Segoe UI Black</vt:lpstr>
      <vt:lpstr>Arial Narrow</vt:lpstr>
      <vt:lpstr>Benedick template</vt:lpstr>
      <vt:lpstr>“Content Sharing Platform For College Students”</vt:lpstr>
      <vt:lpstr>Slide 2</vt:lpstr>
      <vt:lpstr>Front End :</vt:lpstr>
      <vt:lpstr>Slide 4</vt:lpstr>
      <vt:lpstr>Storage :</vt:lpstr>
      <vt:lpstr>Problem Description :</vt:lpstr>
      <vt:lpstr>Problem Description :</vt:lpstr>
      <vt:lpstr>User Authentication :</vt:lpstr>
      <vt:lpstr>Content Upload :</vt:lpstr>
      <vt:lpstr>Content Download :</vt:lpstr>
      <vt:lpstr>Algorithm With Flow Of Data :</vt:lpstr>
      <vt:lpstr>User – Login code (Django) :</vt:lpstr>
      <vt:lpstr>Video Upload code (Django) :</vt:lpstr>
      <vt:lpstr>Slide 14</vt:lpstr>
      <vt:lpstr>Slide 15</vt:lpstr>
      <vt:lpstr>Slide 16</vt:lpstr>
      <vt:lpstr>“ Summary ”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Instructions for use</dc:title>
  <dc:creator>CAPITAL</dc:creator>
  <cp:lastModifiedBy>PINAKI</cp:lastModifiedBy>
  <cp:revision>58</cp:revision>
  <dcterms:modified xsi:type="dcterms:W3CDTF">2021-02-06T12:28:06Z</dcterms:modified>
</cp:coreProperties>
</file>