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57" r:id="rId3"/>
    <p:sldId id="258" r:id="rId4"/>
    <p:sldId id="259" r:id="rId5"/>
    <p:sldId id="288" r:id="rId6"/>
    <p:sldId id="260" r:id="rId7"/>
    <p:sldId id="261" r:id="rId8"/>
    <p:sldId id="262" r:id="rId9"/>
    <p:sldId id="263" r:id="rId10"/>
    <p:sldId id="265" r:id="rId11"/>
    <p:sldId id="264"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96978" autoAdjust="0"/>
  </p:normalViewPr>
  <p:slideViewPr>
    <p:cSldViewPr>
      <p:cViewPr varScale="1">
        <p:scale>
          <a:sx n="95" d="100"/>
          <a:sy n="95" d="100"/>
        </p:scale>
        <p:origin x="-432"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457C41-F972-49A0-8449-043101714EFC}" type="datetimeFigureOut">
              <a:rPr lang="en-IN" smtClean="0"/>
              <a:pPr/>
              <a:t>03-05-2012</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54A107-A1A9-4E63-9CC0-C0AE37608E8A}" type="slidenum">
              <a:rPr lang="en-IN" smtClean="0"/>
              <a:pPr/>
              <a:t>‹#›</a:t>
            </a:fld>
            <a:endParaRPr lang="en-IN"/>
          </a:p>
        </p:txBody>
      </p:sp>
    </p:spTree>
    <p:extLst>
      <p:ext uri="{BB962C8B-B14F-4D97-AF65-F5344CB8AC3E}">
        <p14:creationId xmlns:p14="http://schemas.microsoft.com/office/powerpoint/2010/main" val="1921937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IN" sz="1200" u="sng" dirty="0" smtClean="0">
                <a:solidFill>
                  <a:schemeClr val="tx1"/>
                </a:solidFill>
                <a:latin typeface="Bell MT" pitchFamily="18" charset="0"/>
              </a:rPr>
              <a:t>Motive of analysis</a:t>
            </a:r>
            <a:r>
              <a:rPr lang="en-IN" sz="1200" dirty="0" smtClean="0">
                <a:solidFill>
                  <a:schemeClr val="tx1"/>
                </a:solidFill>
                <a:latin typeface="Bell MT" pitchFamily="18" charset="0"/>
              </a:rPr>
              <a:t>: </a:t>
            </a:r>
          </a:p>
          <a:p>
            <a:pPr algn="just"/>
            <a:r>
              <a:rPr lang="en-IN" sz="1200" dirty="0" smtClean="0">
                <a:solidFill>
                  <a:schemeClr val="tx1"/>
                </a:solidFill>
                <a:latin typeface="Bell MT" pitchFamily="18" charset="0"/>
              </a:rPr>
              <a:t> </a:t>
            </a:r>
          </a:p>
          <a:p>
            <a:pPr marL="342900" indent="-342900" algn="just">
              <a:buFont typeface="Wingdings" pitchFamily="2" charset="2"/>
              <a:buChar char="Ø"/>
            </a:pPr>
            <a:r>
              <a:rPr lang="en-IN" sz="1200" dirty="0" smtClean="0">
                <a:solidFill>
                  <a:schemeClr val="tx1"/>
                </a:solidFill>
                <a:latin typeface="Bell MT" pitchFamily="18" charset="0"/>
              </a:rPr>
              <a:t>The infrastructure, academic policies and competence of faculties differ among Government and Private universities, which might have an effect on the academic foundation of students and thereby on their academic performances on higher level of education.</a:t>
            </a:r>
          </a:p>
          <a:p>
            <a:pPr marL="342900" indent="-342900" algn="just">
              <a:buFont typeface="Wingdings" pitchFamily="2" charset="2"/>
              <a:buChar char="Ø"/>
            </a:pPr>
            <a:r>
              <a:rPr lang="en-IN" sz="1200" dirty="0" smtClean="0">
                <a:solidFill>
                  <a:schemeClr val="tx1"/>
                </a:solidFill>
                <a:latin typeface="Bell MT" pitchFamily="18" charset="0"/>
              </a:rPr>
              <a:t>•	Apart of that there is a cynical perception in the society about the quality of education provided in the private colleges and the students passing out from there.</a:t>
            </a:r>
          </a:p>
          <a:p>
            <a:pPr marL="342900" indent="-342900" algn="just">
              <a:buFont typeface="Wingdings" pitchFamily="2" charset="2"/>
              <a:buChar char="Ø"/>
            </a:pPr>
            <a:r>
              <a:rPr lang="en-IN" sz="1200" dirty="0" smtClean="0">
                <a:solidFill>
                  <a:schemeClr val="tx1"/>
                </a:solidFill>
                <a:latin typeface="Bell MT" pitchFamily="18" charset="0"/>
              </a:rPr>
              <a:t>•	To find if the nature of universities really matters in academic performance of students in higher level or is it the student’s own capabilities and merit which determine his/her performance? </a:t>
            </a:r>
          </a:p>
          <a:p>
            <a:endParaRPr lang="en-IN" dirty="0"/>
          </a:p>
        </p:txBody>
      </p:sp>
      <p:sp>
        <p:nvSpPr>
          <p:cNvPr id="4" name="Slide Number Placeholder 3"/>
          <p:cNvSpPr>
            <a:spLocks noGrp="1"/>
          </p:cNvSpPr>
          <p:nvPr>
            <p:ph type="sldNum" sz="quarter" idx="10"/>
          </p:nvPr>
        </p:nvSpPr>
        <p:spPr/>
        <p:txBody>
          <a:bodyPr/>
          <a:lstStyle/>
          <a:p>
            <a:fld id="{1854A107-A1A9-4E63-9CC0-C0AE37608E8A}" type="slidenum">
              <a:rPr lang="en-IN" smtClean="0"/>
              <a:pPr/>
              <a:t>10</a:t>
            </a:fld>
            <a:endParaRPr lang="en-IN"/>
          </a:p>
        </p:txBody>
      </p:sp>
    </p:spTree>
    <p:extLst>
      <p:ext uri="{BB962C8B-B14F-4D97-AF65-F5344CB8AC3E}">
        <p14:creationId xmlns:p14="http://schemas.microsoft.com/office/powerpoint/2010/main" val="2106099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IN" sz="1200" u="sng" dirty="0" smtClean="0">
                <a:solidFill>
                  <a:schemeClr val="tx1"/>
                </a:solidFill>
                <a:latin typeface="Bell MT" pitchFamily="18" charset="0"/>
              </a:rPr>
              <a:t>Motive of analysis</a:t>
            </a:r>
            <a:r>
              <a:rPr lang="en-IN" sz="1200" dirty="0" smtClean="0">
                <a:solidFill>
                  <a:schemeClr val="tx1"/>
                </a:solidFill>
                <a:latin typeface="Bell MT" pitchFamily="18" charset="0"/>
              </a:rPr>
              <a:t>: </a:t>
            </a:r>
          </a:p>
          <a:p>
            <a:pPr algn="just"/>
            <a:r>
              <a:rPr lang="en-IN" sz="1200" dirty="0" smtClean="0">
                <a:solidFill>
                  <a:schemeClr val="tx1"/>
                </a:solidFill>
                <a:latin typeface="Bell MT" pitchFamily="18" charset="0"/>
              </a:rPr>
              <a:t> </a:t>
            </a:r>
          </a:p>
          <a:p>
            <a:pPr marL="342900" indent="-342900" algn="just">
              <a:buFont typeface="Wingdings" pitchFamily="2" charset="2"/>
              <a:buChar char="Ø"/>
            </a:pPr>
            <a:r>
              <a:rPr lang="en-IN" sz="1200" dirty="0" smtClean="0">
                <a:solidFill>
                  <a:schemeClr val="tx1"/>
                </a:solidFill>
                <a:latin typeface="Bell MT" pitchFamily="18" charset="0"/>
              </a:rPr>
              <a:t>The infrastructure, academic policies and competence of faculties differ among Government and Private universities, which might have an effect on the academic foundation of students and thereby on their academic performances on higher level of education.</a:t>
            </a:r>
          </a:p>
          <a:p>
            <a:pPr marL="342900" indent="-342900" algn="just">
              <a:buFont typeface="Wingdings" pitchFamily="2" charset="2"/>
              <a:buChar char="Ø"/>
            </a:pPr>
            <a:r>
              <a:rPr lang="en-IN" sz="1200" dirty="0" smtClean="0">
                <a:solidFill>
                  <a:schemeClr val="tx1"/>
                </a:solidFill>
                <a:latin typeface="Bell MT" pitchFamily="18" charset="0"/>
              </a:rPr>
              <a:t>•	Apart of that there is a cynical perception in the society about the quality of education provided in the private colleges and the students passing out from there.</a:t>
            </a:r>
          </a:p>
          <a:p>
            <a:pPr marL="342900" indent="-342900" algn="just">
              <a:buFont typeface="Wingdings" pitchFamily="2" charset="2"/>
              <a:buChar char="Ø"/>
            </a:pPr>
            <a:r>
              <a:rPr lang="en-IN" sz="1200" dirty="0" smtClean="0">
                <a:solidFill>
                  <a:schemeClr val="tx1"/>
                </a:solidFill>
                <a:latin typeface="Bell MT" pitchFamily="18" charset="0"/>
              </a:rPr>
              <a:t>•	To find if the nature of universities really matters in academic performance of students in higher level or is it the student’s own capabilities and merit which determine his/her performance? </a:t>
            </a:r>
          </a:p>
          <a:p>
            <a:endParaRPr lang="en-IN" dirty="0"/>
          </a:p>
        </p:txBody>
      </p:sp>
      <p:sp>
        <p:nvSpPr>
          <p:cNvPr id="4" name="Slide Number Placeholder 3"/>
          <p:cNvSpPr>
            <a:spLocks noGrp="1"/>
          </p:cNvSpPr>
          <p:nvPr>
            <p:ph type="sldNum" sz="quarter" idx="10"/>
          </p:nvPr>
        </p:nvSpPr>
        <p:spPr/>
        <p:txBody>
          <a:bodyPr/>
          <a:lstStyle/>
          <a:p>
            <a:fld id="{1854A107-A1A9-4E63-9CC0-C0AE37608E8A}" type="slidenum">
              <a:rPr lang="en-IN" smtClean="0"/>
              <a:pPr/>
              <a:t>12</a:t>
            </a:fld>
            <a:endParaRPr lang="en-IN"/>
          </a:p>
        </p:txBody>
      </p:sp>
    </p:spTree>
    <p:extLst>
      <p:ext uri="{BB962C8B-B14F-4D97-AF65-F5344CB8AC3E}">
        <p14:creationId xmlns:p14="http://schemas.microsoft.com/office/powerpoint/2010/main" val="210609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IN" sz="1200" u="sng" dirty="0" smtClean="0">
                <a:solidFill>
                  <a:schemeClr val="tx1"/>
                </a:solidFill>
                <a:latin typeface="Bell MT" pitchFamily="18" charset="0"/>
              </a:rPr>
              <a:t>Motive of analysis</a:t>
            </a:r>
            <a:r>
              <a:rPr lang="en-IN" sz="1200" dirty="0" smtClean="0">
                <a:solidFill>
                  <a:schemeClr val="tx1"/>
                </a:solidFill>
                <a:latin typeface="Bell MT" pitchFamily="18" charset="0"/>
              </a:rPr>
              <a:t>: </a:t>
            </a:r>
          </a:p>
          <a:p>
            <a:pPr algn="just"/>
            <a:r>
              <a:rPr lang="en-IN" sz="1200" dirty="0" smtClean="0">
                <a:solidFill>
                  <a:schemeClr val="tx1"/>
                </a:solidFill>
                <a:latin typeface="Bell MT" pitchFamily="18" charset="0"/>
              </a:rPr>
              <a:t> </a:t>
            </a:r>
          </a:p>
          <a:p>
            <a:pPr marL="342900" indent="-342900" algn="just">
              <a:buFont typeface="Wingdings" pitchFamily="2" charset="2"/>
              <a:buChar char="Ø"/>
            </a:pPr>
            <a:r>
              <a:rPr lang="en-IN" sz="1200" dirty="0" smtClean="0">
                <a:solidFill>
                  <a:schemeClr val="tx1"/>
                </a:solidFill>
                <a:latin typeface="Bell MT" pitchFamily="18" charset="0"/>
              </a:rPr>
              <a:t>The infrastructure, academic policies and competence of faculties differ among Government and Private universities, which might have an effect on the academic foundation of students and thereby on their academic performances on higher level of education.</a:t>
            </a:r>
          </a:p>
          <a:p>
            <a:pPr marL="342900" indent="-342900" algn="just">
              <a:buFont typeface="Wingdings" pitchFamily="2" charset="2"/>
              <a:buChar char="Ø"/>
            </a:pPr>
            <a:r>
              <a:rPr lang="en-IN" sz="1200" dirty="0" smtClean="0">
                <a:solidFill>
                  <a:schemeClr val="tx1"/>
                </a:solidFill>
                <a:latin typeface="Bell MT" pitchFamily="18" charset="0"/>
              </a:rPr>
              <a:t>•	Apart of that there is a cynical perception in the society about the quality of education provided in the private colleges and the students passing out from there.</a:t>
            </a:r>
          </a:p>
          <a:p>
            <a:pPr marL="342900" indent="-342900" algn="just">
              <a:buFont typeface="Wingdings" pitchFamily="2" charset="2"/>
              <a:buChar char="Ø"/>
            </a:pPr>
            <a:r>
              <a:rPr lang="en-IN" sz="1200" dirty="0" smtClean="0">
                <a:solidFill>
                  <a:schemeClr val="tx1"/>
                </a:solidFill>
                <a:latin typeface="Bell MT" pitchFamily="18" charset="0"/>
              </a:rPr>
              <a:t>•	To find if the nature of universities really matters in academic performance of students in higher level or is it the student’s own capabilities and merit which determine his/her performance? </a:t>
            </a:r>
          </a:p>
          <a:p>
            <a:endParaRPr lang="en-IN" dirty="0"/>
          </a:p>
        </p:txBody>
      </p:sp>
      <p:sp>
        <p:nvSpPr>
          <p:cNvPr id="4" name="Slide Number Placeholder 3"/>
          <p:cNvSpPr>
            <a:spLocks noGrp="1"/>
          </p:cNvSpPr>
          <p:nvPr>
            <p:ph type="sldNum" sz="quarter" idx="10"/>
          </p:nvPr>
        </p:nvSpPr>
        <p:spPr/>
        <p:txBody>
          <a:bodyPr/>
          <a:lstStyle/>
          <a:p>
            <a:fld id="{1854A107-A1A9-4E63-9CC0-C0AE37608E8A}" type="slidenum">
              <a:rPr lang="en-IN" smtClean="0"/>
              <a:pPr/>
              <a:t>14</a:t>
            </a:fld>
            <a:endParaRPr lang="en-IN"/>
          </a:p>
        </p:txBody>
      </p:sp>
    </p:spTree>
    <p:extLst>
      <p:ext uri="{BB962C8B-B14F-4D97-AF65-F5344CB8AC3E}">
        <p14:creationId xmlns:p14="http://schemas.microsoft.com/office/powerpoint/2010/main" val="210609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IN" sz="1200" u="sng" dirty="0" smtClean="0">
                <a:solidFill>
                  <a:schemeClr val="tx1"/>
                </a:solidFill>
                <a:latin typeface="Bell MT" pitchFamily="18" charset="0"/>
              </a:rPr>
              <a:t>Motive of analysis</a:t>
            </a:r>
            <a:r>
              <a:rPr lang="en-IN" sz="1200" dirty="0" smtClean="0">
                <a:solidFill>
                  <a:schemeClr val="tx1"/>
                </a:solidFill>
                <a:latin typeface="Bell MT" pitchFamily="18" charset="0"/>
              </a:rPr>
              <a:t>: </a:t>
            </a:r>
          </a:p>
          <a:p>
            <a:pPr algn="just"/>
            <a:r>
              <a:rPr lang="en-IN" sz="1200" dirty="0" smtClean="0">
                <a:solidFill>
                  <a:schemeClr val="tx1"/>
                </a:solidFill>
                <a:latin typeface="Bell MT" pitchFamily="18" charset="0"/>
              </a:rPr>
              <a:t> </a:t>
            </a:r>
          </a:p>
          <a:p>
            <a:pPr marL="342900" indent="-342900" algn="just">
              <a:buFont typeface="Wingdings" pitchFamily="2" charset="2"/>
              <a:buChar char="Ø"/>
            </a:pPr>
            <a:r>
              <a:rPr lang="en-IN" sz="1200" dirty="0" smtClean="0">
                <a:solidFill>
                  <a:schemeClr val="tx1"/>
                </a:solidFill>
                <a:latin typeface="Bell MT" pitchFamily="18" charset="0"/>
              </a:rPr>
              <a:t>The infrastructure, academic policies and competence of faculties differ among Government and Private universities, which might have an effect on the academic foundation of students and thereby on their academic performances on higher level of education.</a:t>
            </a:r>
          </a:p>
          <a:p>
            <a:pPr marL="342900" indent="-342900" algn="just">
              <a:buFont typeface="Wingdings" pitchFamily="2" charset="2"/>
              <a:buChar char="Ø"/>
            </a:pPr>
            <a:r>
              <a:rPr lang="en-IN" sz="1200" dirty="0" smtClean="0">
                <a:solidFill>
                  <a:schemeClr val="tx1"/>
                </a:solidFill>
                <a:latin typeface="Bell MT" pitchFamily="18" charset="0"/>
              </a:rPr>
              <a:t>•	Apart of that there is a cynical perception in the society about the quality of education provided in the private colleges and the students passing out from there.</a:t>
            </a:r>
          </a:p>
          <a:p>
            <a:pPr marL="342900" indent="-342900" algn="just">
              <a:buFont typeface="Wingdings" pitchFamily="2" charset="2"/>
              <a:buChar char="Ø"/>
            </a:pPr>
            <a:r>
              <a:rPr lang="en-IN" sz="1200" dirty="0" smtClean="0">
                <a:solidFill>
                  <a:schemeClr val="tx1"/>
                </a:solidFill>
                <a:latin typeface="Bell MT" pitchFamily="18" charset="0"/>
              </a:rPr>
              <a:t>•	To find if the nature of universities really matters in academic performance of students in higher level or is it the student’s own capabilities and merit which determine his/her performance? </a:t>
            </a:r>
          </a:p>
          <a:p>
            <a:endParaRPr lang="en-IN" dirty="0"/>
          </a:p>
        </p:txBody>
      </p:sp>
      <p:sp>
        <p:nvSpPr>
          <p:cNvPr id="4" name="Slide Number Placeholder 3"/>
          <p:cNvSpPr>
            <a:spLocks noGrp="1"/>
          </p:cNvSpPr>
          <p:nvPr>
            <p:ph type="sldNum" sz="quarter" idx="10"/>
          </p:nvPr>
        </p:nvSpPr>
        <p:spPr/>
        <p:txBody>
          <a:bodyPr/>
          <a:lstStyle/>
          <a:p>
            <a:fld id="{1854A107-A1A9-4E63-9CC0-C0AE37608E8A}" type="slidenum">
              <a:rPr lang="en-IN" smtClean="0"/>
              <a:pPr/>
              <a:t>17</a:t>
            </a:fld>
            <a:endParaRPr lang="en-IN"/>
          </a:p>
        </p:txBody>
      </p:sp>
    </p:spTree>
    <p:extLst>
      <p:ext uri="{BB962C8B-B14F-4D97-AF65-F5344CB8AC3E}">
        <p14:creationId xmlns:p14="http://schemas.microsoft.com/office/powerpoint/2010/main" val="2106099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IN" sz="1200" u="sng" dirty="0" smtClean="0">
                <a:solidFill>
                  <a:schemeClr val="tx1"/>
                </a:solidFill>
                <a:latin typeface="Bell MT" pitchFamily="18" charset="0"/>
              </a:rPr>
              <a:t>Motive of analysis</a:t>
            </a:r>
            <a:r>
              <a:rPr lang="en-IN" sz="1200" dirty="0" smtClean="0">
                <a:solidFill>
                  <a:schemeClr val="tx1"/>
                </a:solidFill>
                <a:latin typeface="Bell MT" pitchFamily="18" charset="0"/>
              </a:rPr>
              <a:t>: </a:t>
            </a:r>
          </a:p>
          <a:p>
            <a:pPr algn="just"/>
            <a:r>
              <a:rPr lang="en-IN" sz="1200" dirty="0" smtClean="0">
                <a:solidFill>
                  <a:schemeClr val="tx1"/>
                </a:solidFill>
                <a:latin typeface="Bell MT" pitchFamily="18" charset="0"/>
              </a:rPr>
              <a:t> </a:t>
            </a:r>
          </a:p>
          <a:p>
            <a:pPr marL="342900" indent="-342900" algn="just">
              <a:buFont typeface="Wingdings" pitchFamily="2" charset="2"/>
              <a:buChar char="Ø"/>
            </a:pPr>
            <a:r>
              <a:rPr lang="en-IN" sz="1200" dirty="0" smtClean="0">
                <a:solidFill>
                  <a:schemeClr val="tx1"/>
                </a:solidFill>
                <a:latin typeface="Bell MT" pitchFamily="18" charset="0"/>
              </a:rPr>
              <a:t>The infrastructure, academic policies and competence of faculties differ among Government and Private universities, which might have an effect on the academic foundation of students and thereby on their academic performances on higher level of education.</a:t>
            </a:r>
          </a:p>
          <a:p>
            <a:pPr marL="342900" indent="-342900" algn="just">
              <a:buFont typeface="Wingdings" pitchFamily="2" charset="2"/>
              <a:buChar char="Ø"/>
            </a:pPr>
            <a:r>
              <a:rPr lang="en-IN" sz="1200" dirty="0" smtClean="0">
                <a:solidFill>
                  <a:schemeClr val="tx1"/>
                </a:solidFill>
                <a:latin typeface="Bell MT" pitchFamily="18" charset="0"/>
              </a:rPr>
              <a:t>•	Apart of that there is a cynical perception in the society about the quality of education provided in the private colleges and the students passing out from there.</a:t>
            </a:r>
          </a:p>
          <a:p>
            <a:pPr marL="342900" indent="-342900" algn="just">
              <a:buFont typeface="Wingdings" pitchFamily="2" charset="2"/>
              <a:buChar char="Ø"/>
            </a:pPr>
            <a:r>
              <a:rPr lang="en-IN" sz="1200" dirty="0" smtClean="0">
                <a:solidFill>
                  <a:schemeClr val="tx1"/>
                </a:solidFill>
                <a:latin typeface="Bell MT" pitchFamily="18" charset="0"/>
              </a:rPr>
              <a:t>•	To find if the nature of universities really matters in academic performance of students in higher level or is it the student’s own capabilities and merit which determine his/her performance? </a:t>
            </a:r>
          </a:p>
          <a:p>
            <a:endParaRPr lang="en-IN" dirty="0"/>
          </a:p>
        </p:txBody>
      </p:sp>
      <p:sp>
        <p:nvSpPr>
          <p:cNvPr id="4" name="Slide Number Placeholder 3"/>
          <p:cNvSpPr>
            <a:spLocks noGrp="1"/>
          </p:cNvSpPr>
          <p:nvPr>
            <p:ph type="sldNum" sz="quarter" idx="10"/>
          </p:nvPr>
        </p:nvSpPr>
        <p:spPr/>
        <p:txBody>
          <a:bodyPr/>
          <a:lstStyle/>
          <a:p>
            <a:fld id="{1854A107-A1A9-4E63-9CC0-C0AE37608E8A}" type="slidenum">
              <a:rPr lang="en-IN" smtClean="0"/>
              <a:pPr/>
              <a:t>20</a:t>
            </a:fld>
            <a:endParaRPr lang="en-IN"/>
          </a:p>
        </p:txBody>
      </p:sp>
    </p:spTree>
    <p:extLst>
      <p:ext uri="{BB962C8B-B14F-4D97-AF65-F5344CB8AC3E}">
        <p14:creationId xmlns:p14="http://schemas.microsoft.com/office/powerpoint/2010/main" val="2106099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IN" sz="1200" u="sng" dirty="0" smtClean="0">
                <a:solidFill>
                  <a:schemeClr val="tx1"/>
                </a:solidFill>
                <a:latin typeface="Bell MT" pitchFamily="18" charset="0"/>
              </a:rPr>
              <a:t>Motive of analysis</a:t>
            </a:r>
            <a:r>
              <a:rPr lang="en-IN" sz="1200" dirty="0" smtClean="0">
                <a:solidFill>
                  <a:schemeClr val="tx1"/>
                </a:solidFill>
                <a:latin typeface="Bell MT" pitchFamily="18" charset="0"/>
              </a:rPr>
              <a:t>: </a:t>
            </a:r>
          </a:p>
          <a:p>
            <a:pPr algn="just"/>
            <a:r>
              <a:rPr lang="en-IN" sz="1200" dirty="0" smtClean="0">
                <a:solidFill>
                  <a:schemeClr val="tx1"/>
                </a:solidFill>
                <a:latin typeface="Bell MT" pitchFamily="18" charset="0"/>
              </a:rPr>
              <a:t> </a:t>
            </a:r>
          </a:p>
          <a:p>
            <a:pPr marL="342900" indent="-342900" algn="just">
              <a:buFont typeface="Wingdings" pitchFamily="2" charset="2"/>
              <a:buChar char="Ø"/>
            </a:pPr>
            <a:r>
              <a:rPr lang="en-IN" sz="1200" dirty="0" smtClean="0">
                <a:solidFill>
                  <a:schemeClr val="tx1"/>
                </a:solidFill>
                <a:latin typeface="Bell MT" pitchFamily="18" charset="0"/>
              </a:rPr>
              <a:t>The infrastructure, academic policies and competence of faculties differ among Government and Private universities, which might have an effect on the academic foundation of students and thereby on their academic performances on higher level of education.</a:t>
            </a:r>
          </a:p>
          <a:p>
            <a:pPr marL="342900" indent="-342900" algn="just">
              <a:buFont typeface="Wingdings" pitchFamily="2" charset="2"/>
              <a:buChar char="Ø"/>
            </a:pPr>
            <a:r>
              <a:rPr lang="en-IN" sz="1200" dirty="0" smtClean="0">
                <a:solidFill>
                  <a:schemeClr val="tx1"/>
                </a:solidFill>
                <a:latin typeface="Bell MT" pitchFamily="18" charset="0"/>
              </a:rPr>
              <a:t>•	Apart of that there is a cynical perception in the society about the quality of education provided in the private colleges and the students passing out from there.</a:t>
            </a:r>
          </a:p>
          <a:p>
            <a:pPr marL="342900" indent="-342900" algn="just">
              <a:buFont typeface="Wingdings" pitchFamily="2" charset="2"/>
              <a:buChar char="Ø"/>
            </a:pPr>
            <a:r>
              <a:rPr lang="en-IN" sz="1200" dirty="0" smtClean="0">
                <a:solidFill>
                  <a:schemeClr val="tx1"/>
                </a:solidFill>
                <a:latin typeface="Bell MT" pitchFamily="18" charset="0"/>
              </a:rPr>
              <a:t>•	To find if the nature of universities really matters in academic performance of students in higher level or is it the student’s own capabilities and merit which determine his/her performance? </a:t>
            </a:r>
          </a:p>
          <a:p>
            <a:endParaRPr lang="en-IN" dirty="0"/>
          </a:p>
        </p:txBody>
      </p:sp>
      <p:sp>
        <p:nvSpPr>
          <p:cNvPr id="4" name="Slide Number Placeholder 3"/>
          <p:cNvSpPr>
            <a:spLocks noGrp="1"/>
          </p:cNvSpPr>
          <p:nvPr>
            <p:ph type="sldNum" sz="quarter" idx="10"/>
          </p:nvPr>
        </p:nvSpPr>
        <p:spPr/>
        <p:txBody>
          <a:bodyPr/>
          <a:lstStyle/>
          <a:p>
            <a:fld id="{1854A107-A1A9-4E63-9CC0-C0AE37608E8A}" type="slidenum">
              <a:rPr lang="en-IN" smtClean="0"/>
              <a:pPr/>
              <a:t>23</a:t>
            </a:fld>
            <a:endParaRPr lang="en-IN"/>
          </a:p>
        </p:txBody>
      </p:sp>
    </p:spTree>
    <p:extLst>
      <p:ext uri="{BB962C8B-B14F-4D97-AF65-F5344CB8AC3E}">
        <p14:creationId xmlns:p14="http://schemas.microsoft.com/office/powerpoint/2010/main" val="2106099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IN" sz="1200" u="sng" dirty="0" smtClean="0">
                <a:solidFill>
                  <a:schemeClr val="tx1"/>
                </a:solidFill>
                <a:latin typeface="Bell MT" pitchFamily="18" charset="0"/>
              </a:rPr>
              <a:t>Motive of analysis</a:t>
            </a:r>
            <a:r>
              <a:rPr lang="en-IN" sz="1200" dirty="0" smtClean="0">
                <a:solidFill>
                  <a:schemeClr val="tx1"/>
                </a:solidFill>
                <a:latin typeface="Bell MT" pitchFamily="18" charset="0"/>
              </a:rPr>
              <a:t>: </a:t>
            </a:r>
          </a:p>
          <a:p>
            <a:pPr algn="just"/>
            <a:r>
              <a:rPr lang="en-IN" sz="1200" dirty="0" smtClean="0">
                <a:solidFill>
                  <a:schemeClr val="tx1"/>
                </a:solidFill>
                <a:latin typeface="Bell MT" pitchFamily="18" charset="0"/>
              </a:rPr>
              <a:t> </a:t>
            </a:r>
          </a:p>
          <a:p>
            <a:pPr marL="342900" indent="-342900" algn="just">
              <a:buFont typeface="Wingdings" pitchFamily="2" charset="2"/>
              <a:buChar char="Ø"/>
            </a:pPr>
            <a:r>
              <a:rPr lang="en-IN" sz="1200" dirty="0" smtClean="0">
                <a:solidFill>
                  <a:schemeClr val="tx1"/>
                </a:solidFill>
                <a:latin typeface="Bell MT" pitchFamily="18" charset="0"/>
              </a:rPr>
              <a:t>The infrastructure, academic policies and competence of faculties differ among Government and Private universities, which might have an effect on the academic foundation of students and thereby on their academic performances on higher level of education.</a:t>
            </a:r>
          </a:p>
          <a:p>
            <a:pPr marL="342900" indent="-342900" algn="just">
              <a:buFont typeface="Wingdings" pitchFamily="2" charset="2"/>
              <a:buChar char="Ø"/>
            </a:pPr>
            <a:r>
              <a:rPr lang="en-IN" sz="1200" dirty="0" smtClean="0">
                <a:solidFill>
                  <a:schemeClr val="tx1"/>
                </a:solidFill>
                <a:latin typeface="Bell MT" pitchFamily="18" charset="0"/>
              </a:rPr>
              <a:t>•	Apart of that there is a cynical perception in the society about the quality of education provided in the private colleges and the students passing out from there.</a:t>
            </a:r>
          </a:p>
          <a:p>
            <a:pPr marL="342900" indent="-342900" algn="just">
              <a:buFont typeface="Wingdings" pitchFamily="2" charset="2"/>
              <a:buChar char="Ø"/>
            </a:pPr>
            <a:r>
              <a:rPr lang="en-IN" sz="1200" dirty="0" smtClean="0">
                <a:solidFill>
                  <a:schemeClr val="tx1"/>
                </a:solidFill>
                <a:latin typeface="Bell MT" pitchFamily="18" charset="0"/>
              </a:rPr>
              <a:t>•	To find if the nature of universities really matters in academic performance of students in higher level or is it the student’s own capabilities and merit which determine his/her performance? </a:t>
            </a:r>
          </a:p>
          <a:p>
            <a:endParaRPr lang="en-IN" dirty="0"/>
          </a:p>
        </p:txBody>
      </p:sp>
      <p:sp>
        <p:nvSpPr>
          <p:cNvPr id="4" name="Slide Number Placeholder 3"/>
          <p:cNvSpPr>
            <a:spLocks noGrp="1"/>
          </p:cNvSpPr>
          <p:nvPr>
            <p:ph type="sldNum" sz="quarter" idx="10"/>
          </p:nvPr>
        </p:nvSpPr>
        <p:spPr/>
        <p:txBody>
          <a:bodyPr/>
          <a:lstStyle/>
          <a:p>
            <a:fld id="{1854A107-A1A9-4E63-9CC0-C0AE37608E8A}" type="slidenum">
              <a:rPr lang="en-IN" smtClean="0"/>
              <a:pPr/>
              <a:t>26</a:t>
            </a:fld>
            <a:endParaRPr lang="en-IN"/>
          </a:p>
        </p:txBody>
      </p:sp>
    </p:spTree>
    <p:extLst>
      <p:ext uri="{BB962C8B-B14F-4D97-AF65-F5344CB8AC3E}">
        <p14:creationId xmlns:p14="http://schemas.microsoft.com/office/powerpoint/2010/main" val="210609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IN" sz="1200" u="sng" dirty="0" smtClean="0">
                <a:solidFill>
                  <a:schemeClr val="tx1"/>
                </a:solidFill>
                <a:latin typeface="Bell MT" pitchFamily="18" charset="0"/>
              </a:rPr>
              <a:t>Motive of analysis</a:t>
            </a:r>
            <a:r>
              <a:rPr lang="en-IN" sz="1200" dirty="0" smtClean="0">
                <a:solidFill>
                  <a:schemeClr val="tx1"/>
                </a:solidFill>
                <a:latin typeface="Bell MT" pitchFamily="18" charset="0"/>
              </a:rPr>
              <a:t>: </a:t>
            </a:r>
          </a:p>
          <a:p>
            <a:pPr algn="just"/>
            <a:r>
              <a:rPr lang="en-IN" sz="1200" dirty="0" smtClean="0">
                <a:solidFill>
                  <a:schemeClr val="tx1"/>
                </a:solidFill>
                <a:latin typeface="Bell MT" pitchFamily="18" charset="0"/>
              </a:rPr>
              <a:t> </a:t>
            </a:r>
          </a:p>
          <a:p>
            <a:pPr marL="342900" indent="-342900" algn="just">
              <a:buFont typeface="Wingdings" pitchFamily="2" charset="2"/>
              <a:buChar char="Ø"/>
            </a:pPr>
            <a:r>
              <a:rPr lang="en-IN" sz="1200" dirty="0" smtClean="0">
                <a:solidFill>
                  <a:schemeClr val="tx1"/>
                </a:solidFill>
                <a:latin typeface="Bell MT" pitchFamily="18" charset="0"/>
              </a:rPr>
              <a:t>The infrastructure, academic policies and competence of faculties differ among Government and Private universities, which might have an effect on the academic foundation of students and thereby on their academic performances on higher level of education.</a:t>
            </a:r>
          </a:p>
          <a:p>
            <a:pPr marL="342900" indent="-342900" algn="just">
              <a:buFont typeface="Wingdings" pitchFamily="2" charset="2"/>
              <a:buChar char="Ø"/>
            </a:pPr>
            <a:r>
              <a:rPr lang="en-IN" sz="1200" dirty="0" smtClean="0">
                <a:solidFill>
                  <a:schemeClr val="tx1"/>
                </a:solidFill>
                <a:latin typeface="Bell MT" pitchFamily="18" charset="0"/>
              </a:rPr>
              <a:t>•	Apart of that there is a cynical perception in the society about the quality of education provided in the private colleges and the students passing out from there.</a:t>
            </a:r>
          </a:p>
          <a:p>
            <a:pPr marL="342900" indent="-342900" algn="just">
              <a:buFont typeface="Wingdings" pitchFamily="2" charset="2"/>
              <a:buChar char="Ø"/>
            </a:pPr>
            <a:r>
              <a:rPr lang="en-IN" sz="1200" dirty="0" smtClean="0">
                <a:solidFill>
                  <a:schemeClr val="tx1"/>
                </a:solidFill>
                <a:latin typeface="Bell MT" pitchFamily="18" charset="0"/>
              </a:rPr>
              <a:t>•	To find if the nature of universities really matters in academic performance of students in higher level or is it the student’s own capabilities and merit which determine his/her performance? </a:t>
            </a:r>
          </a:p>
          <a:p>
            <a:endParaRPr lang="en-IN" dirty="0"/>
          </a:p>
        </p:txBody>
      </p:sp>
      <p:sp>
        <p:nvSpPr>
          <p:cNvPr id="4" name="Slide Number Placeholder 3"/>
          <p:cNvSpPr>
            <a:spLocks noGrp="1"/>
          </p:cNvSpPr>
          <p:nvPr>
            <p:ph type="sldNum" sz="quarter" idx="10"/>
          </p:nvPr>
        </p:nvSpPr>
        <p:spPr/>
        <p:txBody>
          <a:bodyPr/>
          <a:lstStyle/>
          <a:p>
            <a:fld id="{1854A107-A1A9-4E63-9CC0-C0AE37608E8A}" type="slidenum">
              <a:rPr lang="en-IN" smtClean="0"/>
              <a:pPr/>
              <a:t>28</a:t>
            </a:fld>
            <a:endParaRPr lang="en-IN"/>
          </a:p>
        </p:txBody>
      </p:sp>
    </p:spTree>
    <p:extLst>
      <p:ext uri="{BB962C8B-B14F-4D97-AF65-F5344CB8AC3E}">
        <p14:creationId xmlns:p14="http://schemas.microsoft.com/office/powerpoint/2010/main" val="210609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1"/>
            <a:ext cx="7772400" cy="32004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3714750"/>
            <a:ext cx="6400800" cy="9144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CFA3523C-2191-44A7-B581-24B88D3EFF7C}" type="datetime1">
              <a:rPr lang="en-IN" smtClean="0"/>
              <a:pPr/>
              <a:t>03-05-2012</a:t>
            </a:fld>
            <a:endParaRPr lang="en-IN"/>
          </a:p>
        </p:txBody>
      </p:sp>
      <p:sp>
        <p:nvSpPr>
          <p:cNvPr id="8" name="Slide Number Placeholder 7"/>
          <p:cNvSpPr>
            <a:spLocks noGrp="1"/>
          </p:cNvSpPr>
          <p:nvPr>
            <p:ph type="sldNum" sz="quarter" idx="11"/>
          </p:nvPr>
        </p:nvSpPr>
        <p:spPr/>
        <p:txBody>
          <a:bodyPr/>
          <a:lstStyle/>
          <a:p>
            <a:fld id="{F2667E25-4361-4488-9889-5430D298BBBC}" type="slidenum">
              <a:rPr lang="en-IN" smtClean="0"/>
              <a:pPr/>
              <a:t>‹#›</a:t>
            </a:fld>
            <a:endParaRPr lang="en-IN"/>
          </a:p>
        </p:txBody>
      </p:sp>
      <p:sp>
        <p:nvSpPr>
          <p:cNvPr id="9" name="Footer Placeholder 8"/>
          <p:cNvSpPr>
            <a:spLocks noGrp="1"/>
          </p:cNvSpPr>
          <p:nvPr>
            <p:ph type="ftr" sz="quarter" idx="12"/>
          </p:nvPr>
        </p:nvSpPr>
        <p:spPr/>
        <p:txBody>
          <a:bodyPr/>
          <a:lstStyle/>
          <a:p>
            <a:r>
              <a:rPr lang="en-IN" smtClean="0"/>
              <a:t>BM602: Group 4</a:t>
            </a:r>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C0B060-FCA4-426A-A499-FCAFA43605C6}" type="datetime1">
              <a:rPr lang="en-IN" smtClean="0"/>
              <a:pPr/>
              <a:t>03-05-2012</a:t>
            </a:fld>
            <a:endParaRPr lang="en-IN"/>
          </a:p>
        </p:txBody>
      </p:sp>
      <p:sp>
        <p:nvSpPr>
          <p:cNvPr id="5" name="Footer Placeholder 4"/>
          <p:cNvSpPr>
            <a:spLocks noGrp="1"/>
          </p:cNvSpPr>
          <p:nvPr>
            <p:ph type="ftr" sz="quarter" idx="11"/>
          </p:nvPr>
        </p:nvSpPr>
        <p:spPr/>
        <p:txBody>
          <a:bodyPr/>
          <a:lstStyle/>
          <a:p>
            <a:r>
              <a:rPr lang="en-IN" smtClean="0"/>
              <a:t>BM602: Group 4</a:t>
            </a:r>
            <a:endParaRPr lang="en-IN"/>
          </a:p>
        </p:txBody>
      </p:sp>
      <p:sp>
        <p:nvSpPr>
          <p:cNvPr id="6" name="Slide Number Placeholder 5"/>
          <p:cNvSpPr>
            <a:spLocks noGrp="1"/>
          </p:cNvSpPr>
          <p:nvPr>
            <p:ph type="sldNum" sz="quarter" idx="12"/>
          </p:nvPr>
        </p:nvSpPr>
        <p:spPr/>
        <p:txBody>
          <a:bodyPr/>
          <a:lstStyle/>
          <a:p>
            <a:fld id="{F2667E25-4361-4488-9889-5430D298BBBC}"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090DB1-C1C5-4CCD-84A6-5CBAAF2AEB62}" type="datetime1">
              <a:rPr lang="en-IN" smtClean="0"/>
              <a:pPr/>
              <a:t>03-05-2012</a:t>
            </a:fld>
            <a:endParaRPr lang="en-IN"/>
          </a:p>
        </p:txBody>
      </p:sp>
      <p:sp>
        <p:nvSpPr>
          <p:cNvPr id="5" name="Footer Placeholder 4"/>
          <p:cNvSpPr>
            <a:spLocks noGrp="1"/>
          </p:cNvSpPr>
          <p:nvPr>
            <p:ph type="ftr" sz="quarter" idx="11"/>
          </p:nvPr>
        </p:nvSpPr>
        <p:spPr/>
        <p:txBody>
          <a:bodyPr/>
          <a:lstStyle/>
          <a:p>
            <a:r>
              <a:rPr lang="en-IN" smtClean="0"/>
              <a:t>BM602: Group 4</a:t>
            </a:r>
            <a:endParaRPr lang="en-IN"/>
          </a:p>
        </p:txBody>
      </p:sp>
      <p:sp>
        <p:nvSpPr>
          <p:cNvPr id="6" name="Slide Number Placeholder 5"/>
          <p:cNvSpPr>
            <a:spLocks noGrp="1"/>
          </p:cNvSpPr>
          <p:nvPr>
            <p:ph type="sldNum" sz="quarter" idx="12"/>
          </p:nvPr>
        </p:nvSpPr>
        <p:spPr/>
        <p:txBody>
          <a:bodyPr/>
          <a:lstStyle/>
          <a:p>
            <a:fld id="{F2667E25-4361-4488-9889-5430D298BBBC}"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4EAC37C5-D31B-4102-9D7E-D3AFAA76D54A}" type="datetime1">
              <a:rPr lang="en-IN" smtClean="0"/>
              <a:pPr/>
              <a:t>03-05-2012</a:t>
            </a:fld>
            <a:endParaRPr lang="en-IN"/>
          </a:p>
        </p:txBody>
      </p:sp>
      <p:sp>
        <p:nvSpPr>
          <p:cNvPr id="5" name="Footer Placeholder 4"/>
          <p:cNvSpPr>
            <a:spLocks noGrp="1"/>
          </p:cNvSpPr>
          <p:nvPr>
            <p:ph type="ftr" sz="quarter" idx="11"/>
          </p:nvPr>
        </p:nvSpPr>
        <p:spPr/>
        <p:txBody>
          <a:bodyPr/>
          <a:lstStyle/>
          <a:p>
            <a:r>
              <a:rPr lang="en-IN" smtClean="0"/>
              <a:t>BM602: Group 4</a:t>
            </a:r>
            <a:endParaRPr lang="en-IN"/>
          </a:p>
        </p:txBody>
      </p:sp>
      <p:sp>
        <p:nvSpPr>
          <p:cNvPr id="6" name="Slide Number Placeholder 5"/>
          <p:cNvSpPr>
            <a:spLocks noGrp="1"/>
          </p:cNvSpPr>
          <p:nvPr>
            <p:ph type="sldNum" sz="quarter" idx="12"/>
          </p:nvPr>
        </p:nvSpPr>
        <p:spPr/>
        <p:txBody>
          <a:bodyPr/>
          <a:lstStyle/>
          <a:p>
            <a:fld id="{F2667E25-4361-4488-9889-5430D298BBBC}"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028701"/>
            <a:ext cx="7772400" cy="1878806"/>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3051573"/>
            <a:ext cx="7772400" cy="848915"/>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D969E8D-7FA3-43E4-99D1-CB61489B36FB}" type="datetime1">
              <a:rPr lang="en-IN" smtClean="0"/>
              <a:pPr/>
              <a:t>03-05-2012</a:t>
            </a:fld>
            <a:endParaRPr lang="en-IN"/>
          </a:p>
        </p:txBody>
      </p:sp>
      <p:sp>
        <p:nvSpPr>
          <p:cNvPr id="5" name="Footer Placeholder 4"/>
          <p:cNvSpPr>
            <a:spLocks noGrp="1"/>
          </p:cNvSpPr>
          <p:nvPr>
            <p:ph type="ftr" sz="quarter" idx="11"/>
          </p:nvPr>
        </p:nvSpPr>
        <p:spPr/>
        <p:txBody>
          <a:bodyPr/>
          <a:lstStyle/>
          <a:p>
            <a:r>
              <a:rPr lang="en-IN" smtClean="0"/>
              <a:t>BM602: Group 4</a:t>
            </a:r>
            <a:endParaRPr lang="en-IN"/>
          </a:p>
        </p:txBody>
      </p:sp>
      <p:sp>
        <p:nvSpPr>
          <p:cNvPr id="6" name="Slide Number Placeholder 5"/>
          <p:cNvSpPr>
            <a:spLocks noGrp="1"/>
          </p:cNvSpPr>
          <p:nvPr>
            <p:ph type="sldNum" sz="quarter" idx="12"/>
          </p:nvPr>
        </p:nvSpPr>
        <p:spPr/>
        <p:txBody>
          <a:bodyPr/>
          <a:lstStyle/>
          <a:p>
            <a:fld id="{F2667E25-4361-4488-9889-5430D298BBBC}" type="slidenum">
              <a:rPr lang="en-IN" smtClean="0"/>
              <a:pPr/>
              <a:t>‹#›</a:t>
            </a:fld>
            <a:endParaRPr lang="en-IN"/>
          </a:p>
        </p:txBody>
      </p:sp>
      <p:sp>
        <p:nvSpPr>
          <p:cNvPr id="7" name="Oval 6"/>
          <p:cNvSpPr/>
          <p:nvPr/>
        </p:nvSpPr>
        <p:spPr>
          <a:xfrm>
            <a:off x="4495800"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C07DAF44-2140-4883-A152-66C0E19E3746}" type="datetime1">
              <a:rPr lang="en-IN" smtClean="0"/>
              <a:pPr/>
              <a:t>03-05-2012</a:t>
            </a:fld>
            <a:endParaRPr lang="en-IN"/>
          </a:p>
        </p:txBody>
      </p:sp>
      <p:sp>
        <p:nvSpPr>
          <p:cNvPr id="6" name="Footer Placeholder 5"/>
          <p:cNvSpPr>
            <a:spLocks noGrp="1"/>
          </p:cNvSpPr>
          <p:nvPr>
            <p:ph type="ftr" sz="quarter" idx="11"/>
          </p:nvPr>
        </p:nvSpPr>
        <p:spPr/>
        <p:txBody>
          <a:bodyPr/>
          <a:lstStyle/>
          <a:p>
            <a:r>
              <a:rPr lang="en-IN" smtClean="0"/>
              <a:t>BM602: Group 4</a:t>
            </a:r>
            <a:endParaRPr lang="en-IN"/>
          </a:p>
        </p:txBody>
      </p:sp>
      <p:sp>
        <p:nvSpPr>
          <p:cNvPr id="7" name="Slide Number Placeholder 6"/>
          <p:cNvSpPr>
            <a:spLocks noGrp="1"/>
          </p:cNvSpPr>
          <p:nvPr>
            <p:ph type="sldNum" sz="quarter" idx="12"/>
          </p:nvPr>
        </p:nvSpPr>
        <p:spPr/>
        <p:txBody>
          <a:bodyPr/>
          <a:lstStyle/>
          <a:p>
            <a:fld id="{F2667E25-4361-4488-9889-5430D298BBBC}" type="slidenum">
              <a:rPr lang="en-IN" smtClean="0"/>
              <a:pPr/>
              <a:t>‹#›</a:t>
            </a:fld>
            <a:endParaRPr lang="en-IN"/>
          </a:p>
        </p:txBody>
      </p:sp>
      <p:sp>
        <p:nvSpPr>
          <p:cNvPr id="9" name="Content Placeholder 8"/>
          <p:cNvSpPr>
            <a:spLocks noGrp="1"/>
          </p:cNvSpPr>
          <p:nvPr>
            <p:ph sz="quarter" idx="13"/>
          </p:nvPr>
        </p:nvSpPr>
        <p:spPr>
          <a:xfrm>
            <a:off x="365760" y="1200150"/>
            <a:ext cx="4041648" cy="339471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00150"/>
            <a:ext cx="4040188" cy="4572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1" y="1200150"/>
            <a:ext cx="4041775" cy="4572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6E045ACE-347D-44B0-98F2-0CC1A69A07A5}" type="datetime1">
              <a:rPr lang="en-IN" smtClean="0"/>
              <a:pPr/>
              <a:t>03-05-2012</a:t>
            </a:fld>
            <a:endParaRPr lang="en-IN"/>
          </a:p>
        </p:txBody>
      </p:sp>
      <p:sp>
        <p:nvSpPr>
          <p:cNvPr id="8" name="Footer Placeholder 7"/>
          <p:cNvSpPr>
            <a:spLocks noGrp="1"/>
          </p:cNvSpPr>
          <p:nvPr>
            <p:ph type="ftr" sz="quarter" idx="11"/>
          </p:nvPr>
        </p:nvSpPr>
        <p:spPr/>
        <p:txBody>
          <a:bodyPr/>
          <a:lstStyle/>
          <a:p>
            <a:r>
              <a:rPr lang="en-IN" smtClean="0"/>
              <a:t>BM602: Group 4</a:t>
            </a:r>
            <a:endParaRPr lang="en-IN"/>
          </a:p>
        </p:txBody>
      </p:sp>
      <p:sp>
        <p:nvSpPr>
          <p:cNvPr id="9" name="Slide Number Placeholder 8"/>
          <p:cNvSpPr>
            <a:spLocks noGrp="1"/>
          </p:cNvSpPr>
          <p:nvPr>
            <p:ph type="sldNum" sz="quarter" idx="12"/>
          </p:nvPr>
        </p:nvSpPr>
        <p:spPr/>
        <p:txBody>
          <a:bodyPr/>
          <a:lstStyle/>
          <a:p>
            <a:fld id="{F2667E25-4361-4488-9889-5430D298BBBC}" type="slidenum">
              <a:rPr lang="en-IN" smtClean="0"/>
              <a:pPr/>
              <a:t>‹#›</a:t>
            </a:fld>
            <a:endParaRPr lang="en-IN"/>
          </a:p>
        </p:txBody>
      </p:sp>
      <p:sp>
        <p:nvSpPr>
          <p:cNvPr id="11" name="Content Placeholder 10"/>
          <p:cNvSpPr>
            <a:spLocks noGrp="1"/>
          </p:cNvSpPr>
          <p:nvPr>
            <p:ph sz="quarter" idx="13"/>
          </p:nvPr>
        </p:nvSpPr>
        <p:spPr>
          <a:xfrm>
            <a:off x="457200" y="1659636"/>
            <a:ext cx="4041648" cy="293522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1659637"/>
            <a:ext cx="4041648" cy="293489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91619D2-37B1-49ED-9DE8-8BA5613F3578}" type="datetime1">
              <a:rPr lang="en-IN" smtClean="0"/>
              <a:pPr/>
              <a:t>03-05-2012</a:t>
            </a:fld>
            <a:endParaRPr lang="en-IN"/>
          </a:p>
        </p:txBody>
      </p:sp>
      <p:sp>
        <p:nvSpPr>
          <p:cNvPr id="4" name="Footer Placeholder 3"/>
          <p:cNvSpPr>
            <a:spLocks noGrp="1"/>
          </p:cNvSpPr>
          <p:nvPr>
            <p:ph type="ftr" sz="quarter" idx="11"/>
          </p:nvPr>
        </p:nvSpPr>
        <p:spPr/>
        <p:txBody>
          <a:bodyPr/>
          <a:lstStyle/>
          <a:p>
            <a:r>
              <a:rPr lang="en-IN" smtClean="0"/>
              <a:t>BM602: Group 4</a:t>
            </a:r>
            <a:endParaRPr lang="en-IN"/>
          </a:p>
        </p:txBody>
      </p:sp>
      <p:sp>
        <p:nvSpPr>
          <p:cNvPr id="5" name="Slide Number Placeholder 4"/>
          <p:cNvSpPr>
            <a:spLocks noGrp="1"/>
          </p:cNvSpPr>
          <p:nvPr>
            <p:ph type="sldNum" sz="quarter" idx="12"/>
          </p:nvPr>
        </p:nvSpPr>
        <p:spPr/>
        <p:txBody>
          <a:bodyPr/>
          <a:lstStyle/>
          <a:p>
            <a:fld id="{F2667E25-4361-4488-9889-5430D298BBBC}"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53B4B7-ABE7-4026-B645-242F058C39AF}" type="datetime1">
              <a:rPr lang="en-IN" smtClean="0"/>
              <a:pPr/>
              <a:t>03-05-2012</a:t>
            </a:fld>
            <a:endParaRPr lang="en-IN"/>
          </a:p>
        </p:txBody>
      </p:sp>
      <p:sp>
        <p:nvSpPr>
          <p:cNvPr id="3" name="Footer Placeholder 2"/>
          <p:cNvSpPr>
            <a:spLocks noGrp="1"/>
          </p:cNvSpPr>
          <p:nvPr>
            <p:ph type="ftr" sz="quarter" idx="11"/>
          </p:nvPr>
        </p:nvSpPr>
        <p:spPr/>
        <p:txBody>
          <a:bodyPr/>
          <a:lstStyle/>
          <a:p>
            <a:r>
              <a:rPr lang="en-IN" smtClean="0"/>
              <a:t>BM602: Group 4</a:t>
            </a:r>
            <a:endParaRPr lang="en-IN"/>
          </a:p>
        </p:txBody>
      </p:sp>
      <p:sp>
        <p:nvSpPr>
          <p:cNvPr id="4" name="Slide Number Placeholder 3"/>
          <p:cNvSpPr>
            <a:spLocks noGrp="1"/>
          </p:cNvSpPr>
          <p:nvPr>
            <p:ph type="sldNum" sz="quarter" idx="12"/>
          </p:nvPr>
        </p:nvSpPr>
        <p:spPr/>
        <p:txBody>
          <a:bodyPr/>
          <a:lstStyle/>
          <a:p>
            <a:fld id="{F2667E25-4361-4488-9889-5430D298BBBC}"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8" y="200025"/>
            <a:ext cx="3008313" cy="1571625"/>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8" y="204788"/>
            <a:ext cx="4995863"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8" y="1828801"/>
            <a:ext cx="3008313" cy="2765822"/>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30049A-74D8-4AAF-AA11-FBE48A710AC0}" type="datetime1">
              <a:rPr lang="en-IN" smtClean="0"/>
              <a:pPr/>
              <a:t>03-05-2012</a:t>
            </a:fld>
            <a:endParaRPr lang="en-IN"/>
          </a:p>
        </p:txBody>
      </p:sp>
      <p:sp>
        <p:nvSpPr>
          <p:cNvPr id="6" name="Footer Placeholder 5"/>
          <p:cNvSpPr>
            <a:spLocks noGrp="1"/>
          </p:cNvSpPr>
          <p:nvPr>
            <p:ph type="ftr" sz="quarter" idx="11"/>
          </p:nvPr>
        </p:nvSpPr>
        <p:spPr/>
        <p:txBody>
          <a:bodyPr/>
          <a:lstStyle/>
          <a:p>
            <a:r>
              <a:rPr lang="en-IN" smtClean="0"/>
              <a:t>BM602: Group 4</a:t>
            </a:r>
            <a:endParaRPr lang="en-IN"/>
          </a:p>
        </p:txBody>
      </p:sp>
      <p:sp>
        <p:nvSpPr>
          <p:cNvPr id="7" name="Slide Number Placeholder 6"/>
          <p:cNvSpPr>
            <a:spLocks noGrp="1"/>
          </p:cNvSpPr>
          <p:nvPr>
            <p:ph type="sldNum" sz="quarter" idx="12"/>
          </p:nvPr>
        </p:nvSpPr>
        <p:spPr/>
        <p:txBody>
          <a:bodyPr/>
          <a:lstStyle/>
          <a:p>
            <a:fld id="{F2667E25-4361-4488-9889-5430D298BBBC}"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171450"/>
            <a:ext cx="5711824" cy="671513"/>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857250"/>
            <a:ext cx="6054724" cy="3405783"/>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4357688"/>
            <a:ext cx="5711824" cy="40005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D15236-1FE6-4096-997E-6CD579A252ED}" type="datetime1">
              <a:rPr lang="en-IN" smtClean="0"/>
              <a:pPr/>
              <a:t>03-05-2012</a:t>
            </a:fld>
            <a:endParaRPr lang="en-IN"/>
          </a:p>
        </p:txBody>
      </p:sp>
      <p:sp>
        <p:nvSpPr>
          <p:cNvPr id="6" name="Footer Placeholder 5"/>
          <p:cNvSpPr>
            <a:spLocks noGrp="1"/>
          </p:cNvSpPr>
          <p:nvPr>
            <p:ph type="ftr" sz="quarter" idx="11"/>
          </p:nvPr>
        </p:nvSpPr>
        <p:spPr/>
        <p:txBody>
          <a:bodyPr/>
          <a:lstStyle/>
          <a:p>
            <a:r>
              <a:rPr lang="en-IN" smtClean="0"/>
              <a:t>BM602: Group 4</a:t>
            </a:r>
            <a:endParaRPr lang="en-IN"/>
          </a:p>
        </p:txBody>
      </p:sp>
      <p:sp>
        <p:nvSpPr>
          <p:cNvPr id="7" name="Slide Number Placeholder 6"/>
          <p:cNvSpPr>
            <a:spLocks noGrp="1"/>
          </p:cNvSpPr>
          <p:nvPr>
            <p:ph type="sldNum" sz="quarter" idx="12"/>
          </p:nvPr>
        </p:nvSpPr>
        <p:spPr/>
        <p:txBody>
          <a:bodyPr/>
          <a:lstStyle/>
          <a:p>
            <a:fld id="{F2667E25-4361-4488-9889-5430D298BBBC}"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20015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8" y="4767263"/>
            <a:ext cx="2085975" cy="273844"/>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54551C65-96B5-4213-88CE-A99A913385D9}" type="datetime1">
              <a:rPr lang="en-IN" smtClean="0"/>
              <a:pPr/>
              <a:t>03-05-2012</a:t>
            </a:fld>
            <a:endParaRPr lang="en-IN"/>
          </a:p>
        </p:txBody>
      </p:sp>
      <p:sp>
        <p:nvSpPr>
          <p:cNvPr id="5" name="Footer Placeholder 4"/>
          <p:cNvSpPr>
            <a:spLocks noGrp="1"/>
          </p:cNvSpPr>
          <p:nvPr>
            <p:ph type="ftr" sz="quarter" idx="3"/>
          </p:nvPr>
        </p:nvSpPr>
        <p:spPr>
          <a:xfrm>
            <a:off x="659166" y="4767263"/>
            <a:ext cx="2847975" cy="273844"/>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n-IN" smtClean="0"/>
              <a:t>BM602: Group 4</a:t>
            </a:r>
            <a:endParaRPr lang="en-IN"/>
          </a:p>
        </p:txBody>
      </p:sp>
      <p:sp>
        <p:nvSpPr>
          <p:cNvPr id="6" name="Slide Number Placeholder 5"/>
          <p:cNvSpPr>
            <a:spLocks noGrp="1"/>
          </p:cNvSpPr>
          <p:nvPr>
            <p:ph type="sldNum" sz="quarter" idx="4"/>
          </p:nvPr>
        </p:nvSpPr>
        <p:spPr>
          <a:xfrm>
            <a:off x="8543279" y="4767263"/>
            <a:ext cx="561975" cy="273844"/>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F2667E25-4361-4488-9889-5430D298BBBC}" type="slidenum">
              <a:rPr lang="en-IN" smtClean="0"/>
              <a:pPr/>
              <a:t>‹#›</a:t>
            </a:fld>
            <a:endParaRPr lang="en-IN"/>
          </a:p>
        </p:txBody>
      </p:sp>
      <p:sp>
        <p:nvSpPr>
          <p:cNvPr id="7" name="Oval 6"/>
          <p:cNvSpPr/>
          <p:nvPr/>
        </p:nvSpPr>
        <p:spPr>
          <a:xfrm>
            <a:off x="8457760" y="4874538"/>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4874538"/>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503907"/>
            <a:ext cx="7772400" cy="864096"/>
          </a:xfrm>
        </p:spPr>
        <p:txBody>
          <a:bodyPr/>
          <a:lstStyle/>
          <a:p>
            <a:r>
              <a:rPr lang="en-IN" sz="2400" b="1" dirty="0">
                <a:effectLst/>
              </a:rPr>
              <a:t>Statistical </a:t>
            </a:r>
            <a:r>
              <a:rPr lang="en-IN" sz="2400" b="1" dirty="0" smtClean="0">
                <a:effectLst/>
              </a:rPr>
              <a:t>Analysis </a:t>
            </a:r>
            <a:r>
              <a:rPr lang="en-IN" sz="2400" b="1" dirty="0">
                <a:effectLst/>
              </a:rPr>
              <a:t>of Academic Performance of Postgraduate Students in IIT Bombay</a:t>
            </a:r>
            <a:endParaRPr lang="en-IN" sz="2400" dirty="0">
              <a:effectLst/>
            </a:endParaRPr>
          </a:p>
        </p:txBody>
      </p:sp>
      <p:sp>
        <p:nvSpPr>
          <p:cNvPr id="6" name="Subtitle 5"/>
          <p:cNvSpPr>
            <a:spLocks noGrp="1"/>
          </p:cNvSpPr>
          <p:nvPr>
            <p:ph type="subTitle" idx="1"/>
          </p:nvPr>
        </p:nvSpPr>
        <p:spPr>
          <a:xfrm>
            <a:off x="1371600" y="1491630"/>
            <a:ext cx="6400800" cy="2849488"/>
          </a:xfrm>
        </p:spPr>
        <p:txBody>
          <a:bodyPr>
            <a:normAutofit fontScale="85000" lnSpcReduction="20000"/>
          </a:bodyPr>
          <a:lstStyle/>
          <a:p>
            <a:r>
              <a:rPr lang="en-IN" i="1" dirty="0">
                <a:solidFill>
                  <a:schemeClr val="tx1"/>
                </a:solidFill>
                <a:latin typeface="Bell MT" pitchFamily="18" charset="0"/>
              </a:rPr>
              <a:t>For the Course Project</a:t>
            </a:r>
            <a:endParaRPr lang="en-IN" dirty="0">
              <a:solidFill>
                <a:schemeClr val="tx1"/>
              </a:solidFill>
              <a:latin typeface="Bell MT" pitchFamily="18" charset="0"/>
            </a:endParaRPr>
          </a:p>
          <a:p>
            <a:r>
              <a:rPr lang="en-IN" i="1" dirty="0">
                <a:solidFill>
                  <a:schemeClr val="tx1"/>
                </a:solidFill>
                <a:latin typeface="Bell MT" pitchFamily="18" charset="0"/>
              </a:rPr>
              <a:t>in</a:t>
            </a:r>
            <a:endParaRPr lang="en-IN" dirty="0">
              <a:solidFill>
                <a:schemeClr val="tx1"/>
              </a:solidFill>
              <a:latin typeface="Bell MT" pitchFamily="18" charset="0"/>
            </a:endParaRPr>
          </a:p>
          <a:p>
            <a:r>
              <a:rPr lang="en-IN" b="1" dirty="0">
                <a:solidFill>
                  <a:schemeClr val="tx1"/>
                </a:solidFill>
                <a:latin typeface="Bell MT" pitchFamily="18" charset="0"/>
              </a:rPr>
              <a:t>BM 602: Biostatistics</a:t>
            </a:r>
            <a:endParaRPr lang="en-IN" dirty="0">
              <a:solidFill>
                <a:schemeClr val="tx1"/>
              </a:solidFill>
              <a:latin typeface="Bell MT" pitchFamily="18" charset="0"/>
            </a:endParaRPr>
          </a:p>
          <a:p>
            <a:r>
              <a:rPr lang="en-IN" b="1" dirty="0">
                <a:solidFill>
                  <a:schemeClr val="tx1"/>
                </a:solidFill>
                <a:latin typeface="Bell MT" pitchFamily="18" charset="0"/>
              </a:rPr>
              <a:t> </a:t>
            </a:r>
            <a:endParaRPr lang="en-IN" dirty="0">
              <a:solidFill>
                <a:schemeClr val="tx1"/>
              </a:solidFill>
              <a:latin typeface="Bell MT" pitchFamily="18" charset="0"/>
            </a:endParaRPr>
          </a:p>
          <a:p>
            <a:r>
              <a:rPr lang="en-IN" b="1" i="1" dirty="0">
                <a:solidFill>
                  <a:schemeClr val="tx1"/>
                </a:solidFill>
                <a:latin typeface="Bell MT" pitchFamily="18" charset="0"/>
              </a:rPr>
              <a:t>Submitted </a:t>
            </a:r>
            <a:r>
              <a:rPr lang="en-IN" b="1" i="1" dirty="0" smtClean="0">
                <a:solidFill>
                  <a:schemeClr val="tx1"/>
                </a:solidFill>
                <a:latin typeface="Bell MT" pitchFamily="18" charset="0"/>
              </a:rPr>
              <a:t>By: </a:t>
            </a:r>
            <a:r>
              <a:rPr lang="en-IN" b="1" dirty="0" smtClean="0">
                <a:solidFill>
                  <a:schemeClr val="tx1"/>
                </a:solidFill>
                <a:latin typeface="Bell MT" pitchFamily="18" charset="0"/>
              </a:rPr>
              <a:t>Group 4</a:t>
            </a:r>
          </a:p>
          <a:p>
            <a:r>
              <a:rPr lang="en-IN" dirty="0">
                <a:solidFill>
                  <a:schemeClr val="tx1"/>
                </a:solidFill>
                <a:latin typeface="Bell MT" pitchFamily="18" charset="0"/>
              </a:rPr>
              <a:t>Pinaki Dey (113300003)</a:t>
            </a:r>
          </a:p>
          <a:p>
            <a:r>
              <a:rPr lang="en-IN" dirty="0">
                <a:solidFill>
                  <a:schemeClr val="tx1"/>
                </a:solidFill>
                <a:latin typeface="Bell MT" pitchFamily="18" charset="0"/>
              </a:rPr>
              <a:t>Hitendra Sahu (113300017)</a:t>
            </a:r>
          </a:p>
          <a:p>
            <a:r>
              <a:rPr lang="en-IN" dirty="0">
                <a:solidFill>
                  <a:schemeClr val="tx1"/>
                </a:solidFill>
                <a:latin typeface="Bell MT" pitchFamily="18" charset="0"/>
              </a:rPr>
              <a:t>Durga Kumari (113300018)</a:t>
            </a:r>
          </a:p>
          <a:p>
            <a:r>
              <a:rPr lang="en-IN" dirty="0">
                <a:solidFill>
                  <a:schemeClr val="tx1"/>
                </a:solidFill>
                <a:latin typeface="Bell MT" pitchFamily="18" charset="0"/>
              </a:rPr>
              <a:t>Praveen Kumar (113300024)</a:t>
            </a:r>
          </a:p>
          <a:p>
            <a:endParaRPr lang="en-IN" dirty="0">
              <a:solidFill>
                <a:schemeClr val="tx1"/>
              </a:solidFill>
              <a:latin typeface="Bell MT" pitchFamily="18" charset="0"/>
            </a:endParaRPr>
          </a:p>
          <a:p>
            <a:endParaRPr lang="en-IN" dirty="0">
              <a:solidFill>
                <a:schemeClr val="tx1"/>
              </a:solidFill>
              <a:latin typeface="Bell MT" pitchFamily="18" charset="0"/>
            </a:endParaRPr>
          </a:p>
        </p:txBody>
      </p:sp>
      <p:sp>
        <p:nvSpPr>
          <p:cNvPr id="7"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2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10301" y="4299942"/>
            <a:ext cx="723397" cy="684000"/>
          </a:xfrm>
          <a:prstGeom prst="rect">
            <a:avLst/>
          </a:prstGeom>
          <a:noFill/>
          <a:extLst>
            <a:ext uri="{909E8E84-426E-40DD-AFC4-6F175D3DCCD1}">
              <a14:hiddenFill xmlns:a14="http://schemas.microsoft.com/office/drawing/2010/main">
                <a:solidFill>
                  <a:srgbClr val="FFFFFF"/>
                </a:solidFill>
              </a14:hiddenFill>
            </a:ext>
          </a:extLst>
        </p:spPr>
      </p:pic>
      <p:sp>
        <p:nvSpPr>
          <p:cNvPr id="10" name="Slide Number Placeholder 9"/>
          <p:cNvSpPr>
            <a:spLocks noGrp="1"/>
          </p:cNvSpPr>
          <p:nvPr>
            <p:ph type="sldNum" sz="quarter" idx="11"/>
          </p:nvPr>
        </p:nvSpPr>
        <p:spPr/>
        <p:txBody>
          <a:bodyPr/>
          <a:lstStyle/>
          <a:p>
            <a:fld id="{F2667E25-4361-4488-9889-5430D298BBBC}" type="slidenum">
              <a:rPr lang="en-IN" smtClean="0"/>
              <a:pPr/>
              <a:t>1</a:t>
            </a:fld>
            <a:endParaRPr lang="en-IN"/>
          </a:p>
        </p:txBody>
      </p:sp>
    </p:spTree>
    <p:extLst>
      <p:ext uri="{BB962C8B-B14F-4D97-AF65-F5344CB8AC3E}">
        <p14:creationId xmlns:p14="http://schemas.microsoft.com/office/powerpoint/2010/main" val="22659808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260000" y="215875"/>
            <a:ext cx="6624000" cy="411659"/>
          </a:xfrm>
        </p:spPr>
        <p:style>
          <a:lnRef idx="2">
            <a:schemeClr val="accent6"/>
          </a:lnRef>
          <a:fillRef idx="1">
            <a:schemeClr val="lt1"/>
          </a:fillRef>
          <a:effectRef idx="0">
            <a:schemeClr val="accent6"/>
          </a:effectRef>
          <a:fontRef idx="minor">
            <a:schemeClr val="dk1"/>
          </a:fontRef>
        </p:style>
        <p:txBody>
          <a:bodyPr/>
          <a:lstStyle/>
          <a:p>
            <a:r>
              <a:rPr lang="en-IN" sz="2000" b="1" dirty="0" smtClean="0">
                <a:effectLst/>
                <a:latin typeface="Modern No. 20" pitchFamily="18" charset="0"/>
              </a:rPr>
              <a:t>1- </a:t>
            </a:r>
            <a:r>
              <a:rPr lang="en-IN" sz="2000" b="1" dirty="0">
                <a:effectLst/>
                <a:latin typeface="Modern No. 20" pitchFamily="18" charset="0"/>
              </a:rPr>
              <a:t>way ANOVA: Status of UG University vs. PG CPI</a:t>
            </a:r>
          </a:p>
        </p:txBody>
      </p:sp>
      <p:sp>
        <p:nvSpPr>
          <p:cNvPr id="3" name="Slide Number Placeholder 2"/>
          <p:cNvSpPr>
            <a:spLocks noGrp="1"/>
          </p:cNvSpPr>
          <p:nvPr>
            <p:ph type="sldNum" sz="quarter" idx="11"/>
          </p:nvPr>
        </p:nvSpPr>
        <p:spPr/>
        <p:txBody>
          <a:bodyPr/>
          <a:lstStyle/>
          <a:p>
            <a:fld id="{F2667E25-4361-4488-9889-5430D298BBBC}" type="slidenum">
              <a:rPr lang="en-IN" smtClean="0"/>
              <a:pPr/>
              <a:t>10</a:t>
            </a:fld>
            <a:endParaRPr lang="en-IN"/>
          </a:p>
        </p:txBody>
      </p:sp>
      <p:sp>
        <p:nvSpPr>
          <p:cNvPr id="7" name="Subtitle 5"/>
          <p:cNvSpPr txBox="1">
            <a:spLocks/>
          </p:cNvSpPr>
          <p:nvPr/>
        </p:nvSpPr>
        <p:spPr>
          <a:xfrm>
            <a:off x="1260000" y="843558"/>
            <a:ext cx="6624000" cy="3528392"/>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1pPr>
            <a:lvl2pPr marL="4572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3pPr>
            <a:lvl4pPr marL="13716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7pPr>
            <a:lvl8pPr marL="32004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9pPr>
          </a:lstStyle>
          <a:p>
            <a:pPr algn="just"/>
            <a:r>
              <a:rPr lang="en-IN" sz="2000" u="sng" dirty="0">
                <a:solidFill>
                  <a:schemeClr val="tx1"/>
                </a:solidFill>
                <a:latin typeface="Bell MT" pitchFamily="18" charset="0"/>
              </a:rPr>
              <a:t>Motive of analysis</a:t>
            </a:r>
            <a:r>
              <a:rPr lang="en-IN" sz="2000" dirty="0">
                <a:solidFill>
                  <a:schemeClr val="tx1"/>
                </a:solidFill>
                <a:latin typeface="Bell MT" pitchFamily="18" charset="0"/>
              </a:rPr>
              <a:t>: </a:t>
            </a:r>
          </a:p>
          <a:p>
            <a:pPr algn="just"/>
            <a:r>
              <a:rPr lang="en-IN" sz="2000" dirty="0">
                <a:solidFill>
                  <a:schemeClr val="tx1"/>
                </a:solidFill>
                <a:latin typeface="Bell MT" pitchFamily="18" charset="0"/>
              </a:rPr>
              <a:t> </a:t>
            </a:r>
            <a:endParaRPr lang="en-IN" sz="2000" dirty="0" smtClean="0">
              <a:solidFill>
                <a:schemeClr val="tx1"/>
              </a:solidFill>
              <a:latin typeface="Bell MT" pitchFamily="18" charset="0"/>
            </a:endParaRPr>
          </a:p>
          <a:p>
            <a:pPr marL="342900" indent="-342900" algn="just">
              <a:buFont typeface="Wingdings" pitchFamily="2" charset="2"/>
              <a:buChar char="Ø"/>
            </a:pPr>
            <a:r>
              <a:rPr lang="en-IN" sz="2000" dirty="0" smtClean="0">
                <a:solidFill>
                  <a:schemeClr val="tx1"/>
                </a:solidFill>
                <a:latin typeface="Bell MT" pitchFamily="18" charset="0"/>
              </a:rPr>
              <a:t>Perception vs. Perseverance</a:t>
            </a:r>
          </a:p>
          <a:p>
            <a:pPr marL="342900" indent="-342900" algn="just">
              <a:buFont typeface="Wingdings" pitchFamily="2" charset="2"/>
              <a:buChar char="Ø"/>
            </a:pPr>
            <a:endParaRPr lang="en-IN" sz="2000" dirty="0">
              <a:solidFill>
                <a:schemeClr val="tx1"/>
              </a:solidFill>
              <a:latin typeface="Bell MT" pitchFamily="18" charset="0"/>
            </a:endParaRPr>
          </a:p>
          <a:p>
            <a:pPr marL="342900" indent="-342900" algn="just">
              <a:buFont typeface="Wingdings" pitchFamily="2" charset="2"/>
              <a:buChar char="Ø"/>
            </a:pPr>
            <a:r>
              <a:rPr lang="en-IN" sz="2000" dirty="0" smtClean="0">
                <a:solidFill>
                  <a:schemeClr val="tx1"/>
                </a:solidFill>
                <a:latin typeface="Bell MT" pitchFamily="18" charset="0"/>
              </a:rPr>
              <a:t>To </a:t>
            </a:r>
            <a:r>
              <a:rPr lang="en-IN" sz="2000" dirty="0">
                <a:solidFill>
                  <a:schemeClr val="tx1"/>
                </a:solidFill>
                <a:latin typeface="Bell MT" pitchFamily="18" charset="0"/>
              </a:rPr>
              <a:t>find if the nature of </a:t>
            </a:r>
            <a:r>
              <a:rPr lang="en-IN" sz="2000" dirty="0" smtClean="0">
                <a:solidFill>
                  <a:schemeClr val="tx1"/>
                </a:solidFill>
                <a:latin typeface="Bell MT" pitchFamily="18" charset="0"/>
              </a:rPr>
              <a:t>universities in UG level </a:t>
            </a:r>
            <a:r>
              <a:rPr lang="en-IN" sz="2000" dirty="0">
                <a:solidFill>
                  <a:schemeClr val="tx1"/>
                </a:solidFill>
                <a:latin typeface="Bell MT" pitchFamily="18" charset="0"/>
              </a:rPr>
              <a:t>really </a:t>
            </a:r>
            <a:r>
              <a:rPr lang="en-IN" sz="2000" dirty="0" smtClean="0">
                <a:solidFill>
                  <a:schemeClr val="tx1"/>
                </a:solidFill>
                <a:latin typeface="Bell MT" pitchFamily="18" charset="0"/>
              </a:rPr>
              <a:t>influence </a:t>
            </a:r>
            <a:r>
              <a:rPr lang="en-IN" sz="2000" dirty="0">
                <a:solidFill>
                  <a:schemeClr val="tx1"/>
                </a:solidFill>
                <a:latin typeface="Bell MT" pitchFamily="18" charset="0"/>
              </a:rPr>
              <a:t>academic performance of students in higher </a:t>
            </a:r>
            <a:r>
              <a:rPr lang="en-IN" sz="2000" dirty="0" smtClean="0">
                <a:solidFill>
                  <a:schemeClr val="tx1"/>
                </a:solidFill>
                <a:latin typeface="Bell MT" pitchFamily="18" charset="0"/>
              </a:rPr>
              <a:t>level or is it the student’s own capabilities and merit which determine his/her performance? </a:t>
            </a:r>
            <a:endParaRPr lang="en-IN" sz="2000" dirty="0">
              <a:solidFill>
                <a:schemeClr val="tx1"/>
              </a:solidFill>
              <a:latin typeface="Bell MT" pitchFamily="18" charset="0"/>
            </a:endParaRPr>
          </a:p>
        </p:txBody>
      </p:sp>
    </p:spTree>
    <p:extLst>
      <p:ext uri="{BB962C8B-B14F-4D97-AF65-F5344CB8AC3E}">
        <p14:creationId xmlns:p14="http://schemas.microsoft.com/office/powerpoint/2010/main" val="34690452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260000" y="215875"/>
            <a:ext cx="6624000" cy="411659"/>
          </a:xfrm>
        </p:spPr>
        <p:style>
          <a:lnRef idx="2">
            <a:schemeClr val="accent6"/>
          </a:lnRef>
          <a:fillRef idx="1">
            <a:schemeClr val="lt1"/>
          </a:fillRef>
          <a:effectRef idx="0">
            <a:schemeClr val="accent6"/>
          </a:effectRef>
          <a:fontRef idx="minor">
            <a:schemeClr val="dk1"/>
          </a:fontRef>
        </p:style>
        <p:txBody>
          <a:bodyPr/>
          <a:lstStyle/>
          <a:p>
            <a:r>
              <a:rPr lang="en-IN" sz="2000" b="1" dirty="0" smtClean="0">
                <a:effectLst/>
                <a:latin typeface="Modern No. 20" pitchFamily="18" charset="0"/>
              </a:rPr>
              <a:t>1- </a:t>
            </a:r>
            <a:r>
              <a:rPr lang="en-IN" sz="2000" b="1" dirty="0">
                <a:effectLst/>
                <a:latin typeface="Modern No. 20" pitchFamily="18" charset="0"/>
              </a:rPr>
              <a:t>way ANOVA: Status of UG University vs. PG CPI</a:t>
            </a:r>
          </a:p>
        </p:txBody>
      </p:sp>
      <p:sp>
        <p:nvSpPr>
          <p:cNvPr id="3" name="Slide Number Placeholder 2"/>
          <p:cNvSpPr>
            <a:spLocks noGrp="1"/>
          </p:cNvSpPr>
          <p:nvPr>
            <p:ph type="sldNum" sz="quarter" idx="11"/>
          </p:nvPr>
        </p:nvSpPr>
        <p:spPr/>
        <p:txBody>
          <a:bodyPr/>
          <a:lstStyle/>
          <a:p>
            <a:fld id="{F2667E25-4361-4488-9889-5430D298BBBC}" type="slidenum">
              <a:rPr lang="en-IN" smtClean="0"/>
              <a:pPr/>
              <a:t>11</a:t>
            </a:fld>
            <a:endParaRPr lang="en-IN"/>
          </a:p>
        </p:txBody>
      </p:sp>
      <p:sp>
        <p:nvSpPr>
          <p:cNvPr id="7" name="Subtitle 5"/>
          <p:cNvSpPr txBox="1">
            <a:spLocks/>
          </p:cNvSpPr>
          <p:nvPr/>
        </p:nvSpPr>
        <p:spPr>
          <a:xfrm>
            <a:off x="935780" y="3291830"/>
            <a:ext cx="7272440" cy="1584176"/>
          </a:xfrm>
          <a:prstGeom prst="rect">
            <a:avLst/>
          </a:prstGeom>
        </p:spPr>
        <p:txBody>
          <a:bodyPr vert="horz" lIns="91440" tIns="45720" rIns="91440" bIns="45720" rtlCol="0">
            <a:normAutofit fontScale="47500" lnSpcReduction="20000"/>
          </a:bodyPr>
          <a:lstStyle>
            <a:lvl1pPr marL="0" indent="0" algn="ctr" defTabSz="914400"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1pPr>
            <a:lvl2pPr marL="4572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3pPr>
            <a:lvl4pPr marL="13716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7pPr>
            <a:lvl8pPr marL="32004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9pPr>
          </a:lstStyle>
          <a:p>
            <a:pPr algn="just"/>
            <a:r>
              <a:rPr lang="en-IN" sz="2000" u="sng" dirty="0" smtClean="0">
                <a:solidFill>
                  <a:schemeClr val="tx1"/>
                </a:solidFill>
                <a:latin typeface="Bell MT" pitchFamily="18" charset="0"/>
              </a:rPr>
              <a:t>Results &amp; Interpretations</a:t>
            </a:r>
            <a:r>
              <a:rPr lang="en-IN" sz="2000" dirty="0" smtClean="0">
                <a:solidFill>
                  <a:schemeClr val="tx1"/>
                </a:solidFill>
                <a:latin typeface="Bell MT" pitchFamily="18" charset="0"/>
              </a:rPr>
              <a:t>: </a:t>
            </a:r>
            <a:endParaRPr lang="en-IN" sz="2000" dirty="0">
              <a:solidFill>
                <a:schemeClr val="tx1"/>
              </a:solidFill>
              <a:latin typeface="Bell MT" pitchFamily="18" charset="0"/>
            </a:endParaRPr>
          </a:p>
          <a:p>
            <a:pPr algn="just"/>
            <a:r>
              <a:rPr lang="en-IN" sz="2000" dirty="0">
                <a:solidFill>
                  <a:schemeClr val="tx1"/>
                </a:solidFill>
                <a:latin typeface="Bell MT" pitchFamily="18" charset="0"/>
              </a:rPr>
              <a:t> </a:t>
            </a:r>
            <a:endParaRPr lang="en-IN" sz="2000" dirty="0" smtClean="0">
              <a:solidFill>
                <a:schemeClr val="tx1"/>
              </a:solidFill>
              <a:latin typeface="Bell MT" pitchFamily="18" charset="0"/>
            </a:endParaRPr>
          </a:p>
          <a:p>
            <a:pPr marL="342900" indent="-342900" algn="just">
              <a:buFont typeface="Wingdings" pitchFamily="2" charset="2"/>
              <a:buChar char="Ø"/>
            </a:pPr>
            <a:r>
              <a:rPr lang="en-IN" sz="2000" dirty="0" smtClean="0">
                <a:solidFill>
                  <a:schemeClr val="tx1"/>
                </a:solidFill>
                <a:latin typeface="Bell MT" pitchFamily="18" charset="0"/>
              </a:rPr>
              <a:t>The </a:t>
            </a:r>
            <a:r>
              <a:rPr lang="en-IN" sz="2000" dirty="0">
                <a:solidFill>
                  <a:schemeClr val="tx1"/>
                </a:solidFill>
                <a:latin typeface="Bell MT" pitchFamily="18" charset="0"/>
              </a:rPr>
              <a:t>median of PG CPI is much higher for </a:t>
            </a:r>
            <a:r>
              <a:rPr lang="en-IN" sz="2000" dirty="0" smtClean="0">
                <a:solidFill>
                  <a:schemeClr val="tx1"/>
                </a:solidFill>
                <a:latin typeface="Bell MT" pitchFamily="18" charset="0"/>
              </a:rPr>
              <a:t>students </a:t>
            </a:r>
            <a:r>
              <a:rPr lang="en-IN" sz="2000" dirty="0">
                <a:solidFill>
                  <a:schemeClr val="tx1"/>
                </a:solidFill>
                <a:latin typeface="Bell MT" pitchFamily="18" charset="0"/>
              </a:rPr>
              <a:t>from Private universities as compared to those from Government universities.</a:t>
            </a:r>
          </a:p>
          <a:p>
            <a:pPr marL="342900" indent="-342900" algn="just">
              <a:buFont typeface="Wingdings" pitchFamily="2" charset="2"/>
              <a:buChar char="Ø"/>
            </a:pPr>
            <a:endParaRPr lang="en-IN" sz="2000" dirty="0" smtClean="0">
              <a:solidFill>
                <a:schemeClr val="tx1"/>
              </a:solidFill>
              <a:latin typeface="Bell MT" pitchFamily="18" charset="0"/>
            </a:endParaRPr>
          </a:p>
          <a:p>
            <a:pPr marL="342900" indent="-342900" algn="just">
              <a:buFont typeface="Wingdings" pitchFamily="2" charset="2"/>
              <a:buChar char="Ø"/>
            </a:pPr>
            <a:r>
              <a:rPr lang="en-IN" sz="2000" dirty="0" smtClean="0">
                <a:solidFill>
                  <a:schemeClr val="tx1"/>
                </a:solidFill>
                <a:latin typeface="Bell MT" pitchFamily="18" charset="0"/>
              </a:rPr>
              <a:t>Although </a:t>
            </a:r>
            <a:r>
              <a:rPr lang="en-IN" sz="2000" dirty="0">
                <a:solidFill>
                  <a:schemeClr val="tx1"/>
                </a:solidFill>
                <a:latin typeface="Bell MT" pitchFamily="18" charset="0"/>
              </a:rPr>
              <a:t>the highest level of academic performance, in terms of PG CPI, came from the student of Government university but this is also true for the lowest performance as well</a:t>
            </a:r>
            <a:r>
              <a:rPr lang="en-IN" sz="2000" dirty="0" smtClean="0">
                <a:solidFill>
                  <a:schemeClr val="tx1"/>
                </a:solidFill>
                <a:latin typeface="Bell MT" pitchFamily="18" charset="0"/>
              </a:rPr>
              <a:t>.</a:t>
            </a:r>
          </a:p>
          <a:p>
            <a:pPr marL="342900" indent="-342900" algn="just">
              <a:buFont typeface="Wingdings" pitchFamily="2" charset="2"/>
              <a:buChar char="Ø"/>
            </a:pPr>
            <a:endParaRPr lang="en-IN" sz="2000" dirty="0">
              <a:solidFill>
                <a:schemeClr val="tx1"/>
              </a:solidFill>
              <a:latin typeface="Bell MT" pitchFamily="18" charset="0"/>
            </a:endParaRPr>
          </a:p>
          <a:p>
            <a:pPr marL="342900" indent="-342900" algn="just">
              <a:buFont typeface="Wingdings" pitchFamily="2" charset="2"/>
              <a:buChar char="Ø"/>
            </a:pPr>
            <a:r>
              <a:rPr lang="en-IN" sz="2000" dirty="0" smtClean="0">
                <a:solidFill>
                  <a:schemeClr val="tx1"/>
                </a:solidFill>
                <a:latin typeface="Bell MT" pitchFamily="18" charset="0"/>
              </a:rPr>
              <a:t>We </a:t>
            </a:r>
            <a:r>
              <a:rPr lang="en-IN" sz="2000" dirty="0">
                <a:solidFill>
                  <a:schemeClr val="tx1"/>
                </a:solidFill>
                <a:latin typeface="Bell MT" pitchFamily="18" charset="0"/>
              </a:rPr>
              <a:t>can infer that the students from private universities maintain a standard in their performance and do not deviate much in terms of their acquired CPI. But students from Government universities differ in their academic performance within themselves to a large extent without being able to hold any standardized level of performance.</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889947"/>
            <a:ext cx="4224000" cy="2304000"/>
          </a:xfrm>
          <a:prstGeom prst="rect">
            <a:avLst/>
          </a:prstGeom>
          <a:ln w="9525">
            <a:solidFill>
              <a:schemeClr val="tx1"/>
            </a:solidFill>
            <a:miter lim="800000"/>
            <a:headEnd/>
            <a:tailEnd/>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8" name="Picture 7"/>
          <p:cNvPicPr/>
          <p:nvPr/>
        </p:nvPicPr>
        <p:blipFill>
          <a:blip r:embed="rId3"/>
          <a:stretch>
            <a:fillRect/>
          </a:stretch>
        </p:blipFill>
        <p:spPr>
          <a:xfrm>
            <a:off x="5123001" y="889947"/>
            <a:ext cx="3193415" cy="474345"/>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p:cNvPicPr/>
          <p:nvPr/>
        </p:nvPicPr>
        <p:blipFill>
          <a:blip r:embed="rId4"/>
          <a:stretch>
            <a:fillRect/>
          </a:stretch>
        </p:blipFill>
        <p:spPr>
          <a:xfrm>
            <a:off x="5123001" y="1472452"/>
            <a:ext cx="2133600" cy="590550"/>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351583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260000" y="215875"/>
            <a:ext cx="6624000" cy="411659"/>
          </a:xfrm>
        </p:spPr>
        <p:style>
          <a:lnRef idx="2">
            <a:schemeClr val="accent6"/>
          </a:lnRef>
          <a:fillRef idx="1">
            <a:schemeClr val="lt1"/>
          </a:fillRef>
          <a:effectRef idx="0">
            <a:schemeClr val="accent6"/>
          </a:effectRef>
          <a:fontRef idx="minor">
            <a:schemeClr val="dk1"/>
          </a:fontRef>
        </p:style>
        <p:txBody>
          <a:bodyPr/>
          <a:lstStyle/>
          <a:p>
            <a:r>
              <a:rPr lang="en-IN" sz="2000" b="1" dirty="0" smtClean="0">
                <a:effectLst/>
                <a:latin typeface="Modern No. 20" pitchFamily="18" charset="0"/>
              </a:rPr>
              <a:t>1- </a:t>
            </a:r>
            <a:r>
              <a:rPr lang="en-IN" sz="2000" b="1" dirty="0">
                <a:effectLst/>
                <a:latin typeface="Modern No. 20" pitchFamily="18" charset="0"/>
              </a:rPr>
              <a:t>way ANOVA: Gender vs. PG CPI </a:t>
            </a:r>
          </a:p>
        </p:txBody>
      </p:sp>
      <p:sp>
        <p:nvSpPr>
          <p:cNvPr id="3" name="Slide Number Placeholder 2"/>
          <p:cNvSpPr>
            <a:spLocks noGrp="1"/>
          </p:cNvSpPr>
          <p:nvPr>
            <p:ph type="sldNum" sz="quarter" idx="11"/>
          </p:nvPr>
        </p:nvSpPr>
        <p:spPr/>
        <p:txBody>
          <a:bodyPr/>
          <a:lstStyle/>
          <a:p>
            <a:fld id="{F2667E25-4361-4488-9889-5430D298BBBC}" type="slidenum">
              <a:rPr lang="en-IN" smtClean="0"/>
              <a:pPr/>
              <a:t>12</a:t>
            </a:fld>
            <a:endParaRPr lang="en-IN"/>
          </a:p>
        </p:txBody>
      </p:sp>
      <p:sp>
        <p:nvSpPr>
          <p:cNvPr id="7" name="Subtitle 5"/>
          <p:cNvSpPr txBox="1">
            <a:spLocks/>
          </p:cNvSpPr>
          <p:nvPr/>
        </p:nvSpPr>
        <p:spPr>
          <a:xfrm>
            <a:off x="1260000" y="843558"/>
            <a:ext cx="6624000" cy="3528392"/>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1pPr>
            <a:lvl2pPr marL="4572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3pPr>
            <a:lvl4pPr marL="13716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7pPr>
            <a:lvl8pPr marL="32004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9pPr>
          </a:lstStyle>
          <a:p>
            <a:pPr algn="just"/>
            <a:r>
              <a:rPr lang="en-IN" sz="2000" u="sng" dirty="0">
                <a:solidFill>
                  <a:schemeClr val="tx1"/>
                </a:solidFill>
                <a:latin typeface="Bell MT" pitchFamily="18" charset="0"/>
              </a:rPr>
              <a:t>Motive of analysis</a:t>
            </a:r>
            <a:r>
              <a:rPr lang="en-IN" sz="2000" dirty="0">
                <a:solidFill>
                  <a:schemeClr val="tx1"/>
                </a:solidFill>
                <a:latin typeface="Bell MT" pitchFamily="18" charset="0"/>
              </a:rPr>
              <a:t>: </a:t>
            </a:r>
          </a:p>
          <a:p>
            <a:pPr algn="just"/>
            <a:r>
              <a:rPr lang="en-IN" sz="2000" dirty="0">
                <a:solidFill>
                  <a:schemeClr val="tx1"/>
                </a:solidFill>
                <a:latin typeface="Bell MT" pitchFamily="18" charset="0"/>
              </a:rPr>
              <a:t> </a:t>
            </a:r>
            <a:endParaRPr lang="en-IN" sz="2000" dirty="0" smtClean="0">
              <a:solidFill>
                <a:schemeClr val="tx1"/>
              </a:solidFill>
              <a:latin typeface="Bell MT" pitchFamily="18" charset="0"/>
            </a:endParaRPr>
          </a:p>
          <a:p>
            <a:pPr marL="342900" indent="-342900" algn="just">
              <a:buFont typeface="Wingdings" pitchFamily="2" charset="2"/>
              <a:buChar char="Ø"/>
            </a:pPr>
            <a:r>
              <a:rPr lang="en-IN" sz="2000" dirty="0" smtClean="0">
                <a:solidFill>
                  <a:schemeClr val="tx1"/>
                </a:solidFill>
                <a:latin typeface="Bell MT" pitchFamily="18" charset="0"/>
              </a:rPr>
              <a:t>To find </a:t>
            </a:r>
            <a:r>
              <a:rPr lang="en-IN" sz="2000" dirty="0">
                <a:solidFill>
                  <a:schemeClr val="tx1"/>
                </a:solidFill>
                <a:latin typeface="Bell MT" pitchFamily="18" charset="0"/>
              </a:rPr>
              <a:t>if there is any role of </a:t>
            </a:r>
            <a:r>
              <a:rPr lang="en-IN" sz="2000" dirty="0" smtClean="0">
                <a:solidFill>
                  <a:schemeClr val="tx1"/>
                </a:solidFill>
                <a:latin typeface="Bell MT" pitchFamily="18" charset="0"/>
              </a:rPr>
              <a:t>gender </a:t>
            </a:r>
            <a:r>
              <a:rPr lang="en-IN" sz="2000" dirty="0">
                <a:solidFill>
                  <a:schemeClr val="tx1"/>
                </a:solidFill>
                <a:latin typeface="Bell MT" pitchFamily="18" charset="0"/>
              </a:rPr>
              <a:t>behind the academic performance of students in PG level</a:t>
            </a:r>
            <a:r>
              <a:rPr lang="en-IN" sz="2000" dirty="0" smtClean="0">
                <a:solidFill>
                  <a:schemeClr val="tx1"/>
                </a:solidFill>
                <a:latin typeface="Bell MT" pitchFamily="18" charset="0"/>
              </a:rPr>
              <a:t>.</a:t>
            </a:r>
          </a:p>
          <a:p>
            <a:pPr marL="342900" indent="-342900" algn="just">
              <a:buFont typeface="Wingdings" pitchFamily="2" charset="2"/>
              <a:buChar char="Ø"/>
            </a:pPr>
            <a:endParaRPr lang="en-IN" sz="2000" dirty="0">
              <a:solidFill>
                <a:schemeClr val="tx1"/>
              </a:solidFill>
              <a:latin typeface="Bell MT" pitchFamily="18" charset="0"/>
            </a:endParaRPr>
          </a:p>
          <a:p>
            <a:pPr marL="342900" indent="-342900" algn="just">
              <a:buFont typeface="Wingdings" pitchFamily="2" charset="2"/>
              <a:buChar char="Ø"/>
            </a:pPr>
            <a:r>
              <a:rPr lang="en-IN" sz="2000" dirty="0" smtClean="0">
                <a:solidFill>
                  <a:schemeClr val="tx1"/>
                </a:solidFill>
                <a:latin typeface="Bell MT" pitchFamily="18" charset="0"/>
              </a:rPr>
              <a:t>Do </a:t>
            </a:r>
            <a:r>
              <a:rPr lang="en-IN" sz="2000" dirty="0">
                <a:solidFill>
                  <a:schemeClr val="tx1"/>
                </a:solidFill>
                <a:latin typeface="Bell MT" pitchFamily="18" charset="0"/>
              </a:rPr>
              <a:t>the female students are more committed to their studies than their male counterparts or is it </a:t>
            </a:r>
            <a:r>
              <a:rPr lang="en-IN" sz="2000" dirty="0" smtClean="0">
                <a:solidFill>
                  <a:schemeClr val="tx1"/>
                </a:solidFill>
                <a:latin typeface="Bell MT" pitchFamily="18" charset="0"/>
              </a:rPr>
              <a:t>the opposite</a:t>
            </a:r>
            <a:r>
              <a:rPr lang="en-IN" sz="2000" dirty="0">
                <a:solidFill>
                  <a:schemeClr val="tx1"/>
                </a:solidFill>
                <a:latin typeface="Bell MT" pitchFamily="18" charset="0"/>
              </a:rPr>
              <a:t>?</a:t>
            </a:r>
          </a:p>
        </p:txBody>
      </p:sp>
    </p:spTree>
    <p:extLst>
      <p:ext uri="{BB962C8B-B14F-4D97-AF65-F5344CB8AC3E}">
        <p14:creationId xmlns:p14="http://schemas.microsoft.com/office/powerpoint/2010/main" val="17222194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260000" y="215875"/>
            <a:ext cx="6624000" cy="411659"/>
          </a:xfrm>
        </p:spPr>
        <p:style>
          <a:lnRef idx="2">
            <a:schemeClr val="accent6"/>
          </a:lnRef>
          <a:fillRef idx="1">
            <a:schemeClr val="lt1"/>
          </a:fillRef>
          <a:effectRef idx="0">
            <a:schemeClr val="accent6"/>
          </a:effectRef>
          <a:fontRef idx="minor">
            <a:schemeClr val="dk1"/>
          </a:fontRef>
        </p:style>
        <p:txBody>
          <a:bodyPr/>
          <a:lstStyle/>
          <a:p>
            <a:r>
              <a:rPr lang="en-IN" sz="2000" b="1" dirty="0" smtClean="0">
                <a:effectLst/>
                <a:latin typeface="Modern No. 20" pitchFamily="18" charset="0"/>
              </a:rPr>
              <a:t>1- </a:t>
            </a:r>
            <a:r>
              <a:rPr lang="en-IN" sz="2000" b="1" dirty="0">
                <a:effectLst/>
                <a:latin typeface="Modern No. 20" pitchFamily="18" charset="0"/>
              </a:rPr>
              <a:t>way ANOVA: Gender vs. PG CPI </a:t>
            </a:r>
          </a:p>
        </p:txBody>
      </p:sp>
      <p:sp>
        <p:nvSpPr>
          <p:cNvPr id="3" name="Slide Number Placeholder 2"/>
          <p:cNvSpPr>
            <a:spLocks noGrp="1"/>
          </p:cNvSpPr>
          <p:nvPr>
            <p:ph type="sldNum" sz="quarter" idx="11"/>
          </p:nvPr>
        </p:nvSpPr>
        <p:spPr/>
        <p:txBody>
          <a:bodyPr/>
          <a:lstStyle/>
          <a:p>
            <a:fld id="{F2667E25-4361-4488-9889-5430D298BBBC}" type="slidenum">
              <a:rPr lang="en-IN" smtClean="0"/>
              <a:pPr/>
              <a:t>13</a:t>
            </a:fld>
            <a:endParaRPr lang="en-IN"/>
          </a:p>
        </p:txBody>
      </p:sp>
      <p:sp>
        <p:nvSpPr>
          <p:cNvPr id="7" name="Subtitle 5"/>
          <p:cNvSpPr txBox="1">
            <a:spLocks/>
          </p:cNvSpPr>
          <p:nvPr/>
        </p:nvSpPr>
        <p:spPr>
          <a:xfrm>
            <a:off x="935780" y="3147814"/>
            <a:ext cx="7272440" cy="151216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1pPr>
            <a:lvl2pPr marL="4572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3pPr>
            <a:lvl4pPr marL="13716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7pPr>
            <a:lvl8pPr marL="32004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9pPr>
          </a:lstStyle>
          <a:p>
            <a:pPr algn="just"/>
            <a:r>
              <a:rPr lang="en-IN" sz="1200" u="sng" dirty="0" smtClean="0">
                <a:solidFill>
                  <a:schemeClr val="tx1"/>
                </a:solidFill>
                <a:latin typeface="Bell MT" pitchFamily="18" charset="0"/>
              </a:rPr>
              <a:t>Results &amp; Interpretations</a:t>
            </a:r>
            <a:r>
              <a:rPr lang="en-IN" sz="1200" dirty="0" smtClean="0">
                <a:solidFill>
                  <a:schemeClr val="tx1"/>
                </a:solidFill>
                <a:latin typeface="Bell MT" pitchFamily="18" charset="0"/>
              </a:rPr>
              <a:t>: </a:t>
            </a:r>
            <a:endParaRPr lang="en-IN" sz="1200" dirty="0">
              <a:solidFill>
                <a:schemeClr val="tx1"/>
              </a:solidFill>
              <a:latin typeface="Bell MT" pitchFamily="18" charset="0"/>
            </a:endParaRPr>
          </a:p>
          <a:p>
            <a:pPr algn="just"/>
            <a:r>
              <a:rPr lang="en-IN" sz="1200" dirty="0">
                <a:solidFill>
                  <a:schemeClr val="tx1"/>
                </a:solidFill>
                <a:latin typeface="Bell MT" pitchFamily="18" charset="0"/>
              </a:rPr>
              <a:t> </a:t>
            </a:r>
            <a:endParaRPr lang="en-IN" sz="1200" dirty="0" smtClean="0">
              <a:solidFill>
                <a:schemeClr val="tx1"/>
              </a:solidFill>
              <a:latin typeface="Bell MT" pitchFamily="18" charset="0"/>
            </a:endParaRPr>
          </a:p>
          <a:p>
            <a:pPr marL="342900" indent="-342900" algn="just">
              <a:buFont typeface="Wingdings" pitchFamily="2" charset="2"/>
              <a:buChar char="Ø"/>
            </a:pPr>
            <a:r>
              <a:rPr lang="en-IN" sz="1200" dirty="0" smtClean="0">
                <a:solidFill>
                  <a:schemeClr val="tx1"/>
                </a:solidFill>
                <a:latin typeface="Bell MT" pitchFamily="18" charset="0"/>
              </a:rPr>
              <a:t>The </a:t>
            </a:r>
            <a:r>
              <a:rPr lang="en-IN" sz="1200" dirty="0">
                <a:solidFill>
                  <a:schemeClr val="tx1"/>
                </a:solidFill>
                <a:latin typeface="Bell MT" pitchFamily="18" charset="0"/>
              </a:rPr>
              <a:t>median of PG CPI is higher for female student as compared to that of male students. </a:t>
            </a:r>
            <a:endParaRPr lang="en-IN" sz="1200" dirty="0" smtClean="0">
              <a:solidFill>
                <a:schemeClr val="tx1"/>
              </a:solidFill>
              <a:latin typeface="Bell MT" pitchFamily="18" charset="0"/>
            </a:endParaRPr>
          </a:p>
          <a:p>
            <a:pPr marL="342900" indent="-342900" algn="just">
              <a:buFont typeface="Wingdings" pitchFamily="2" charset="2"/>
              <a:buChar char="Ø"/>
            </a:pPr>
            <a:endParaRPr lang="en-IN" sz="1200" dirty="0">
              <a:solidFill>
                <a:schemeClr val="tx1"/>
              </a:solidFill>
              <a:latin typeface="Bell MT" pitchFamily="18" charset="0"/>
            </a:endParaRPr>
          </a:p>
          <a:p>
            <a:pPr marL="342900" indent="-342900" algn="just">
              <a:buFont typeface="Wingdings" pitchFamily="2" charset="2"/>
              <a:buChar char="Ø"/>
            </a:pPr>
            <a:r>
              <a:rPr lang="en-IN" sz="1200" dirty="0" smtClean="0">
                <a:solidFill>
                  <a:schemeClr val="tx1"/>
                </a:solidFill>
                <a:latin typeface="Bell MT" pitchFamily="18" charset="0"/>
              </a:rPr>
              <a:t>The </a:t>
            </a:r>
            <a:r>
              <a:rPr lang="en-IN" sz="1200" dirty="0">
                <a:solidFill>
                  <a:schemeClr val="tx1"/>
                </a:solidFill>
                <a:latin typeface="Bell MT" pitchFamily="18" charset="0"/>
              </a:rPr>
              <a:t>majority of female students perform better as depicted by their PG CPI whereas the performances of male students are almost equally dispersed in terms of PG CPI. </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843558"/>
            <a:ext cx="4173807" cy="2304000"/>
          </a:xfrm>
          <a:prstGeom prst="rect">
            <a:avLst/>
          </a:prstGeom>
          <a:ln w="9525">
            <a:solidFill>
              <a:schemeClr val="tx1"/>
            </a:solidFill>
            <a:miter lim="800000"/>
            <a:headEnd/>
            <a:tailEnd/>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8" name="Picture 7"/>
          <p:cNvPicPr/>
          <p:nvPr/>
        </p:nvPicPr>
        <p:blipFill>
          <a:blip r:embed="rId3"/>
          <a:stretch>
            <a:fillRect/>
          </a:stretch>
        </p:blipFill>
        <p:spPr>
          <a:xfrm>
            <a:off x="5004048" y="843558"/>
            <a:ext cx="3438525" cy="428625"/>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p:cNvPicPr/>
          <p:nvPr/>
        </p:nvPicPr>
        <p:blipFill rotWithShape="1">
          <a:blip r:embed="rId4"/>
          <a:srcRect l="4425"/>
          <a:stretch/>
        </p:blipFill>
        <p:spPr bwMode="auto">
          <a:xfrm>
            <a:off x="5004047" y="1374544"/>
            <a:ext cx="1473835" cy="595630"/>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16105960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260000" y="215875"/>
            <a:ext cx="6624000" cy="411659"/>
          </a:xfrm>
        </p:spPr>
        <p:style>
          <a:lnRef idx="2">
            <a:schemeClr val="accent6"/>
          </a:lnRef>
          <a:fillRef idx="1">
            <a:schemeClr val="lt1"/>
          </a:fillRef>
          <a:effectRef idx="0">
            <a:schemeClr val="accent6"/>
          </a:effectRef>
          <a:fontRef idx="minor">
            <a:schemeClr val="dk1"/>
          </a:fontRef>
        </p:style>
        <p:txBody>
          <a:bodyPr/>
          <a:lstStyle/>
          <a:p>
            <a:r>
              <a:rPr lang="en-IN" sz="2000" b="1" dirty="0">
                <a:effectLst/>
                <a:latin typeface="Modern No. 20" pitchFamily="18" charset="0"/>
              </a:rPr>
              <a:t>2-way ANOVA: 	GATE Percentile and UG CPI vs. PG CPI</a:t>
            </a:r>
          </a:p>
        </p:txBody>
      </p:sp>
      <p:sp>
        <p:nvSpPr>
          <p:cNvPr id="3" name="Slide Number Placeholder 2"/>
          <p:cNvSpPr>
            <a:spLocks noGrp="1"/>
          </p:cNvSpPr>
          <p:nvPr>
            <p:ph type="sldNum" sz="quarter" idx="11"/>
          </p:nvPr>
        </p:nvSpPr>
        <p:spPr/>
        <p:txBody>
          <a:bodyPr/>
          <a:lstStyle/>
          <a:p>
            <a:fld id="{F2667E25-4361-4488-9889-5430D298BBBC}" type="slidenum">
              <a:rPr lang="en-IN" smtClean="0"/>
              <a:pPr/>
              <a:t>14</a:t>
            </a:fld>
            <a:endParaRPr lang="en-IN"/>
          </a:p>
        </p:txBody>
      </p:sp>
      <p:sp>
        <p:nvSpPr>
          <p:cNvPr id="7" name="Subtitle 5"/>
          <p:cNvSpPr txBox="1">
            <a:spLocks/>
          </p:cNvSpPr>
          <p:nvPr/>
        </p:nvSpPr>
        <p:spPr>
          <a:xfrm>
            <a:off x="1260000" y="843558"/>
            <a:ext cx="6624000" cy="3528392"/>
          </a:xfrm>
          <a:prstGeom prst="rect">
            <a:avLst/>
          </a:prstGeom>
        </p:spPr>
        <p:txBody>
          <a:bodyPr vert="horz" lIns="91440" tIns="45720" rIns="91440" bIns="45720" rtlCol="0">
            <a:normAutofit fontScale="85000" lnSpcReduction="20000"/>
          </a:bodyPr>
          <a:lstStyle>
            <a:lvl1pPr marL="0" indent="0" algn="ctr" defTabSz="914400"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1pPr>
            <a:lvl2pPr marL="4572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3pPr>
            <a:lvl4pPr marL="13716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7pPr>
            <a:lvl8pPr marL="32004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9pPr>
          </a:lstStyle>
          <a:p>
            <a:pPr algn="just"/>
            <a:r>
              <a:rPr lang="en-IN" sz="2000" u="sng" dirty="0">
                <a:solidFill>
                  <a:schemeClr val="tx1"/>
                </a:solidFill>
                <a:latin typeface="Bell MT" pitchFamily="18" charset="0"/>
              </a:rPr>
              <a:t>Motive of analysis</a:t>
            </a:r>
            <a:r>
              <a:rPr lang="en-IN" sz="2000" dirty="0">
                <a:solidFill>
                  <a:schemeClr val="tx1"/>
                </a:solidFill>
                <a:latin typeface="Bell MT" pitchFamily="18" charset="0"/>
              </a:rPr>
              <a:t>: </a:t>
            </a:r>
          </a:p>
          <a:p>
            <a:pPr algn="just"/>
            <a:r>
              <a:rPr lang="en-IN" sz="2000" dirty="0">
                <a:solidFill>
                  <a:schemeClr val="tx1"/>
                </a:solidFill>
                <a:latin typeface="Bell MT" pitchFamily="18" charset="0"/>
              </a:rPr>
              <a:t> </a:t>
            </a:r>
            <a:endParaRPr lang="en-IN" sz="2000" dirty="0" smtClean="0">
              <a:solidFill>
                <a:schemeClr val="tx1"/>
              </a:solidFill>
              <a:latin typeface="Bell MT" pitchFamily="18" charset="0"/>
            </a:endParaRPr>
          </a:p>
          <a:p>
            <a:pPr marL="342900" indent="-342900" algn="just">
              <a:buFont typeface="Wingdings" pitchFamily="2" charset="2"/>
              <a:buChar char="Ø"/>
            </a:pPr>
            <a:r>
              <a:rPr lang="en-IN" sz="2000" dirty="0" smtClean="0">
                <a:solidFill>
                  <a:schemeClr val="tx1"/>
                </a:solidFill>
                <a:latin typeface="Bell MT" pitchFamily="18" charset="0"/>
              </a:rPr>
              <a:t>To determine </a:t>
            </a:r>
            <a:r>
              <a:rPr lang="en-IN" sz="2000" dirty="0">
                <a:solidFill>
                  <a:schemeClr val="tx1"/>
                </a:solidFill>
                <a:latin typeface="Bell MT" pitchFamily="18" charset="0"/>
              </a:rPr>
              <a:t>the trend of academic performance of students who have performed well in both GATE and their UG level to those who did not</a:t>
            </a:r>
            <a:r>
              <a:rPr lang="en-IN" sz="2000" dirty="0" smtClean="0">
                <a:solidFill>
                  <a:schemeClr val="tx1"/>
                </a:solidFill>
                <a:latin typeface="Bell MT" pitchFamily="18" charset="0"/>
              </a:rPr>
              <a:t>.</a:t>
            </a:r>
          </a:p>
          <a:p>
            <a:pPr marL="342900" indent="-342900" algn="just">
              <a:buFont typeface="Wingdings" pitchFamily="2" charset="2"/>
              <a:buChar char="Ø"/>
            </a:pPr>
            <a:endParaRPr lang="en-IN" sz="2000" dirty="0">
              <a:solidFill>
                <a:schemeClr val="tx1"/>
              </a:solidFill>
              <a:latin typeface="Bell MT" pitchFamily="18" charset="0"/>
            </a:endParaRPr>
          </a:p>
          <a:p>
            <a:pPr marL="342900" indent="-342900" algn="just">
              <a:buFont typeface="Wingdings" pitchFamily="2" charset="2"/>
              <a:buChar char="Ø"/>
            </a:pPr>
            <a:r>
              <a:rPr lang="en-IN" sz="2000" dirty="0" smtClean="0">
                <a:solidFill>
                  <a:schemeClr val="tx1"/>
                </a:solidFill>
                <a:latin typeface="Bell MT" pitchFamily="18" charset="0"/>
              </a:rPr>
              <a:t>Are </a:t>
            </a:r>
            <a:r>
              <a:rPr lang="en-IN" sz="2000" dirty="0">
                <a:solidFill>
                  <a:schemeClr val="tx1"/>
                </a:solidFill>
                <a:latin typeface="Bell MT" pitchFamily="18" charset="0"/>
              </a:rPr>
              <a:t>the better performers in GATE and UG level being able to hold their level of performance in PG as well</a:t>
            </a:r>
            <a:r>
              <a:rPr lang="en-IN" sz="2000" dirty="0" smtClean="0">
                <a:solidFill>
                  <a:schemeClr val="tx1"/>
                </a:solidFill>
                <a:latin typeface="Bell MT" pitchFamily="18" charset="0"/>
              </a:rPr>
              <a:t>?</a:t>
            </a:r>
          </a:p>
          <a:p>
            <a:pPr marL="342900" indent="-342900" algn="just">
              <a:buFont typeface="Wingdings" pitchFamily="2" charset="2"/>
              <a:buChar char="Ø"/>
            </a:pPr>
            <a:endParaRPr lang="en-IN" sz="2000" dirty="0">
              <a:solidFill>
                <a:schemeClr val="tx1"/>
              </a:solidFill>
              <a:latin typeface="Bell MT" pitchFamily="18" charset="0"/>
            </a:endParaRPr>
          </a:p>
          <a:p>
            <a:pPr marL="342900" indent="-342900" algn="just">
              <a:buFont typeface="Wingdings" pitchFamily="2" charset="2"/>
              <a:buChar char="Ø"/>
            </a:pPr>
            <a:r>
              <a:rPr lang="en-IN" sz="2000" dirty="0" smtClean="0">
                <a:solidFill>
                  <a:schemeClr val="tx1"/>
                </a:solidFill>
                <a:latin typeface="Bell MT" pitchFamily="18" charset="0"/>
              </a:rPr>
              <a:t>Was </a:t>
            </a:r>
            <a:r>
              <a:rPr lang="en-IN" sz="2000" dirty="0">
                <a:solidFill>
                  <a:schemeClr val="tx1"/>
                </a:solidFill>
                <a:latin typeface="Bell MT" pitchFamily="18" charset="0"/>
              </a:rPr>
              <a:t>there any positive effect of relatively lower performance in GATE and/or UG level on the performance in PG</a:t>
            </a:r>
            <a:r>
              <a:rPr lang="en-IN" sz="2000" dirty="0" smtClean="0">
                <a:solidFill>
                  <a:schemeClr val="tx1"/>
                </a:solidFill>
                <a:latin typeface="Bell MT" pitchFamily="18" charset="0"/>
              </a:rPr>
              <a:t>?</a:t>
            </a:r>
          </a:p>
          <a:p>
            <a:pPr marL="342900" indent="-342900" algn="just">
              <a:buFont typeface="Wingdings" pitchFamily="2" charset="2"/>
              <a:buChar char="Ø"/>
            </a:pPr>
            <a:endParaRPr lang="en-IN" sz="2000" dirty="0">
              <a:solidFill>
                <a:schemeClr val="tx1"/>
              </a:solidFill>
              <a:latin typeface="Bell MT" pitchFamily="18" charset="0"/>
            </a:endParaRPr>
          </a:p>
          <a:p>
            <a:pPr marL="342900" indent="-342900" algn="just">
              <a:buFont typeface="Wingdings" pitchFamily="2" charset="2"/>
              <a:buChar char="Ø"/>
            </a:pPr>
            <a:r>
              <a:rPr lang="en-IN" sz="2000" dirty="0" smtClean="0">
                <a:solidFill>
                  <a:schemeClr val="tx1"/>
                </a:solidFill>
                <a:latin typeface="Bell MT" pitchFamily="18" charset="0"/>
              </a:rPr>
              <a:t>Was </a:t>
            </a:r>
            <a:r>
              <a:rPr lang="en-IN" sz="2000" dirty="0">
                <a:solidFill>
                  <a:schemeClr val="tx1"/>
                </a:solidFill>
                <a:latin typeface="Bell MT" pitchFamily="18" charset="0"/>
              </a:rPr>
              <a:t>there any negative effect of relatively higher performance in GATE and/or UG level on the performance in PG?</a:t>
            </a:r>
          </a:p>
        </p:txBody>
      </p:sp>
    </p:spTree>
    <p:extLst>
      <p:ext uri="{BB962C8B-B14F-4D97-AF65-F5344CB8AC3E}">
        <p14:creationId xmlns:p14="http://schemas.microsoft.com/office/powerpoint/2010/main" val="20145352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260000" y="215875"/>
            <a:ext cx="6624000" cy="411659"/>
          </a:xfrm>
        </p:spPr>
        <p:style>
          <a:lnRef idx="2">
            <a:schemeClr val="accent6"/>
          </a:lnRef>
          <a:fillRef idx="1">
            <a:schemeClr val="lt1"/>
          </a:fillRef>
          <a:effectRef idx="0">
            <a:schemeClr val="accent6"/>
          </a:effectRef>
          <a:fontRef idx="minor">
            <a:schemeClr val="dk1"/>
          </a:fontRef>
        </p:style>
        <p:txBody>
          <a:bodyPr/>
          <a:lstStyle/>
          <a:p>
            <a:r>
              <a:rPr lang="en-IN" sz="2000" b="1" dirty="0">
                <a:effectLst/>
                <a:latin typeface="Modern No. 20" pitchFamily="18" charset="0"/>
              </a:rPr>
              <a:t>2-way ANOVA: 	GATE Percentile and UG CPI vs. PG CPI</a:t>
            </a:r>
          </a:p>
        </p:txBody>
      </p:sp>
      <p:sp>
        <p:nvSpPr>
          <p:cNvPr id="3" name="Slide Number Placeholder 2"/>
          <p:cNvSpPr>
            <a:spLocks noGrp="1"/>
          </p:cNvSpPr>
          <p:nvPr>
            <p:ph type="sldNum" sz="quarter" idx="11"/>
          </p:nvPr>
        </p:nvSpPr>
        <p:spPr/>
        <p:txBody>
          <a:bodyPr/>
          <a:lstStyle/>
          <a:p>
            <a:fld id="{F2667E25-4361-4488-9889-5430D298BBBC}" type="slidenum">
              <a:rPr lang="en-IN" smtClean="0"/>
              <a:pPr/>
              <a:t>15</a:t>
            </a:fld>
            <a:endParaRPr lang="en-IN"/>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105" y="699542"/>
            <a:ext cx="7767790" cy="406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43160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260000" y="215875"/>
            <a:ext cx="6624000" cy="411659"/>
          </a:xfrm>
        </p:spPr>
        <p:style>
          <a:lnRef idx="2">
            <a:schemeClr val="accent6"/>
          </a:lnRef>
          <a:fillRef idx="1">
            <a:schemeClr val="lt1"/>
          </a:fillRef>
          <a:effectRef idx="0">
            <a:schemeClr val="accent6"/>
          </a:effectRef>
          <a:fontRef idx="minor">
            <a:schemeClr val="dk1"/>
          </a:fontRef>
        </p:style>
        <p:txBody>
          <a:bodyPr/>
          <a:lstStyle/>
          <a:p>
            <a:r>
              <a:rPr lang="en-IN" sz="2000" b="1" dirty="0">
                <a:effectLst/>
                <a:latin typeface="Modern No. 20" pitchFamily="18" charset="0"/>
              </a:rPr>
              <a:t>2-way ANOVA: 	GATE Percentile and UG CPI vs. PG CPI</a:t>
            </a:r>
          </a:p>
        </p:txBody>
      </p:sp>
      <p:sp>
        <p:nvSpPr>
          <p:cNvPr id="3" name="Slide Number Placeholder 2"/>
          <p:cNvSpPr>
            <a:spLocks noGrp="1"/>
          </p:cNvSpPr>
          <p:nvPr>
            <p:ph type="sldNum" sz="quarter" idx="11"/>
          </p:nvPr>
        </p:nvSpPr>
        <p:spPr/>
        <p:txBody>
          <a:bodyPr/>
          <a:lstStyle/>
          <a:p>
            <a:fld id="{F2667E25-4361-4488-9889-5430D298BBBC}" type="slidenum">
              <a:rPr lang="en-IN" smtClean="0"/>
              <a:pPr/>
              <a:t>16</a:t>
            </a:fld>
            <a:endParaRPr lang="en-IN"/>
          </a:p>
        </p:txBody>
      </p:sp>
      <p:sp>
        <p:nvSpPr>
          <p:cNvPr id="7" name="Subtitle 5"/>
          <p:cNvSpPr txBox="1">
            <a:spLocks/>
          </p:cNvSpPr>
          <p:nvPr/>
        </p:nvSpPr>
        <p:spPr>
          <a:xfrm>
            <a:off x="935780" y="3269382"/>
            <a:ext cx="7272440" cy="1512168"/>
          </a:xfrm>
          <a:prstGeom prst="rect">
            <a:avLst/>
          </a:prstGeom>
        </p:spPr>
        <p:txBody>
          <a:bodyPr vert="horz" lIns="91440" tIns="45720" rIns="91440" bIns="45720" rtlCol="0">
            <a:normAutofit fontScale="92500" lnSpcReduction="10000"/>
          </a:bodyPr>
          <a:lstStyle>
            <a:lvl1pPr marL="0" indent="0" algn="ctr" defTabSz="914400"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1pPr>
            <a:lvl2pPr marL="4572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3pPr>
            <a:lvl4pPr marL="13716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7pPr>
            <a:lvl8pPr marL="32004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9pPr>
          </a:lstStyle>
          <a:p>
            <a:pPr algn="just"/>
            <a:r>
              <a:rPr lang="en-IN" sz="1200" u="sng" dirty="0" smtClean="0">
                <a:solidFill>
                  <a:schemeClr val="tx1"/>
                </a:solidFill>
                <a:latin typeface="Bell MT" pitchFamily="18" charset="0"/>
              </a:rPr>
              <a:t>Results &amp; Interpretations</a:t>
            </a:r>
            <a:r>
              <a:rPr lang="en-IN" sz="1200" dirty="0" smtClean="0">
                <a:solidFill>
                  <a:schemeClr val="tx1"/>
                </a:solidFill>
                <a:latin typeface="Bell MT" pitchFamily="18" charset="0"/>
              </a:rPr>
              <a:t>: </a:t>
            </a:r>
            <a:endParaRPr lang="en-IN" sz="1200" dirty="0">
              <a:solidFill>
                <a:schemeClr val="tx1"/>
              </a:solidFill>
              <a:latin typeface="Bell MT" pitchFamily="18" charset="0"/>
            </a:endParaRPr>
          </a:p>
          <a:p>
            <a:pPr algn="just"/>
            <a:r>
              <a:rPr lang="en-IN" sz="1200" dirty="0">
                <a:solidFill>
                  <a:schemeClr val="tx1"/>
                </a:solidFill>
                <a:latin typeface="Bell MT" pitchFamily="18" charset="0"/>
              </a:rPr>
              <a:t> </a:t>
            </a:r>
            <a:endParaRPr lang="en-IN" sz="1200" dirty="0" smtClean="0">
              <a:solidFill>
                <a:schemeClr val="tx1"/>
              </a:solidFill>
              <a:latin typeface="Bell MT" pitchFamily="18" charset="0"/>
            </a:endParaRPr>
          </a:p>
          <a:p>
            <a:pPr marL="342900" indent="-342900" algn="just">
              <a:buFont typeface="Wingdings" pitchFamily="2" charset="2"/>
              <a:buChar char="Ø"/>
            </a:pPr>
            <a:r>
              <a:rPr lang="en-IN" sz="1200" dirty="0" smtClean="0">
                <a:solidFill>
                  <a:schemeClr val="tx1"/>
                </a:solidFill>
                <a:latin typeface="Bell MT" pitchFamily="18" charset="0"/>
              </a:rPr>
              <a:t>Results </a:t>
            </a:r>
            <a:r>
              <a:rPr lang="en-IN" sz="1200" dirty="0">
                <a:solidFill>
                  <a:schemeClr val="tx1"/>
                </a:solidFill>
                <a:latin typeface="Bell MT" pitchFamily="18" charset="0"/>
              </a:rPr>
              <a:t>show that </a:t>
            </a:r>
            <a:r>
              <a:rPr lang="en-IN" sz="1200" b="1" dirty="0">
                <a:solidFill>
                  <a:schemeClr val="tx1"/>
                </a:solidFill>
                <a:latin typeface="Bell MT" pitchFamily="18" charset="0"/>
              </a:rPr>
              <a:t>UG CPI is a better determinant </a:t>
            </a:r>
            <a:r>
              <a:rPr lang="en-IN" sz="1200" dirty="0">
                <a:solidFill>
                  <a:schemeClr val="tx1"/>
                </a:solidFill>
                <a:latin typeface="Bell MT" pitchFamily="18" charset="0"/>
              </a:rPr>
              <a:t>of student’s academic competence than that represented by the GATE percentile.</a:t>
            </a:r>
          </a:p>
          <a:p>
            <a:pPr marL="342900" indent="-342900" algn="just">
              <a:buFont typeface="Wingdings" pitchFamily="2" charset="2"/>
              <a:buChar char="Ø"/>
            </a:pPr>
            <a:r>
              <a:rPr lang="en-IN" sz="1200" dirty="0" smtClean="0">
                <a:solidFill>
                  <a:schemeClr val="tx1"/>
                </a:solidFill>
                <a:latin typeface="Bell MT" pitchFamily="18" charset="0"/>
              </a:rPr>
              <a:t>As </a:t>
            </a:r>
            <a:r>
              <a:rPr lang="en-IN" sz="1200" dirty="0">
                <a:solidFill>
                  <a:schemeClr val="tx1"/>
                </a:solidFill>
                <a:latin typeface="Bell MT" pitchFamily="18" charset="0"/>
              </a:rPr>
              <a:t>it can be observed , amongst the students who have secured &gt;98 percentile in GATE, those who have obtained higher UG CPI also have performed better in PG. Hence, they have maintained a consistency in their performance. </a:t>
            </a:r>
          </a:p>
          <a:p>
            <a:pPr marL="342900" indent="-342900" algn="just">
              <a:buFont typeface="Wingdings" pitchFamily="2" charset="2"/>
              <a:buChar char="Ø"/>
            </a:pPr>
            <a:r>
              <a:rPr lang="en-IN" sz="1200" dirty="0" smtClean="0">
                <a:solidFill>
                  <a:schemeClr val="tx1"/>
                </a:solidFill>
                <a:latin typeface="Bell MT" pitchFamily="18" charset="0"/>
              </a:rPr>
              <a:t>Those </a:t>
            </a:r>
            <a:r>
              <a:rPr lang="en-IN" sz="1200" dirty="0">
                <a:solidFill>
                  <a:schemeClr val="tx1"/>
                </a:solidFill>
                <a:latin typeface="Bell MT" pitchFamily="18" charset="0"/>
              </a:rPr>
              <a:t>combinations of GATE percentile and UG CPI which have only one data have resulted in those horizontal lines and hence they are neglected in interpreting the results.</a:t>
            </a:r>
          </a:p>
        </p:txBody>
      </p:sp>
      <p:pic>
        <p:nvPicPr>
          <p:cNvPr id="6" name="Picture 5"/>
          <p:cNvPicPr>
            <a:picLocks noChangeAspect="1"/>
          </p:cNvPicPr>
          <p:nvPr/>
        </p:nvPicPr>
        <p:blipFill>
          <a:blip r:embed="rId2"/>
          <a:stretch>
            <a:fillRect/>
          </a:stretch>
        </p:blipFill>
        <p:spPr>
          <a:xfrm>
            <a:off x="859877" y="771990"/>
            <a:ext cx="3471159" cy="576000"/>
          </a:xfrm>
          <a:prstGeom prst="rect">
            <a:avLst/>
          </a:prstGeom>
          <a:ln w="3175">
            <a:solidFill>
              <a:schemeClr val="tx1"/>
            </a:solidFill>
          </a:ln>
        </p:spPr>
      </p:pic>
      <p:pic>
        <p:nvPicPr>
          <p:cNvPr id="8" name="Picture 7"/>
          <p:cNvPicPr>
            <a:picLocks noChangeAspect="1"/>
          </p:cNvPicPr>
          <p:nvPr/>
        </p:nvPicPr>
        <p:blipFill>
          <a:blip r:embed="rId3"/>
          <a:stretch>
            <a:fillRect/>
          </a:stretch>
        </p:blipFill>
        <p:spPr>
          <a:xfrm>
            <a:off x="4352078" y="771990"/>
            <a:ext cx="3964338" cy="2772000"/>
          </a:xfrm>
          <a:prstGeom prst="rect">
            <a:avLst/>
          </a:prstGeom>
          <a:ln w="3175">
            <a:solidFill>
              <a:schemeClr val="tx1"/>
            </a:solidFill>
          </a:ln>
        </p:spPr>
      </p:pic>
    </p:spTree>
    <p:extLst>
      <p:ext uri="{BB962C8B-B14F-4D97-AF65-F5344CB8AC3E}">
        <p14:creationId xmlns:p14="http://schemas.microsoft.com/office/powerpoint/2010/main" val="11532630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260000" y="215875"/>
            <a:ext cx="6624000" cy="411659"/>
          </a:xfrm>
        </p:spPr>
        <p:style>
          <a:lnRef idx="2">
            <a:schemeClr val="accent6"/>
          </a:lnRef>
          <a:fillRef idx="1">
            <a:schemeClr val="lt1"/>
          </a:fillRef>
          <a:effectRef idx="0">
            <a:schemeClr val="accent6"/>
          </a:effectRef>
          <a:fontRef idx="minor">
            <a:schemeClr val="dk1"/>
          </a:fontRef>
        </p:style>
        <p:txBody>
          <a:bodyPr/>
          <a:lstStyle/>
          <a:p>
            <a:r>
              <a:rPr lang="en-IN" sz="2000" b="1" dirty="0">
                <a:effectLst/>
                <a:latin typeface="Modern No. 20" pitchFamily="18" charset="0"/>
              </a:rPr>
              <a:t>2-way ANOVA: 	Gender and UG stream vs. PG CPI</a:t>
            </a:r>
          </a:p>
        </p:txBody>
      </p:sp>
      <p:sp>
        <p:nvSpPr>
          <p:cNvPr id="3" name="Slide Number Placeholder 2"/>
          <p:cNvSpPr>
            <a:spLocks noGrp="1"/>
          </p:cNvSpPr>
          <p:nvPr>
            <p:ph type="sldNum" sz="quarter" idx="11"/>
          </p:nvPr>
        </p:nvSpPr>
        <p:spPr/>
        <p:txBody>
          <a:bodyPr/>
          <a:lstStyle/>
          <a:p>
            <a:fld id="{F2667E25-4361-4488-9889-5430D298BBBC}" type="slidenum">
              <a:rPr lang="en-IN" smtClean="0"/>
              <a:pPr/>
              <a:t>17</a:t>
            </a:fld>
            <a:endParaRPr lang="en-IN"/>
          </a:p>
        </p:txBody>
      </p:sp>
      <p:sp>
        <p:nvSpPr>
          <p:cNvPr id="7" name="Subtitle 5"/>
          <p:cNvSpPr txBox="1">
            <a:spLocks/>
          </p:cNvSpPr>
          <p:nvPr/>
        </p:nvSpPr>
        <p:spPr>
          <a:xfrm>
            <a:off x="1260000" y="843558"/>
            <a:ext cx="6624000" cy="3528392"/>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1pPr>
            <a:lvl2pPr marL="4572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3pPr>
            <a:lvl4pPr marL="13716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7pPr>
            <a:lvl8pPr marL="32004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9pPr>
          </a:lstStyle>
          <a:p>
            <a:pPr algn="just"/>
            <a:r>
              <a:rPr lang="en-IN" sz="2000" u="sng" dirty="0">
                <a:solidFill>
                  <a:schemeClr val="tx1"/>
                </a:solidFill>
                <a:latin typeface="Bell MT" pitchFamily="18" charset="0"/>
              </a:rPr>
              <a:t>Motive of analysis</a:t>
            </a:r>
            <a:r>
              <a:rPr lang="en-IN" sz="2000" dirty="0">
                <a:solidFill>
                  <a:schemeClr val="tx1"/>
                </a:solidFill>
                <a:latin typeface="Bell MT" pitchFamily="18" charset="0"/>
              </a:rPr>
              <a:t>: </a:t>
            </a:r>
          </a:p>
          <a:p>
            <a:pPr algn="just"/>
            <a:r>
              <a:rPr lang="en-IN" sz="2000" dirty="0">
                <a:solidFill>
                  <a:schemeClr val="tx1"/>
                </a:solidFill>
                <a:latin typeface="Bell MT" pitchFamily="18" charset="0"/>
              </a:rPr>
              <a:t> </a:t>
            </a:r>
            <a:endParaRPr lang="en-IN" sz="2000" dirty="0" smtClean="0">
              <a:solidFill>
                <a:schemeClr val="tx1"/>
              </a:solidFill>
              <a:latin typeface="Bell MT" pitchFamily="18" charset="0"/>
            </a:endParaRPr>
          </a:p>
          <a:p>
            <a:pPr marL="342900" indent="-342900" algn="just">
              <a:buFont typeface="Wingdings" pitchFamily="2" charset="2"/>
              <a:buChar char="Ø"/>
            </a:pPr>
            <a:r>
              <a:rPr lang="en-IN" sz="2000" dirty="0" smtClean="0">
                <a:solidFill>
                  <a:schemeClr val="tx1"/>
                </a:solidFill>
                <a:latin typeface="Bell MT" pitchFamily="18" charset="0"/>
              </a:rPr>
              <a:t>To </a:t>
            </a:r>
            <a:r>
              <a:rPr lang="en-IN" sz="2000" dirty="0">
                <a:solidFill>
                  <a:schemeClr val="tx1"/>
                </a:solidFill>
                <a:latin typeface="Bell MT" pitchFamily="18" charset="0"/>
              </a:rPr>
              <a:t>find if students from any specific gender perform better in PG based on their UG stream</a:t>
            </a:r>
            <a:r>
              <a:rPr lang="en-IN" sz="2000" dirty="0" smtClean="0">
                <a:solidFill>
                  <a:schemeClr val="tx1"/>
                </a:solidFill>
                <a:latin typeface="Bell MT" pitchFamily="18" charset="0"/>
              </a:rPr>
              <a:t>?</a:t>
            </a:r>
          </a:p>
          <a:p>
            <a:pPr marL="342900" indent="-342900" algn="just">
              <a:buFont typeface="Wingdings" pitchFamily="2" charset="2"/>
              <a:buChar char="Ø"/>
            </a:pPr>
            <a:endParaRPr lang="en-IN" sz="2000" dirty="0">
              <a:solidFill>
                <a:schemeClr val="tx1"/>
              </a:solidFill>
              <a:latin typeface="Bell MT" pitchFamily="18" charset="0"/>
            </a:endParaRPr>
          </a:p>
          <a:p>
            <a:pPr marL="342900" indent="-342900" algn="just">
              <a:buFont typeface="Wingdings" pitchFamily="2" charset="2"/>
              <a:buChar char="Ø"/>
            </a:pPr>
            <a:r>
              <a:rPr lang="en-IN" sz="2000" dirty="0" smtClean="0">
                <a:solidFill>
                  <a:schemeClr val="tx1"/>
                </a:solidFill>
                <a:latin typeface="Bell MT" pitchFamily="18" charset="0"/>
              </a:rPr>
              <a:t>To </a:t>
            </a:r>
            <a:r>
              <a:rPr lang="en-IN" sz="2000" dirty="0">
                <a:solidFill>
                  <a:schemeClr val="tx1"/>
                </a:solidFill>
                <a:latin typeface="Bell MT" pitchFamily="18" charset="0"/>
              </a:rPr>
              <a:t>find if students from any specific UG stream perform better in PG based on their gender?</a:t>
            </a:r>
          </a:p>
        </p:txBody>
      </p:sp>
    </p:spTree>
    <p:extLst>
      <p:ext uri="{BB962C8B-B14F-4D97-AF65-F5344CB8AC3E}">
        <p14:creationId xmlns:p14="http://schemas.microsoft.com/office/powerpoint/2010/main" val="25324775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260000" y="215875"/>
            <a:ext cx="6624000" cy="411659"/>
          </a:xfrm>
        </p:spPr>
        <p:style>
          <a:lnRef idx="2">
            <a:schemeClr val="accent6"/>
          </a:lnRef>
          <a:fillRef idx="1">
            <a:schemeClr val="lt1"/>
          </a:fillRef>
          <a:effectRef idx="0">
            <a:schemeClr val="accent6"/>
          </a:effectRef>
          <a:fontRef idx="minor">
            <a:schemeClr val="dk1"/>
          </a:fontRef>
        </p:style>
        <p:txBody>
          <a:bodyPr/>
          <a:lstStyle/>
          <a:p>
            <a:r>
              <a:rPr lang="en-IN" sz="2000" b="1" dirty="0">
                <a:effectLst/>
                <a:latin typeface="Modern No. 20" pitchFamily="18" charset="0"/>
              </a:rPr>
              <a:t>2-way ANOVA: 	Gender and UG stream vs. PG CPI</a:t>
            </a:r>
          </a:p>
        </p:txBody>
      </p:sp>
      <p:sp>
        <p:nvSpPr>
          <p:cNvPr id="3" name="Slide Number Placeholder 2"/>
          <p:cNvSpPr>
            <a:spLocks noGrp="1"/>
          </p:cNvSpPr>
          <p:nvPr>
            <p:ph type="sldNum" sz="quarter" idx="11"/>
          </p:nvPr>
        </p:nvSpPr>
        <p:spPr/>
        <p:txBody>
          <a:bodyPr/>
          <a:lstStyle/>
          <a:p>
            <a:fld id="{F2667E25-4361-4488-9889-5430D298BBBC}" type="slidenum">
              <a:rPr lang="en-IN" smtClean="0"/>
              <a:pPr/>
              <a:t>18</a:t>
            </a:fld>
            <a:endParaRPr lang="en-IN"/>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4025" y="843558"/>
            <a:ext cx="5695950" cy="307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87291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260000" y="215875"/>
            <a:ext cx="6624000" cy="411659"/>
          </a:xfrm>
        </p:spPr>
        <p:style>
          <a:lnRef idx="2">
            <a:schemeClr val="accent6"/>
          </a:lnRef>
          <a:fillRef idx="1">
            <a:schemeClr val="lt1"/>
          </a:fillRef>
          <a:effectRef idx="0">
            <a:schemeClr val="accent6"/>
          </a:effectRef>
          <a:fontRef idx="minor">
            <a:schemeClr val="dk1"/>
          </a:fontRef>
        </p:style>
        <p:txBody>
          <a:bodyPr/>
          <a:lstStyle/>
          <a:p>
            <a:r>
              <a:rPr lang="en-IN" sz="2000" b="1" dirty="0">
                <a:effectLst/>
                <a:latin typeface="Modern No. 20" pitchFamily="18" charset="0"/>
              </a:rPr>
              <a:t>2-way ANOVA: 	Gender and UG stream vs. PG CPI</a:t>
            </a:r>
          </a:p>
        </p:txBody>
      </p:sp>
      <p:sp>
        <p:nvSpPr>
          <p:cNvPr id="3" name="Slide Number Placeholder 2"/>
          <p:cNvSpPr>
            <a:spLocks noGrp="1"/>
          </p:cNvSpPr>
          <p:nvPr>
            <p:ph type="sldNum" sz="quarter" idx="11"/>
          </p:nvPr>
        </p:nvSpPr>
        <p:spPr/>
        <p:txBody>
          <a:bodyPr/>
          <a:lstStyle/>
          <a:p>
            <a:fld id="{F2667E25-4361-4488-9889-5430D298BBBC}" type="slidenum">
              <a:rPr lang="en-IN" smtClean="0"/>
              <a:pPr/>
              <a:t>19</a:t>
            </a:fld>
            <a:endParaRPr lang="en-IN"/>
          </a:p>
        </p:txBody>
      </p:sp>
      <p:sp>
        <p:nvSpPr>
          <p:cNvPr id="7" name="Subtitle 5"/>
          <p:cNvSpPr txBox="1">
            <a:spLocks/>
          </p:cNvSpPr>
          <p:nvPr/>
        </p:nvSpPr>
        <p:spPr>
          <a:xfrm>
            <a:off x="935780" y="3147814"/>
            <a:ext cx="7272440" cy="17861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1pPr>
            <a:lvl2pPr marL="4572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3pPr>
            <a:lvl4pPr marL="13716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7pPr>
            <a:lvl8pPr marL="32004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9pPr>
          </a:lstStyle>
          <a:p>
            <a:pPr algn="just"/>
            <a:r>
              <a:rPr lang="en-IN" sz="1200" u="sng" dirty="0" smtClean="0">
                <a:solidFill>
                  <a:schemeClr val="tx1"/>
                </a:solidFill>
                <a:latin typeface="Bell MT" pitchFamily="18" charset="0"/>
              </a:rPr>
              <a:t>Results &amp; Interpretations</a:t>
            </a:r>
            <a:r>
              <a:rPr lang="en-IN" sz="1200" dirty="0" smtClean="0">
                <a:solidFill>
                  <a:schemeClr val="tx1"/>
                </a:solidFill>
                <a:latin typeface="Bell MT" pitchFamily="18" charset="0"/>
              </a:rPr>
              <a:t>: </a:t>
            </a:r>
            <a:endParaRPr lang="en-IN" sz="1200" dirty="0">
              <a:solidFill>
                <a:schemeClr val="tx1"/>
              </a:solidFill>
              <a:latin typeface="Bell MT" pitchFamily="18" charset="0"/>
            </a:endParaRPr>
          </a:p>
          <a:p>
            <a:pPr algn="just"/>
            <a:r>
              <a:rPr lang="en-IN" sz="1200" dirty="0">
                <a:solidFill>
                  <a:schemeClr val="tx1"/>
                </a:solidFill>
                <a:latin typeface="Bell MT" pitchFamily="18" charset="0"/>
              </a:rPr>
              <a:t> </a:t>
            </a:r>
            <a:endParaRPr lang="en-IN" sz="1200" dirty="0" smtClean="0">
              <a:solidFill>
                <a:schemeClr val="tx1"/>
              </a:solidFill>
              <a:latin typeface="Bell MT" pitchFamily="18" charset="0"/>
            </a:endParaRPr>
          </a:p>
          <a:p>
            <a:pPr marL="342900" indent="-342900" algn="just">
              <a:buFont typeface="Wingdings" pitchFamily="2" charset="2"/>
              <a:buChar char="Ø"/>
            </a:pPr>
            <a:r>
              <a:rPr lang="en-IN" sz="1200" b="1" dirty="0" smtClean="0">
                <a:solidFill>
                  <a:schemeClr val="tx1"/>
                </a:solidFill>
                <a:latin typeface="Bell MT" pitchFamily="18" charset="0"/>
              </a:rPr>
              <a:t>For </a:t>
            </a:r>
            <a:r>
              <a:rPr lang="en-IN" sz="1200" b="1" dirty="0">
                <a:solidFill>
                  <a:schemeClr val="tx1"/>
                </a:solidFill>
                <a:latin typeface="Bell MT" pitchFamily="18" charset="0"/>
              </a:rPr>
              <a:t>female students</a:t>
            </a:r>
            <a:r>
              <a:rPr lang="en-IN" sz="1200" dirty="0">
                <a:solidFill>
                  <a:schemeClr val="tx1"/>
                </a:solidFill>
                <a:latin typeface="Bell MT" pitchFamily="18" charset="0"/>
              </a:rPr>
              <a:t>, performance in PG is </a:t>
            </a:r>
            <a:r>
              <a:rPr lang="en-IN" sz="1200" b="1" dirty="0">
                <a:solidFill>
                  <a:schemeClr val="tx1"/>
                </a:solidFill>
                <a:latin typeface="Bell MT" pitchFamily="18" charset="0"/>
              </a:rPr>
              <a:t>equally good </a:t>
            </a:r>
            <a:r>
              <a:rPr lang="en-IN" sz="1200" dirty="0">
                <a:solidFill>
                  <a:schemeClr val="tx1"/>
                </a:solidFill>
                <a:latin typeface="Bell MT" pitchFamily="18" charset="0"/>
              </a:rPr>
              <a:t>irrespective of their stream in UG.</a:t>
            </a:r>
          </a:p>
          <a:p>
            <a:pPr marL="342900" indent="-342900" algn="just">
              <a:buFont typeface="Wingdings" pitchFamily="2" charset="2"/>
              <a:buChar char="Ø"/>
            </a:pPr>
            <a:r>
              <a:rPr lang="en-IN" sz="1200" b="1" dirty="0" smtClean="0">
                <a:solidFill>
                  <a:schemeClr val="tx1"/>
                </a:solidFill>
                <a:latin typeface="Bell MT" pitchFamily="18" charset="0"/>
              </a:rPr>
              <a:t>Male </a:t>
            </a:r>
            <a:r>
              <a:rPr lang="en-IN" sz="1200" b="1" dirty="0">
                <a:solidFill>
                  <a:schemeClr val="tx1"/>
                </a:solidFill>
                <a:latin typeface="Bell MT" pitchFamily="18" charset="0"/>
              </a:rPr>
              <a:t>students from Biosciences stream perform better</a:t>
            </a:r>
            <a:r>
              <a:rPr lang="en-IN" sz="1200" dirty="0">
                <a:solidFill>
                  <a:schemeClr val="tx1"/>
                </a:solidFill>
                <a:latin typeface="Bell MT" pitchFamily="18" charset="0"/>
              </a:rPr>
              <a:t> in PG as compared to other male students from core engineering background.</a:t>
            </a:r>
          </a:p>
          <a:p>
            <a:pPr marL="342900" indent="-342900" algn="just">
              <a:buFont typeface="Wingdings" pitchFamily="2" charset="2"/>
              <a:buChar char="Ø"/>
            </a:pPr>
            <a:r>
              <a:rPr lang="en-IN" sz="1200" dirty="0" smtClean="0">
                <a:solidFill>
                  <a:schemeClr val="tx1"/>
                </a:solidFill>
                <a:latin typeface="Bell MT" pitchFamily="18" charset="0"/>
              </a:rPr>
              <a:t>The </a:t>
            </a:r>
            <a:r>
              <a:rPr lang="en-IN" sz="1200" dirty="0">
                <a:solidFill>
                  <a:schemeClr val="tx1"/>
                </a:solidFill>
                <a:latin typeface="Bell MT" pitchFamily="18" charset="0"/>
              </a:rPr>
              <a:t>median level of performance of female in PG is found to be always better than their male counterparts, irrespective of their stream in UG. </a:t>
            </a:r>
            <a:endParaRPr lang="en-US" sz="1200" dirty="0" smtClean="0">
              <a:solidFill>
                <a:schemeClr val="tx1"/>
              </a:solidFill>
              <a:latin typeface="Bell MT" pitchFamily="18"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732073"/>
            <a:ext cx="3771900" cy="7429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113" y="732073"/>
            <a:ext cx="2057517" cy="2808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85277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260000" y="215875"/>
            <a:ext cx="6624000" cy="483667"/>
          </a:xfrm>
        </p:spPr>
        <p:style>
          <a:lnRef idx="1">
            <a:schemeClr val="accent6"/>
          </a:lnRef>
          <a:fillRef idx="2">
            <a:schemeClr val="accent6"/>
          </a:fillRef>
          <a:effectRef idx="1">
            <a:schemeClr val="accent6"/>
          </a:effectRef>
          <a:fontRef idx="minor">
            <a:schemeClr val="dk1"/>
          </a:fontRef>
        </p:style>
        <p:txBody>
          <a:bodyPr/>
          <a:lstStyle/>
          <a:p>
            <a:r>
              <a:rPr lang="en-IN" sz="2800" b="1" dirty="0" smtClean="0">
                <a:effectLst/>
                <a:latin typeface="Modern No. 20" pitchFamily="18" charset="0"/>
              </a:rPr>
              <a:t>Outline</a:t>
            </a:r>
            <a:endParaRPr lang="en-IN" sz="2800" dirty="0">
              <a:effectLst/>
              <a:latin typeface="Modern No. 20" pitchFamily="18" charset="0"/>
            </a:endParaRPr>
          </a:p>
        </p:txBody>
      </p:sp>
      <p:sp>
        <p:nvSpPr>
          <p:cNvPr id="6" name="Subtitle 5"/>
          <p:cNvSpPr>
            <a:spLocks noGrp="1"/>
          </p:cNvSpPr>
          <p:nvPr>
            <p:ph type="subTitle" idx="1"/>
          </p:nvPr>
        </p:nvSpPr>
        <p:spPr>
          <a:xfrm>
            <a:off x="1260000" y="987574"/>
            <a:ext cx="6624000" cy="3353544"/>
          </a:xfrm>
        </p:spPr>
        <p:txBody>
          <a:bodyPr>
            <a:normAutofit/>
          </a:bodyPr>
          <a:lstStyle/>
          <a:p>
            <a:pPr marL="342900" indent="-342900" algn="just">
              <a:buFont typeface="Wingdings" pitchFamily="2" charset="2"/>
              <a:buChar char="Ø"/>
            </a:pPr>
            <a:r>
              <a:rPr lang="en-IN" sz="2000" dirty="0">
                <a:solidFill>
                  <a:schemeClr val="tx1"/>
                </a:solidFill>
                <a:latin typeface="Bell MT" pitchFamily="18" charset="0"/>
              </a:rPr>
              <a:t>Purpose of </a:t>
            </a:r>
            <a:r>
              <a:rPr lang="en-IN" sz="2000" dirty="0" smtClean="0">
                <a:solidFill>
                  <a:schemeClr val="tx1"/>
                </a:solidFill>
                <a:latin typeface="Bell MT" pitchFamily="18" charset="0"/>
              </a:rPr>
              <a:t>the Project</a:t>
            </a:r>
            <a:endParaRPr lang="en-IN" sz="2000" dirty="0">
              <a:solidFill>
                <a:schemeClr val="tx1"/>
              </a:solidFill>
              <a:latin typeface="Bell MT" pitchFamily="18" charset="0"/>
            </a:endParaRPr>
          </a:p>
          <a:p>
            <a:pPr marL="342900" indent="-342900" algn="just">
              <a:buFont typeface="Wingdings" pitchFamily="2" charset="2"/>
              <a:buChar char="Ø"/>
            </a:pPr>
            <a:r>
              <a:rPr lang="en-IN" sz="2000" dirty="0" smtClean="0">
                <a:solidFill>
                  <a:schemeClr val="tx1"/>
                </a:solidFill>
                <a:latin typeface="Bell MT" pitchFamily="18" charset="0"/>
              </a:rPr>
              <a:t>Data </a:t>
            </a:r>
            <a:r>
              <a:rPr lang="en-IN" sz="2000" dirty="0">
                <a:solidFill>
                  <a:schemeClr val="tx1"/>
                </a:solidFill>
                <a:latin typeface="Bell MT" pitchFamily="18" charset="0"/>
              </a:rPr>
              <a:t>collection</a:t>
            </a:r>
          </a:p>
          <a:p>
            <a:pPr marL="342900" indent="-342900" algn="just">
              <a:buFont typeface="Wingdings" pitchFamily="2" charset="2"/>
              <a:buChar char="Ø"/>
            </a:pPr>
            <a:r>
              <a:rPr lang="en-IN" sz="2000" dirty="0">
                <a:solidFill>
                  <a:schemeClr val="tx1"/>
                </a:solidFill>
                <a:latin typeface="Bell MT" pitchFamily="18" charset="0"/>
              </a:rPr>
              <a:t>Statistical </a:t>
            </a:r>
            <a:r>
              <a:rPr lang="en-IN" sz="2000" dirty="0" smtClean="0">
                <a:solidFill>
                  <a:schemeClr val="tx1"/>
                </a:solidFill>
                <a:latin typeface="Bell MT" pitchFamily="18" charset="0"/>
              </a:rPr>
              <a:t>Analysis:</a:t>
            </a:r>
          </a:p>
          <a:p>
            <a:pPr marL="742950" lvl="1" indent="-285750" algn="just">
              <a:buFont typeface="Wingdings" pitchFamily="2" charset="2"/>
              <a:buChar char="Ø"/>
            </a:pPr>
            <a:r>
              <a:rPr lang="en-IN" sz="1400" dirty="0" smtClean="0">
                <a:solidFill>
                  <a:schemeClr val="tx1"/>
                </a:solidFill>
                <a:latin typeface="Bell MT" pitchFamily="18" charset="0"/>
              </a:rPr>
              <a:t>Methods &amp; Justification</a:t>
            </a:r>
          </a:p>
          <a:p>
            <a:pPr marL="742950" lvl="1" indent="-285750" algn="just">
              <a:buFont typeface="Wingdings" pitchFamily="2" charset="2"/>
              <a:buChar char="Ø"/>
            </a:pPr>
            <a:r>
              <a:rPr lang="en-IN" sz="1400" dirty="0" smtClean="0">
                <a:solidFill>
                  <a:schemeClr val="tx1"/>
                </a:solidFill>
                <a:latin typeface="Bell MT" pitchFamily="18" charset="0"/>
              </a:rPr>
              <a:t>Analysis and Results</a:t>
            </a:r>
            <a:endParaRPr lang="en-IN" sz="1400" dirty="0">
              <a:solidFill>
                <a:schemeClr val="tx1"/>
              </a:solidFill>
              <a:latin typeface="Bell MT" pitchFamily="18" charset="0"/>
            </a:endParaRPr>
          </a:p>
          <a:p>
            <a:pPr marL="342900" indent="-342900" algn="just">
              <a:buFont typeface="Wingdings" pitchFamily="2" charset="2"/>
              <a:buChar char="Ø"/>
            </a:pPr>
            <a:r>
              <a:rPr lang="en-IN" sz="2000" dirty="0">
                <a:solidFill>
                  <a:schemeClr val="tx1"/>
                </a:solidFill>
                <a:latin typeface="Bell MT" pitchFamily="18" charset="0"/>
              </a:rPr>
              <a:t>Conclusion</a:t>
            </a:r>
          </a:p>
          <a:p>
            <a:pPr marL="342900" indent="-342900" algn="just">
              <a:buFont typeface="Wingdings" pitchFamily="2" charset="2"/>
              <a:buChar char="Ø"/>
            </a:pPr>
            <a:r>
              <a:rPr lang="en-IN" sz="2000" dirty="0">
                <a:solidFill>
                  <a:schemeClr val="tx1"/>
                </a:solidFill>
                <a:latin typeface="Bell MT" pitchFamily="18" charset="0"/>
              </a:rPr>
              <a:t>Limitations</a:t>
            </a:r>
          </a:p>
          <a:p>
            <a:pPr marL="342900" indent="-342900" algn="just">
              <a:buFont typeface="Wingdings" pitchFamily="2" charset="2"/>
              <a:buChar char="Ø"/>
            </a:pPr>
            <a:r>
              <a:rPr lang="en-IN" sz="2000" dirty="0">
                <a:solidFill>
                  <a:schemeClr val="tx1"/>
                </a:solidFill>
                <a:latin typeface="Bell MT" pitchFamily="18" charset="0"/>
              </a:rPr>
              <a:t>Contributions</a:t>
            </a:r>
          </a:p>
          <a:p>
            <a:pPr algn="just"/>
            <a:endParaRPr lang="en-IN" sz="2000" dirty="0">
              <a:solidFill>
                <a:schemeClr val="tx1"/>
              </a:solidFill>
              <a:latin typeface="Bell MT" pitchFamily="18" charset="0"/>
            </a:endParaRPr>
          </a:p>
          <a:p>
            <a:pPr algn="just"/>
            <a:endParaRPr lang="en-IN" sz="2000" dirty="0">
              <a:solidFill>
                <a:schemeClr val="tx1"/>
              </a:solidFill>
              <a:latin typeface="Bell MT" pitchFamily="18" charset="0"/>
            </a:endParaRPr>
          </a:p>
        </p:txBody>
      </p:sp>
      <p:sp>
        <p:nvSpPr>
          <p:cNvPr id="3" name="Slide Number Placeholder 2"/>
          <p:cNvSpPr>
            <a:spLocks noGrp="1"/>
          </p:cNvSpPr>
          <p:nvPr>
            <p:ph type="sldNum" sz="quarter" idx="11"/>
          </p:nvPr>
        </p:nvSpPr>
        <p:spPr/>
        <p:txBody>
          <a:bodyPr/>
          <a:lstStyle/>
          <a:p>
            <a:fld id="{F2667E25-4361-4488-9889-5430D298BBBC}" type="slidenum">
              <a:rPr lang="en-IN" smtClean="0"/>
              <a:pPr/>
              <a:t>2</a:t>
            </a:fld>
            <a:endParaRPr lang="en-IN"/>
          </a:p>
        </p:txBody>
      </p:sp>
    </p:spTree>
    <p:extLst>
      <p:ext uri="{BB962C8B-B14F-4D97-AF65-F5344CB8AC3E}">
        <p14:creationId xmlns:p14="http://schemas.microsoft.com/office/powerpoint/2010/main" val="4940724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260000" y="267494"/>
            <a:ext cx="6624000" cy="360040"/>
          </a:xfrm>
        </p:spPr>
        <p:style>
          <a:lnRef idx="2">
            <a:schemeClr val="accent6"/>
          </a:lnRef>
          <a:fillRef idx="1">
            <a:schemeClr val="lt1"/>
          </a:fillRef>
          <a:effectRef idx="0">
            <a:schemeClr val="accent6"/>
          </a:effectRef>
          <a:fontRef idx="minor">
            <a:schemeClr val="dk1"/>
          </a:fontRef>
        </p:style>
        <p:txBody>
          <a:bodyPr/>
          <a:lstStyle/>
          <a:p>
            <a:r>
              <a:rPr lang="en-IN" sz="1800" b="1" dirty="0">
                <a:effectLst/>
                <a:latin typeface="Modern No. 20" pitchFamily="18" charset="0"/>
              </a:rPr>
              <a:t>2-way ANOVA: 	Gender and Status of UG university vs. PG CPI </a:t>
            </a:r>
            <a:endParaRPr lang="en-IN" sz="2000" b="1" dirty="0">
              <a:effectLst/>
              <a:latin typeface="Modern No. 20" pitchFamily="18" charset="0"/>
            </a:endParaRPr>
          </a:p>
        </p:txBody>
      </p:sp>
      <p:sp>
        <p:nvSpPr>
          <p:cNvPr id="3" name="Slide Number Placeholder 2"/>
          <p:cNvSpPr>
            <a:spLocks noGrp="1"/>
          </p:cNvSpPr>
          <p:nvPr>
            <p:ph type="sldNum" sz="quarter" idx="11"/>
          </p:nvPr>
        </p:nvSpPr>
        <p:spPr/>
        <p:txBody>
          <a:bodyPr/>
          <a:lstStyle/>
          <a:p>
            <a:fld id="{F2667E25-4361-4488-9889-5430D298BBBC}" type="slidenum">
              <a:rPr lang="en-IN" smtClean="0"/>
              <a:pPr/>
              <a:t>20</a:t>
            </a:fld>
            <a:endParaRPr lang="en-IN"/>
          </a:p>
        </p:txBody>
      </p:sp>
      <p:sp>
        <p:nvSpPr>
          <p:cNvPr id="7" name="Subtitle 5"/>
          <p:cNvSpPr txBox="1">
            <a:spLocks/>
          </p:cNvSpPr>
          <p:nvPr/>
        </p:nvSpPr>
        <p:spPr>
          <a:xfrm>
            <a:off x="1260000" y="843558"/>
            <a:ext cx="6624000" cy="3528392"/>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1pPr>
            <a:lvl2pPr marL="4572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3pPr>
            <a:lvl4pPr marL="13716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7pPr>
            <a:lvl8pPr marL="32004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9pPr>
          </a:lstStyle>
          <a:p>
            <a:pPr algn="just"/>
            <a:r>
              <a:rPr lang="en-IN" sz="2000" u="sng" dirty="0">
                <a:solidFill>
                  <a:schemeClr val="tx1"/>
                </a:solidFill>
                <a:latin typeface="Bell MT" pitchFamily="18" charset="0"/>
              </a:rPr>
              <a:t>Motive of analysis</a:t>
            </a:r>
            <a:r>
              <a:rPr lang="en-IN" sz="2000" dirty="0">
                <a:solidFill>
                  <a:schemeClr val="tx1"/>
                </a:solidFill>
                <a:latin typeface="Bell MT" pitchFamily="18" charset="0"/>
              </a:rPr>
              <a:t>: </a:t>
            </a:r>
          </a:p>
          <a:p>
            <a:pPr algn="just"/>
            <a:r>
              <a:rPr lang="en-IN" sz="2000" dirty="0">
                <a:solidFill>
                  <a:schemeClr val="tx1"/>
                </a:solidFill>
                <a:latin typeface="Bell MT" pitchFamily="18" charset="0"/>
              </a:rPr>
              <a:t> </a:t>
            </a:r>
            <a:endParaRPr lang="en-IN" sz="2000" dirty="0" smtClean="0">
              <a:solidFill>
                <a:schemeClr val="tx1"/>
              </a:solidFill>
              <a:latin typeface="Bell MT" pitchFamily="18" charset="0"/>
            </a:endParaRPr>
          </a:p>
          <a:p>
            <a:pPr marL="342900" indent="-342900" algn="just">
              <a:buFont typeface="Wingdings" pitchFamily="2" charset="2"/>
              <a:buChar char="Ø"/>
            </a:pPr>
            <a:r>
              <a:rPr lang="en-IN" sz="2000" dirty="0" smtClean="0">
                <a:solidFill>
                  <a:schemeClr val="tx1"/>
                </a:solidFill>
                <a:latin typeface="Bell MT" pitchFamily="18" charset="0"/>
              </a:rPr>
              <a:t>To </a:t>
            </a:r>
            <a:r>
              <a:rPr lang="en-IN" sz="2000" dirty="0">
                <a:solidFill>
                  <a:schemeClr val="tx1"/>
                </a:solidFill>
                <a:latin typeface="Bell MT" pitchFamily="18" charset="0"/>
              </a:rPr>
              <a:t>ascertain if there is any effect of the type of UG university of students on their performance in PG based on their gender.</a:t>
            </a:r>
          </a:p>
          <a:p>
            <a:pPr marL="342900" indent="-342900" algn="just">
              <a:buFont typeface="Wingdings" pitchFamily="2" charset="2"/>
              <a:buChar char="Ø"/>
            </a:pPr>
            <a:r>
              <a:rPr lang="en-IN" sz="2000" dirty="0" smtClean="0">
                <a:solidFill>
                  <a:schemeClr val="tx1"/>
                </a:solidFill>
                <a:latin typeface="Bell MT" pitchFamily="18" charset="0"/>
              </a:rPr>
              <a:t>More </a:t>
            </a:r>
            <a:r>
              <a:rPr lang="en-IN" sz="2000" dirty="0">
                <a:solidFill>
                  <a:schemeClr val="tx1"/>
                </a:solidFill>
                <a:latin typeface="Bell MT" pitchFamily="18" charset="0"/>
              </a:rPr>
              <a:t>specifically, do the students from any particular gender better groom in any particular type of universities in their UG level.</a:t>
            </a:r>
          </a:p>
        </p:txBody>
      </p:sp>
    </p:spTree>
    <p:extLst>
      <p:ext uri="{BB962C8B-B14F-4D97-AF65-F5344CB8AC3E}">
        <p14:creationId xmlns:p14="http://schemas.microsoft.com/office/powerpoint/2010/main" val="4576154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F2667E25-4361-4488-9889-5430D298BBBC}" type="slidenum">
              <a:rPr lang="en-IN" smtClean="0"/>
              <a:pPr/>
              <a:t>21</a:t>
            </a:fld>
            <a:endParaRPr lang="en-IN"/>
          </a:p>
        </p:txBody>
      </p:sp>
      <p:sp>
        <p:nvSpPr>
          <p:cNvPr id="6" name="Title 3"/>
          <p:cNvSpPr>
            <a:spLocks noGrp="1"/>
          </p:cNvSpPr>
          <p:nvPr>
            <p:ph type="ctrTitle"/>
          </p:nvPr>
        </p:nvSpPr>
        <p:spPr>
          <a:xfrm>
            <a:off x="1260000" y="267494"/>
            <a:ext cx="6624000" cy="360040"/>
          </a:xfrm>
        </p:spPr>
        <p:style>
          <a:lnRef idx="2">
            <a:schemeClr val="accent6"/>
          </a:lnRef>
          <a:fillRef idx="1">
            <a:schemeClr val="lt1"/>
          </a:fillRef>
          <a:effectRef idx="0">
            <a:schemeClr val="accent6"/>
          </a:effectRef>
          <a:fontRef idx="minor">
            <a:schemeClr val="dk1"/>
          </a:fontRef>
        </p:style>
        <p:txBody>
          <a:bodyPr/>
          <a:lstStyle/>
          <a:p>
            <a:r>
              <a:rPr lang="en-IN" sz="1800" b="1" dirty="0">
                <a:effectLst/>
                <a:latin typeface="Modern No. 20" pitchFamily="18" charset="0"/>
              </a:rPr>
              <a:t>2-way ANOVA: 	Gender and Status of UG university vs. PG CPI </a:t>
            </a:r>
            <a:endParaRPr lang="en-IN" sz="2000" b="1" dirty="0">
              <a:effectLst/>
              <a:latin typeface="Modern No. 20" pitchFamily="18" charset="0"/>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2125" y="1033463"/>
            <a:ext cx="5619750" cy="307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56087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F2667E25-4361-4488-9889-5430D298BBBC}" type="slidenum">
              <a:rPr lang="en-IN" smtClean="0"/>
              <a:pPr/>
              <a:t>22</a:t>
            </a:fld>
            <a:endParaRPr lang="en-IN"/>
          </a:p>
        </p:txBody>
      </p:sp>
      <p:sp>
        <p:nvSpPr>
          <p:cNvPr id="7" name="Subtitle 5"/>
          <p:cNvSpPr txBox="1">
            <a:spLocks/>
          </p:cNvSpPr>
          <p:nvPr/>
        </p:nvSpPr>
        <p:spPr>
          <a:xfrm>
            <a:off x="935780" y="3147814"/>
            <a:ext cx="7272440" cy="1512168"/>
          </a:xfrm>
          <a:prstGeom prst="rect">
            <a:avLst/>
          </a:prstGeom>
        </p:spPr>
        <p:txBody>
          <a:bodyPr vert="horz" lIns="91440" tIns="45720" rIns="91440" bIns="45720" rtlCol="0">
            <a:normAutofit fontScale="92500" lnSpcReduction="10000"/>
          </a:bodyPr>
          <a:lstStyle>
            <a:lvl1pPr marL="0" indent="0" algn="ctr" defTabSz="914400"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1pPr>
            <a:lvl2pPr marL="4572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3pPr>
            <a:lvl4pPr marL="13716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7pPr>
            <a:lvl8pPr marL="32004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9pPr>
          </a:lstStyle>
          <a:p>
            <a:pPr algn="just"/>
            <a:r>
              <a:rPr lang="en-IN" sz="1200" u="sng" dirty="0" smtClean="0">
                <a:solidFill>
                  <a:schemeClr val="tx1"/>
                </a:solidFill>
                <a:latin typeface="Bell MT" pitchFamily="18" charset="0"/>
              </a:rPr>
              <a:t>Results &amp; Interpretations</a:t>
            </a:r>
            <a:r>
              <a:rPr lang="en-IN" sz="1200" dirty="0" smtClean="0">
                <a:solidFill>
                  <a:schemeClr val="tx1"/>
                </a:solidFill>
                <a:latin typeface="Bell MT" pitchFamily="18" charset="0"/>
              </a:rPr>
              <a:t>: </a:t>
            </a:r>
            <a:endParaRPr lang="en-IN" sz="1200" dirty="0">
              <a:solidFill>
                <a:schemeClr val="tx1"/>
              </a:solidFill>
              <a:latin typeface="Bell MT" pitchFamily="18" charset="0"/>
            </a:endParaRPr>
          </a:p>
          <a:p>
            <a:pPr algn="just"/>
            <a:r>
              <a:rPr lang="en-IN" sz="1200" dirty="0">
                <a:solidFill>
                  <a:schemeClr val="tx1"/>
                </a:solidFill>
                <a:latin typeface="Bell MT" pitchFamily="18" charset="0"/>
              </a:rPr>
              <a:t> </a:t>
            </a:r>
            <a:endParaRPr lang="en-IN" sz="1200" dirty="0" smtClean="0">
              <a:solidFill>
                <a:schemeClr val="tx1"/>
              </a:solidFill>
              <a:latin typeface="Bell MT" pitchFamily="18" charset="0"/>
            </a:endParaRPr>
          </a:p>
          <a:p>
            <a:pPr marL="342900" indent="-342900" algn="just">
              <a:buFont typeface="Wingdings" pitchFamily="2" charset="2"/>
              <a:buChar char="Ø"/>
            </a:pPr>
            <a:r>
              <a:rPr lang="en-IN" sz="1200" dirty="0" smtClean="0">
                <a:solidFill>
                  <a:schemeClr val="tx1"/>
                </a:solidFill>
                <a:latin typeface="Bell MT" pitchFamily="18" charset="0"/>
              </a:rPr>
              <a:t>The </a:t>
            </a:r>
            <a:r>
              <a:rPr lang="en-IN" sz="1200" dirty="0">
                <a:solidFill>
                  <a:schemeClr val="tx1"/>
                </a:solidFill>
                <a:latin typeface="Bell MT" pitchFamily="18" charset="0"/>
              </a:rPr>
              <a:t>median level of performance in PG is better for both the male and female students in </a:t>
            </a:r>
            <a:r>
              <a:rPr lang="en-IN" sz="1200" b="1" dirty="0">
                <a:solidFill>
                  <a:schemeClr val="tx1"/>
                </a:solidFill>
                <a:latin typeface="Bell MT" pitchFamily="18" charset="0"/>
              </a:rPr>
              <a:t>private universities </a:t>
            </a:r>
            <a:r>
              <a:rPr lang="en-IN" sz="1200" dirty="0">
                <a:solidFill>
                  <a:schemeClr val="tx1"/>
                </a:solidFill>
                <a:latin typeface="Bell MT" pitchFamily="18" charset="0"/>
              </a:rPr>
              <a:t>than respective male and female students in Government universities.</a:t>
            </a:r>
          </a:p>
          <a:p>
            <a:pPr marL="342900" indent="-342900" algn="just">
              <a:buFont typeface="Wingdings" pitchFamily="2" charset="2"/>
              <a:buChar char="Ø"/>
            </a:pPr>
            <a:r>
              <a:rPr lang="en-IN" sz="1200" dirty="0" smtClean="0">
                <a:solidFill>
                  <a:schemeClr val="tx1"/>
                </a:solidFill>
                <a:latin typeface="Bell MT" pitchFamily="18" charset="0"/>
              </a:rPr>
              <a:t>Although</a:t>
            </a:r>
            <a:r>
              <a:rPr lang="en-IN" sz="1200" dirty="0">
                <a:solidFill>
                  <a:schemeClr val="tx1"/>
                </a:solidFill>
                <a:latin typeface="Bell MT" pitchFamily="18" charset="0"/>
              </a:rPr>
              <a:t>, male students from private universities have shown slightly higher level of performance in PG compared to the female students from Government universities.</a:t>
            </a:r>
          </a:p>
          <a:p>
            <a:pPr marL="342900" indent="-342900" algn="just">
              <a:buFont typeface="Wingdings" pitchFamily="2" charset="2"/>
              <a:buChar char="Ø"/>
            </a:pPr>
            <a:r>
              <a:rPr lang="en-IN" sz="1200" dirty="0" smtClean="0">
                <a:solidFill>
                  <a:schemeClr val="tx1"/>
                </a:solidFill>
                <a:latin typeface="Bell MT" pitchFamily="18" charset="0"/>
              </a:rPr>
              <a:t>The </a:t>
            </a:r>
            <a:r>
              <a:rPr lang="en-IN" sz="1200" b="1" dirty="0">
                <a:solidFill>
                  <a:schemeClr val="tx1"/>
                </a:solidFill>
                <a:latin typeface="Bell MT" pitchFamily="18" charset="0"/>
              </a:rPr>
              <a:t>role of the type of UG university is more dominant than the effect of gender </a:t>
            </a:r>
            <a:r>
              <a:rPr lang="en-IN" sz="1200" dirty="0">
                <a:solidFill>
                  <a:schemeClr val="tx1"/>
                </a:solidFill>
                <a:latin typeface="Bell MT" pitchFamily="18" charset="0"/>
              </a:rPr>
              <a:t>of students in their performance in PG.</a:t>
            </a:r>
          </a:p>
        </p:txBody>
      </p:sp>
      <p:sp>
        <p:nvSpPr>
          <p:cNvPr id="8" name="Title 3"/>
          <p:cNvSpPr>
            <a:spLocks noGrp="1"/>
          </p:cNvSpPr>
          <p:nvPr>
            <p:ph type="ctrTitle"/>
          </p:nvPr>
        </p:nvSpPr>
        <p:spPr>
          <a:xfrm>
            <a:off x="1260000" y="267494"/>
            <a:ext cx="6624000" cy="360040"/>
          </a:xfrm>
        </p:spPr>
        <p:style>
          <a:lnRef idx="2">
            <a:schemeClr val="accent6"/>
          </a:lnRef>
          <a:fillRef idx="1">
            <a:schemeClr val="lt1"/>
          </a:fillRef>
          <a:effectRef idx="0">
            <a:schemeClr val="accent6"/>
          </a:effectRef>
          <a:fontRef idx="minor">
            <a:schemeClr val="dk1"/>
          </a:fontRef>
        </p:style>
        <p:txBody>
          <a:bodyPr/>
          <a:lstStyle/>
          <a:p>
            <a:r>
              <a:rPr lang="en-IN" sz="1800" b="1" dirty="0">
                <a:effectLst/>
                <a:latin typeface="Modern No. 20" pitchFamily="18" charset="0"/>
              </a:rPr>
              <a:t>2-way ANOVA: 	Gender and Status of UG university vs. PG CPI </a:t>
            </a:r>
            <a:endParaRPr lang="en-IN" sz="2000" b="1" dirty="0">
              <a:effectLst/>
              <a:latin typeface="Modern No. 20" pitchFamily="18" charset="0"/>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5622" y="699542"/>
            <a:ext cx="3543300" cy="762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8030" y="699542"/>
            <a:ext cx="1970274" cy="2700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081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260000" y="267494"/>
            <a:ext cx="6624000" cy="360040"/>
          </a:xfrm>
        </p:spPr>
        <p:style>
          <a:lnRef idx="2">
            <a:schemeClr val="accent6"/>
          </a:lnRef>
          <a:fillRef idx="1">
            <a:schemeClr val="lt1"/>
          </a:fillRef>
          <a:effectRef idx="0">
            <a:schemeClr val="accent6"/>
          </a:effectRef>
          <a:fontRef idx="minor">
            <a:schemeClr val="dk1"/>
          </a:fontRef>
        </p:style>
        <p:txBody>
          <a:bodyPr/>
          <a:lstStyle/>
          <a:p>
            <a:r>
              <a:rPr lang="en-IN" sz="1800" b="1" dirty="0">
                <a:effectLst/>
                <a:latin typeface="Modern No. 20" pitchFamily="18" charset="0"/>
              </a:rPr>
              <a:t>2-way ANOVA: 	Gender and PG CPI vs. Satisfaction Level</a:t>
            </a:r>
          </a:p>
        </p:txBody>
      </p:sp>
      <p:sp>
        <p:nvSpPr>
          <p:cNvPr id="3" name="Slide Number Placeholder 2"/>
          <p:cNvSpPr>
            <a:spLocks noGrp="1"/>
          </p:cNvSpPr>
          <p:nvPr>
            <p:ph type="sldNum" sz="quarter" idx="11"/>
          </p:nvPr>
        </p:nvSpPr>
        <p:spPr/>
        <p:txBody>
          <a:bodyPr/>
          <a:lstStyle/>
          <a:p>
            <a:fld id="{F2667E25-4361-4488-9889-5430D298BBBC}" type="slidenum">
              <a:rPr lang="en-IN" smtClean="0"/>
              <a:pPr/>
              <a:t>23</a:t>
            </a:fld>
            <a:endParaRPr lang="en-IN"/>
          </a:p>
        </p:txBody>
      </p:sp>
      <p:sp>
        <p:nvSpPr>
          <p:cNvPr id="7" name="Subtitle 5"/>
          <p:cNvSpPr txBox="1">
            <a:spLocks/>
          </p:cNvSpPr>
          <p:nvPr/>
        </p:nvSpPr>
        <p:spPr>
          <a:xfrm>
            <a:off x="1260000" y="843558"/>
            <a:ext cx="6624000" cy="3528392"/>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1pPr>
            <a:lvl2pPr marL="4572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3pPr>
            <a:lvl4pPr marL="13716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7pPr>
            <a:lvl8pPr marL="32004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9pPr>
          </a:lstStyle>
          <a:p>
            <a:pPr algn="just"/>
            <a:r>
              <a:rPr lang="en-IN" sz="2000" u="sng" dirty="0">
                <a:solidFill>
                  <a:schemeClr val="tx1"/>
                </a:solidFill>
                <a:latin typeface="Bell MT" pitchFamily="18" charset="0"/>
              </a:rPr>
              <a:t>Motive of analysis</a:t>
            </a:r>
            <a:r>
              <a:rPr lang="en-IN" sz="2000" dirty="0">
                <a:solidFill>
                  <a:schemeClr val="tx1"/>
                </a:solidFill>
                <a:latin typeface="Bell MT" pitchFamily="18" charset="0"/>
              </a:rPr>
              <a:t>: </a:t>
            </a:r>
          </a:p>
          <a:p>
            <a:pPr algn="just"/>
            <a:r>
              <a:rPr lang="en-IN" sz="2000" dirty="0">
                <a:solidFill>
                  <a:schemeClr val="tx1"/>
                </a:solidFill>
                <a:latin typeface="Bell MT" pitchFamily="18" charset="0"/>
              </a:rPr>
              <a:t> </a:t>
            </a:r>
            <a:endParaRPr lang="en-IN" sz="2000" dirty="0" smtClean="0">
              <a:solidFill>
                <a:schemeClr val="tx1"/>
              </a:solidFill>
              <a:latin typeface="Bell MT" pitchFamily="18" charset="0"/>
            </a:endParaRPr>
          </a:p>
          <a:p>
            <a:pPr marL="342900" indent="-342900" algn="just">
              <a:buFont typeface="Wingdings" pitchFamily="2" charset="2"/>
              <a:buChar char="Ø"/>
            </a:pPr>
            <a:r>
              <a:rPr lang="en-IN" sz="2000" dirty="0" smtClean="0">
                <a:solidFill>
                  <a:schemeClr val="tx1"/>
                </a:solidFill>
                <a:latin typeface="Bell MT" pitchFamily="18" charset="0"/>
              </a:rPr>
              <a:t>This </a:t>
            </a:r>
            <a:r>
              <a:rPr lang="en-IN" sz="2000" dirty="0">
                <a:solidFill>
                  <a:schemeClr val="tx1"/>
                </a:solidFill>
                <a:latin typeface="Bell MT" pitchFamily="18" charset="0"/>
              </a:rPr>
              <a:t>test was performed to find how PG CPI level of a student, influence his/her satisfaction level based on their gender.</a:t>
            </a:r>
          </a:p>
        </p:txBody>
      </p:sp>
    </p:spTree>
    <p:extLst>
      <p:ext uri="{BB962C8B-B14F-4D97-AF65-F5344CB8AC3E}">
        <p14:creationId xmlns:p14="http://schemas.microsoft.com/office/powerpoint/2010/main" val="28222213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F2667E25-4361-4488-9889-5430D298BBBC}" type="slidenum">
              <a:rPr lang="en-IN" smtClean="0"/>
              <a:pPr/>
              <a:t>24</a:t>
            </a:fld>
            <a:endParaRPr lang="en-IN"/>
          </a:p>
        </p:txBody>
      </p:sp>
      <p:sp>
        <p:nvSpPr>
          <p:cNvPr id="6" name="Title 3"/>
          <p:cNvSpPr>
            <a:spLocks noGrp="1"/>
          </p:cNvSpPr>
          <p:nvPr>
            <p:ph type="ctrTitle"/>
          </p:nvPr>
        </p:nvSpPr>
        <p:spPr>
          <a:xfrm>
            <a:off x="1260000" y="267494"/>
            <a:ext cx="6624000" cy="360040"/>
          </a:xfrm>
        </p:spPr>
        <p:style>
          <a:lnRef idx="2">
            <a:schemeClr val="accent6"/>
          </a:lnRef>
          <a:fillRef idx="1">
            <a:schemeClr val="lt1"/>
          </a:fillRef>
          <a:effectRef idx="0">
            <a:schemeClr val="accent6"/>
          </a:effectRef>
          <a:fontRef idx="minor">
            <a:schemeClr val="dk1"/>
          </a:fontRef>
        </p:style>
        <p:txBody>
          <a:bodyPr/>
          <a:lstStyle/>
          <a:p>
            <a:r>
              <a:rPr lang="en-IN" sz="1800" b="1" dirty="0">
                <a:effectLst/>
                <a:latin typeface="Modern No. 20" pitchFamily="18" charset="0"/>
              </a:rPr>
              <a:t>2-way ANOVA: 	Gender and PG CPI vs. Satisfaction Level </a:t>
            </a:r>
            <a:endParaRPr lang="en-IN" sz="2000" b="1" dirty="0">
              <a:effectLst/>
              <a:latin typeface="Modern No. 20" pitchFamily="18" charset="0"/>
            </a:endParaRPr>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4925" y="915566"/>
            <a:ext cx="6874150" cy="360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23477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F2667E25-4361-4488-9889-5430D298BBBC}" type="slidenum">
              <a:rPr lang="en-IN" smtClean="0"/>
              <a:pPr/>
              <a:t>25</a:t>
            </a:fld>
            <a:endParaRPr lang="en-IN"/>
          </a:p>
        </p:txBody>
      </p:sp>
      <p:sp>
        <p:nvSpPr>
          <p:cNvPr id="7" name="Subtitle 5"/>
          <p:cNvSpPr txBox="1">
            <a:spLocks/>
          </p:cNvSpPr>
          <p:nvPr/>
        </p:nvSpPr>
        <p:spPr>
          <a:xfrm>
            <a:off x="935780" y="3579862"/>
            <a:ext cx="7272440" cy="151216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1pPr>
            <a:lvl2pPr marL="4572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3pPr>
            <a:lvl4pPr marL="13716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7pPr>
            <a:lvl8pPr marL="32004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9pPr>
          </a:lstStyle>
          <a:p>
            <a:pPr algn="just"/>
            <a:r>
              <a:rPr lang="en-IN" sz="1200" u="sng" dirty="0" smtClean="0">
                <a:solidFill>
                  <a:schemeClr val="tx1"/>
                </a:solidFill>
                <a:latin typeface="Bell MT" pitchFamily="18" charset="0"/>
              </a:rPr>
              <a:t>Results &amp; Interpretations</a:t>
            </a:r>
            <a:r>
              <a:rPr lang="en-IN" sz="1200" dirty="0" smtClean="0">
                <a:solidFill>
                  <a:schemeClr val="tx1"/>
                </a:solidFill>
                <a:latin typeface="Bell MT" pitchFamily="18" charset="0"/>
              </a:rPr>
              <a:t>: </a:t>
            </a:r>
            <a:endParaRPr lang="en-IN" sz="1200" dirty="0">
              <a:solidFill>
                <a:schemeClr val="tx1"/>
              </a:solidFill>
              <a:latin typeface="Bell MT" pitchFamily="18" charset="0"/>
            </a:endParaRPr>
          </a:p>
          <a:p>
            <a:pPr algn="just"/>
            <a:r>
              <a:rPr lang="en-IN" sz="1200" dirty="0">
                <a:solidFill>
                  <a:schemeClr val="tx1"/>
                </a:solidFill>
                <a:latin typeface="Bell MT" pitchFamily="18" charset="0"/>
              </a:rPr>
              <a:t> </a:t>
            </a:r>
            <a:endParaRPr lang="en-IN" sz="1200" dirty="0" smtClean="0">
              <a:solidFill>
                <a:schemeClr val="tx1"/>
              </a:solidFill>
              <a:latin typeface="Bell MT" pitchFamily="18" charset="0"/>
            </a:endParaRPr>
          </a:p>
          <a:p>
            <a:pPr marL="342900" indent="-342900" algn="just">
              <a:buFont typeface="Wingdings" pitchFamily="2" charset="2"/>
              <a:buChar char="Ø"/>
            </a:pPr>
            <a:r>
              <a:rPr lang="en-IN" sz="1200" dirty="0" smtClean="0">
                <a:solidFill>
                  <a:schemeClr val="tx1"/>
                </a:solidFill>
                <a:latin typeface="Bell MT" pitchFamily="18" charset="0"/>
              </a:rPr>
              <a:t>It’s </a:t>
            </a:r>
            <a:r>
              <a:rPr lang="en-IN" sz="1200" dirty="0">
                <a:solidFill>
                  <a:schemeClr val="tx1"/>
                </a:solidFill>
                <a:latin typeface="Bell MT" pitchFamily="18" charset="0"/>
              </a:rPr>
              <a:t>been observed that for any given level of CPI in PG, the </a:t>
            </a:r>
            <a:r>
              <a:rPr lang="en-IN" sz="1200" b="1" dirty="0" smtClean="0">
                <a:solidFill>
                  <a:schemeClr val="tx1"/>
                </a:solidFill>
                <a:latin typeface="Bell MT" pitchFamily="18" charset="0"/>
              </a:rPr>
              <a:t>male </a:t>
            </a:r>
            <a:r>
              <a:rPr lang="en-IN" sz="1200" b="1" dirty="0">
                <a:solidFill>
                  <a:schemeClr val="tx1"/>
                </a:solidFill>
                <a:latin typeface="Bell MT" pitchFamily="18" charset="0"/>
              </a:rPr>
              <a:t>students are more satisfied </a:t>
            </a:r>
            <a:r>
              <a:rPr lang="en-IN" sz="1200" dirty="0">
                <a:solidFill>
                  <a:schemeClr val="tx1"/>
                </a:solidFill>
                <a:latin typeface="Bell MT" pitchFamily="18" charset="0"/>
              </a:rPr>
              <a:t>with their academic performance compared to their </a:t>
            </a:r>
            <a:r>
              <a:rPr lang="en-IN" sz="1200" dirty="0" smtClean="0">
                <a:solidFill>
                  <a:schemeClr val="tx1"/>
                </a:solidFill>
                <a:latin typeface="Bell MT" pitchFamily="18" charset="0"/>
              </a:rPr>
              <a:t>female </a:t>
            </a:r>
            <a:r>
              <a:rPr lang="en-IN" sz="1200" dirty="0">
                <a:solidFill>
                  <a:schemeClr val="tx1"/>
                </a:solidFill>
                <a:latin typeface="Bell MT" pitchFamily="18" charset="0"/>
              </a:rPr>
              <a:t>counterparts.</a:t>
            </a:r>
          </a:p>
        </p:txBody>
      </p:sp>
      <p:sp>
        <p:nvSpPr>
          <p:cNvPr id="8" name="Title 3"/>
          <p:cNvSpPr>
            <a:spLocks noGrp="1"/>
          </p:cNvSpPr>
          <p:nvPr>
            <p:ph type="ctrTitle"/>
          </p:nvPr>
        </p:nvSpPr>
        <p:spPr>
          <a:xfrm>
            <a:off x="1260000" y="267494"/>
            <a:ext cx="6624000" cy="360040"/>
          </a:xfrm>
        </p:spPr>
        <p:style>
          <a:lnRef idx="2">
            <a:schemeClr val="accent6"/>
          </a:lnRef>
          <a:fillRef idx="1">
            <a:schemeClr val="lt1"/>
          </a:fillRef>
          <a:effectRef idx="0">
            <a:schemeClr val="accent6"/>
          </a:effectRef>
          <a:fontRef idx="minor">
            <a:schemeClr val="dk1"/>
          </a:fontRef>
        </p:style>
        <p:txBody>
          <a:bodyPr/>
          <a:lstStyle/>
          <a:p>
            <a:r>
              <a:rPr lang="en-IN" sz="1800" b="1" dirty="0">
                <a:effectLst/>
                <a:latin typeface="Modern No. 20" pitchFamily="18" charset="0"/>
              </a:rPr>
              <a:t>2-way ANOVA: 	Gender and PG CPI vs. Satisfaction Level</a:t>
            </a:r>
            <a:endParaRPr lang="en-IN" sz="2000" b="1" dirty="0">
              <a:effectLst/>
              <a:latin typeface="Modern No. 20" pitchFamily="18" charset="0"/>
            </a:endParaRPr>
          </a:p>
        </p:txBody>
      </p:sp>
      <p:pic>
        <p:nvPicPr>
          <p:cNvPr id="112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398" y="699542"/>
            <a:ext cx="3369873" cy="612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944" y="699542"/>
            <a:ext cx="4383431" cy="2772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87256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260000" y="267494"/>
            <a:ext cx="6624000" cy="360040"/>
          </a:xfrm>
        </p:spPr>
        <p:style>
          <a:lnRef idx="2">
            <a:schemeClr val="accent6"/>
          </a:lnRef>
          <a:fillRef idx="1">
            <a:schemeClr val="lt1"/>
          </a:fillRef>
          <a:effectRef idx="0">
            <a:schemeClr val="accent6"/>
          </a:effectRef>
          <a:fontRef idx="minor">
            <a:schemeClr val="dk1"/>
          </a:fontRef>
        </p:style>
        <p:txBody>
          <a:bodyPr/>
          <a:lstStyle/>
          <a:p>
            <a:r>
              <a:rPr lang="en-IN" sz="1800" b="1" dirty="0">
                <a:effectLst/>
                <a:latin typeface="Modern No. 20" pitchFamily="18" charset="0"/>
              </a:rPr>
              <a:t>Regression Analysis:  UG CPI and PG CPI</a:t>
            </a:r>
          </a:p>
        </p:txBody>
      </p:sp>
      <p:sp>
        <p:nvSpPr>
          <p:cNvPr id="3" name="Slide Number Placeholder 2"/>
          <p:cNvSpPr>
            <a:spLocks noGrp="1"/>
          </p:cNvSpPr>
          <p:nvPr>
            <p:ph type="sldNum" sz="quarter" idx="11"/>
          </p:nvPr>
        </p:nvSpPr>
        <p:spPr/>
        <p:txBody>
          <a:bodyPr/>
          <a:lstStyle/>
          <a:p>
            <a:fld id="{F2667E25-4361-4488-9889-5430D298BBBC}" type="slidenum">
              <a:rPr lang="en-IN" smtClean="0"/>
              <a:pPr/>
              <a:t>26</a:t>
            </a:fld>
            <a:endParaRPr lang="en-IN"/>
          </a:p>
        </p:txBody>
      </p:sp>
      <p:sp>
        <p:nvSpPr>
          <p:cNvPr id="7" name="Subtitle 5"/>
          <p:cNvSpPr txBox="1">
            <a:spLocks/>
          </p:cNvSpPr>
          <p:nvPr/>
        </p:nvSpPr>
        <p:spPr>
          <a:xfrm>
            <a:off x="1260000" y="843558"/>
            <a:ext cx="6624000" cy="3528392"/>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1pPr>
            <a:lvl2pPr marL="4572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3pPr>
            <a:lvl4pPr marL="13716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7pPr>
            <a:lvl8pPr marL="32004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9pPr>
          </a:lstStyle>
          <a:p>
            <a:pPr algn="just"/>
            <a:r>
              <a:rPr lang="en-IN" sz="2000" u="sng" dirty="0">
                <a:solidFill>
                  <a:schemeClr val="tx1"/>
                </a:solidFill>
                <a:latin typeface="Bell MT" pitchFamily="18" charset="0"/>
              </a:rPr>
              <a:t>Motive of analysis</a:t>
            </a:r>
            <a:r>
              <a:rPr lang="en-IN" sz="2000" dirty="0">
                <a:solidFill>
                  <a:schemeClr val="tx1"/>
                </a:solidFill>
                <a:latin typeface="Bell MT" pitchFamily="18" charset="0"/>
              </a:rPr>
              <a:t>: </a:t>
            </a:r>
          </a:p>
          <a:p>
            <a:pPr algn="just"/>
            <a:r>
              <a:rPr lang="en-IN" sz="2000" dirty="0">
                <a:solidFill>
                  <a:schemeClr val="tx1"/>
                </a:solidFill>
                <a:latin typeface="Bell MT" pitchFamily="18" charset="0"/>
              </a:rPr>
              <a:t> </a:t>
            </a:r>
            <a:endParaRPr lang="en-IN" sz="2000" dirty="0" smtClean="0">
              <a:solidFill>
                <a:schemeClr val="tx1"/>
              </a:solidFill>
              <a:latin typeface="Bell MT" pitchFamily="18" charset="0"/>
            </a:endParaRPr>
          </a:p>
          <a:p>
            <a:pPr marL="342900" indent="-342900" algn="just">
              <a:buFont typeface="Wingdings" pitchFamily="2" charset="2"/>
              <a:buChar char="Ø"/>
            </a:pPr>
            <a:r>
              <a:rPr lang="en-IN" sz="2000" dirty="0" smtClean="0">
                <a:solidFill>
                  <a:schemeClr val="tx1"/>
                </a:solidFill>
                <a:latin typeface="Bell MT" pitchFamily="18" charset="0"/>
              </a:rPr>
              <a:t>To test for dependency of PG CPI on UG CPI.</a:t>
            </a:r>
          </a:p>
          <a:p>
            <a:pPr marL="342900" indent="-342900" algn="just">
              <a:buFont typeface="Wingdings" pitchFamily="2" charset="2"/>
              <a:buChar char="Ø"/>
            </a:pPr>
            <a:endParaRPr lang="en-IN" sz="2000" dirty="0" smtClean="0">
              <a:solidFill>
                <a:schemeClr val="tx1"/>
              </a:solidFill>
              <a:latin typeface="Bell MT" pitchFamily="18" charset="0"/>
            </a:endParaRPr>
          </a:p>
          <a:p>
            <a:pPr marL="342900" indent="-342900" algn="just">
              <a:buFont typeface="Wingdings" pitchFamily="2" charset="2"/>
              <a:buChar char="Ø"/>
            </a:pPr>
            <a:r>
              <a:rPr lang="en-IN" sz="2000" dirty="0" smtClean="0">
                <a:solidFill>
                  <a:schemeClr val="tx1"/>
                </a:solidFill>
                <a:latin typeface="Bell MT" pitchFamily="18" charset="0"/>
              </a:rPr>
              <a:t>To predict or estimate the PG CPI of a student from his/her UG CPI by means  of a mathematical relation.</a:t>
            </a:r>
          </a:p>
          <a:p>
            <a:pPr marL="342900" indent="-342900" algn="just">
              <a:buFont typeface="Wingdings" pitchFamily="2" charset="2"/>
              <a:buChar char="Ø"/>
            </a:pPr>
            <a:endParaRPr lang="en-IN" sz="2000" dirty="0">
              <a:solidFill>
                <a:schemeClr val="tx1"/>
              </a:solidFill>
              <a:latin typeface="Bell MT" pitchFamily="18" charset="0"/>
            </a:endParaRPr>
          </a:p>
          <a:p>
            <a:pPr marL="342900" indent="-342900" algn="just">
              <a:buFont typeface="Wingdings" pitchFamily="2" charset="2"/>
              <a:buChar char="Ø"/>
            </a:pPr>
            <a:r>
              <a:rPr lang="en-IN" sz="1600" dirty="0">
                <a:solidFill>
                  <a:schemeClr val="tx1"/>
                </a:solidFill>
                <a:latin typeface="Bell MT" pitchFamily="18" charset="0"/>
              </a:rPr>
              <a:t>Null </a:t>
            </a:r>
            <a:r>
              <a:rPr lang="en-IN" sz="1600" dirty="0" smtClean="0">
                <a:solidFill>
                  <a:schemeClr val="tx1"/>
                </a:solidFill>
                <a:latin typeface="Bell MT" pitchFamily="18" charset="0"/>
              </a:rPr>
              <a:t>Hypothesis:     	H</a:t>
            </a:r>
            <a:r>
              <a:rPr lang="en-IN" sz="1600" baseline="-25000" dirty="0" smtClean="0">
                <a:solidFill>
                  <a:schemeClr val="tx1"/>
                </a:solidFill>
                <a:latin typeface="Bell MT" pitchFamily="18" charset="0"/>
              </a:rPr>
              <a:t>0</a:t>
            </a:r>
            <a:r>
              <a:rPr lang="en-IN" sz="1600" dirty="0">
                <a:solidFill>
                  <a:schemeClr val="tx1"/>
                </a:solidFill>
                <a:latin typeface="Bell MT" pitchFamily="18" charset="0"/>
              </a:rPr>
              <a:t>:  B = </a:t>
            </a:r>
            <a:r>
              <a:rPr lang="en-IN" sz="1600" dirty="0" smtClean="0">
                <a:solidFill>
                  <a:schemeClr val="tx1"/>
                </a:solidFill>
                <a:latin typeface="Bell MT" pitchFamily="18" charset="0"/>
              </a:rPr>
              <a:t>0</a:t>
            </a:r>
            <a:endParaRPr lang="en-IN" sz="1600" dirty="0">
              <a:solidFill>
                <a:schemeClr val="tx1"/>
              </a:solidFill>
              <a:latin typeface="Bell MT" pitchFamily="18" charset="0"/>
            </a:endParaRPr>
          </a:p>
          <a:p>
            <a:pPr marL="342900" indent="-342900" algn="just">
              <a:buFont typeface="Wingdings" pitchFamily="2" charset="2"/>
              <a:buChar char="Ø"/>
            </a:pPr>
            <a:r>
              <a:rPr lang="en-IN" sz="1600" dirty="0" smtClean="0">
                <a:solidFill>
                  <a:schemeClr val="tx1"/>
                </a:solidFill>
                <a:latin typeface="Bell MT" pitchFamily="18" charset="0"/>
              </a:rPr>
              <a:t>Alternate Hypothesis: </a:t>
            </a:r>
            <a:r>
              <a:rPr lang="en-IN" sz="1600" dirty="0">
                <a:solidFill>
                  <a:schemeClr val="tx1"/>
                </a:solidFill>
                <a:latin typeface="Bell MT" pitchFamily="18" charset="0"/>
              </a:rPr>
              <a:t>	</a:t>
            </a:r>
            <a:r>
              <a:rPr lang="en-IN" sz="1600" dirty="0" smtClean="0">
                <a:solidFill>
                  <a:schemeClr val="tx1"/>
                </a:solidFill>
                <a:latin typeface="Bell MT" pitchFamily="18" charset="0"/>
              </a:rPr>
              <a:t>H</a:t>
            </a:r>
            <a:r>
              <a:rPr lang="en-IN" sz="1600" baseline="-25000" dirty="0" smtClean="0">
                <a:solidFill>
                  <a:schemeClr val="tx1"/>
                </a:solidFill>
                <a:latin typeface="Bell MT" pitchFamily="18" charset="0"/>
              </a:rPr>
              <a:t>a</a:t>
            </a:r>
            <a:r>
              <a:rPr lang="en-IN" sz="1600" dirty="0">
                <a:solidFill>
                  <a:schemeClr val="tx1"/>
                </a:solidFill>
                <a:latin typeface="Bell MT" pitchFamily="18" charset="0"/>
              </a:rPr>
              <a:t>: </a:t>
            </a:r>
            <a:r>
              <a:rPr lang="en-IN" sz="1600" dirty="0" smtClean="0">
                <a:solidFill>
                  <a:schemeClr val="tx1"/>
                </a:solidFill>
                <a:latin typeface="Bell MT" pitchFamily="18" charset="0"/>
              </a:rPr>
              <a:t> B </a:t>
            </a:r>
            <a:r>
              <a:rPr lang="en-IN" sz="1600" dirty="0">
                <a:solidFill>
                  <a:schemeClr val="tx1"/>
                </a:solidFill>
                <a:latin typeface="Bell MT" pitchFamily="18" charset="0"/>
              </a:rPr>
              <a:t>!= 0</a:t>
            </a:r>
          </a:p>
          <a:p>
            <a:pPr lvl="1" algn="just"/>
            <a:r>
              <a:rPr lang="en-IN" sz="1200" dirty="0">
                <a:solidFill>
                  <a:schemeClr val="tx1"/>
                </a:solidFill>
                <a:latin typeface="Bell MT" pitchFamily="18" charset="0"/>
              </a:rPr>
              <a:t>B = slope of the line</a:t>
            </a:r>
          </a:p>
          <a:p>
            <a:pPr marL="342900" indent="-342900" algn="just">
              <a:buFont typeface="Wingdings" pitchFamily="2" charset="2"/>
              <a:buChar char="Ø"/>
            </a:pPr>
            <a:endParaRPr lang="en-IN" sz="2000" dirty="0">
              <a:solidFill>
                <a:schemeClr val="tx1"/>
              </a:solidFill>
              <a:latin typeface="Bell MT" pitchFamily="18" charset="0"/>
            </a:endParaRPr>
          </a:p>
        </p:txBody>
      </p:sp>
    </p:spTree>
    <p:extLst>
      <p:ext uri="{BB962C8B-B14F-4D97-AF65-F5344CB8AC3E}">
        <p14:creationId xmlns:p14="http://schemas.microsoft.com/office/powerpoint/2010/main" val="30712725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F2667E25-4361-4488-9889-5430D298BBBC}" type="slidenum">
              <a:rPr lang="en-IN" smtClean="0"/>
              <a:pPr/>
              <a:t>27</a:t>
            </a:fld>
            <a:endParaRPr lang="en-IN"/>
          </a:p>
        </p:txBody>
      </p:sp>
      <p:sp>
        <p:nvSpPr>
          <p:cNvPr id="6" name="Title 3"/>
          <p:cNvSpPr>
            <a:spLocks noGrp="1"/>
          </p:cNvSpPr>
          <p:nvPr>
            <p:ph type="ctrTitle"/>
          </p:nvPr>
        </p:nvSpPr>
        <p:spPr>
          <a:xfrm>
            <a:off x="1260000" y="267494"/>
            <a:ext cx="6624000" cy="360040"/>
          </a:xfrm>
        </p:spPr>
        <p:style>
          <a:lnRef idx="2">
            <a:schemeClr val="accent6"/>
          </a:lnRef>
          <a:fillRef idx="1">
            <a:schemeClr val="lt1"/>
          </a:fillRef>
          <a:effectRef idx="0">
            <a:schemeClr val="accent6"/>
          </a:effectRef>
          <a:fontRef idx="minor">
            <a:schemeClr val="dk1"/>
          </a:fontRef>
        </p:style>
        <p:txBody>
          <a:bodyPr/>
          <a:lstStyle/>
          <a:p>
            <a:r>
              <a:rPr lang="en-IN" sz="1800" b="1" dirty="0">
                <a:effectLst/>
                <a:latin typeface="Modern No. 20" pitchFamily="18" charset="0"/>
              </a:rPr>
              <a:t>Regression Analysis:  UG CPI and PG CPI</a:t>
            </a:r>
            <a:endParaRPr lang="en-IN" sz="2000" b="1" dirty="0">
              <a:effectLst/>
              <a:latin typeface="Modern No. 20" pitchFamily="18" charset="0"/>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bwMode="auto">
          <a:xfrm>
            <a:off x="1706245" y="771550"/>
            <a:ext cx="5731510" cy="2648585"/>
          </a:xfrm>
          <a:prstGeom prst="rect">
            <a:avLst/>
          </a:prstGeom>
          <a:noFill/>
          <a:ln>
            <a:noFill/>
          </a:ln>
        </p:spPr>
      </p:pic>
      <p:sp>
        <p:nvSpPr>
          <p:cNvPr id="7" name="Subtitle 5"/>
          <p:cNvSpPr txBox="1">
            <a:spLocks/>
          </p:cNvSpPr>
          <p:nvPr/>
        </p:nvSpPr>
        <p:spPr>
          <a:xfrm>
            <a:off x="935780" y="3579862"/>
            <a:ext cx="7272440" cy="115212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1pPr>
            <a:lvl2pPr marL="4572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3pPr>
            <a:lvl4pPr marL="13716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7pPr>
            <a:lvl8pPr marL="32004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9pPr>
          </a:lstStyle>
          <a:p>
            <a:pPr algn="just"/>
            <a:r>
              <a:rPr lang="en-IN" sz="1200" u="sng" dirty="0" smtClean="0">
                <a:solidFill>
                  <a:schemeClr val="tx1"/>
                </a:solidFill>
                <a:latin typeface="Bell MT" pitchFamily="18" charset="0"/>
              </a:rPr>
              <a:t>Results &amp; Interpretations</a:t>
            </a:r>
            <a:r>
              <a:rPr lang="en-IN" sz="1200" dirty="0" smtClean="0">
                <a:solidFill>
                  <a:schemeClr val="tx1"/>
                </a:solidFill>
                <a:latin typeface="Bell MT" pitchFamily="18" charset="0"/>
              </a:rPr>
              <a:t>: </a:t>
            </a:r>
            <a:endParaRPr lang="en-IN" sz="1200" dirty="0">
              <a:solidFill>
                <a:schemeClr val="tx1"/>
              </a:solidFill>
              <a:latin typeface="Bell MT" pitchFamily="18" charset="0"/>
            </a:endParaRPr>
          </a:p>
          <a:p>
            <a:pPr algn="just"/>
            <a:r>
              <a:rPr lang="en-IN" sz="1200" dirty="0">
                <a:solidFill>
                  <a:schemeClr val="tx1"/>
                </a:solidFill>
                <a:latin typeface="Bell MT" pitchFamily="18" charset="0"/>
              </a:rPr>
              <a:t> </a:t>
            </a:r>
            <a:endParaRPr lang="en-IN" sz="1200" dirty="0" smtClean="0">
              <a:solidFill>
                <a:schemeClr val="tx1"/>
              </a:solidFill>
              <a:latin typeface="Bell MT" pitchFamily="18" charset="0"/>
            </a:endParaRPr>
          </a:p>
          <a:p>
            <a:pPr marL="342900" indent="-342900" algn="just">
              <a:buFont typeface="Wingdings" pitchFamily="2" charset="2"/>
              <a:buChar char="Ø"/>
            </a:pPr>
            <a:r>
              <a:rPr lang="en-IN" sz="1200" dirty="0" smtClean="0">
                <a:solidFill>
                  <a:schemeClr val="tx1"/>
                </a:solidFill>
                <a:latin typeface="Bell MT" pitchFamily="18" charset="0"/>
              </a:rPr>
              <a:t>Hypothesis </a:t>
            </a:r>
            <a:r>
              <a:rPr lang="en-IN" sz="1200" dirty="0">
                <a:solidFill>
                  <a:schemeClr val="tx1"/>
                </a:solidFill>
                <a:latin typeface="Bell MT" pitchFamily="18" charset="0"/>
              </a:rPr>
              <a:t>H</a:t>
            </a:r>
            <a:r>
              <a:rPr lang="en-IN" sz="1200" baseline="-25000" dirty="0">
                <a:solidFill>
                  <a:schemeClr val="tx1"/>
                </a:solidFill>
                <a:latin typeface="Bell MT" pitchFamily="18" charset="0"/>
              </a:rPr>
              <a:t>0</a:t>
            </a:r>
            <a:r>
              <a:rPr lang="en-IN" sz="1200" dirty="0">
                <a:solidFill>
                  <a:schemeClr val="tx1"/>
                </a:solidFill>
                <a:latin typeface="Bell MT" pitchFamily="18" charset="0"/>
              </a:rPr>
              <a:t> is rejected </a:t>
            </a:r>
            <a:r>
              <a:rPr lang="en-IN" sz="1200" dirty="0" smtClean="0">
                <a:solidFill>
                  <a:schemeClr val="tx1"/>
                </a:solidFill>
                <a:latin typeface="Bell MT" pitchFamily="18" charset="0"/>
              </a:rPr>
              <a:t>because </a:t>
            </a:r>
            <a:r>
              <a:rPr lang="en-IN" sz="1200" dirty="0">
                <a:solidFill>
                  <a:schemeClr val="tx1"/>
                </a:solidFill>
                <a:latin typeface="Bell MT" pitchFamily="18" charset="0"/>
              </a:rPr>
              <a:t>the slope of the line is not equals to zero or parallel to the x-axis. </a:t>
            </a:r>
            <a:endParaRPr lang="en-IN" sz="1200" dirty="0" smtClean="0">
              <a:solidFill>
                <a:schemeClr val="tx1"/>
              </a:solidFill>
              <a:latin typeface="Bell MT" pitchFamily="18" charset="0"/>
            </a:endParaRPr>
          </a:p>
          <a:p>
            <a:pPr marL="342900" indent="-342900" algn="just">
              <a:buFont typeface="Wingdings" pitchFamily="2" charset="2"/>
              <a:buChar char="Ø"/>
            </a:pPr>
            <a:r>
              <a:rPr lang="en-IN" sz="1200" dirty="0" smtClean="0">
                <a:solidFill>
                  <a:schemeClr val="tx1"/>
                </a:solidFill>
                <a:latin typeface="Bell MT" pitchFamily="18" charset="0"/>
              </a:rPr>
              <a:t>There is a dependency of PG CPI on UG CPI.</a:t>
            </a:r>
            <a:endParaRPr lang="en-IN" sz="1200" dirty="0">
              <a:solidFill>
                <a:schemeClr val="tx1"/>
              </a:solidFill>
              <a:latin typeface="Bell MT" pitchFamily="18" charset="0"/>
            </a:endParaRPr>
          </a:p>
        </p:txBody>
      </p:sp>
    </p:spTree>
    <p:extLst>
      <p:ext uri="{BB962C8B-B14F-4D97-AF65-F5344CB8AC3E}">
        <p14:creationId xmlns:p14="http://schemas.microsoft.com/office/powerpoint/2010/main" val="5223094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260000" y="267494"/>
            <a:ext cx="6624000" cy="360040"/>
          </a:xfrm>
        </p:spPr>
        <p:style>
          <a:lnRef idx="2">
            <a:schemeClr val="accent6"/>
          </a:lnRef>
          <a:fillRef idx="1">
            <a:schemeClr val="lt1"/>
          </a:fillRef>
          <a:effectRef idx="0">
            <a:schemeClr val="accent6"/>
          </a:effectRef>
          <a:fontRef idx="minor">
            <a:schemeClr val="dk1"/>
          </a:fontRef>
        </p:style>
        <p:txBody>
          <a:bodyPr/>
          <a:lstStyle/>
          <a:p>
            <a:r>
              <a:rPr lang="en-IN" sz="1800" b="1" dirty="0">
                <a:effectLst/>
                <a:latin typeface="Modern No. 20" pitchFamily="18" charset="0"/>
              </a:rPr>
              <a:t>Regression Analysis:  GATE Percentile and PG CPI</a:t>
            </a:r>
          </a:p>
        </p:txBody>
      </p:sp>
      <p:sp>
        <p:nvSpPr>
          <p:cNvPr id="3" name="Slide Number Placeholder 2"/>
          <p:cNvSpPr>
            <a:spLocks noGrp="1"/>
          </p:cNvSpPr>
          <p:nvPr>
            <p:ph type="sldNum" sz="quarter" idx="11"/>
          </p:nvPr>
        </p:nvSpPr>
        <p:spPr/>
        <p:txBody>
          <a:bodyPr/>
          <a:lstStyle/>
          <a:p>
            <a:fld id="{F2667E25-4361-4488-9889-5430D298BBBC}" type="slidenum">
              <a:rPr lang="en-IN" smtClean="0"/>
              <a:pPr/>
              <a:t>28</a:t>
            </a:fld>
            <a:endParaRPr lang="en-IN"/>
          </a:p>
        </p:txBody>
      </p:sp>
      <p:sp>
        <p:nvSpPr>
          <p:cNvPr id="7" name="Subtitle 5"/>
          <p:cNvSpPr txBox="1">
            <a:spLocks/>
          </p:cNvSpPr>
          <p:nvPr/>
        </p:nvSpPr>
        <p:spPr>
          <a:xfrm>
            <a:off x="1260000" y="843558"/>
            <a:ext cx="6624000" cy="3528392"/>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1pPr>
            <a:lvl2pPr marL="4572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3pPr>
            <a:lvl4pPr marL="13716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7pPr>
            <a:lvl8pPr marL="32004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9pPr>
          </a:lstStyle>
          <a:p>
            <a:pPr algn="just"/>
            <a:r>
              <a:rPr lang="en-IN" sz="2000" u="sng" dirty="0">
                <a:solidFill>
                  <a:schemeClr val="tx1"/>
                </a:solidFill>
                <a:latin typeface="Bell MT" pitchFamily="18" charset="0"/>
              </a:rPr>
              <a:t>Motive of analysis</a:t>
            </a:r>
            <a:r>
              <a:rPr lang="en-IN" sz="2000" dirty="0">
                <a:solidFill>
                  <a:schemeClr val="tx1"/>
                </a:solidFill>
                <a:latin typeface="Bell MT" pitchFamily="18" charset="0"/>
              </a:rPr>
              <a:t>: </a:t>
            </a:r>
          </a:p>
          <a:p>
            <a:pPr algn="just"/>
            <a:r>
              <a:rPr lang="en-IN" sz="2000" dirty="0">
                <a:solidFill>
                  <a:schemeClr val="tx1"/>
                </a:solidFill>
                <a:latin typeface="Bell MT" pitchFamily="18" charset="0"/>
              </a:rPr>
              <a:t> </a:t>
            </a:r>
            <a:endParaRPr lang="en-IN" sz="2000" dirty="0" smtClean="0">
              <a:solidFill>
                <a:schemeClr val="tx1"/>
              </a:solidFill>
              <a:latin typeface="Bell MT" pitchFamily="18" charset="0"/>
            </a:endParaRPr>
          </a:p>
          <a:p>
            <a:pPr marL="342900" indent="-342900" algn="just">
              <a:buFont typeface="Wingdings" pitchFamily="2" charset="2"/>
              <a:buChar char="Ø"/>
            </a:pPr>
            <a:r>
              <a:rPr lang="en-IN" sz="2000" dirty="0" smtClean="0">
                <a:solidFill>
                  <a:schemeClr val="tx1"/>
                </a:solidFill>
                <a:latin typeface="Bell MT" pitchFamily="18" charset="0"/>
              </a:rPr>
              <a:t>To test for dependency of PG CPI on GATE Percentile.</a:t>
            </a:r>
          </a:p>
          <a:p>
            <a:pPr marL="342900" indent="-342900" algn="just">
              <a:buFont typeface="Wingdings" pitchFamily="2" charset="2"/>
              <a:buChar char="Ø"/>
            </a:pPr>
            <a:endParaRPr lang="en-IN" sz="2000" dirty="0" smtClean="0">
              <a:solidFill>
                <a:schemeClr val="tx1"/>
              </a:solidFill>
              <a:latin typeface="Bell MT" pitchFamily="18" charset="0"/>
            </a:endParaRPr>
          </a:p>
          <a:p>
            <a:pPr marL="342900" indent="-342900" algn="just">
              <a:buFont typeface="Wingdings" pitchFamily="2" charset="2"/>
              <a:buChar char="Ø"/>
            </a:pPr>
            <a:r>
              <a:rPr lang="en-IN" sz="2000" dirty="0" smtClean="0">
                <a:solidFill>
                  <a:schemeClr val="tx1"/>
                </a:solidFill>
                <a:latin typeface="Bell MT" pitchFamily="18" charset="0"/>
              </a:rPr>
              <a:t>To predict or estimate the PG CPI of a student from his/her Performance in GATE by means  of a mathematical relation.</a:t>
            </a:r>
          </a:p>
          <a:p>
            <a:pPr marL="342900" indent="-342900" algn="just">
              <a:buFont typeface="Wingdings" pitchFamily="2" charset="2"/>
              <a:buChar char="Ø"/>
            </a:pPr>
            <a:endParaRPr lang="en-IN" sz="2000" dirty="0">
              <a:solidFill>
                <a:schemeClr val="tx1"/>
              </a:solidFill>
              <a:latin typeface="Bell MT" pitchFamily="18" charset="0"/>
            </a:endParaRPr>
          </a:p>
          <a:p>
            <a:pPr marL="342900" indent="-342900" algn="just">
              <a:buFont typeface="Wingdings" pitchFamily="2" charset="2"/>
              <a:buChar char="Ø"/>
            </a:pPr>
            <a:r>
              <a:rPr lang="en-IN" sz="1600" dirty="0">
                <a:solidFill>
                  <a:schemeClr val="tx1"/>
                </a:solidFill>
                <a:latin typeface="Bell MT" pitchFamily="18" charset="0"/>
              </a:rPr>
              <a:t>Null </a:t>
            </a:r>
            <a:r>
              <a:rPr lang="en-IN" sz="1600" dirty="0" smtClean="0">
                <a:solidFill>
                  <a:schemeClr val="tx1"/>
                </a:solidFill>
                <a:latin typeface="Bell MT" pitchFamily="18" charset="0"/>
              </a:rPr>
              <a:t>Hypothesis:     	H</a:t>
            </a:r>
            <a:r>
              <a:rPr lang="en-IN" sz="1600" baseline="-25000" dirty="0" smtClean="0">
                <a:solidFill>
                  <a:schemeClr val="tx1"/>
                </a:solidFill>
                <a:latin typeface="Bell MT" pitchFamily="18" charset="0"/>
              </a:rPr>
              <a:t>0</a:t>
            </a:r>
            <a:r>
              <a:rPr lang="en-IN" sz="1600" dirty="0">
                <a:solidFill>
                  <a:schemeClr val="tx1"/>
                </a:solidFill>
                <a:latin typeface="Bell MT" pitchFamily="18" charset="0"/>
              </a:rPr>
              <a:t>:  B = </a:t>
            </a:r>
            <a:r>
              <a:rPr lang="en-IN" sz="1600" dirty="0" smtClean="0">
                <a:solidFill>
                  <a:schemeClr val="tx1"/>
                </a:solidFill>
                <a:latin typeface="Bell MT" pitchFamily="18" charset="0"/>
              </a:rPr>
              <a:t>0</a:t>
            </a:r>
            <a:endParaRPr lang="en-IN" sz="1600" dirty="0">
              <a:solidFill>
                <a:schemeClr val="tx1"/>
              </a:solidFill>
              <a:latin typeface="Bell MT" pitchFamily="18" charset="0"/>
            </a:endParaRPr>
          </a:p>
          <a:p>
            <a:pPr marL="342900" indent="-342900" algn="just">
              <a:buFont typeface="Wingdings" pitchFamily="2" charset="2"/>
              <a:buChar char="Ø"/>
            </a:pPr>
            <a:r>
              <a:rPr lang="en-IN" sz="1600" dirty="0" smtClean="0">
                <a:solidFill>
                  <a:schemeClr val="tx1"/>
                </a:solidFill>
                <a:latin typeface="Bell MT" pitchFamily="18" charset="0"/>
              </a:rPr>
              <a:t>Alternate Hypothesis: </a:t>
            </a:r>
            <a:r>
              <a:rPr lang="en-IN" sz="1600" dirty="0">
                <a:solidFill>
                  <a:schemeClr val="tx1"/>
                </a:solidFill>
                <a:latin typeface="Bell MT" pitchFamily="18" charset="0"/>
              </a:rPr>
              <a:t>	</a:t>
            </a:r>
            <a:r>
              <a:rPr lang="en-IN" sz="1600" dirty="0" smtClean="0">
                <a:solidFill>
                  <a:schemeClr val="tx1"/>
                </a:solidFill>
                <a:latin typeface="Bell MT" pitchFamily="18" charset="0"/>
              </a:rPr>
              <a:t>H</a:t>
            </a:r>
            <a:r>
              <a:rPr lang="en-IN" sz="1600" baseline="-25000" dirty="0" smtClean="0">
                <a:solidFill>
                  <a:schemeClr val="tx1"/>
                </a:solidFill>
                <a:latin typeface="Bell MT" pitchFamily="18" charset="0"/>
              </a:rPr>
              <a:t>a</a:t>
            </a:r>
            <a:r>
              <a:rPr lang="en-IN" sz="1600" dirty="0">
                <a:solidFill>
                  <a:schemeClr val="tx1"/>
                </a:solidFill>
                <a:latin typeface="Bell MT" pitchFamily="18" charset="0"/>
              </a:rPr>
              <a:t>: </a:t>
            </a:r>
            <a:r>
              <a:rPr lang="en-IN" sz="1600" dirty="0" smtClean="0">
                <a:solidFill>
                  <a:schemeClr val="tx1"/>
                </a:solidFill>
                <a:latin typeface="Bell MT" pitchFamily="18" charset="0"/>
              </a:rPr>
              <a:t> B </a:t>
            </a:r>
            <a:r>
              <a:rPr lang="en-IN" sz="1600" dirty="0">
                <a:solidFill>
                  <a:schemeClr val="tx1"/>
                </a:solidFill>
                <a:latin typeface="Bell MT" pitchFamily="18" charset="0"/>
              </a:rPr>
              <a:t>!= 0</a:t>
            </a:r>
          </a:p>
          <a:p>
            <a:pPr lvl="1" algn="just"/>
            <a:r>
              <a:rPr lang="en-IN" sz="1200" dirty="0">
                <a:solidFill>
                  <a:schemeClr val="tx1"/>
                </a:solidFill>
                <a:latin typeface="Bell MT" pitchFamily="18" charset="0"/>
              </a:rPr>
              <a:t>B = slope of the line</a:t>
            </a:r>
          </a:p>
          <a:p>
            <a:pPr marL="342900" indent="-342900" algn="just">
              <a:buFont typeface="Wingdings" pitchFamily="2" charset="2"/>
              <a:buChar char="Ø"/>
            </a:pPr>
            <a:endParaRPr lang="en-IN" sz="2000" dirty="0">
              <a:solidFill>
                <a:schemeClr val="tx1"/>
              </a:solidFill>
              <a:latin typeface="Bell MT" pitchFamily="18" charset="0"/>
            </a:endParaRPr>
          </a:p>
        </p:txBody>
      </p:sp>
    </p:spTree>
    <p:extLst>
      <p:ext uri="{BB962C8B-B14F-4D97-AF65-F5344CB8AC3E}">
        <p14:creationId xmlns:p14="http://schemas.microsoft.com/office/powerpoint/2010/main" val="17598183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F2667E25-4361-4488-9889-5430D298BBBC}" type="slidenum">
              <a:rPr lang="en-IN" smtClean="0"/>
              <a:pPr/>
              <a:t>29</a:t>
            </a:fld>
            <a:endParaRPr lang="en-IN"/>
          </a:p>
        </p:txBody>
      </p:sp>
      <p:sp>
        <p:nvSpPr>
          <p:cNvPr id="6" name="Title 3"/>
          <p:cNvSpPr>
            <a:spLocks noGrp="1"/>
          </p:cNvSpPr>
          <p:nvPr>
            <p:ph type="ctrTitle"/>
          </p:nvPr>
        </p:nvSpPr>
        <p:spPr>
          <a:xfrm>
            <a:off x="1260000" y="267494"/>
            <a:ext cx="6624000" cy="360040"/>
          </a:xfrm>
        </p:spPr>
        <p:style>
          <a:lnRef idx="2">
            <a:schemeClr val="accent6"/>
          </a:lnRef>
          <a:fillRef idx="1">
            <a:schemeClr val="lt1"/>
          </a:fillRef>
          <a:effectRef idx="0">
            <a:schemeClr val="accent6"/>
          </a:effectRef>
          <a:fontRef idx="minor">
            <a:schemeClr val="dk1"/>
          </a:fontRef>
        </p:style>
        <p:txBody>
          <a:bodyPr/>
          <a:lstStyle/>
          <a:p>
            <a:r>
              <a:rPr lang="en-IN" sz="1800" b="1" dirty="0">
                <a:effectLst/>
                <a:latin typeface="Modern No. 20" pitchFamily="18" charset="0"/>
              </a:rPr>
              <a:t>Regression Analysis:  GATE Percentile and PG CPI</a:t>
            </a:r>
          </a:p>
        </p:txBody>
      </p:sp>
      <p:sp>
        <p:nvSpPr>
          <p:cNvPr id="7" name="Subtitle 5"/>
          <p:cNvSpPr txBox="1">
            <a:spLocks/>
          </p:cNvSpPr>
          <p:nvPr/>
        </p:nvSpPr>
        <p:spPr>
          <a:xfrm>
            <a:off x="935780" y="3579862"/>
            <a:ext cx="7272440" cy="115212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1pPr>
            <a:lvl2pPr marL="4572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3pPr>
            <a:lvl4pPr marL="13716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7pPr>
            <a:lvl8pPr marL="32004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9pPr>
          </a:lstStyle>
          <a:p>
            <a:pPr algn="just"/>
            <a:r>
              <a:rPr lang="en-IN" sz="1200" u="sng" dirty="0" smtClean="0">
                <a:solidFill>
                  <a:schemeClr val="tx1"/>
                </a:solidFill>
                <a:latin typeface="Bell MT" pitchFamily="18" charset="0"/>
              </a:rPr>
              <a:t>Results &amp; Interpretations</a:t>
            </a:r>
            <a:r>
              <a:rPr lang="en-IN" sz="1200" dirty="0" smtClean="0">
                <a:solidFill>
                  <a:schemeClr val="tx1"/>
                </a:solidFill>
                <a:latin typeface="Bell MT" pitchFamily="18" charset="0"/>
              </a:rPr>
              <a:t>: </a:t>
            </a:r>
            <a:endParaRPr lang="en-IN" sz="1200" dirty="0">
              <a:solidFill>
                <a:schemeClr val="tx1"/>
              </a:solidFill>
              <a:latin typeface="Bell MT" pitchFamily="18" charset="0"/>
            </a:endParaRPr>
          </a:p>
          <a:p>
            <a:pPr algn="just"/>
            <a:r>
              <a:rPr lang="en-IN" sz="1200" dirty="0">
                <a:solidFill>
                  <a:schemeClr val="tx1"/>
                </a:solidFill>
                <a:latin typeface="Bell MT" pitchFamily="18" charset="0"/>
              </a:rPr>
              <a:t> </a:t>
            </a:r>
            <a:endParaRPr lang="en-IN" sz="1200" dirty="0" smtClean="0">
              <a:solidFill>
                <a:schemeClr val="tx1"/>
              </a:solidFill>
              <a:latin typeface="Bell MT" pitchFamily="18" charset="0"/>
            </a:endParaRPr>
          </a:p>
          <a:p>
            <a:pPr marL="342900" indent="-342900" algn="just">
              <a:buFont typeface="Wingdings" pitchFamily="2" charset="2"/>
              <a:buChar char="Ø"/>
            </a:pPr>
            <a:r>
              <a:rPr lang="en-IN" sz="1200" dirty="0" smtClean="0">
                <a:solidFill>
                  <a:schemeClr val="tx1"/>
                </a:solidFill>
                <a:latin typeface="Bell MT" pitchFamily="18" charset="0"/>
              </a:rPr>
              <a:t>Hypothesis </a:t>
            </a:r>
            <a:r>
              <a:rPr lang="en-IN" sz="1200" dirty="0">
                <a:solidFill>
                  <a:schemeClr val="tx1"/>
                </a:solidFill>
                <a:latin typeface="Bell MT" pitchFamily="18" charset="0"/>
              </a:rPr>
              <a:t>H</a:t>
            </a:r>
            <a:r>
              <a:rPr lang="en-IN" sz="1200" baseline="-25000" dirty="0">
                <a:solidFill>
                  <a:schemeClr val="tx1"/>
                </a:solidFill>
                <a:latin typeface="Bell MT" pitchFamily="18" charset="0"/>
              </a:rPr>
              <a:t>0</a:t>
            </a:r>
            <a:r>
              <a:rPr lang="en-IN" sz="1200" dirty="0">
                <a:solidFill>
                  <a:schemeClr val="tx1"/>
                </a:solidFill>
                <a:latin typeface="Bell MT" pitchFamily="18" charset="0"/>
              </a:rPr>
              <a:t> is rejected </a:t>
            </a:r>
            <a:r>
              <a:rPr lang="en-IN" sz="1200" dirty="0" smtClean="0">
                <a:solidFill>
                  <a:schemeClr val="tx1"/>
                </a:solidFill>
                <a:latin typeface="Bell MT" pitchFamily="18" charset="0"/>
              </a:rPr>
              <a:t>because </a:t>
            </a:r>
            <a:r>
              <a:rPr lang="en-IN" sz="1200" dirty="0">
                <a:solidFill>
                  <a:schemeClr val="tx1"/>
                </a:solidFill>
                <a:latin typeface="Bell MT" pitchFamily="18" charset="0"/>
              </a:rPr>
              <a:t>the slope of the line is not equals to zero or parallel to the x-axis</a:t>
            </a:r>
            <a:r>
              <a:rPr lang="en-IN" sz="1200" dirty="0" smtClean="0">
                <a:solidFill>
                  <a:schemeClr val="tx1"/>
                </a:solidFill>
                <a:latin typeface="Bell MT" pitchFamily="18" charset="0"/>
              </a:rPr>
              <a:t>.</a:t>
            </a:r>
          </a:p>
          <a:p>
            <a:pPr marL="342900" indent="-342900" algn="just">
              <a:buFont typeface="Wingdings" pitchFamily="2" charset="2"/>
              <a:buChar char="Ø"/>
            </a:pPr>
            <a:r>
              <a:rPr lang="en-IN" sz="1200" dirty="0" smtClean="0">
                <a:solidFill>
                  <a:schemeClr val="tx1"/>
                </a:solidFill>
                <a:latin typeface="Bell MT" pitchFamily="18" charset="0"/>
              </a:rPr>
              <a:t> </a:t>
            </a:r>
            <a:r>
              <a:rPr lang="en-IN" sz="1200" dirty="0">
                <a:solidFill>
                  <a:schemeClr val="tx1"/>
                </a:solidFill>
                <a:latin typeface="Bell MT" pitchFamily="18" charset="0"/>
              </a:rPr>
              <a:t>There is a dependency of PG CPI on </a:t>
            </a:r>
            <a:r>
              <a:rPr lang="en-IN" sz="1200" dirty="0" smtClean="0">
                <a:solidFill>
                  <a:schemeClr val="tx1"/>
                </a:solidFill>
                <a:latin typeface="Bell MT" pitchFamily="18" charset="0"/>
              </a:rPr>
              <a:t>GATE Percentile.</a:t>
            </a:r>
            <a:endParaRPr lang="en-IN" sz="1200" dirty="0">
              <a:solidFill>
                <a:schemeClr val="tx1"/>
              </a:solidFill>
              <a:latin typeface="Bell MT" pitchFamily="18" charset="0"/>
            </a:endParaRPr>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bwMode="auto">
          <a:xfrm>
            <a:off x="1706245" y="771550"/>
            <a:ext cx="5731510" cy="2661920"/>
          </a:xfrm>
          <a:prstGeom prst="rect">
            <a:avLst/>
          </a:prstGeom>
          <a:noFill/>
          <a:ln>
            <a:noFill/>
          </a:ln>
        </p:spPr>
      </p:pic>
    </p:spTree>
    <p:extLst>
      <p:ext uri="{BB962C8B-B14F-4D97-AF65-F5344CB8AC3E}">
        <p14:creationId xmlns:p14="http://schemas.microsoft.com/office/powerpoint/2010/main" val="2175204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260000" y="215875"/>
            <a:ext cx="6624000" cy="483667"/>
          </a:xfrm>
        </p:spPr>
        <p:style>
          <a:lnRef idx="1">
            <a:schemeClr val="accent6"/>
          </a:lnRef>
          <a:fillRef idx="2">
            <a:schemeClr val="accent6"/>
          </a:fillRef>
          <a:effectRef idx="1">
            <a:schemeClr val="accent6"/>
          </a:effectRef>
          <a:fontRef idx="minor">
            <a:schemeClr val="dk1"/>
          </a:fontRef>
        </p:style>
        <p:txBody>
          <a:bodyPr/>
          <a:lstStyle/>
          <a:p>
            <a:r>
              <a:rPr lang="en-IN" sz="2800" b="1" dirty="0">
                <a:effectLst/>
                <a:latin typeface="Modern No. 20" pitchFamily="18" charset="0"/>
              </a:rPr>
              <a:t>Purpose of the </a:t>
            </a:r>
            <a:r>
              <a:rPr lang="en-IN" sz="2800" b="1" dirty="0" smtClean="0">
                <a:effectLst/>
                <a:latin typeface="Modern No. 20" pitchFamily="18" charset="0"/>
              </a:rPr>
              <a:t>Project</a:t>
            </a:r>
            <a:endParaRPr lang="en-IN" sz="2800" dirty="0">
              <a:effectLst/>
              <a:latin typeface="Modern No. 20" pitchFamily="18" charset="0"/>
            </a:endParaRPr>
          </a:p>
        </p:txBody>
      </p:sp>
      <p:sp>
        <p:nvSpPr>
          <p:cNvPr id="6" name="Subtitle 5"/>
          <p:cNvSpPr>
            <a:spLocks noGrp="1"/>
          </p:cNvSpPr>
          <p:nvPr>
            <p:ph type="subTitle" idx="1"/>
          </p:nvPr>
        </p:nvSpPr>
        <p:spPr>
          <a:xfrm>
            <a:off x="1260000" y="987574"/>
            <a:ext cx="6624000" cy="3816424"/>
          </a:xfrm>
        </p:spPr>
        <p:txBody>
          <a:bodyPr>
            <a:normAutofit/>
          </a:bodyPr>
          <a:lstStyle/>
          <a:p>
            <a:pPr marL="342900" indent="-342900" algn="just">
              <a:buFont typeface="Wingdings" pitchFamily="2" charset="2"/>
              <a:buChar char="Ø"/>
            </a:pPr>
            <a:r>
              <a:rPr lang="en-IN" sz="2000" dirty="0">
                <a:solidFill>
                  <a:schemeClr val="tx1"/>
                </a:solidFill>
                <a:latin typeface="Bell MT" pitchFamily="18" charset="0"/>
              </a:rPr>
              <a:t>To </a:t>
            </a:r>
            <a:r>
              <a:rPr lang="en-IN" sz="2000" dirty="0" smtClean="0">
                <a:solidFill>
                  <a:schemeClr val="tx1"/>
                </a:solidFill>
                <a:latin typeface="Bell MT" pitchFamily="18" charset="0"/>
              </a:rPr>
              <a:t>analyse </a:t>
            </a:r>
            <a:r>
              <a:rPr lang="en-IN" sz="2000" dirty="0">
                <a:solidFill>
                  <a:schemeClr val="tx1"/>
                </a:solidFill>
                <a:latin typeface="Bell MT" pitchFamily="18" charset="0"/>
              </a:rPr>
              <a:t>the </a:t>
            </a:r>
            <a:r>
              <a:rPr lang="en-IN" sz="2000" dirty="0" smtClean="0">
                <a:solidFill>
                  <a:schemeClr val="tx1"/>
                </a:solidFill>
                <a:latin typeface="Bell MT" pitchFamily="18" charset="0"/>
              </a:rPr>
              <a:t>academic performance of Postgraduate students in IIT Bombay with reference to the following parameters:</a:t>
            </a:r>
          </a:p>
          <a:p>
            <a:pPr marL="2171700" lvl="4" indent="-342900" algn="just">
              <a:buFont typeface="Wingdings" pitchFamily="2" charset="2"/>
              <a:buChar char="v"/>
            </a:pPr>
            <a:r>
              <a:rPr lang="en-IN" sz="1200" dirty="0" smtClean="0">
                <a:solidFill>
                  <a:schemeClr val="tx1"/>
                </a:solidFill>
                <a:latin typeface="Bell MT" pitchFamily="18" charset="0"/>
              </a:rPr>
              <a:t>Stream of Education in Undergraduate</a:t>
            </a:r>
          </a:p>
          <a:p>
            <a:pPr marL="2171700" lvl="4" indent="-342900" algn="just">
              <a:buFont typeface="Wingdings" pitchFamily="2" charset="2"/>
              <a:buChar char="v"/>
            </a:pPr>
            <a:r>
              <a:rPr lang="en-IN" sz="1200" dirty="0" smtClean="0">
                <a:solidFill>
                  <a:schemeClr val="tx1"/>
                </a:solidFill>
                <a:latin typeface="Bell MT" pitchFamily="18" charset="0"/>
              </a:rPr>
              <a:t>Type of University in Undergraduate</a:t>
            </a:r>
          </a:p>
          <a:p>
            <a:pPr marL="2171700" lvl="4" indent="-342900" algn="just">
              <a:buFont typeface="Wingdings" pitchFamily="2" charset="2"/>
              <a:buChar char="v"/>
            </a:pPr>
            <a:r>
              <a:rPr lang="en-IN" sz="1200" dirty="0" smtClean="0">
                <a:solidFill>
                  <a:schemeClr val="tx1"/>
                </a:solidFill>
                <a:latin typeface="Bell MT" pitchFamily="18" charset="0"/>
              </a:rPr>
              <a:t>Academic Performance in Undergraduate</a:t>
            </a:r>
          </a:p>
          <a:p>
            <a:pPr marL="2171700" lvl="4" indent="-342900" algn="just">
              <a:buFont typeface="Wingdings" pitchFamily="2" charset="2"/>
              <a:buChar char="v"/>
            </a:pPr>
            <a:r>
              <a:rPr lang="en-IN" sz="1200" dirty="0" smtClean="0">
                <a:solidFill>
                  <a:schemeClr val="tx1"/>
                </a:solidFill>
                <a:latin typeface="Bell MT" pitchFamily="18" charset="0"/>
              </a:rPr>
              <a:t>Performance in PG Entrance Test (GATE)</a:t>
            </a:r>
          </a:p>
          <a:p>
            <a:pPr marL="2171700" lvl="4" indent="-342900" algn="just">
              <a:buFont typeface="Wingdings" pitchFamily="2" charset="2"/>
              <a:buChar char="v"/>
            </a:pPr>
            <a:r>
              <a:rPr lang="en-IN" sz="1200" dirty="0" smtClean="0">
                <a:solidFill>
                  <a:schemeClr val="tx1"/>
                </a:solidFill>
                <a:latin typeface="Bell MT" pitchFamily="18" charset="0"/>
              </a:rPr>
              <a:t>Gender</a:t>
            </a:r>
          </a:p>
          <a:p>
            <a:pPr marL="342900" indent="-342900" algn="just">
              <a:buFont typeface="Wingdings" pitchFamily="2" charset="2"/>
              <a:buChar char="Ø"/>
            </a:pPr>
            <a:r>
              <a:rPr lang="en-IN" sz="2000" dirty="0" smtClean="0">
                <a:solidFill>
                  <a:schemeClr val="tx1"/>
                </a:solidFill>
                <a:latin typeface="Bell MT" pitchFamily="18" charset="0"/>
              </a:rPr>
              <a:t>To find how these parameters influence academic performances in PG.</a:t>
            </a:r>
            <a:endParaRPr lang="en-IN" sz="2000" dirty="0">
              <a:solidFill>
                <a:schemeClr val="tx1"/>
              </a:solidFill>
              <a:latin typeface="Bell MT" pitchFamily="18" charset="0"/>
            </a:endParaRPr>
          </a:p>
          <a:p>
            <a:pPr marL="342900" indent="-342900" algn="just">
              <a:buFont typeface="Wingdings" pitchFamily="2" charset="2"/>
              <a:buChar char="Ø"/>
            </a:pPr>
            <a:r>
              <a:rPr lang="en-IN" sz="2000" dirty="0" smtClean="0">
                <a:solidFill>
                  <a:schemeClr val="tx1"/>
                </a:solidFill>
                <a:latin typeface="Bell MT" pitchFamily="18" charset="0"/>
              </a:rPr>
              <a:t>To </a:t>
            </a:r>
            <a:r>
              <a:rPr lang="en-IN" sz="2000" dirty="0">
                <a:solidFill>
                  <a:schemeClr val="tx1"/>
                </a:solidFill>
                <a:latin typeface="Bell MT" pitchFamily="18" charset="0"/>
              </a:rPr>
              <a:t>find out performance satisfaction of students and its comparison based on </a:t>
            </a:r>
            <a:r>
              <a:rPr lang="en-IN" sz="2000" dirty="0" smtClean="0">
                <a:solidFill>
                  <a:schemeClr val="tx1"/>
                </a:solidFill>
                <a:latin typeface="Bell MT" pitchFamily="18" charset="0"/>
              </a:rPr>
              <a:t>specific </a:t>
            </a:r>
            <a:r>
              <a:rPr lang="en-IN" sz="2000" dirty="0">
                <a:solidFill>
                  <a:schemeClr val="tx1"/>
                </a:solidFill>
                <a:latin typeface="Bell MT" pitchFamily="18" charset="0"/>
              </a:rPr>
              <a:t>factors</a:t>
            </a:r>
            <a:r>
              <a:rPr lang="en-IN" sz="2000" dirty="0" smtClean="0">
                <a:solidFill>
                  <a:schemeClr val="tx1"/>
                </a:solidFill>
                <a:latin typeface="Bell MT" pitchFamily="18" charset="0"/>
              </a:rPr>
              <a:t>.</a:t>
            </a:r>
            <a:endParaRPr lang="en-IN" sz="2000" dirty="0">
              <a:solidFill>
                <a:schemeClr val="tx1"/>
              </a:solidFill>
              <a:latin typeface="Bell MT" pitchFamily="18" charset="0"/>
            </a:endParaRPr>
          </a:p>
        </p:txBody>
      </p:sp>
      <p:sp>
        <p:nvSpPr>
          <p:cNvPr id="3" name="Slide Number Placeholder 2"/>
          <p:cNvSpPr>
            <a:spLocks noGrp="1"/>
          </p:cNvSpPr>
          <p:nvPr>
            <p:ph type="sldNum" sz="quarter" idx="11"/>
          </p:nvPr>
        </p:nvSpPr>
        <p:spPr/>
        <p:txBody>
          <a:bodyPr/>
          <a:lstStyle/>
          <a:p>
            <a:fld id="{F2667E25-4361-4488-9889-5430D298BBBC}" type="slidenum">
              <a:rPr lang="en-IN" smtClean="0"/>
              <a:pPr/>
              <a:t>3</a:t>
            </a:fld>
            <a:endParaRPr lang="en-IN"/>
          </a:p>
        </p:txBody>
      </p:sp>
    </p:spTree>
    <p:extLst>
      <p:ext uri="{BB962C8B-B14F-4D97-AF65-F5344CB8AC3E}">
        <p14:creationId xmlns:p14="http://schemas.microsoft.com/office/powerpoint/2010/main" val="1947492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260000" y="215875"/>
            <a:ext cx="6624000" cy="483667"/>
          </a:xfrm>
        </p:spPr>
        <p:style>
          <a:lnRef idx="1">
            <a:schemeClr val="accent6"/>
          </a:lnRef>
          <a:fillRef idx="2">
            <a:schemeClr val="accent6"/>
          </a:fillRef>
          <a:effectRef idx="1">
            <a:schemeClr val="accent6"/>
          </a:effectRef>
          <a:fontRef idx="minor">
            <a:schemeClr val="dk1"/>
          </a:fontRef>
        </p:style>
        <p:txBody>
          <a:bodyPr/>
          <a:lstStyle/>
          <a:p>
            <a:r>
              <a:rPr lang="en-IN" sz="2800" b="1" dirty="0" smtClean="0">
                <a:effectLst/>
                <a:latin typeface="Modern No. 20" pitchFamily="18" charset="0"/>
              </a:rPr>
              <a:t>Conclusions</a:t>
            </a:r>
            <a:endParaRPr lang="en-IN" sz="2800" dirty="0">
              <a:effectLst/>
              <a:latin typeface="Modern No. 20" pitchFamily="18" charset="0"/>
            </a:endParaRPr>
          </a:p>
        </p:txBody>
      </p:sp>
      <p:sp>
        <p:nvSpPr>
          <p:cNvPr id="3" name="Slide Number Placeholder 2"/>
          <p:cNvSpPr>
            <a:spLocks noGrp="1"/>
          </p:cNvSpPr>
          <p:nvPr>
            <p:ph type="sldNum" sz="quarter" idx="11"/>
          </p:nvPr>
        </p:nvSpPr>
        <p:spPr/>
        <p:txBody>
          <a:bodyPr/>
          <a:lstStyle/>
          <a:p>
            <a:fld id="{F2667E25-4361-4488-9889-5430D298BBBC}" type="slidenum">
              <a:rPr lang="en-IN" smtClean="0"/>
              <a:pPr/>
              <a:t>30</a:t>
            </a:fld>
            <a:endParaRPr lang="en-IN"/>
          </a:p>
        </p:txBody>
      </p:sp>
      <p:sp>
        <p:nvSpPr>
          <p:cNvPr id="7" name="Subtitle 5"/>
          <p:cNvSpPr txBox="1">
            <a:spLocks/>
          </p:cNvSpPr>
          <p:nvPr/>
        </p:nvSpPr>
        <p:spPr>
          <a:xfrm>
            <a:off x="1260000" y="915566"/>
            <a:ext cx="6624000" cy="3456384"/>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1pPr>
            <a:lvl2pPr marL="4572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3pPr>
            <a:lvl4pPr marL="13716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7pPr>
            <a:lvl8pPr marL="32004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9pPr>
          </a:lstStyle>
          <a:p>
            <a:pPr marL="171450" indent="-171450" algn="just">
              <a:buFont typeface="Wingdings" pitchFamily="2" charset="2"/>
              <a:buChar char="Ø"/>
            </a:pPr>
            <a:r>
              <a:rPr lang="en-IN" sz="1050" dirty="0" smtClean="0">
                <a:solidFill>
                  <a:schemeClr val="tx1"/>
                </a:solidFill>
                <a:latin typeface="Bell MT" pitchFamily="18" charset="0"/>
              </a:rPr>
              <a:t>Academic </a:t>
            </a:r>
            <a:r>
              <a:rPr lang="en-IN" sz="1050" dirty="0">
                <a:solidFill>
                  <a:schemeClr val="tx1"/>
                </a:solidFill>
                <a:latin typeface="Bell MT" pitchFamily="18" charset="0"/>
              </a:rPr>
              <a:t>performance in PG (i.e. PG CPI) is better for the students from Biosciences background compared to those from core engineering background. </a:t>
            </a:r>
            <a:endParaRPr lang="en-IN" sz="1050" dirty="0" smtClean="0">
              <a:solidFill>
                <a:schemeClr val="tx1"/>
              </a:solidFill>
              <a:latin typeface="Bell MT" pitchFamily="18" charset="0"/>
            </a:endParaRPr>
          </a:p>
          <a:p>
            <a:pPr marL="171450" indent="-171450" algn="just">
              <a:buFont typeface="Wingdings" pitchFamily="2" charset="2"/>
              <a:buChar char="Ø"/>
            </a:pPr>
            <a:endParaRPr lang="en-IN" sz="1050" dirty="0" smtClean="0">
              <a:solidFill>
                <a:schemeClr val="tx1"/>
              </a:solidFill>
              <a:latin typeface="Bell MT" pitchFamily="18" charset="0"/>
            </a:endParaRPr>
          </a:p>
          <a:p>
            <a:pPr marL="171450" indent="-171450" algn="just">
              <a:buFont typeface="Wingdings" pitchFamily="2" charset="2"/>
              <a:buChar char="Ø"/>
            </a:pPr>
            <a:r>
              <a:rPr lang="en-IN" sz="1050" dirty="0" smtClean="0">
                <a:solidFill>
                  <a:schemeClr val="tx1"/>
                </a:solidFill>
                <a:latin typeface="Bell MT" pitchFamily="18" charset="0"/>
              </a:rPr>
              <a:t>Students </a:t>
            </a:r>
            <a:r>
              <a:rPr lang="en-IN" sz="1050" dirty="0">
                <a:solidFill>
                  <a:schemeClr val="tx1"/>
                </a:solidFill>
                <a:latin typeface="Bell MT" pitchFamily="18" charset="0"/>
              </a:rPr>
              <a:t>from Private universities show satisfactory and better results, on average, in terms of their academic performance in Post-graduation level compared to their counterparts from Government universities. </a:t>
            </a:r>
          </a:p>
          <a:p>
            <a:pPr marL="171450" indent="-171450" algn="just">
              <a:buFont typeface="Wingdings" pitchFamily="2" charset="2"/>
              <a:buChar char="Ø"/>
            </a:pPr>
            <a:endParaRPr lang="en-IN" sz="1050" dirty="0">
              <a:solidFill>
                <a:schemeClr val="tx1"/>
              </a:solidFill>
              <a:latin typeface="Bell MT" pitchFamily="18" charset="0"/>
            </a:endParaRPr>
          </a:p>
          <a:p>
            <a:pPr marL="171450" indent="-171450" algn="just">
              <a:buFont typeface="Wingdings" pitchFamily="2" charset="2"/>
              <a:buChar char="Ø"/>
            </a:pPr>
            <a:r>
              <a:rPr lang="en-IN" sz="1050" dirty="0" smtClean="0">
                <a:solidFill>
                  <a:schemeClr val="tx1"/>
                </a:solidFill>
                <a:latin typeface="Bell MT" pitchFamily="18" charset="0"/>
              </a:rPr>
              <a:t>Academic </a:t>
            </a:r>
            <a:r>
              <a:rPr lang="en-IN" sz="1050" dirty="0">
                <a:solidFill>
                  <a:schemeClr val="tx1"/>
                </a:solidFill>
                <a:latin typeface="Bell MT" pitchFamily="18" charset="0"/>
              </a:rPr>
              <a:t>performances of Female students are better compared to that of the male students in PG.</a:t>
            </a:r>
          </a:p>
          <a:p>
            <a:pPr marL="171450" indent="-171450" algn="just">
              <a:buFont typeface="Wingdings" pitchFamily="2" charset="2"/>
              <a:buChar char="Ø"/>
            </a:pPr>
            <a:endParaRPr lang="en-IN" sz="1050" dirty="0">
              <a:solidFill>
                <a:schemeClr val="tx1"/>
              </a:solidFill>
              <a:latin typeface="Bell MT" pitchFamily="18" charset="0"/>
            </a:endParaRPr>
          </a:p>
          <a:p>
            <a:pPr marL="171450" indent="-171450" algn="just">
              <a:buFont typeface="Wingdings" pitchFamily="2" charset="2"/>
              <a:buChar char="Ø"/>
            </a:pPr>
            <a:r>
              <a:rPr lang="en-IN" sz="1050" dirty="0" smtClean="0">
                <a:solidFill>
                  <a:schemeClr val="tx1"/>
                </a:solidFill>
                <a:latin typeface="Bell MT" pitchFamily="18" charset="0"/>
              </a:rPr>
              <a:t>There </a:t>
            </a:r>
            <a:r>
              <a:rPr lang="en-IN" sz="1050" dirty="0">
                <a:solidFill>
                  <a:schemeClr val="tx1"/>
                </a:solidFill>
                <a:latin typeface="Bell MT" pitchFamily="18" charset="0"/>
              </a:rPr>
              <a:t>is not much deviation in the academic performance of the student who had secured at least 95 percentile in GATE and CPI of 8.0 in UG level.</a:t>
            </a:r>
          </a:p>
          <a:p>
            <a:pPr marL="171450" indent="-171450" algn="just">
              <a:buFont typeface="Wingdings" pitchFamily="2" charset="2"/>
              <a:buChar char="Ø"/>
            </a:pPr>
            <a:endParaRPr lang="en-IN" sz="1050" dirty="0">
              <a:solidFill>
                <a:schemeClr val="tx1"/>
              </a:solidFill>
              <a:latin typeface="Bell MT" pitchFamily="18" charset="0"/>
            </a:endParaRPr>
          </a:p>
          <a:p>
            <a:pPr marL="171450" indent="-171450" algn="just">
              <a:buFont typeface="Wingdings" pitchFamily="2" charset="2"/>
              <a:buChar char="Ø"/>
            </a:pPr>
            <a:r>
              <a:rPr lang="en-IN" sz="1050" dirty="0" smtClean="0">
                <a:solidFill>
                  <a:schemeClr val="tx1"/>
                </a:solidFill>
                <a:latin typeface="Bell MT" pitchFamily="18" charset="0"/>
              </a:rPr>
              <a:t>Female </a:t>
            </a:r>
            <a:r>
              <a:rPr lang="en-IN" sz="1050" dirty="0">
                <a:solidFill>
                  <a:schemeClr val="tx1"/>
                </a:solidFill>
                <a:latin typeface="Bell MT" pitchFamily="18" charset="0"/>
              </a:rPr>
              <a:t>students from private universities show better academic performances compared to other female students in Government universities as well as than that of male students from </a:t>
            </a:r>
            <a:r>
              <a:rPr lang="en-IN" sz="1050" dirty="0" smtClean="0">
                <a:solidFill>
                  <a:schemeClr val="tx1"/>
                </a:solidFill>
                <a:latin typeface="Bell MT" pitchFamily="18" charset="0"/>
              </a:rPr>
              <a:t> both type of </a:t>
            </a:r>
            <a:r>
              <a:rPr lang="en-IN" sz="1050" dirty="0">
                <a:solidFill>
                  <a:schemeClr val="tx1"/>
                </a:solidFill>
                <a:latin typeface="Bell MT" pitchFamily="18" charset="0"/>
              </a:rPr>
              <a:t>universities</a:t>
            </a:r>
            <a:r>
              <a:rPr lang="en-IN" sz="1050" dirty="0" smtClean="0">
                <a:solidFill>
                  <a:schemeClr val="tx1"/>
                </a:solidFill>
                <a:latin typeface="Bell MT" pitchFamily="18" charset="0"/>
              </a:rPr>
              <a:t>.</a:t>
            </a:r>
          </a:p>
          <a:p>
            <a:pPr marL="171450" indent="-171450" algn="just">
              <a:buFont typeface="Wingdings" pitchFamily="2" charset="2"/>
              <a:buChar char="Ø"/>
            </a:pPr>
            <a:endParaRPr lang="en-IN" sz="1050" dirty="0">
              <a:solidFill>
                <a:schemeClr val="tx1"/>
              </a:solidFill>
              <a:latin typeface="Bell MT" pitchFamily="18" charset="0"/>
            </a:endParaRPr>
          </a:p>
          <a:p>
            <a:pPr marL="171450" indent="-171450" algn="just">
              <a:buFont typeface="Wingdings" pitchFamily="2" charset="2"/>
              <a:buChar char="Ø"/>
            </a:pPr>
            <a:r>
              <a:rPr lang="en-IN" sz="1050" dirty="0" smtClean="0">
                <a:solidFill>
                  <a:schemeClr val="tx1"/>
                </a:solidFill>
                <a:latin typeface="Bell MT" pitchFamily="18" charset="0"/>
              </a:rPr>
              <a:t>Male </a:t>
            </a:r>
            <a:r>
              <a:rPr lang="en-IN" sz="1050" dirty="0">
                <a:solidFill>
                  <a:schemeClr val="tx1"/>
                </a:solidFill>
                <a:latin typeface="Bell MT" pitchFamily="18" charset="0"/>
              </a:rPr>
              <a:t>students are more satisfied than the female students in terms of the academic performance at PG level.</a:t>
            </a:r>
          </a:p>
          <a:p>
            <a:pPr marL="171450" indent="-171450" algn="just">
              <a:buFont typeface="Wingdings" pitchFamily="2" charset="2"/>
              <a:buChar char="Ø"/>
            </a:pPr>
            <a:endParaRPr lang="en-IN" sz="1050" dirty="0">
              <a:solidFill>
                <a:schemeClr val="tx1"/>
              </a:solidFill>
              <a:latin typeface="Bell MT" pitchFamily="18" charset="0"/>
            </a:endParaRPr>
          </a:p>
          <a:p>
            <a:pPr marL="171450" indent="-171450" algn="just">
              <a:buFont typeface="Wingdings" pitchFamily="2" charset="2"/>
              <a:buChar char="Ø"/>
            </a:pPr>
            <a:r>
              <a:rPr lang="en-IN" sz="1050" dirty="0" smtClean="0">
                <a:solidFill>
                  <a:schemeClr val="tx1"/>
                </a:solidFill>
                <a:latin typeface="Bell MT" pitchFamily="18" charset="0"/>
              </a:rPr>
              <a:t>There exist dependency and </a:t>
            </a:r>
            <a:r>
              <a:rPr lang="en-IN" sz="1050" dirty="0">
                <a:solidFill>
                  <a:schemeClr val="tx1"/>
                </a:solidFill>
                <a:latin typeface="Bell MT" pitchFamily="18" charset="0"/>
              </a:rPr>
              <a:t>correlation between student’s academic performances in PG with that in UG as well as in GATE.</a:t>
            </a:r>
          </a:p>
        </p:txBody>
      </p:sp>
    </p:spTree>
    <p:extLst>
      <p:ext uri="{BB962C8B-B14F-4D97-AF65-F5344CB8AC3E}">
        <p14:creationId xmlns:p14="http://schemas.microsoft.com/office/powerpoint/2010/main" val="5616393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260000" y="215875"/>
            <a:ext cx="6624000" cy="483667"/>
          </a:xfrm>
        </p:spPr>
        <p:style>
          <a:lnRef idx="1">
            <a:schemeClr val="accent6"/>
          </a:lnRef>
          <a:fillRef idx="2">
            <a:schemeClr val="accent6"/>
          </a:fillRef>
          <a:effectRef idx="1">
            <a:schemeClr val="accent6"/>
          </a:effectRef>
          <a:fontRef idx="minor">
            <a:schemeClr val="dk1"/>
          </a:fontRef>
        </p:style>
        <p:txBody>
          <a:bodyPr/>
          <a:lstStyle/>
          <a:p>
            <a:r>
              <a:rPr lang="en-IN" sz="2800" b="1" dirty="0" smtClean="0">
                <a:effectLst/>
                <a:latin typeface="Modern No. 20" pitchFamily="18" charset="0"/>
              </a:rPr>
              <a:t>Limitations</a:t>
            </a:r>
            <a:endParaRPr lang="en-IN" sz="2800" dirty="0">
              <a:effectLst/>
              <a:latin typeface="Modern No. 20" pitchFamily="18" charset="0"/>
            </a:endParaRPr>
          </a:p>
        </p:txBody>
      </p:sp>
      <p:sp>
        <p:nvSpPr>
          <p:cNvPr id="3" name="Slide Number Placeholder 2"/>
          <p:cNvSpPr>
            <a:spLocks noGrp="1"/>
          </p:cNvSpPr>
          <p:nvPr>
            <p:ph type="sldNum" sz="quarter" idx="11"/>
          </p:nvPr>
        </p:nvSpPr>
        <p:spPr/>
        <p:txBody>
          <a:bodyPr/>
          <a:lstStyle/>
          <a:p>
            <a:fld id="{F2667E25-4361-4488-9889-5430D298BBBC}" type="slidenum">
              <a:rPr lang="en-IN" smtClean="0"/>
              <a:pPr/>
              <a:t>31</a:t>
            </a:fld>
            <a:endParaRPr lang="en-IN"/>
          </a:p>
        </p:txBody>
      </p:sp>
      <p:sp>
        <p:nvSpPr>
          <p:cNvPr id="7" name="Subtitle 5"/>
          <p:cNvSpPr txBox="1">
            <a:spLocks/>
          </p:cNvSpPr>
          <p:nvPr/>
        </p:nvSpPr>
        <p:spPr>
          <a:xfrm>
            <a:off x="1260000" y="915566"/>
            <a:ext cx="6624000" cy="3456384"/>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1pPr>
            <a:lvl2pPr marL="4572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3pPr>
            <a:lvl4pPr marL="13716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7pPr>
            <a:lvl8pPr marL="32004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9pPr>
          </a:lstStyle>
          <a:p>
            <a:pPr marL="171450" indent="-171450" algn="just">
              <a:buFont typeface="Wingdings" pitchFamily="2" charset="2"/>
              <a:buChar char="Ø"/>
            </a:pPr>
            <a:r>
              <a:rPr lang="en-IN" sz="1200" dirty="0">
                <a:solidFill>
                  <a:schemeClr val="tx1"/>
                </a:solidFill>
                <a:latin typeface="Bell MT" pitchFamily="18" charset="0"/>
              </a:rPr>
              <a:t>Collected data limited to </a:t>
            </a:r>
            <a:r>
              <a:rPr lang="en-IN" sz="1200" dirty="0" smtClean="0">
                <a:solidFill>
                  <a:schemeClr val="tx1"/>
                </a:solidFill>
                <a:latin typeface="Bell MT" pitchFamily="18" charset="0"/>
              </a:rPr>
              <a:t>M.Tech BME only.</a:t>
            </a:r>
          </a:p>
          <a:p>
            <a:pPr marL="171450" indent="-171450" algn="just">
              <a:buFont typeface="Wingdings" pitchFamily="2" charset="2"/>
              <a:buChar char="Ø"/>
            </a:pPr>
            <a:endParaRPr lang="en-IN" sz="1200" dirty="0">
              <a:solidFill>
                <a:schemeClr val="tx1"/>
              </a:solidFill>
              <a:latin typeface="Bell MT" pitchFamily="18" charset="0"/>
            </a:endParaRPr>
          </a:p>
          <a:p>
            <a:pPr marL="171450" indent="-171450" algn="just">
              <a:buFont typeface="Wingdings" pitchFamily="2" charset="2"/>
              <a:buChar char="Ø"/>
            </a:pPr>
            <a:r>
              <a:rPr lang="en-IN" sz="1200" dirty="0" smtClean="0">
                <a:solidFill>
                  <a:schemeClr val="tx1"/>
                </a:solidFill>
                <a:latin typeface="Bell MT" pitchFamily="18" charset="0"/>
              </a:rPr>
              <a:t>Offline </a:t>
            </a:r>
            <a:r>
              <a:rPr lang="en-IN" sz="1200" dirty="0">
                <a:solidFill>
                  <a:schemeClr val="tx1"/>
                </a:solidFill>
                <a:latin typeface="Bell MT" pitchFamily="18" charset="0"/>
              </a:rPr>
              <a:t>data limited to Hostel </a:t>
            </a:r>
            <a:r>
              <a:rPr lang="en-IN" sz="1200" dirty="0" smtClean="0">
                <a:solidFill>
                  <a:schemeClr val="tx1"/>
                </a:solidFill>
                <a:latin typeface="Bell MT" pitchFamily="18" charset="0"/>
              </a:rPr>
              <a:t>11 - Randomness might be challenged.</a:t>
            </a:r>
          </a:p>
          <a:p>
            <a:pPr marL="171450" indent="-171450" algn="just">
              <a:buFont typeface="Wingdings" pitchFamily="2" charset="2"/>
              <a:buChar char="Ø"/>
            </a:pPr>
            <a:endParaRPr lang="en-IN" sz="1200" dirty="0">
              <a:solidFill>
                <a:schemeClr val="tx1"/>
              </a:solidFill>
              <a:latin typeface="Bell MT" pitchFamily="18" charset="0"/>
            </a:endParaRPr>
          </a:p>
          <a:p>
            <a:pPr marL="171450" indent="-171450" algn="just">
              <a:buFont typeface="Wingdings" pitchFamily="2" charset="2"/>
              <a:buChar char="Ø"/>
            </a:pPr>
            <a:r>
              <a:rPr lang="en-IN" sz="1200" dirty="0">
                <a:solidFill>
                  <a:schemeClr val="tx1"/>
                </a:solidFill>
                <a:latin typeface="Bell MT" pitchFamily="18" charset="0"/>
              </a:rPr>
              <a:t>Verification of </a:t>
            </a:r>
            <a:r>
              <a:rPr lang="en-IN" sz="1200" dirty="0" smtClean="0">
                <a:solidFill>
                  <a:schemeClr val="tx1"/>
                </a:solidFill>
                <a:latin typeface="Bell MT" pitchFamily="18" charset="0"/>
              </a:rPr>
              <a:t>data – Not feasible. </a:t>
            </a:r>
          </a:p>
          <a:p>
            <a:pPr marL="171450" indent="-171450" algn="just">
              <a:buFont typeface="Wingdings" pitchFamily="2" charset="2"/>
              <a:buChar char="Ø"/>
            </a:pPr>
            <a:endParaRPr lang="en-IN" sz="1200" dirty="0">
              <a:solidFill>
                <a:schemeClr val="tx1"/>
              </a:solidFill>
              <a:latin typeface="Bell MT" pitchFamily="18" charset="0"/>
            </a:endParaRPr>
          </a:p>
          <a:p>
            <a:pPr marL="171450" indent="-171450" algn="just">
              <a:buFont typeface="Wingdings" pitchFamily="2" charset="2"/>
              <a:buChar char="Ø"/>
            </a:pPr>
            <a:r>
              <a:rPr lang="en-IN" sz="1200" dirty="0">
                <a:solidFill>
                  <a:schemeClr val="tx1"/>
                </a:solidFill>
                <a:latin typeface="Bell MT" pitchFamily="18" charset="0"/>
              </a:rPr>
              <a:t>NOT equal representation </a:t>
            </a:r>
            <a:r>
              <a:rPr lang="en-IN" sz="1200" dirty="0" smtClean="0">
                <a:solidFill>
                  <a:schemeClr val="tx1"/>
                </a:solidFill>
                <a:latin typeface="Bell MT" pitchFamily="18" charset="0"/>
              </a:rPr>
              <a:t>from </a:t>
            </a:r>
            <a:r>
              <a:rPr lang="en-IN" sz="1200" dirty="0">
                <a:solidFill>
                  <a:schemeClr val="tx1"/>
                </a:solidFill>
                <a:latin typeface="Bell MT" pitchFamily="18" charset="0"/>
              </a:rPr>
              <a:t>both streams- </a:t>
            </a:r>
            <a:r>
              <a:rPr lang="en-IN" sz="1200" dirty="0" smtClean="0">
                <a:solidFill>
                  <a:schemeClr val="tx1"/>
                </a:solidFill>
                <a:latin typeface="Bell MT" pitchFamily="18" charset="0"/>
              </a:rPr>
              <a:t>BIO, ENGG</a:t>
            </a:r>
          </a:p>
          <a:p>
            <a:pPr marL="171450" indent="-171450" algn="just">
              <a:buFont typeface="Wingdings" pitchFamily="2" charset="2"/>
              <a:buChar char="Ø"/>
            </a:pPr>
            <a:endParaRPr lang="en-IN" sz="1200" dirty="0">
              <a:solidFill>
                <a:schemeClr val="tx1"/>
              </a:solidFill>
              <a:latin typeface="Bell MT" pitchFamily="18" charset="0"/>
            </a:endParaRPr>
          </a:p>
          <a:p>
            <a:pPr marL="171450" indent="-171450" algn="just">
              <a:buFont typeface="Wingdings" pitchFamily="2" charset="2"/>
              <a:buChar char="Ø"/>
            </a:pPr>
            <a:r>
              <a:rPr lang="en-IN" sz="1200" dirty="0">
                <a:solidFill>
                  <a:schemeClr val="tx1"/>
                </a:solidFill>
                <a:latin typeface="Bell MT" pitchFamily="18" charset="0"/>
              </a:rPr>
              <a:t>CPI </a:t>
            </a:r>
            <a:r>
              <a:rPr lang="en-IN" sz="1200" dirty="0" smtClean="0">
                <a:solidFill>
                  <a:schemeClr val="tx1"/>
                </a:solidFill>
                <a:latin typeface="Bell MT" pitchFamily="18" charset="0"/>
              </a:rPr>
              <a:t>at </a:t>
            </a:r>
            <a:r>
              <a:rPr lang="en-IN" sz="1200" dirty="0">
                <a:solidFill>
                  <a:schemeClr val="tx1"/>
                </a:solidFill>
                <a:latin typeface="Bell MT" pitchFamily="18" charset="0"/>
              </a:rPr>
              <a:t>UG is not </a:t>
            </a:r>
            <a:r>
              <a:rPr lang="en-IN" sz="1200" dirty="0" smtClean="0">
                <a:solidFill>
                  <a:schemeClr val="tx1"/>
                </a:solidFill>
                <a:latin typeface="Bell MT" pitchFamily="18" charset="0"/>
              </a:rPr>
              <a:t>standardized as the GATE percentile is.</a:t>
            </a:r>
          </a:p>
          <a:p>
            <a:pPr marL="171450" indent="-171450" algn="just">
              <a:buFont typeface="Wingdings" pitchFamily="2" charset="2"/>
              <a:buChar char="Ø"/>
            </a:pPr>
            <a:endParaRPr lang="en-IN" sz="1200" dirty="0">
              <a:solidFill>
                <a:schemeClr val="tx1"/>
              </a:solidFill>
              <a:latin typeface="Bell MT" pitchFamily="18" charset="0"/>
            </a:endParaRPr>
          </a:p>
          <a:p>
            <a:pPr marL="171450" indent="-171450" algn="just">
              <a:buFont typeface="Wingdings" pitchFamily="2" charset="2"/>
              <a:buChar char="Ø"/>
            </a:pPr>
            <a:r>
              <a:rPr lang="en-IN" sz="1200" dirty="0">
                <a:solidFill>
                  <a:schemeClr val="tx1"/>
                </a:solidFill>
                <a:latin typeface="Bell MT" pitchFamily="18" charset="0"/>
              </a:rPr>
              <a:t>The volume of the collected data could not be abundant as this kind of survey was not encouraged by neither of the General Secretary Academic Affairs, PG nor the Dean, Academic Programs of IIT Bombay, since disseminating such kind of data is against the Institute policy; which limits the credibility of our study.</a:t>
            </a:r>
          </a:p>
        </p:txBody>
      </p:sp>
    </p:spTree>
    <p:extLst>
      <p:ext uri="{BB962C8B-B14F-4D97-AF65-F5344CB8AC3E}">
        <p14:creationId xmlns:p14="http://schemas.microsoft.com/office/powerpoint/2010/main" val="24662724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260000" y="215875"/>
            <a:ext cx="6624000" cy="483667"/>
          </a:xfrm>
        </p:spPr>
        <p:style>
          <a:lnRef idx="1">
            <a:schemeClr val="accent6"/>
          </a:lnRef>
          <a:fillRef idx="2">
            <a:schemeClr val="accent6"/>
          </a:fillRef>
          <a:effectRef idx="1">
            <a:schemeClr val="accent6"/>
          </a:effectRef>
          <a:fontRef idx="minor">
            <a:schemeClr val="dk1"/>
          </a:fontRef>
        </p:style>
        <p:txBody>
          <a:bodyPr/>
          <a:lstStyle/>
          <a:p>
            <a:r>
              <a:rPr lang="en-IN" sz="2800" b="1" dirty="0" smtClean="0">
                <a:effectLst/>
                <a:latin typeface="Modern No. 20" pitchFamily="18" charset="0"/>
              </a:rPr>
              <a:t>Contributions</a:t>
            </a:r>
            <a:endParaRPr lang="en-IN" sz="2800" dirty="0">
              <a:effectLst/>
              <a:latin typeface="Modern No. 20" pitchFamily="18" charset="0"/>
            </a:endParaRPr>
          </a:p>
        </p:txBody>
      </p:sp>
      <p:sp>
        <p:nvSpPr>
          <p:cNvPr id="3" name="Slide Number Placeholder 2"/>
          <p:cNvSpPr>
            <a:spLocks noGrp="1"/>
          </p:cNvSpPr>
          <p:nvPr>
            <p:ph type="sldNum" sz="quarter" idx="11"/>
          </p:nvPr>
        </p:nvSpPr>
        <p:spPr/>
        <p:txBody>
          <a:bodyPr/>
          <a:lstStyle/>
          <a:p>
            <a:fld id="{F2667E25-4361-4488-9889-5430D298BBBC}" type="slidenum">
              <a:rPr lang="en-IN" smtClean="0"/>
              <a:pPr/>
              <a:t>32</a:t>
            </a:fld>
            <a:endParaRPr lang="en-IN"/>
          </a:p>
        </p:txBody>
      </p:sp>
      <p:sp>
        <p:nvSpPr>
          <p:cNvPr id="7" name="Subtitle 5"/>
          <p:cNvSpPr txBox="1">
            <a:spLocks/>
          </p:cNvSpPr>
          <p:nvPr/>
        </p:nvSpPr>
        <p:spPr>
          <a:xfrm>
            <a:off x="1260000" y="915566"/>
            <a:ext cx="6624000" cy="3456384"/>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1pPr>
            <a:lvl2pPr marL="4572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3pPr>
            <a:lvl4pPr marL="13716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7pPr>
            <a:lvl8pPr marL="32004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9pPr>
          </a:lstStyle>
          <a:p>
            <a:pPr marL="171450" indent="-171450" algn="just">
              <a:buFont typeface="Wingdings" pitchFamily="2" charset="2"/>
              <a:buChar char="Ø"/>
            </a:pPr>
            <a:r>
              <a:rPr lang="en-IN" sz="1200" dirty="0">
                <a:solidFill>
                  <a:schemeClr val="tx1"/>
                </a:solidFill>
                <a:latin typeface="Bell MT" pitchFamily="18" charset="0"/>
              </a:rPr>
              <a:t>The Project idea was thought by </a:t>
            </a:r>
            <a:r>
              <a:rPr lang="en-IN" sz="1200" b="1" dirty="0">
                <a:solidFill>
                  <a:schemeClr val="tx1"/>
                </a:solidFill>
                <a:latin typeface="Bell MT" pitchFamily="18" charset="0"/>
              </a:rPr>
              <a:t>Praveen Kumar </a:t>
            </a:r>
            <a:r>
              <a:rPr lang="en-IN" sz="1200" dirty="0">
                <a:solidFill>
                  <a:schemeClr val="tx1"/>
                </a:solidFill>
                <a:latin typeface="Bell MT" pitchFamily="18" charset="0"/>
              </a:rPr>
              <a:t>and </a:t>
            </a:r>
            <a:r>
              <a:rPr lang="en-IN" sz="1200" b="1" dirty="0">
                <a:solidFill>
                  <a:schemeClr val="tx1"/>
                </a:solidFill>
                <a:latin typeface="Bell MT" pitchFamily="18" charset="0"/>
              </a:rPr>
              <a:t>Hitendra Sahu </a:t>
            </a:r>
            <a:r>
              <a:rPr lang="en-IN" sz="1200" dirty="0">
                <a:solidFill>
                  <a:schemeClr val="tx1"/>
                </a:solidFill>
                <a:latin typeface="Bell MT" pitchFamily="18" charset="0"/>
              </a:rPr>
              <a:t>and developed under the guidance of Prof. S. Arunkumar. </a:t>
            </a:r>
          </a:p>
          <a:p>
            <a:pPr marL="171450" indent="-171450" algn="just">
              <a:buFont typeface="Wingdings" pitchFamily="2" charset="2"/>
              <a:buChar char="Ø"/>
            </a:pPr>
            <a:endParaRPr lang="en-IN" sz="1200" dirty="0">
              <a:solidFill>
                <a:schemeClr val="tx1"/>
              </a:solidFill>
              <a:latin typeface="Bell MT" pitchFamily="18" charset="0"/>
            </a:endParaRPr>
          </a:p>
          <a:p>
            <a:pPr marL="171450" indent="-171450" algn="just">
              <a:buFont typeface="Wingdings" pitchFamily="2" charset="2"/>
              <a:buChar char="Ø"/>
            </a:pPr>
            <a:r>
              <a:rPr lang="en-IN" sz="1200" dirty="0">
                <a:solidFill>
                  <a:schemeClr val="tx1"/>
                </a:solidFill>
                <a:latin typeface="Bell MT" pitchFamily="18" charset="0"/>
              </a:rPr>
              <a:t>The data were collected through an Online Survey as well as an offline questionnaire limited to IIT Bombay PG Students only. The online questionnaire was designed and developed by </a:t>
            </a:r>
            <a:r>
              <a:rPr lang="en-IN" sz="1200" b="1" dirty="0">
                <a:solidFill>
                  <a:schemeClr val="tx1"/>
                </a:solidFill>
                <a:latin typeface="Bell MT" pitchFamily="18" charset="0"/>
              </a:rPr>
              <a:t>Pinaki </a:t>
            </a:r>
            <a:r>
              <a:rPr lang="en-IN" sz="1200" b="1" dirty="0" smtClean="0">
                <a:solidFill>
                  <a:schemeClr val="tx1"/>
                </a:solidFill>
                <a:latin typeface="Bell MT" pitchFamily="18" charset="0"/>
              </a:rPr>
              <a:t>Dey; </a:t>
            </a:r>
            <a:r>
              <a:rPr lang="en-IN" sz="1200" dirty="0">
                <a:solidFill>
                  <a:schemeClr val="tx1"/>
                </a:solidFill>
                <a:latin typeface="Bell MT" pitchFamily="18" charset="0"/>
              </a:rPr>
              <a:t>and </a:t>
            </a:r>
            <a:r>
              <a:rPr lang="en-IN" sz="1200" b="1" dirty="0">
                <a:solidFill>
                  <a:schemeClr val="tx1"/>
                </a:solidFill>
                <a:latin typeface="Bell MT" pitchFamily="18" charset="0"/>
              </a:rPr>
              <a:t>Durga Kumari </a:t>
            </a:r>
            <a:r>
              <a:rPr lang="en-IN" sz="1200" dirty="0">
                <a:solidFill>
                  <a:schemeClr val="tx1"/>
                </a:solidFill>
                <a:latin typeface="Bell MT" pitchFamily="18" charset="0"/>
              </a:rPr>
              <a:t>took the responsibility of collecting data through offline survey.</a:t>
            </a:r>
          </a:p>
          <a:p>
            <a:pPr marL="171450" indent="-171450" algn="just">
              <a:buFont typeface="Wingdings" pitchFamily="2" charset="2"/>
              <a:buChar char="Ø"/>
            </a:pPr>
            <a:endParaRPr lang="en-IN" sz="1200" dirty="0">
              <a:solidFill>
                <a:schemeClr val="tx1"/>
              </a:solidFill>
              <a:latin typeface="Bell MT" pitchFamily="18" charset="0"/>
            </a:endParaRPr>
          </a:p>
          <a:p>
            <a:pPr marL="171450" indent="-171450" algn="just">
              <a:buFont typeface="Wingdings" pitchFamily="2" charset="2"/>
              <a:buChar char="Ø"/>
            </a:pPr>
            <a:r>
              <a:rPr lang="en-IN" sz="1200" dirty="0">
                <a:solidFill>
                  <a:schemeClr val="tx1"/>
                </a:solidFill>
                <a:latin typeface="Bell MT" pitchFamily="18" charset="0"/>
              </a:rPr>
              <a:t>The data analysis methods were conceived by the entire team in a team meeting.</a:t>
            </a:r>
          </a:p>
          <a:p>
            <a:pPr marL="171450" indent="-171450" algn="just">
              <a:buFont typeface="Wingdings" pitchFamily="2" charset="2"/>
              <a:buChar char="Ø"/>
            </a:pPr>
            <a:endParaRPr lang="en-IN" sz="1200" dirty="0">
              <a:solidFill>
                <a:schemeClr val="tx1"/>
              </a:solidFill>
              <a:latin typeface="Bell MT" pitchFamily="18" charset="0"/>
            </a:endParaRPr>
          </a:p>
          <a:p>
            <a:pPr marL="171450" indent="-171450" algn="just">
              <a:buFont typeface="Wingdings" pitchFamily="2" charset="2"/>
              <a:buChar char="Ø"/>
            </a:pPr>
            <a:r>
              <a:rPr lang="en-IN" sz="1200" dirty="0">
                <a:solidFill>
                  <a:schemeClr val="tx1"/>
                </a:solidFill>
                <a:latin typeface="Bell MT" pitchFamily="18" charset="0"/>
              </a:rPr>
              <a:t>The statistical analysis of data was performed on R software and the underlying codes were developed by </a:t>
            </a:r>
            <a:r>
              <a:rPr lang="en-IN" sz="1200" b="1" dirty="0">
                <a:solidFill>
                  <a:schemeClr val="tx1"/>
                </a:solidFill>
                <a:latin typeface="Bell MT" pitchFamily="18" charset="0"/>
              </a:rPr>
              <a:t>Pinaki Dey, Praveen Kumar </a:t>
            </a:r>
            <a:r>
              <a:rPr lang="en-IN" sz="1200" dirty="0">
                <a:solidFill>
                  <a:schemeClr val="tx1"/>
                </a:solidFill>
                <a:latin typeface="Bell MT" pitchFamily="18" charset="0"/>
              </a:rPr>
              <a:t>and</a:t>
            </a:r>
            <a:r>
              <a:rPr lang="en-IN" sz="1200" b="1" dirty="0">
                <a:solidFill>
                  <a:schemeClr val="tx1"/>
                </a:solidFill>
                <a:latin typeface="Bell MT" pitchFamily="18" charset="0"/>
              </a:rPr>
              <a:t> Hitendra Sahu</a:t>
            </a:r>
            <a:r>
              <a:rPr lang="en-IN" sz="1200" dirty="0">
                <a:solidFill>
                  <a:schemeClr val="tx1"/>
                </a:solidFill>
                <a:latin typeface="Bell MT" pitchFamily="18" charset="0"/>
              </a:rPr>
              <a:t>.</a:t>
            </a:r>
          </a:p>
          <a:p>
            <a:pPr marL="171450" indent="-171450" algn="just">
              <a:buFont typeface="Wingdings" pitchFamily="2" charset="2"/>
              <a:buChar char="Ø"/>
            </a:pPr>
            <a:endParaRPr lang="en-IN" sz="1200" dirty="0">
              <a:solidFill>
                <a:schemeClr val="tx1"/>
              </a:solidFill>
              <a:latin typeface="Bell MT" pitchFamily="18" charset="0"/>
            </a:endParaRPr>
          </a:p>
          <a:p>
            <a:pPr marL="171450" indent="-171450" algn="just">
              <a:buFont typeface="Wingdings" pitchFamily="2" charset="2"/>
              <a:buChar char="Ø"/>
            </a:pPr>
            <a:r>
              <a:rPr lang="en-IN" sz="1200" dirty="0">
                <a:solidFill>
                  <a:schemeClr val="tx1"/>
                </a:solidFill>
                <a:latin typeface="Bell MT" pitchFamily="18" charset="0"/>
              </a:rPr>
              <a:t>Interpretation of the results was done by </a:t>
            </a:r>
            <a:r>
              <a:rPr lang="en-IN" sz="1200" b="1" dirty="0">
                <a:solidFill>
                  <a:schemeClr val="tx1"/>
                </a:solidFill>
                <a:latin typeface="Bell MT" pitchFamily="18" charset="0"/>
              </a:rPr>
              <a:t>Durga Kumari </a:t>
            </a:r>
            <a:r>
              <a:rPr lang="en-IN" sz="1200" dirty="0">
                <a:solidFill>
                  <a:schemeClr val="tx1"/>
                </a:solidFill>
                <a:latin typeface="Bell MT" pitchFamily="18" charset="0"/>
              </a:rPr>
              <a:t>and </a:t>
            </a:r>
            <a:r>
              <a:rPr lang="en-IN" sz="1200" b="1" dirty="0">
                <a:solidFill>
                  <a:schemeClr val="tx1"/>
                </a:solidFill>
                <a:latin typeface="Bell MT" pitchFamily="18" charset="0"/>
              </a:rPr>
              <a:t>Pinaki Dey</a:t>
            </a:r>
            <a:r>
              <a:rPr lang="en-IN" sz="1200" dirty="0">
                <a:solidFill>
                  <a:schemeClr val="tx1"/>
                </a:solidFill>
                <a:latin typeface="Bell MT" pitchFamily="18" charset="0"/>
              </a:rPr>
              <a:t>.</a:t>
            </a:r>
          </a:p>
          <a:p>
            <a:pPr marL="171450" indent="-171450" algn="just">
              <a:buFont typeface="Wingdings" pitchFamily="2" charset="2"/>
              <a:buChar char="Ø"/>
            </a:pPr>
            <a:endParaRPr lang="en-IN" sz="1200" dirty="0">
              <a:solidFill>
                <a:schemeClr val="tx1"/>
              </a:solidFill>
              <a:latin typeface="Bell MT" pitchFamily="18" charset="0"/>
            </a:endParaRPr>
          </a:p>
          <a:p>
            <a:pPr marL="171450" indent="-171450" algn="just">
              <a:buFont typeface="Wingdings" pitchFamily="2" charset="2"/>
              <a:buChar char="Ø"/>
            </a:pPr>
            <a:r>
              <a:rPr lang="en-IN" sz="1200" dirty="0">
                <a:solidFill>
                  <a:schemeClr val="tx1"/>
                </a:solidFill>
                <a:latin typeface="Bell MT" pitchFamily="18" charset="0"/>
              </a:rPr>
              <a:t>Final report and presentation were developed by </a:t>
            </a:r>
            <a:r>
              <a:rPr lang="en-IN" sz="1200" b="1" dirty="0">
                <a:solidFill>
                  <a:schemeClr val="tx1"/>
                </a:solidFill>
                <a:latin typeface="Bell MT" pitchFamily="18" charset="0"/>
              </a:rPr>
              <a:t>Durga Kumari </a:t>
            </a:r>
            <a:r>
              <a:rPr lang="en-IN" sz="1200" dirty="0">
                <a:solidFill>
                  <a:schemeClr val="tx1"/>
                </a:solidFill>
                <a:latin typeface="Bell MT" pitchFamily="18" charset="0"/>
              </a:rPr>
              <a:t>and </a:t>
            </a:r>
            <a:r>
              <a:rPr lang="en-IN" sz="1200" b="1" dirty="0">
                <a:solidFill>
                  <a:schemeClr val="tx1"/>
                </a:solidFill>
                <a:latin typeface="Bell MT" pitchFamily="18" charset="0"/>
              </a:rPr>
              <a:t>Pinaki Dey</a:t>
            </a:r>
            <a:r>
              <a:rPr lang="en-IN" sz="1200" dirty="0">
                <a:solidFill>
                  <a:schemeClr val="tx1"/>
                </a:solidFill>
                <a:latin typeface="Bell MT" pitchFamily="18" charset="0"/>
              </a:rPr>
              <a:t>.</a:t>
            </a:r>
          </a:p>
        </p:txBody>
      </p:sp>
    </p:spTree>
    <p:extLst>
      <p:ext uri="{BB962C8B-B14F-4D97-AF65-F5344CB8AC3E}">
        <p14:creationId xmlns:p14="http://schemas.microsoft.com/office/powerpoint/2010/main" val="41760449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F2667E25-4361-4488-9889-5430D298BBBC}" type="slidenum">
              <a:rPr lang="en-IN" smtClean="0"/>
              <a:pPr/>
              <a:t>33</a:t>
            </a:fld>
            <a:endParaRPr lang="en-IN"/>
          </a:p>
        </p:txBody>
      </p:sp>
      <p:sp>
        <p:nvSpPr>
          <p:cNvPr id="2" name="Title 1"/>
          <p:cNvSpPr>
            <a:spLocks noGrp="1"/>
          </p:cNvSpPr>
          <p:nvPr>
            <p:ph type="ctrTitle"/>
          </p:nvPr>
        </p:nvSpPr>
        <p:spPr/>
        <p:txBody>
          <a:bodyPr/>
          <a:lstStyle/>
          <a:p>
            <a:r>
              <a:rPr lang="en-IN" dirty="0" smtClean="0"/>
              <a:t>Thank You!</a:t>
            </a:r>
            <a:endParaRPr lang="en-IN" dirty="0"/>
          </a:p>
        </p:txBody>
      </p:sp>
    </p:spTree>
    <p:extLst>
      <p:ext uri="{BB962C8B-B14F-4D97-AF65-F5344CB8AC3E}">
        <p14:creationId xmlns:p14="http://schemas.microsoft.com/office/powerpoint/2010/main" val="11327571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260000" y="215875"/>
            <a:ext cx="6624000" cy="483667"/>
          </a:xfrm>
        </p:spPr>
        <p:style>
          <a:lnRef idx="1">
            <a:schemeClr val="accent6"/>
          </a:lnRef>
          <a:fillRef idx="2">
            <a:schemeClr val="accent6"/>
          </a:fillRef>
          <a:effectRef idx="1">
            <a:schemeClr val="accent6"/>
          </a:effectRef>
          <a:fontRef idx="minor">
            <a:schemeClr val="dk1"/>
          </a:fontRef>
        </p:style>
        <p:txBody>
          <a:bodyPr/>
          <a:lstStyle/>
          <a:p>
            <a:r>
              <a:rPr lang="en-IN" sz="2800" b="1" dirty="0">
                <a:effectLst/>
                <a:latin typeface="Modern No. 20" pitchFamily="18" charset="0"/>
              </a:rPr>
              <a:t>Data Collection</a:t>
            </a:r>
            <a:endParaRPr lang="en-IN" sz="2800" dirty="0">
              <a:effectLst/>
              <a:latin typeface="Modern No. 20" pitchFamily="18" charset="0"/>
            </a:endParaRPr>
          </a:p>
        </p:txBody>
      </p:sp>
      <p:sp>
        <p:nvSpPr>
          <p:cNvPr id="6" name="Subtitle 5"/>
          <p:cNvSpPr>
            <a:spLocks noGrp="1"/>
          </p:cNvSpPr>
          <p:nvPr>
            <p:ph type="subTitle" idx="1"/>
          </p:nvPr>
        </p:nvSpPr>
        <p:spPr>
          <a:xfrm>
            <a:off x="1260000" y="987574"/>
            <a:ext cx="6624000" cy="3816424"/>
          </a:xfrm>
        </p:spPr>
        <p:txBody>
          <a:bodyPr>
            <a:normAutofit/>
          </a:bodyPr>
          <a:lstStyle/>
          <a:p>
            <a:pPr algn="just"/>
            <a:r>
              <a:rPr lang="en-IN" sz="2000" dirty="0">
                <a:solidFill>
                  <a:schemeClr val="tx1"/>
                </a:solidFill>
                <a:latin typeface="Bell MT" pitchFamily="18" charset="0"/>
              </a:rPr>
              <a:t>Sources of </a:t>
            </a:r>
            <a:r>
              <a:rPr lang="en-IN" sz="2000" dirty="0" smtClean="0">
                <a:solidFill>
                  <a:schemeClr val="tx1"/>
                </a:solidFill>
                <a:latin typeface="Bell MT" pitchFamily="18" charset="0"/>
              </a:rPr>
              <a:t>data:  1</a:t>
            </a:r>
            <a:r>
              <a:rPr lang="en-IN" sz="2000" dirty="0">
                <a:solidFill>
                  <a:schemeClr val="tx1"/>
                </a:solidFill>
                <a:latin typeface="Bell MT" pitchFamily="18" charset="0"/>
              </a:rPr>
              <a:t>) Online Methods</a:t>
            </a:r>
          </a:p>
          <a:p>
            <a:pPr algn="just"/>
            <a:r>
              <a:rPr lang="en-IN" sz="2000" dirty="0">
                <a:solidFill>
                  <a:schemeClr val="tx1"/>
                </a:solidFill>
                <a:latin typeface="Bell MT" pitchFamily="18" charset="0"/>
              </a:rPr>
              <a:t>                           </a:t>
            </a:r>
            <a:r>
              <a:rPr lang="en-IN" sz="2000" dirty="0" smtClean="0">
                <a:solidFill>
                  <a:schemeClr val="tx1"/>
                </a:solidFill>
                <a:latin typeface="Bell MT" pitchFamily="18" charset="0"/>
              </a:rPr>
              <a:t> 2) Manual </a:t>
            </a:r>
            <a:r>
              <a:rPr lang="en-IN" sz="2000" dirty="0">
                <a:solidFill>
                  <a:schemeClr val="tx1"/>
                </a:solidFill>
                <a:latin typeface="Bell MT" pitchFamily="18" charset="0"/>
              </a:rPr>
              <a:t>Methods</a:t>
            </a:r>
          </a:p>
          <a:p>
            <a:pPr algn="just"/>
            <a:r>
              <a:rPr lang="en-IN" sz="2000" dirty="0" smtClean="0">
                <a:solidFill>
                  <a:schemeClr val="tx1"/>
                </a:solidFill>
                <a:latin typeface="Bell MT" pitchFamily="18" charset="0"/>
              </a:rPr>
              <a:t>Questionnaire:</a:t>
            </a:r>
            <a:endParaRPr lang="en-IN" sz="2000" dirty="0">
              <a:solidFill>
                <a:schemeClr val="tx1"/>
              </a:solidFill>
              <a:latin typeface="Bell MT" pitchFamily="18" charset="0"/>
            </a:endParaRPr>
          </a:p>
          <a:p>
            <a:pPr marL="800100" lvl="1" indent="-342900" algn="just">
              <a:buFont typeface="Wingdings" pitchFamily="2" charset="2"/>
              <a:buChar char="Ø"/>
            </a:pPr>
            <a:r>
              <a:rPr lang="en-IN" sz="1200" dirty="0">
                <a:solidFill>
                  <a:schemeClr val="tx1"/>
                </a:solidFill>
                <a:latin typeface="Bell MT" pitchFamily="18" charset="0"/>
              </a:rPr>
              <a:t>Gender of student</a:t>
            </a:r>
          </a:p>
          <a:p>
            <a:pPr marL="800100" lvl="1" indent="-342900" algn="just">
              <a:buFont typeface="Wingdings" pitchFamily="2" charset="2"/>
              <a:buChar char="Ø"/>
            </a:pPr>
            <a:r>
              <a:rPr lang="en-IN" sz="1200" dirty="0">
                <a:solidFill>
                  <a:schemeClr val="tx1"/>
                </a:solidFill>
                <a:latin typeface="Bell MT" pitchFamily="18" charset="0"/>
              </a:rPr>
              <a:t>Last qualifying degree</a:t>
            </a:r>
          </a:p>
          <a:p>
            <a:pPr marL="800100" lvl="1" indent="-342900" algn="just">
              <a:buFont typeface="Wingdings" pitchFamily="2" charset="2"/>
              <a:buChar char="Ø"/>
            </a:pPr>
            <a:r>
              <a:rPr lang="en-IN" sz="1200" dirty="0">
                <a:solidFill>
                  <a:schemeClr val="tx1"/>
                </a:solidFill>
                <a:latin typeface="Bell MT" pitchFamily="18" charset="0"/>
              </a:rPr>
              <a:t>Stream of undergraduate study</a:t>
            </a:r>
          </a:p>
          <a:p>
            <a:pPr marL="800100" lvl="1" indent="-342900" algn="just">
              <a:buFont typeface="Wingdings" pitchFamily="2" charset="2"/>
              <a:buChar char="Ø"/>
            </a:pPr>
            <a:r>
              <a:rPr lang="en-IN" sz="1200" dirty="0">
                <a:solidFill>
                  <a:schemeClr val="tx1"/>
                </a:solidFill>
                <a:latin typeface="Bell MT" pitchFamily="18" charset="0"/>
              </a:rPr>
              <a:t>Name of university</a:t>
            </a:r>
          </a:p>
          <a:p>
            <a:pPr marL="800100" lvl="1" indent="-342900" algn="just">
              <a:buFont typeface="Wingdings" pitchFamily="2" charset="2"/>
              <a:buChar char="Ø"/>
            </a:pPr>
            <a:r>
              <a:rPr lang="en-IN" sz="1200" dirty="0">
                <a:solidFill>
                  <a:schemeClr val="tx1"/>
                </a:solidFill>
                <a:latin typeface="Bell MT" pitchFamily="18" charset="0"/>
              </a:rPr>
              <a:t>Status of university</a:t>
            </a:r>
          </a:p>
          <a:p>
            <a:pPr marL="800100" lvl="1" indent="-342900" algn="just">
              <a:buFont typeface="Wingdings" pitchFamily="2" charset="2"/>
              <a:buChar char="Ø"/>
            </a:pPr>
            <a:r>
              <a:rPr lang="en-IN" sz="1200" dirty="0">
                <a:solidFill>
                  <a:schemeClr val="tx1"/>
                </a:solidFill>
                <a:latin typeface="Bell MT" pitchFamily="18" charset="0"/>
              </a:rPr>
              <a:t>CPI  at undergraduate level</a:t>
            </a:r>
          </a:p>
          <a:p>
            <a:pPr marL="800100" lvl="1" indent="-342900" algn="just">
              <a:buFont typeface="Wingdings" pitchFamily="2" charset="2"/>
              <a:buChar char="Ø"/>
            </a:pPr>
            <a:r>
              <a:rPr lang="en-IN" sz="1200" dirty="0">
                <a:solidFill>
                  <a:schemeClr val="tx1"/>
                </a:solidFill>
                <a:latin typeface="Bell MT" pitchFamily="18" charset="0"/>
              </a:rPr>
              <a:t>GATE Percentile</a:t>
            </a:r>
          </a:p>
          <a:p>
            <a:pPr marL="800100" lvl="1" indent="-342900" algn="just">
              <a:buFont typeface="Wingdings" pitchFamily="2" charset="2"/>
              <a:buChar char="Ø"/>
            </a:pPr>
            <a:r>
              <a:rPr lang="en-IN" sz="1200" dirty="0">
                <a:solidFill>
                  <a:schemeClr val="tx1"/>
                </a:solidFill>
                <a:latin typeface="Bell MT" pitchFamily="18" charset="0"/>
              </a:rPr>
              <a:t>CPI  at Post graduate </a:t>
            </a:r>
            <a:r>
              <a:rPr lang="en-IN" sz="1200" dirty="0" smtClean="0">
                <a:solidFill>
                  <a:schemeClr val="tx1"/>
                </a:solidFill>
                <a:latin typeface="Bell MT" pitchFamily="18" charset="0"/>
              </a:rPr>
              <a:t>level</a:t>
            </a:r>
          </a:p>
          <a:p>
            <a:pPr marL="800100" lvl="1" indent="-342900" algn="just">
              <a:buFont typeface="Wingdings" pitchFamily="2" charset="2"/>
              <a:buChar char="Ø"/>
            </a:pPr>
            <a:r>
              <a:rPr lang="en-IN" sz="1200" dirty="0" smtClean="0">
                <a:solidFill>
                  <a:schemeClr val="tx1"/>
                </a:solidFill>
                <a:latin typeface="Bell MT" pitchFamily="18" charset="0"/>
              </a:rPr>
              <a:t>Performance satisfaction index in PG level</a:t>
            </a:r>
            <a:endParaRPr lang="en-IN" sz="1200" dirty="0">
              <a:solidFill>
                <a:schemeClr val="tx1"/>
              </a:solidFill>
              <a:latin typeface="Bell MT" pitchFamily="18" charset="0"/>
            </a:endParaRPr>
          </a:p>
        </p:txBody>
      </p:sp>
      <p:sp>
        <p:nvSpPr>
          <p:cNvPr id="3" name="Slide Number Placeholder 2"/>
          <p:cNvSpPr>
            <a:spLocks noGrp="1"/>
          </p:cNvSpPr>
          <p:nvPr>
            <p:ph type="sldNum" sz="quarter" idx="11"/>
          </p:nvPr>
        </p:nvSpPr>
        <p:spPr/>
        <p:txBody>
          <a:bodyPr/>
          <a:lstStyle/>
          <a:p>
            <a:fld id="{F2667E25-4361-4488-9889-5430D298BBBC}" type="slidenum">
              <a:rPr lang="en-IN" smtClean="0"/>
              <a:pPr/>
              <a:t>4</a:t>
            </a:fld>
            <a:endParaRPr lang="en-IN"/>
          </a:p>
        </p:txBody>
      </p:sp>
    </p:spTree>
    <p:extLst>
      <p:ext uri="{BB962C8B-B14F-4D97-AF65-F5344CB8AC3E}">
        <p14:creationId xmlns:p14="http://schemas.microsoft.com/office/powerpoint/2010/main" val="32506693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260000" y="215875"/>
            <a:ext cx="6624000" cy="483667"/>
          </a:xfrm>
        </p:spPr>
        <p:style>
          <a:lnRef idx="1">
            <a:schemeClr val="accent6"/>
          </a:lnRef>
          <a:fillRef idx="2">
            <a:schemeClr val="accent6"/>
          </a:fillRef>
          <a:effectRef idx="1">
            <a:schemeClr val="accent6"/>
          </a:effectRef>
          <a:fontRef idx="minor">
            <a:schemeClr val="dk1"/>
          </a:fontRef>
        </p:style>
        <p:txBody>
          <a:bodyPr/>
          <a:lstStyle/>
          <a:p>
            <a:r>
              <a:rPr lang="en-IN" sz="2800" b="1" dirty="0" smtClean="0">
                <a:effectLst/>
                <a:latin typeface="Modern No. 20" pitchFamily="18" charset="0"/>
              </a:rPr>
              <a:t>Survey Form</a:t>
            </a:r>
            <a:endParaRPr lang="en-IN" sz="2800" dirty="0">
              <a:effectLst/>
              <a:latin typeface="Modern No. 20" pitchFamily="18" charset="0"/>
            </a:endParaRPr>
          </a:p>
        </p:txBody>
      </p:sp>
      <p:sp>
        <p:nvSpPr>
          <p:cNvPr id="3" name="Slide Number Placeholder 2"/>
          <p:cNvSpPr>
            <a:spLocks noGrp="1"/>
          </p:cNvSpPr>
          <p:nvPr>
            <p:ph type="sldNum" sz="quarter" idx="11"/>
          </p:nvPr>
        </p:nvSpPr>
        <p:spPr/>
        <p:txBody>
          <a:bodyPr/>
          <a:lstStyle/>
          <a:p>
            <a:fld id="{F2667E25-4361-4488-9889-5430D298BBBC}" type="slidenum">
              <a:rPr lang="en-IN" smtClean="0"/>
              <a:pPr/>
              <a:t>5</a:t>
            </a:fld>
            <a:endParaRPr lang="en-IN"/>
          </a:p>
        </p:txBody>
      </p:sp>
      <p:pic>
        <p:nvPicPr>
          <p:cNvPr id="7" name="Picture 6" descr="C:\Users\Pinaki Dey\Desktop\Survey_Form.png"/>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798737" y="772038"/>
            <a:ext cx="3546526" cy="4176000"/>
          </a:xfrm>
          <a:prstGeom prst="rect">
            <a:avLst/>
          </a:prstGeom>
          <a:noFill/>
          <a:ln>
            <a:noFill/>
          </a:ln>
        </p:spPr>
      </p:pic>
    </p:spTree>
    <p:extLst>
      <p:ext uri="{BB962C8B-B14F-4D97-AF65-F5344CB8AC3E}">
        <p14:creationId xmlns:p14="http://schemas.microsoft.com/office/powerpoint/2010/main" val="20942136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260000" y="215875"/>
            <a:ext cx="6624000" cy="483667"/>
          </a:xfrm>
        </p:spPr>
        <p:style>
          <a:lnRef idx="1">
            <a:schemeClr val="accent6"/>
          </a:lnRef>
          <a:fillRef idx="2">
            <a:schemeClr val="accent6"/>
          </a:fillRef>
          <a:effectRef idx="1">
            <a:schemeClr val="accent6"/>
          </a:effectRef>
          <a:fontRef idx="minor">
            <a:schemeClr val="dk1"/>
          </a:fontRef>
        </p:style>
        <p:txBody>
          <a:bodyPr/>
          <a:lstStyle/>
          <a:p>
            <a:r>
              <a:rPr lang="en-IN" sz="2800" b="1" dirty="0">
                <a:effectLst/>
                <a:latin typeface="Modern No. 20" pitchFamily="18" charset="0"/>
              </a:rPr>
              <a:t>Statistical Analysis</a:t>
            </a:r>
            <a:endParaRPr lang="en-IN" sz="2800" dirty="0">
              <a:effectLst/>
              <a:latin typeface="Modern No. 20" pitchFamily="18" charset="0"/>
            </a:endParaRPr>
          </a:p>
        </p:txBody>
      </p:sp>
      <p:sp>
        <p:nvSpPr>
          <p:cNvPr id="6" name="Subtitle 5"/>
          <p:cNvSpPr>
            <a:spLocks noGrp="1"/>
          </p:cNvSpPr>
          <p:nvPr>
            <p:ph type="subTitle" idx="1"/>
          </p:nvPr>
        </p:nvSpPr>
        <p:spPr>
          <a:xfrm>
            <a:off x="1260000" y="987574"/>
            <a:ext cx="3312000" cy="432048"/>
          </a:xfrm>
        </p:spPr>
        <p:style>
          <a:lnRef idx="2">
            <a:schemeClr val="accent2"/>
          </a:lnRef>
          <a:fillRef idx="1">
            <a:schemeClr val="lt1"/>
          </a:fillRef>
          <a:effectRef idx="0">
            <a:schemeClr val="accent2"/>
          </a:effectRef>
          <a:fontRef idx="minor">
            <a:schemeClr val="dk1"/>
          </a:fontRef>
        </p:style>
        <p:txBody>
          <a:bodyPr>
            <a:normAutofit/>
          </a:bodyPr>
          <a:lstStyle/>
          <a:p>
            <a:pPr algn="just"/>
            <a:r>
              <a:rPr lang="en-IN" sz="2200" dirty="0">
                <a:solidFill>
                  <a:schemeClr val="tx1"/>
                </a:solidFill>
                <a:latin typeface="Bell MT" pitchFamily="18" charset="0"/>
              </a:rPr>
              <a:t>Methods &amp; </a:t>
            </a:r>
            <a:r>
              <a:rPr lang="en-IN" sz="2200" dirty="0" smtClean="0">
                <a:solidFill>
                  <a:schemeClr val="tx1"/>
                </a:solidFill>
                <a:latin typeface="Bell MT" pitchFamily="18" charset="0"/>
              </a:rPr>
              <a:t>Justification</a:t>
            </a:r>
          </a:p>
        </p:txBody>
      </p:sp>
      <p:sp>
        <p:nvSpPr>
          <p:cNvPr id="3" name="Slide Number Placeholder 2"/>
          <p:cNvSpPr>
            <a:spLocks noGrp="1"/>
          </p:cNvSpPr>
          <p:nvPr>
            <p:ph type="sldNum" sz="quarter" idx="11"/>
          </p:nvPr>
        </p:nvSpPr>
        <p:spPr/>
        <p:txBody>
          <a:bodyPr/>
          <a:lstStyle/>
          <a:p>
            <a:fld id="{F2667E25-4361-4488-9889-5430D298BBBC}" type="slidenum">
              <a:rPr lang="en-IN" smtClean="0"/>
              <a:pPr/>
              <a:t>6</a:t>
            </a:fld>
            <a:endParaRPr lang="en-IN"/>
          </a:p>
        </p:txBody>
      </p:sp>
      <p:sp>
        <p:nvSpPr>
          <p:cNvPr id="7" name="Subtitle 5"/>
          <p:cNvSpPr txBox="1">
            <a:spLocks/>
          </p:cNvSpPr>
          <p:nvPr/>
        </p:nvSpPr>
        <p:spPr>
          <a:xfrm>
            <a:off x="1260000" y="1779662"/>
            <a:ext cx="6624000" cy="259228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1pPr>
            <a:lvl2pPr marL="4572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3pPr>
            <a:lvl4pPr marL="13716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7pPr>
            <a:lvl8pPr marL="32004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9pPr>
          </a:lstStyle>
          <a:p>
            <a:pPr algn="just"/>
            <a:r>
              <a:rPr lang="en-IN" sz="2000" dirty="0">
                <a:solidFill>
                  <a:schemeClr val="tx1"/>
                </a:solidFill>
                <a:latin typeface="Bell MT" pitchFamily="18" charset="0"/>
              </a:rPr>
              <a:t>1</a:t>
            </a:r>
            <a:r>
              <a:rPr lang="en-IN" sz="2000" dirty="0" smtClean="0">
                <a:solidFill>
                  <a:schemeClr val="tx1"/>
                </a:solidFill>
                <a:latin typeface="Bell MT" pitchFamily="18" charset="0"/>
              </a:rPr>
              <a:t>) One </a:t>
            </a:r>
            <a:r>
              <a:rPr lang="en-IN" sz="2000" dirty="0">
                <a:solidFill>
                  <a:schemeClr val="tx1"/>
                </a:solidFill>
                <a:latin typeface="Bell MT" pitchFamily="18" charset="0"/>
              </a:rPr>
              <a:t>way </a:t>
            </a:r>
            <a:r>
              <a:rPr lang="en-IN" sz="2000" dirty="0" smtClean="0">
                <a:solidFill>
                  <a:schemeClr val="tx1"/>
                </a:solidFill>
                <a:latin typeface="Bell MT" pitchFamily="18" charset="0"/>
              </a:rPr>
              <a:t>ANOVA --- Single source of variation</a:t>
            </a:r>
            <a:endParaRPr lang="en-IN" sz="2000" dirty="0">
              <a:solidFill>
                <a:schemeClr val="tx1"/>
              </a:solidFill>
              <a:latin typeface="Bell MT" pitchFamily="18" charset="0"/>
            </a:endParaRPr>
          </a:p>
          <a:p>
            <a:pPr algn="just"/>
            <a:r>
              <a:rPr lang="en-IN" sz="2000" dirty="0">
                <a:solidFill>
                  <a:schemeClr val="tx1"/>
                </a:solidFill>
                <a:latin typeface="Bell MT" pitchFamily="18" charset="0"/>
              </a:rPr>
              <a:t>2</a:t>
            </a:r>
            <a:r>
              <a:rPr lang="en-IN" sz="2000" dirty="0" smtClean="0">
                <a:solidFill>
                  <a:schemeClr val="tx1"/>
                </a:solidFill>
                <a:latin typeface="Bell MT" pitchFamily="18" charset="0"/>
              </a:rPr>
              <a:t>) Two </a:t>
            </a:r>
            <a:r>
              <a:rPr lang="en-IN" sz="2000" dirty="0">
                <a:solidFill>
                  <a:schemeClr val="tx1"/>
                </a:solidFill>
                <a:latin typeface="Bell MT" pitchFamily="18" charset="0"/>
              </a:rPr>
              <a:t>way </a:t>
            </a:r>
            <a:r>
              <a:rPr lang="en-IN" sz="2000" dirty="0" smtClean="0">
                <a:solidFill>
                  <a:schemeClr val="tx1"/>
                </a:solidFill>
                <a:latin typeface="Bell MT" pitchFamily="18" charset="0"/>
              </a:rPr>
              <a:t>ANOVA --- Multiple sources of variation</a:t>
            </a:r>
            <a:endParaRPr lang="en-IN" sz="2000" dirty="0">
              <a:solidFill>
                <a:schemeClr val="tx1"/>
              </a:solidFill>
              <a:latin typeface="Bell MT" pitchFamily="18" charset="0"/>
            </a:endParaRPr>
          </a:p>
          <a:p>
            <a:pPr algn="just"/>
            <a:r>
              <a:rPr lang="en-IN" sz="2000" dirty="0">
                <a:solidFill>
                  <a:schemeClr val="tx1"/>
                </a:solidFill>
                <a:latin typeface="Bell MT" pitchFamily="18" charset="0"/>
              </a:rPr>
              <a:t>3</a:t>
            </a:r>
            <a:r>
              <a:rPr lang="en-IN" sz="2000" dirty="0" smtClean="0">
                <a:solidFill>
                  <a:schemeClr val="tx1"/>
                </a:solidFill>
                <a:latin typeface="Bell MT" pitchFamily="18" charset="0"/>
              </a:rPr>
              <a:t>) Regression --- Prediction</a:t>
            </a:r>
            <a:endParaRPr lang="en-IN" sz="2000" dirty="0">
              <a:solidFill>
                <a:schemeClr val="tx1"/>
              </a:solidFill>
              <a:latin typeface="Bell MT" pitchFamily="18" charset="0"/>
            </a:endParaRPr>
          </a:p>
          <a:p>
            <a:pPr algn="just"/>
            <a:r>
              <a:rPr lang="en-IN" sz="2000" dirty="0">
                <a:solidFill>
                  <a:schemeClr val="tx1"/>
                </a:solidFill>
                <a:latin typeface="Bell MT" pitchFamily="18" charset="0"/>
              </a:rPr>
              <a:t>4</a:t>
            </a:r>
            <a:r>
              <a:rPr lang="en-IN" sz="2000" dirty="0" smtClean="0">
                <a:solidFill>
                  <a:schemeClr val="tx1"/>
                </a:solidFill>
                <a:latin typeface="Bell MT" pitchFamily="18" charset="0"/>
              </a:rPr>
              <a:t>) Box </a:t>
            </a:r>
            <a:r>
              <a:rPr lang="en-IN" sz="2000" dirty="0">
                <a:solidFill>
                  <a:schemeClr val="tx1"/>
                </a:solidFill>
                <a:latin typeface="Bell MT" pitchFamily="18" charset="0"/>
              </a:rPr>
              <a:t>Plot</a:t>
            </a:r>
          </a:p>
        </p:txBody>
      </p:sp>
    </p:spTree>
    <p:extLst>
      <p:ext uri="{BB962C8B-B14F-4D97-AF65-F5344CB8AC3E}">
        <p14:creationId xmlns:p14="http://schemas.microsoft.com/office/powerpoint/2010/main" val="30510422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260000" y="215875"/>
            <a:ext cx="6624000" cy="483667"/>
          </a:xfrm>
        </p:spPr>
        <p:style>
          <a:lnRef idx="1">
            <a:schemeClr val="accent6"/>
          </a:lnRef>
          <a:fillRef idx="2">
            <a:schemeClr val="accent6"/>
          </a:fillRef>
          <a:effectRef idx="1">
            <a:schemeClr val="accent6"/>
          </a:effectRef>
          <a:fontRef idx="minor">
            <a:schemeClr val="dk1"/>
          </a:fontRef>
        </p:style>
        <p:txBody>
          <a:bodyPr/>
          <a:lstStyle/>
          <a:p>
            <a:r>
              <a:rPr lang="en-IN" sz="2800" b="1" dirty="0">
                <a:effectLst/>
                <a:latin typeface="Modern No. 20" pitchFamily="18" charset="0"/>
              </a:rPr>
              <a:t>Statistical Analysis</a:t>
            </a:r>
            <a:endParaRPr lang="en-IN" sz="2800" dirty="0">
              <a:effectLst/>
              <a:latin typeface="Modern No. 20" pitchFamily="18" charset="0"/>
            </a:endParaRPr>
          </a:p>
        </p:txBody>
      </p:sp>
      <p:sp>
        <p:nvSpPr>
          <p:cNvPr id="6" name="Subtitle 5"/>
          <p:cNvSpPr>
            <a:spLocks noGrp="1"/>
          </p:cNvSpPr>
          <p:nvPr>
            <p:ph type="subTitle" idx="1"/>
          </p:nvPr>
        </p:nvSpPr>
        <p:spPr>
          <a:xfrm>
            <a:off x="1260000" y="987574"/>
            <a:ext cx="3312000" cy="432048"/>
          </a:xfrm>
        </p:spPr>
        <p:style>
          <a:lnRef idx="2">
            <a:schemeClr val="accent2"/>
          </a:lnRef>
          <a:fillRef idx="1">
            <a:schemeClr val="lt1"/>
          </a:fillRef>
          <a:effectRef idx="0">
            <a:schemeClr val="accent2"/>
          </a:effectRef>
          <a:fontRef idx="minor">
            <a:schemeClr val="dk1"/>
          </a:fontRef>
        </p:style>
        <p:txBody>
          <a:bodyPr>
            <a:normAutofit/>
          </a:bodyPr>
          <a:lstStyle/>
          <a:p>
            <a:pPr algn="just"/>
            <a:r>
              <a:rPr lang="en-IN" sz="2200" dirty="0">
                <a:solidFill>
                  <a:schemeClr val="tx1"/>
                </a:solidFill>
                <a:latin typeface="Bell MT" pitchFamily="18" charset="0"/>
              </a:rPr>
              <a:t>Analysis and Results</a:t>
            </a:r>
          </a:p>
        </p:txBody>
      </p:sp>
      <p:sp>
        <p:nvSpPr>
          <p:cNvPr id="3" name="Slide Number Placeholder 2"/>
          <p:cNvSpPr>
            <a:spLocks noGrp="1"/>
          </p:cNvSpPr>
          <p:nvPr>
            <p:ph type="sldNum" sz="quarter" idx="11"/>
          </p:nvPr>
        </p:nvSpPr>
        <p:spPr/>
        <p:txBody>
          <a:bodyPr/>
          <a:lstStyle/>
          <a:p>
            <a:fld id="{F2667E25-4361-4488-9889-5430D298BBBC}" type="slidenum">
              <a:rPr lang="en-IN" smtClean="0"/>
              <a:pPr/>
              <a:t>7</a:t>
            </a:fld>
            <a:endParaRPr lang="en-IN"/>
          </a:p>
        </p:txBody>
      </p:sp>
      <p:sp>
        <p:nvSpPr>
          <p:cNvPr id="7" name="Subtitle 5"/>
          <p:cNvSpPr txBox="1">
            <a:spLocks/>
          </p:cNvSpPr>
          <p:nvPr/>
        </p:nvSpPr>
        <p:spPr>
          <a:xfrm>
            <a:off x="1260000" y="1779662"/>
            <a:ext cx="6624000" cy="2592288"/>
          </a:xfrm>
          <a:prstGeom prst="rect">
            <a:avLst/>
          </a:prstGeom>
        </p:spPr>
        <p:txBody>
          <a:bodyPr vert="horz" lIns="91440" tIns="45720" rIns="91440" bIns="45720" rtlCol="0">
            <a:normAutofit fontScale="85000" lnSpcReduction="20000"/>
          </a:bodyPr>
          <a:lstStyle>
            <a:lvl1pPr marL="0" indent="0" algn="ctr" defTabSz="914400"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1pPr>
            <a:lvl2pPr marL="4572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3pPr>
            <a:lvl4pPr marL="13716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7pPr>
            <a:lvl8pPr marL="32004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9pPr>
          </a:lstStyle>
          <a:p>
            <a:pPr algn="just"/>
            <a:r>
              <a:rPr lang="en-IN" sz="2000" dirty="0">
                <a:solidFill>
                  <a:schemeClr val="tx1"/>
                </a:solidFill>
                <a:latin typeface="Bell MT" pitchFamily="18" charset="0"/>
              </a:rPr>
              <a:t>1</a:t>
            </a:r>
            <a:r>
              <a:rPr lang="en-IN" sz="2000" dirty="0" smtClean="0">
                <a:solidFill>
                  <a:schemeClr val="tx1"/>
                </a:solidFill>
                <a:latin typeface="Bell MT" pitchFamily="18" charset="0"/>
              </a:rPr>
              <a:t>) 1- </a:t>
            </a:r>
            <a:r>
              <a:rPr lang="en-IN" sz="2000" dirty="0">
                <a:solidFill>
                  <a:schemeClr val="tx1"/>
                </a:solidFill>
                <a:latin typeface="Bell MT" pitchFamily="18" charset="0"/>
              </a:rPr>
              <a:t>way </a:t>
            </a:r>
            <a:r>
              <a:rPr lang="en-IN" sz="2000" dirty="0" smtClean="0">
                <a:solidFill>
                  <a:schemeClr val="tx1"/>
                </a:solidFill>
                <a:latin typeface="Bell MT" pitchFamily="18" charset="0"/>
              </a:rPr>
              <a:t>ANOVA: 	Stream </a:t>
            </a:r>
            <a:r>
              <a:rPr lang="en-IN" sz="2000" dirty="0">
                <a:solidFill>
                  <a:schemeClr val="tx1"/>
                </a:solidFill>
                <a:latin typeface="Bell MT" pitchFamily="18" charset="0"/>
              </a:rPr>
              <a:t>in UG </a:t>
            </a:r>
            <a:r>
              <a:rPr lang="en-IN" sz="2000" dirty="0" smtClean="0">
                <a:solidFill>
                  <a:schemeClr val="tx1"/>
                </a:solidFill>
                <a:latin typeface="Bell MT" pitchFamily="18" charset="0"/>
              </a:rPr>
              <a:t>vs. PG CPI</a:t>
            </a:r>
            <a:endParaRPr lang="en-IN" sz="2000" dirty="0">
              <a:solidFill>
                <a:schemeClr val="tx1"/>
              </a:solidFill>
              <a:latin typeface="Bell MT" pitchFamily="18" charset="0"/>
            </a:endParaRPr>
          </a:p>
          <a:p>
            <a:pPr algn="just"/>
            <a:r>
              <a:rPr lang="en-IN" sz="2000" dirty="0">
                <a:solidFill>
                  <a:schemeClr val="tx1"/>
                </a:solidFill>
                <a:latin typeface="Bell MT" pitchFamily="18" charset="0"/>
              </a:rPr>
              <a:t>2</a:t>
            </a:r>
            <a:r>
              <a:rPr lang="en-IN" sz="2000" dirty="0" smtClean="0">
                <a:solidFill>
                  <a:schemeClr val="tx1"/>
                </a:solidFill>
                <a:latin typeface="Bell MT" pitchFamily="18" charset="0"/>
              </a:rPr>
              <a:t>) 1- </a:t>
            </a:r>
            <a:r>
              <a:rPr lang="en-IN" sz="2000" dirty="0">
                <a:solidFill>
                  <a:schemeClr val="tx1"/>
                </a:solidFill>
                <a:latin typeface="Bell MT" pitchFamily="18" charset="0"/>
              </a:rPr>
              <a:t>way </a:t>
            </a:r>
            <a:r>
              <a:rPr lang="en-IN" sz="2000" dirty="0" smtClean="0">
                <a:solidFill>
                  <a:schemeClr val="tx1"/>
                </a:solidFill>
                <a:latin typeface="Bell MT" pitchFamily="18" charset="0"/>
              </a:rPr>
              <a:t>ANOVA: 	Status </a:t>
            </a:r>
            <a:r>
              <a:rPr lang="en-IN" sz="2000" dirty="0">
                <a:solidFill>
                  <a:schemeClr val="tx1"/>
                </a:solidFill>
                <a:latin typeface="Bell MT" pitchFamily="18" charset="0"/>
              </a:rPr>
              <a:t>of UG University vs. PG CPI </a:t>
            </a:r>
            <a:endParaRPr lang="en-IN" sz="2000" dirty="0" smtClean="0">
              <a:solidFill>
                <a:schemeClr val="tx1"/>
              </a:solidFill>
              <a:latin typeface="Bell MT" pitchFamily="18" charset="0"/>
            </a:endParaRPr>
          </a:p>
          <a:p>
            <a:pPr algn="just"/>
            <a:r>
              <a:rPr lang="en-IN" sz="2000" dirty="0" smtClean="0">
                <a:solidFill>
                  <a:schemeClr val="tx1"/>
                </a:solidFill>
                <a:latin typeface="Bell MT" pitchFamily="18" charset="0"/>
              </a:rPr>
              <a:t>3) 1-way </a:t>
            </a:r>
            <a:r>
              <a:rPr lang="en-IN" sz="2000" dirty="0">
                <a:solidFill>
                  <a:schemeClr val="tx1"/>
                </a:solidFill>
                <a:latin typeface="Bell MT" pitchFamily="18" charset="0"/>
              </a:rPr>
              <a:t>ANOVA: </a:t>
            </a:r>
            <a:r>
              <a:rPr lang="en-IN" sz="2000" dirty="0" smtClean="0">
                <a:solidFill>
                  <a:schemeClr val="tx1"/>
                </a:solidFill>
                <a:latin typeface="Bell MT" pitchFamily="18" charset="0"/>
              </a:rPr>
              <a:t>	Gender </a:t>
            </a:r>
            <a:r>
              <a:rPr lang="en-IN" sz="2000" dirty="0">
                <a:solidFill>
                  <a:schemeClr val="tx1"/>
                </a:solidFill>
                <a:latin typeface="Bell MT" pitchFamily="18" charset="0"/>
              </a:rPr>
              <a:t>vs. PG CPI </a:t>
            </a:r>
            <a:endParaRPr lang="en-IN" sz="2000" dirty="0" smtClean="0">
              <a:solidFill>
                <a:schemeClr val="tx1"/>
              </a:solidFill>
              <a:latin typeface="Bell MT" pitchFamily="18" charset="0"/>
            </a:endParaRPr>
          </a:p>
          <a:p>
            <a:pPr algn="just"/>
            <a:r>
              <a:rPr lang="en-IN" sz="2000" dirty="0" smtClean="0">
                <a:solidFill>
                  <a:schemeClr val="tx1"/>
                </a:solidFill>
                <a:latin typeface="Bell MT" pitchFamily="18" charset="0"/>
              </a:rPr>
              <a:t>4) 2-way </a:t>
            </a:r>
            <a:r>
              <a:rPr lang="en-IN" sz="2000" dirty="0">
                <a:solidFill>
                  <a:schemeClr val="tx1"/>
                </a:solidFill>
                <a:latin typeface="Bell MT" pitchFamily="18" charset="0"/>
              </a:rPr>
              <a:t>ANOVA</a:t>
            </a:r>
            <a:r>
              <a:rPr lang="en-IN" sz="2000" dirty="0" smtClean="0">
                <a:solidFill>
                  <a:schemeClr val="tx1"/>
                </a:solidFill>
                <a:latin typeface="Bell MT" pitchFamily="18" charset="0"/>
              </a:rPr>
              <a:t>: 	GATE </a:t>
            </a:r>
            <a:r>
              <a:rPr lang="en-IN" sz="2000" dirty="0">
                <a:solidFill>
                  <a:schemeClr val="tx1"/>
                </a:solidFill>
                <a:latin typeface="Bell MT" pitchFamily="18" charset="0"/>
              </a:rPr>
              <a:t>Percentile and UG CPI vs. PG CPI</a:t>
            </a:r>
          </a:p>
          <a:p>
            <a:pPr algn="just"/>
            <a:r>
              <a:rPr lang="en-IN" sz="2000" dirty="0">
                <a:solidFill>
                  <a:schemeClr val="tx1"/>
                </a:solidFill>
                <a:latin typeface="Bell MT" pitchFamily="18" charset="0"/>
              </a:rPr>
              <a:t>5</a:t>
            </a:r>
            <a:r>
              <a:rPr lang="en-IN" sz="2000" dirty="0" smtClean="0">
                <a:solidFill>
                  <a:schemeClr val="tx1"/>
                </a:solidFill>
                <a:latin typeface="Bell MT" pitchFamily="18" charset="0"/>
              </a:rPr>
              <a:t>) 2-way </a:t>
            </a:r>
            <a:r>
              <a:rPr lang="en-IN" sz="2000" dirty="0">
                <a:solidFill>
                  <a:schemeClr val="tx1"/>
                </a:solidFill>
                <a:latin typeface="Bell MT" pitchFamily="18" charset="0"/>
              </a:rPr>
              <a:t>ANOVA: </a:t>
            </a:r>
            <a:r>
              <a:rPr lang="en-IN" sz="2000" dirty="0" smtClean="0">
                <a:solidFill>
                  <a:schemeClr val="tx1"/>
                </a:solidFill>
                <a:latin typeface="Bell MT" pitchFamily="18" charset="0"/>
              </a:rPr>
              <a:t>	Gender </a:t>
            </a:r>
            <a:r>
              <a:rPr lang="en-IN" sz="2000" dirty="0">
                <a:solidFill>
                  <a:schemeClr val="tx1"/>
                </a:solidFill>
                <a:latin typeface="Bell MT" pitchFamily="18" charset="0"/>
              </a:rPr>
              <a:t>and UG stream vs. PG CPI </a:t>
            </a:r>
            <a:endParaRPr lang="en-IN" sz="2000" dirty="0" smtClean="0">
              <a:solidFill>
                <a:schemeClr val="tx1"/>
              </a:solidFill>
              <a:latin typeface="Bell MT" pitchFamily="18" charset="0"/>
            </a:endParaRPr>
          </a:p>
          <a:p>
            <a:pPr algn="just"/>
            <a:r>
              <a:rPr lang="en-IN" sz="2000" dirty="0" smtClean="0">
                <a:solidFill>
                  <a:schemeClr val="tx1"/>
                </a:solidFill>
                <a:latin typeface="Bell MT" pitchFamily="18" charset="0"/>
              </a:rPr>
              <a:t>6) 2-way </a:t>
            </a:r>
            <a:r>
              <a:rPr lang="en-IN" sz="2000" dirty="0">
                <a:solidFill>
                  <a:schemeClr val="tx1"/>
                </a:solidFill>
                <a:latin typeface="Bell MT" pitchFamily="18" charset="0"/>
              </a:rPr>
              <a:t>ANOVA: </a:t>
            </a:r>
            <a:r>
              <a:rPr lang="en-IN" sz="2000" dirty="0" smtClean="0">
                <a:solidFill>
                  <a:schemeClr val="tx1"/>
                </a:solidFill>
                <a:latin typeface="Bell MT" pitchFamily="18" charset="0"/>
              </a:rPr>
              <a:t>	Gender </a:t>
            </a:r>
            <a:r>
              <a:rPr lang="en-IN" sz="2000" dirty="0">
                <a:solidFill>
                  <a:schemeClr val="tx1"/>
                </a:solidFill>
                <a:latin typeface="Bell MT" pitchFamily="18" charset="0"/>
              </a:rPr>
              <a:t>and </a:t>
            </a:r>
            <a:r>
              <a:rPr lang="en-IN" sz="2000" dirty="0" smtClean="0">
                <a:solidFill>
                  <a:schemeClr val="tx1"/>
                </a:solidFill>
                <a:latin typeface="Bell MT" pitchFamily="18" charset="0"/>
              </a:rPr>
              <a:t>Status </a:t>
            </a:r>
            <a:r>
              <a:rPr lang="en-IN" sz="2000" dirty="0">
                <a:solidFill>
                  <a:schemeClr val="tx1"/>
                </a:solidFill>
                <a:latin typeface="Bell MT" pitchFamily="18" charset="0"/>
              </a:rPr>
              <a:t>of UG university vs. PG CPI </a:t>
            </a:r>
            <a:endParaRPr lang="en-IN" sz="2000" dirty="0" smtClean="0">
              <a:solidFill>
                <a:schemeClr val="tx1"/>
              </a:solidFill>
              <a:latin typeface="Bell MT" pitchFamily="18" charset="0"/>
            </a:endParaRPr>
          </a:p>
          <a:p>
            <a:pPr algn="just"/>
            <a:r>
              <a:rPr lang="en-IN" sz="2000" dirty="0" smtClean="0">
                <a:solidFill>
                  <a:schemeClr val="tx1"/>
                </a:solidFill>
                <a:latin typeface="Bell MT" pitchFamily="18" charset="0"/>
              </a:rPr>
              <a:t>7) 2-way </a:t>
            </a:r>
            <a:r>
              <a:rPr lang="en-IN" sz="2000" dirty="0">
                <a:solidFill>
                  <a:schemeClr val="tx1"/>
                </a:solidFill>
                <a:latin typeface="Bell MT" pitchFamily="18" charset="0"/>
              </a:rPr>
              <a:t>ANOVA: </a:t>
            </a:r>
            <a:r>
              <a:rPr lang="en-IN" sz="2000" dirty="0" smtClean="0">
                <a:solidFill>
                  <a:schemeClr val="tx1"/>
                </a:solidFill>
                <a:latin typeface="Bell MT" pitchFamily="18" charset="0"/>
              </a:rPr>
              <a:t>	Gender </a:t>
            </a:r>
            <a:r>
              <a:rPr lang="en-IN" sz="2000" dirty="0">
                <a:solidFill>
                  <a:schemeClr val="tx1"/>
                </a:solidFill>
                <a:latin typeface="Bell MT" pitchFamily="18" charset="0"/>
              </a:rPr>
              <a:t>and PG CPI vs. </a:t>
            </a:r>
            <a:r>
              <a:rPr lang="en-IN" sz="2000" dirty="0" smtClean="0">
                <a:solidFill>
                  <a:schemeClr val="tx1"/>
                </a:solidFill>
                <a:latin typeface="Bell MT" pitchFamily="18" charset="0"/>
              </a:rPr>
              <a:t>Satisfaction Level</a:t>
            </a:r>
            <a:endParaRPr lang="en-IN" sz="2000" dirty="0">
              <a:solidFill>
                <a:schemeClr val="tx1"/>
              </a:solidFill>
              <a:latin typeface="Bell MT" pitchFamily="18" charset="0"/>
            </a:endParaRPr>
          </a:p>
          <a:p>
            <a:pPr algn="just"/>
            <a:r>
              <a:rPr lang="en-IN" sz="2000" dirty="0">
                <a:solidFill>
                  <a:schemeClr val="tx1"/>
                </a:solidFill>
                <a:latin typeface="Bell MT" pitchFamily="18" charset="0"/>
              </a:rPr>
              <a:t>8</a:t>
            </a:r>
            <a:r>
              <a:rPr lang="en-IN" sz="2000" dirty="0" smtClean="0">
                <a:solidFill>
                  <a:schemeClr val="tx1"/>
                </a:solidFill>
                <a:latin typeface="Bell MT" pitchFamily="18" charset="0"/>
              </a:rPr>
              <a:t>) Regression </a:t>
            </a:r>
            <a:r>
              <a:rPr lang="en-IN" sz="2000" dirty="0">
                <a:solidFill>
                  <a:schemeClr val="tx1"/>
                </a:solidFill>
                <a:latin typeface="Bell MT" pitchFamily="18" charset="0"/>
              </a:rPr>
              <a:t>Analysis</a:t>
            </a:r>
            <a:r>
              <a:rPr lang="en-IN" sz="2000" dirty="0" smtClean="0">
                <a:solidFill>
                  <a:schemeClr val="tx1"/>
                </a:solidFill>
                <a:latin typeface="Bell MT" pitchFamily="18" charset="0"/>
              </a:rPr>
              <a:t>: a</a:t>
            </a:r>
            <a:r>
              <a:rPr lang="en-IN" sz="2000" dirty="0">
                <a:solidFill>
                  <a:schemeClr val="tx1"/>
                </a:solidFill>
                <a:latin typeface="Bell MT" pitchFamily="18" charset="0"/>
              </a:rPr>
              <a:t>) UG CPI and PG CPI</a:t>
            </a:r>
          </a:p>
          <a:p>
            <a:pPr algn="just"/>
            <a:r>
              <a:rPr lang="en-IN" sz="2000" dirty="0">
                <a:solidFill>
                  <a:schemeClr val="tx1"/>
                </a:solidFill>
                <a:latin typeface="Bell MT" pitchFamily="18" charset="0"/>
              </a:rPr>
              <a:t>                                      </a:t>
            </a:r>
            <a:r>
              <a:rPr lang="en-IN" sz="2000" dirty="0" smtClean="0">
                <a:solidFill>
                  <a:schemeClr val="tx1"/>
                </a:solidFill>
                <a:latin typeface="Bell MT" pitchFamily="18" charset="0"/>
              </a:rPr>
              <a:t> b) GATE </a:t>
            </a:r>
            <a:r>
              <a:rPr lang="en-IN" sz="2000" dirty="0">
                <a:solidFill>
                  <a:schemeClr val="tx1"/>
                </a:solidFill>
                <a:latin typeface="Bell MT" pitchFamily="18" charset="0"/>
              </a:rPr>
              <a:t>Percentile and PG CPI</a:t>
            </a:r>
          </a:p>
        </p:txBody>
      </p:sp>
    </p:spTree>
    <p:extLst>
      <p:ext uri="{BB962C8B-B14F-4D97-AF65-F5344CB8AC3E}">
        <p14:creationId xmlns:p14="http://schemas.microsoft.com/office/powerpoint/2010/main" val="683655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260000" y="215875"/>
            <a:ext cx="6624000" cy="411659"/>
          </a:xfrm>
        </p:spPr>
        <p:style>
          <a:lnRef idx="2">
            <a:schemeClr val="accent6"/>
          </a:lnRef>
          <a:fillRef idx="1">
            <a:schemeClr val="lt1"/>
          </a:fillRef>
          <a:effectRef idx="0">
            <a:schemeClr val="accent6"/>
          </a:effectRef>
          <a:fontRef idx="minor">
            <a:schemeClr val="dk1"/>
          </a:fontRef>
        </p:style>
        <p:txBody>
          <a:bodyPr/>
          <a:lstStyle/>
          <a:p>
            <a:r>
              <a:rPr lang="en-IN" sz="2000" b="1" dirty="0" smtClean="0">
                <a:effectLst/>
                <a:latin typeface="Modern No. 20" pitchFamily="18" charset="0"/>
              </a:rPr>
              <a:t>1- </a:t>
            </a:r>
            <a:r>
              <a:rPr lang="en-IN" sz="2000" b="1" dirty="0">
                <a:effectLst/>
                <a:latin typeface="Modern No. 20" pitchFamily="18" charset="0"/>
              </a:rPr>
              <a:t>way ANOVA: </a:t>
            </a:r>
            <a:r>
              <a:rPr lang="en-IN" sz="2000" b="1" dirty="0" smtClean="0">
                <a:effectLst/>
                <a:latin typeface="Modern No. 20" pitchFamily="18" charset="0"/>
              </a:rPr>
              <a:t>Stream </a:t>
            </a:r>
            <a:r>
              <a:rPr lang="en-IN" sz="2000" b="1" dirty="0">
                <a:effectLst/>
                <a:latin typeface="Modern No. 20" pitchFamily="18" charset="0"/>
              </a:rPr>
              <a:t>in UG vs. PG CPI</a:t>
            </a:r>
          </a:p>
        </p:txBody>
      </p:sp>
      <p:sp>
        <p:nvSpPr>
          <p:cNvPr id="3" name="Slide Number Placeholder 2"/>
          <p:cNvSpPr>
            <a:spLocks noGrp="1"/>
          </p:cNvSpPr>
          <p:nvPr>
            <p:ph type="sldNum" sz="quarter" idx="11"/>
          </p:nvPr>
        </p:nvSpPr>
        <p:spPr/>
        <p:txBody>
          <a:bodyPr/>
          <a:lstStyle/>
          <a:p>
            <a:fld id="{F2667E25-4361-4488-9889-5430D298BBBC}" type="slidenum">
              <a:rPr lang="en-IN" smtClean="0"/>
              <a:pPr/>
              <a:t>8</a:t>
            </a:fld>
            <a:endParaRPr lang="en-IN"/>
          </a:p>
        </p:txBody>
      </p:sp>
      <p:sp>
        <p:nvSpPr>
          <p:cNvPr id="7" name="Subtitle 5"/>
          <p:cNvSpPr txBox="1">
            <a:spLocks/>
          </p:cNvSpPr>
          <p:nvPr/>
        </p:nvSpPr>
        <p:spPr>
          <a:xfrm>
            <a:off x="1260000" y="843558"/>
            <a:ext cx="6624000" cy="3528392"/>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1pPr>
            <a:lvl2pPr marL="4572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3pPr>
            <a:lvl4pPr marL="13716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7pPr>
            <a:lvl8pPr marL="32004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9pPr>
          </a:lstStyle>
          <a:p>
            <a:pPr algn="just"/>
            <a:r>
              <a:rPr lang="en-IN" sz="2000" u="sng" dirty="0">
                <a:solidFill>
                  <a:schemeClr val="tx1"/>
                </a:solidFill>
                <a:latin typeface="Bell MT" pitchFamily="18" charset="0"/>
              </a:rPr>
              <a:t>Motive of analysis</a:t>
            </a:r>
            <a:r>
              <a:rPr lang="en-IN" sz="2000" dirty="0">
                <a:solidFill>
                  <a:schemeClr val="tx1"/>
                </a:solidFill>
                <a:latin typeface="Bell MT" pitchFamily="18" charset="0"/>
              </a:rPr>
              <a:t>: </a:t>
            </a:r>
          </a:p>
          <a:p>
            <a:pPr algn="just"/>
            <a:r>
              <a:rPr lang="en-IN" sz="2000" dirty="0">
                <a:solidFill>
                  <a:schemeClr val="tx1"/>
                </a:solidFill>
                <a:latin typeface="Bell MT" pitchFamily="18" charset="0"/>
              </a:rPr>
              <a:t> </a:t>
            </a:r>
            <a:endParaRPr lang="en-IN" sz="2000" dirty="0" smtClean="0">
              <a:solidFill>
                <a:schemeClr val="tx1"/>
              </a:solidFill>
              <a:latin typeface="Bell MT" pitchFamily="18" charset="0"/>
            </a:endParaRPr>
          </a:p>
          <a:p>
            <a:pPr marL="342900" indent="-342900" algn="just">
              <a:buFont typeface="Wingdings" pitchFamily="2" charset="2"/>
              <a:buChar char="Ø"/>
            </a:pPr>
            <a:r>
              <a:rPr lang="en-IN" sz="2000" dirty="0" smtClean="0">
                <a:solidFill>
                  <a:schemeClr val="tx1"/>
                </a:solidFill>
                <a:latin typeface="Bell MT" pitchFamily="18" charset="0"/>
              </a:rPr>
              <a:t>To find if there is any effect of change in stream, from UG to PG level, on academic performance (say from Biotech to Biomedical).</a:t>
            </a:r>
          </a:p>
          <a:p>
            <a:pPr marL="342900" indent="-342900" algn="just">
              <a:buFont typeface="Wingdings" pitchFamily="2" charset="2"/>
              <a:buChar char="Ø"/>
            </a:pPr>
            <a:r>
              <a:rPr lang="en-IN" sz="2000" dirty="0" smtClean="0">
                <a:solidFill>
                  <a:schemeClr val="tx1"/>
                </a:solidFill>
                <a:latin typeface="Bell MT" pitchFamily="18" charset="0"/>
              </a:rPr>
              <a:t>To </a:t>
            </a:r>
            <a:r>
              <a:rPr lang="en-IN" sz="2000" dirty="0">
                <a:solidFill>
                  <a:schemeClr val="tx1"/>
                </a:solidFill>
                <a:latin typeface="Bell MT" pitchFamily="18" charset="0"/>
              </a:rPr>
              <a:t>find the perception of students towards the level of difficulties of PG course based on their stream. </a:t>
            </a:r>
          </a:p>
          <a:p>
            <a:pPr marL="342900" indent="-342900" algn="just">
              <a:buFont typeface="Wingdings" pitchFamily="2" charset="2"/>
              <a:buChar char="Ø"/>
            </a:pPr>
            <a:r>
              <a:rPr lang="en-IN" sz="2000" dirty="0">
                <a:solidFill>
                  <a:schemeClr val="tx1"/>
                </a:solidFill>
                <a:latin typeface="Bell MT" pitchFamily="18" charset="0"/>
              </a:rPr>
              <a:t>How well can they adapt to new academic program</a:t>
            </a:r>
            <a:r>
              <a:rPr lang="en-IN" sz="2000" dirty="0" smtClean="0">
                <a:solidFill>
                  <a:schemeClr val="tx1"/>
                </a:solidFill>
                <a:latin typeface="Bell MT" pitchFamily="18" charset="0"/>
              </a:rPr>
              <a:t>?</a:t>
            </a:r>
            <a:endParaRPr lang="en-IN" sz="2000" dirty="0">
              <a:solidFill>
                <a:schemeClr val="tx1"/>
              </a:solidFill>
              <a:latin typeface="Bell MT" pitchFamily="18" charset="0"/>
            </a:endParaRPr>
          </a:p>
        </p:txBody>
      </p:sp>
    </p:spTree>
    <p:extLst>
      <p:ext uri="{BB962C8B-B14F-4D97-AF65-F5344CB8AC3E}">
        <p14:creationId xmlns:p14="http://schemas.microsoft.com/office/powerpoint/2010/main" val="27107837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260000" y="215875"/>
            <a:ext cx="6624000" cy="411659"/>
          </a:xfrm>
        </p:spPr>
        <p:style>
          <a:lnRef idx="2">
            <a:schemeClr val="accent6"/>
          </a:lnRef>
          <a:fillRef idx="1">
            <a:schemeClr val="lt1"/>
          </a:fillRef>
          <a:effectRef idx="0">
            <a:schemeClr val="accent6"/>
          </a:effectRef>
          <a:fontRef idx="minor">
            <a:schemeClr val="dk1"/>
          </a:fontRef>
        </p:style>
        <p:txBody>
          <a:bodyPr/>
          <a:lstStyle/>
          <a:p>
            <a:r>
              <a:rPr lang="en-IN" sz="2000" b="1" dirty="0" smtClean="0">
                <a:effectLst/>
                <a:latin typeface="Modern No. 20" pitchFamily="18" charset="0"/>
              </a:rPr>
              <a:t>1- </a:t>
            </a:r>
            <a:r>
              <a:rPr lang="en-IN" sz="2000" b="1" dirty="0">
                <a:effectLst/>
                <a:latin typeface="Modern No. 20" pitchFamily="18" charset="0"/>
              </a:rPr>
              <a:t>way ANOVA: </a:t>
            </a:r>
            <a:r>
              <a:rPr lang="en-IN" sz="2000" b="1" dirty="0" smtClean="0">
                <a:effectLst/>
                <a:latin typeface="Modern No. 20" pitchFamily="18" charset="0"/>
              </a:rPr>
              <a:t>Stream </a:t>
            </a:r>
            <a:r>
              <a:rPr lang="en-IN" sz="2000" b="1" dirty="0">
                <a:effectLst/>
                <a:latin typeface="Modern No. 20" pitchFamily="18" charset="0"/>
              </a:rPr>
              <a:t>in UG vs. PG CPI</a:t>
            </a:r>
          </a:p>
        </p:txBody>
      </p:sp>
      <p:sp>
        <p:nvSpPr>
          <p:cNvPr id="3" name="Slide Number Placeholder 2"/>
          <p:cNvSpPr>
            <a:spLocks noGrp="1"/>
          </p:cNvSpPr>
          <p:nvPr>
            <p:ph type="sldNum" sz="quarter" idx="11"/>
          </p:nvPr>
        </p:nvSpPr>
        <p:spPr/>
        <p:txBody>
          <a:bodyPr/>
          <a:lstStyle/>
          <a:p>
            <a:fld id="{F2667E25-4361-4488-9889-5430D298BBBC}" type="slidenum">
              <a:rPr lang="en-IN" smtClean="0"/>
              <a:pPr/>
              <a:t>9</a:t>
            </a:fld>
            <a:endParaRPr lang="en-IN"/>
          </a:p>
        </p:txBody>
      </p:sp>
      <p:sp>
        <p:nvSpPr>
          <p:cNvPr id="7" name="Subtitle 5"/>
          <p:cNvSpPr txBox="1">
            <a:spLocks/>
          </p:cNvSpPr>
          <p:nvPr/>
        </p:nvSpPr>
        <p:spPr>
          <a:xfrm>
            <a:off x="935780" y="3363838"/>
            <a:ext cx="7272440" cy="1512168"/>
          </a:xfrm>
          <a:prstGeom prst="rect">
            <a:avLst/>
          </a:prstGeom>
        </p:spPr>
        <p:txBody>
          <a:bodyPr vert="horz" lIns="91440" tIns="45720" rIns="91440" bIns="45720" rtlCol="0">
            <a:normAutofit fontScale="55000" lnSpcReduction="20000"/>
          </a:bodyPr>
          <a:lstStyle>
            <a:lvl1pPr marL="0" indent="0" algn="ctr" defTabSz="914400"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1pPr>
            <a:lvl2pPr marL="4572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3pPr>
            <a:lvl4pPr marL="13716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7pPr>
            <a:lvl8pPr marL="32004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9pPr>
          </a:lstStyle>
          <a:p>
            <a:pPr algn="just"/>
            <a:r>
              <a:rPr lang="en-IN" sz="2000" u="sng" dirty="0" smtClean="0">
                <a:solidFill>
                  <a:schemeClr val="tx1"/>
                </a:solidFill>
                <a:latin typeface="Bell MT" pitchFamily="18" charset="0"/>
              </a:rPr>
              <a:t>Results &amp; Interpretations</a:t>
            </a:r>
            <a:r>
              <a:rPr lang="en-IN" sz="2000" dirty="0" smtClean="0">
                <a:solidFill>
                  <a:schemeClr val="tx1"/>
                </a:solidFill>
                <a:latin typeface="Bell MT" pitchFamily="18" charset="0"/>
              </a:rPr>
              <a:t>: </a:t>
            </a:r>
            <a:endParaRPr lang="en-IN" sz="2000" dirty="0">
              <a:solidFill>
                <a:schemeClr val="tx1"/>
              </a:solidFill>
              <a:latin typeface="Bell MT" pitchFamily="18" charset="0"/>
            </a:endParaRPr>
          </a:p>
          <a:p>
            <a:pPr algn="just"/>
            <a:r>
              <a:rPr lang="en-IN" sz="2000" dirty="0">
                <a:solidFill>
                  <a:schemeClr val="tx1"/>
                </a:solidFill>
                <a:latin typeface="Bell MT" pitchFamily="18" charset="0"/>
              </a:rPr>
              <a:t> </a:t>
            </a:r>
            <a:endParaRPr lang="en-IN" sz="2000" dirty="0" smtClean="0">
              <a:solidFill>
                <a:schemeClr val="tx1"/>
              </a:solidFill>
              <a:latin typeface="Bell MT" pitchFamily="18" charset="0"/>
            </a:endParaRPr>
          </a:p>
          <a:p>
            <a:pPr marL="342900" indent="-342900" algn="just">
              <a:buFont typeface="Wingdings" pitchFamily="2" charset="2"/>
              <a:buChar char="Ø"/>
            </a:pPr>
            <a:r>
              <a:rPr lang="en-IN" sz="2000" dirty="0">
                <a:solidFill>
                  <a:schemeClr val="tx1"/>
                </a:solidFill>
                <a:latin typeface="Bell MT" pitchFamily="18" charset="0"/>
              </a:rPr>
              <a:t>The median of PG CPI is higher for students from Biosciences streams as compared to those from core engineering. </a:t>
            </a:r>
            <a:endParaRPr lang="en-IN" sz="2000" dirty="0" smtClean="0">
              <a:solidFill>
                <a:schemeClr val="tx1"/>
              </a:solidFill>
              <a:latin typeface="Bell MT" pitchFamily="18" charset="0"/>
            </a:endParaRPr>
          </a:p>
          <a:p>
            <a:pPr marL="342900" indent="-342900" algn="just">
              <a:buFont typeface="Wingdings" pitchFamily="2" charset="2"/>
              <a:buChar char="Ø"/>
            </a:pPr>
            <a:endParaRPr lang="en-IN" sz="2000" dirty="0">
              <a:solidFill>
                <a:schemeClr val="tx1"/>
              </a:solidFill>
              <a:latin typeface="Bell MT" pitchFamily="18" charset="0"/>
            </a:endParaRPr>
          </a:p>
          <a:p>
            <a:pPr marL="342900" indent="-342900" algn="just">
              <a:buFont typeface="Wingdings" pitchFamily="2" charset="2"/>
              <a:buChar char="Ø"/>
            </a:pPr>
            <a:r>
              <a:rPr lang="en-IN" sz="2000" dirty="0">
                <a:solidFill>
                  <a:schemeClr val="tx1"/>
                </a:solidFill>
                <a:latin typeface="Bell MT" pitchFamily="18" charset="0"/>
              </a:rPr>
              <a:t>The majority of students from Biosciences streams perform better as depicted by their PG CPI whereas the performances of students from core engineering streams are almost equally dispersed in terms of PG CPI. </a:t>
            </a:r>
          </a:p>
          <a:p>
            <a:pPr marL="342900" indent="-342900" algn="just">
              <a:buFont typeface="Wingdings" pitchFamily="2" charset="2"/>
              <a:buChar char="Ø"/>
            </a:pPr>
            <a:endParaRPr lang="en-IN" sz="2000" dirty="0" smtClean="0">
              <a:solidFill>
                <a:schemeClr val="tx1"/>
              </a:solidFill>
              <a:latin typeface="Bell MT" pitchFamily="18" charset="0"/>
            </a:endParaRPr>
          </a:p>
          <a:p>
            <a:pPr marL="342900" indent="-342900" algn="just">
              <a:buFont typeface="Wingdings" pitchFamily="2" charset="2"/>
              <a:buChar char="Ø"/>
            </a:pPr>
            <a:r>
              <a:rPr lang="en-IN" sz="2000" dirty="0" smtClean="0">
                <a:solidFill>
                  <a:schemeClr val="tx1"/>
                </a:solidFill>
                <a:latin typeface="Bell MT" pitchFamily="18" charset="0"/>
              </a:rPr>
              <a:t>However</a:t>
            </a:r>
            <a:r>
              <a:rPr lang="en-IN" sz="2000" dirty="0">
                <a:solidFill>
                  <a:schemeClr val="tx1"/>
                </a:solidFill>
                <a:latin typeface="Bell MT" pitchFamily="18" charset="0"/>
              </a:rPr>
              <a:t>, the highest level of PG CPI has been observed from student belonging to core engineering category.</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915822"/>
            <a:ext cx="4096736" cy="2304000"/>
          </a:xfrm>
          <a:prstGeom prst="rect">
            <a:avLst/>
          </a:prstGeom>
          <a:ln w="9525">
            <a:solidFill>
              <a:schemeClr val="tx1"/>
            </a:solidFill>
            <a:miter lim="800000"/>
            <a:headEnd/>
            <a:tailEnd/>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8" name="Picture 7"/>
          <p:cNvPicPr/>
          <p:nvPr/>
        </p:nvPicPr>
        <p:blipFill>
          <a:blip r:embed="rId3"/>
          <a:stretch>
            <a:fillRect/>
          </a:stretch>
        </p:blipFill>
        <p:spPr>
          <a:xfrm>
            <a:off x="5037658" y="915566"/>
            <a:ext cx="3206750" cy="408305"/>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p:cNvPicPr/>
          <p:nvPr/>
        </p:nvPicPr>
        <p:blipFill>
          <a:blip r:embed="rId4"/>
          <a:stretch>
            <a:fillRect/>
          </a:stretch>
        </p:blipFill>
        <p:spPr>
          <a:xfrm>
            <a:off x="5037658" y="1419622"/>
            <a:ext cx="2087880" cy="551815"/>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2357138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419</TotalTime>
  <Words>905</Words>
  <Application>Microsoft Office PowerPoint</Application>
  <PresentationFormat>On-screen Show (16:9)</PresentationFormat>
  <Paragraphs>300</Paragraphs>
  <Slides>33</Slides>
  <Notes>8</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Executive</vt:lpstr>
      <vt:lpstr>Statistical Analysis of Academic Performance of Postgraduate Students in IIT Bombay</vt:lpstr>
      <vt:lpstr>Outline</vt:lpstr>
      <vt:lpstr>Purpose of the Project</vt:lpstr>
      <vt:lpstr>Data Collection</vt:lpstr>
      <vt:lpstr>Survey Form</vt:lpstr>
      <vt:lpstr>Statistical Analysis</vt:lpstr>
      <vt:lpstr>Statistical Analysis</vt:lpstr>
      <vt:lpstr>1- way ANOVA: Stream in UG vs. PG CPI</vt:lpstr>
      <vt:lpstr>1- way ANOVA: Stream in UG vs. PG CPI</vt:lpstr>
      <vt:lpstr>1- way ANOVA: Status of UG University vs. PG CPI</vt:lpstr>
      <vt:lpstr>1- way ANOVA: Status of UG University vs. PG CPI</vt:lpstr>
      <vt:lpstr>1- way ANOVA: Gender vs. PG CPI </vt:lpstr>
      <vt:lpstr>1- way ANOVA: Gender vs. PG CPI </vt:lpstr>
      <vt:lpstr>2-way ANOVA:  GATE Percentile and UG CPI vs. PG CPI</vt:lpstr>
      <vt:lpstr>2-way ANOVA:  GATE Percentile and UG CPI vs. PG CPI</vt:lpstr>
      <vt:lpstr>2-way ANOVA:  GATE Percentile and UG CPI vs. PG CPI</vt:lpstr>
      <vt:lpstr>2-way ANOVA:  Gender and UG stream vs. PG CPI</vt:lpstr>
      <vt:lpstr>2-way ANOVA:  Gender and UG stream vs. PG CPI</vt:lpstr>
      <vt:lpstr>2-way ANOVA:  Gender and UG stream vs. PG CPI</vt:lpstr>
      <vt:lpstr>2-way ANOVA:  Gender and Status of UG university vs. PG CPI </vt:lpstr>
      <vt:lpstr>2-way ANOVA:  Gender and Status of UG university vs. PG CPI </vt:lpstr>
      <vt:lpstr>2-way ANOVA:  Gender and Status of UG university vs. PG CPI </vt:lpstr>
      <vt:lpstr>2-way ANOVA:  Gender and PG CPI vs. Satisfaction Level</vt:lpstr>
      <vt:lpstr>2-way ANOVA:  Gender and PG CPI vs. Satisfaction Level </vt:lpstr>
      <vt:lpstr>2-way ANOVA:  Gender and PG CPI vs. Satisfaction Level</vt:lpstr>
      <vt:lpstr>Regression Analysis:  UG CPI and PG CPI</vt:lpstr>
      <vt:lpstr>Regression Analysis:  UG CPI and PG CPI</vt:lpstr>
      <vt:lpstr>Regression Analysis:  GATE Percentile and PG CPI</vt:lpstr>
      <vt:lpstr>Regression Analysis:  GATE Percentile and PG CPI</vt:lpstr>
      <vt:lpstr>Conclusions</vt:lpstr>
      <vt:lpstr>Limitations</vt:lpstr>
      <vt:lpstr>Contributions</vt:lpstr>
      <vt:lpstr>Thank You!</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analysis of Academic Performance of Students coming from different Backgrounds in IIT Bombay</dc:title>
  <dc:creator>Pinaki Dey</dc:creator>
  <cp:lastModifiedBy>PRAVEEN KUMAR</cp:lastModifiedBy>
  <cp:revision>30</cp:revision>
  <dcterms:created xsi:type="dcterms:W3CDTF">2012-05-02T18:19:43Z</dcterms:created>
  <dcterms:modified xsi:type="dcterms:W3CDTF">2012-05-03T05:55:30Z</dcterms:modified>
</cp:coreProperties>
</file>