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73" r:id="rId5"/>
    <p:sldId id="259" r:id="rId6"/>
    <p:sldId id="274" r:id="rId7"/>
    <p:sldId id="264" r:id="rId8"/>
    <p:sldId id="266" r:id="rId9"/>
    <p:sldId id="268" r:id="rId10"/>
    <p:sldId id="269" r:id="rId11"/>
    <p:sldId id="270" r:id="rId12"/>
    <p:sldId id="275" r:id="rId13"/>
  </p:sldIdLst>
  <p:sldSz cx="9144000" cy="5715000" type="screen16x1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4" autoAdjust="0"/>
    <p:restoredTop sz="56928" autoAdjust="0"/>
  </p:normalViewPr>
  <p:slideViewPr>
    <p:cSldViewPr>
      <p:cViewPr varScale="1">
        <p:scale>
          <a:sx n="52" d="100"/>
          <a:sy n="52" d="100"/>
        </p:scale>
        <p:origin x="-1170" y="-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D2822C91-3299-424C-A1AB-4CB1D5A7C008}" type="datetimeFigureOut">
              <a:rPr lang="en-US" smtClean="0"/>
              <a:pPr/>
              <a:t>11/9/2010</a:t>
            </a:fld>
            <a:endParaRPr lang="en-US" dirty="0"/>
          </a:p>
        </p:txBody>
      </p:sp>
      <p:sp>
        <p:nvSpPr>
          <p:cNvPr id="4" name="Slide Image Placeholder 3"/>
          <p:cNvSpPr>
            <a:spLocks noGrp="1" noRot="1" noChangeAspect="1"/>
          </p:cNvSpPr>
          <p:nvPr>
            <p:ph type="sldImg" idx="2"/>
          </p:nvPr>
        </p:nvSpPr>
        <p:spPr>
          <a:xfrm>
            <a:off x="2514600" y="514350"/>
            <a:ext cx="41148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AB7A28C-BA02-4241-BACF-E749F62DC7B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Hello &amp;</a:t>
            </a:r>
            <a:r>
              <a:rPr lang="en-US" baseline="0" dirty="0" smtClean="0"/>
              <a:t> Welcome Everyone…</a:t>
            </a:r>
          </a:p>
          <a:p>
            <a:pPr algn="just"/>
            <a:r>
              <a:rPr lang="en-US" baseline="0" dirty="0" smtClean="0"/>
              <a:t>It’s good to see all of us on the same platform to share our </a:t>
            </a:r>
            <a:r>
              <a:rPr lang="en-US" baseline="0" dirty="0" err="1" smtClean="0"/>
              <a:t>knowledges</a:t>
            </a:r>
            <a:r>
              <a:rPr lang="en-US" baseline="0" dirty="0" smtClean="0"/>
              <a:t> &amp; ideas… I appreciate…</a:t>
            </a:r>
          </a:p>
          <a:p>
            <a:pPr algn="just"/>
            <a:endParaRPr lang="en-US" baseline="0" dirty="0" smtClean="0"/>
          </a:p>
          <a:p>
            <a:pPr algn="just"/>
            <a:r>
              <a:rPr lang="en-US" baseline="0" dirty="0" smtClean="0"/>
              <a:t>As we all know, this is the era, we live in, is completely dependent on transportation… </a:t>
            </a:r>
          </a:p>
          <a:p>
            <a:pPr algn="just"/>
            <a:r>
              <a:rPr lang="en-US" baseline="0" dirty="0" smtClean="0"/>
              <a:t>And the most important thing on which this whole transportations are based on, is, in turn, Fuel… Among which diesel is the most important one!</a:t>
            </a:r>
          </a:p>
          <a:p>
            <a:pPr algn="just"/>
            <a:endParaRPr lang="en-US" baseline="0" dirty="0" smtClean="0"/>
          </a:p>
          <a:p>
            <a:pPr algn="just"/>
            <a:r>
              <a:rPr lang="en-US" baseline="0" dirty="0" smtClean="0"/>
              <a:t>But as our World prospers there seems to be an overwhelming concern over the depleting resources of crude oil…</a:t>
            </a:r>
          </a:p>
          <a:p>
            <a:pPr algn="just"/>
            <a:r>
              <a:rPr lang="en-US" baseline="0" dirty="0" smtClean="0"/>
              <a:t>Which gives us no other choice but to seek for alternative sources of renewable energy… Biodiesel is just one of them! But, having a greater prospect!</a:t>
            </a:r>
          </a:p>
          <a:p>
            <a:pPr algn="just"/>
            <a:endParaRPr lang="en-US" baseline="0" dirty="0" smtClean="0"/>
          </a:p>
          <a:p>
            <a:pPr algn="just"/>
            <a:r>
              <a:rPr lang="en-US" baseline="0" dirty="0" smtClean="0"/>
              <a:t>So… Ladies &amp; Gentlemen, today, my friend </a:t>
            </a:r>
            <a:r>
              <a:rPr lang="en-US" baseline="0" dirty="0" err="1" smtClean="0"/>
              <a:t>Mriganka</a:t>
            </a:r>
            <a:r>
              <a:rPr lang="en-US" baseline="0" dirty="0" smtClean="0"/>
              <a:t> Paul, </a:t>
            </a:r>
            <a:r>
              <a:rPr lang="en-US" baseline="0" dirty="0" err="1" smtClean="0"/>
              <a:t>Rajdeep</a:t>
            </a:r>
            <a:r>
              <a:rPr lang="en-US" baseline="0" dirty="0" smtClean="0"/>
              <a:t> Paul &amp; Me, </a:t>
            </a:r>
            <a:r>
              <a:rPr lang="en-US" baseline="0" dirty="0" err="1" smtClean="0"/>
              <a:t>Pinaki</a:t>
            </a:r>
            <a:r>
              <a:rPr lang="en-US" baseline="0" dirty="0" smtClean="0"/>
              <a:t> </a:t>
            </a:r>
            <a:r>
              <a:rPr lang="en-US" baseline="0" dirty="0" err="1" smtClean="0"/>
              <a:t>Dey</a:t>
            </a:r>
            <a:r>
              <a:rPr lang="en-US" baseline="0" dirty="0" smtClean="0"/>
              <a:t>, would like to make you aware of the facts of Production of Biodiesel…</a:t>
            </a:r>
          </a:p>
        </p:txBody>
      </p:sp>
      <p:sp>
        <p:nvSpPr>
          <p:cNvPr id="4" name="Slide Number Placeholder 3"/>
          <p:cNvSpPr>
            <a:spLocks noGrp="1"/>
          </p:cNvSpPr>
          <p:nvPr>
            <p:ph type="sldNum" sz="quarter" idx="10"/>
          </p:nvPr>
        </p:nvSpPr>
        <p:spPr/>
        <p:txBody>
          <a:bodyPr/>
          <a:lstStyle/>
          <a:p>
            <a:fld id="{EAB7A28C-BA02-4241-BACF-E749F62DC7B5}"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we must need to know is ‘What is Biodiesel’…</a:t>
            </a:r>
          </a:p>
          <a:p>
            <a:endParaRPr lang="en-US" dirty="0" smtClean="0"/>
          </a:p>
          <a:p>
            <a:r>
              <a:rPr lang="en-US" dirty="0" smtClean="0"/>
              <a:t>In a more lucid terms…</a:t>
            </a:r>
            <a:endParaRPr lang="en-US" dirty="0"/>
          </a:p>
        </p:txBody>
      </p:sp>
      <p:sp>
        <p:nvSpPr>
          <p:cNvPr id="4" name="Slide Number Placeholder 3"/>
          <p:cNvSpPr>
            <a:spLocks noGrp="1"/>
          </p:cNvSpPr>
          <p:nvPr>
            <p:ph type="sldNum" sz="quarter" idx="10"/>
          </p:nvPr>
        </p:nvSpPr>
        <p:spPr/>
        <p:txBody>
          <a:bodyPr/>
          <a:lstStyle/>
          <a:p>
            <a:fld id="{EAB7A28C-BA02-4241-BACF-E749F62DC7B5}"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A couple of new terms have just been introduced,</a:t>
            </a:r>
            <a:r>
              <a:rPr lang="en-US" baseline="0" dirty="0" smtClean="0"/>
              <a:t> one of them is ‘triglycerides’…</a:t>
            </a:r>
            <a:endParaRPr lang="en-US" dirty="0" smtClean="0"/>
          </a:p>
          <a:p>
            <a:r>
              <a:rPr lang="en-US" dirty="0" smtClean="0"/>
              <a:t>W</a:t>
            </a:r>
            <a:r>
              <a:rPr lang="en-US" baseline="0" dirty="0" smtClean="0"/>
              <a:t>e should take a look at the structure of triglyceride, I just mentioned!</a:t>
            </a:r>
            <a:endParaRPr lang="en-US" dirty="0"/>
          </a:p>
        </p:txBody>
      </p:sp>
      <p:sp>
        <p:nvSpPr>
          <p:cNvPr id="4" name="Slide Number Placeholder 3"/>
          <p:cNvSpPr>
            <a:spLocks noGrp="1"/>
          </p:cNvSpPr>
          <p:nvPr>
            <p:ph type="sldNum" sz="quarter" idx="10"/>
          </p:nvPr>
        </p:nvSpPr>
        <p:spPr/>
        <p:txBody>
          <a:bodyPr/>
          <a:lstStyle/>
          <a:p>
            <a:fld id="{EAB7A28C-BA02-4241-BACF-E749F62DC7B5}"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u="none" kern="1200" dirty="0" smtClean="0">
                <a:solidFill>
                  <a:schemeClr val="tx1"/>
                </a:solidFill>
                <a:latin typeface="+mn-lt"/>
                <a:ea typeface="+mn-ea"/>
                <a:cs typeface="+mn-cs"/>
              </a:rPr>
              <a:t>But</a:t>
            </a:r>
            <a:r>
              <a:rPr lang="en-US" sz="1200" b="0" u="none" kern="1200" baseline="0" dirty="0" smtClean="0">
                <a:solidFill>
                  <a:schemeClr val="tx1"/>
                </a:solidFill>
                <a:latin typeface="+mn-lt"/>
                <a:ea typeface="+mn-ea"/>
                <a:cs typeface="+mn-cs"/>
              </a:rPr>
              <a:t> there must be some intricate reasons behind the use &amp; future prospect of biodiesel… Let’s see those…</a:t>
            </a:r>
          </a:p>
          <a:p>
            <a:endParaRPr lang="en-US" sz="1200" b="0" u="non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1. Biodiesel is a suitable </a:t>
            </a:r>
            <a:r>
              <a:rPr lang="en-US" b="1"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alternative</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to diesel --- We all know that,</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but the term itself doesn’t count, what counts is the fact… And the facts are these…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Comparative studies have shown that biodiesel can proved to be beneficial over SVOs/WVOs and even petro-diesel, with its improved characteristics in many aspects, if not 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2. They have a better </a:t>
            </a:r>
            <a:r>
              <a:rPr lang="en-US" b="1"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lubricity</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3. Better </a:t>
            </a:r>
            <a:r>
              <a:rPr lang="en-US" b="1"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compatibility</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4. Better stability in </a:t>
            </a:r>
            <a:r>
              <a:rPr lang="en-US" b="1"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cold weather</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5. Reduced effects on </a:t>
            </a:r>
            <a:r>
              <a:rPr lang="en-US" b="1"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pollution</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a significant one…</a:t>
            </a: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6. Lesser contribution to </a:t>
            </a:r>
            <a:r>
              <a:rPr lang="en-US" b="1"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Global Warming </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and</a:t>
            </a:r>
          </a:p>
          <a:p>
            <a:pPr marL="0" marR="0" indent="0" algn="l" defTabSz="914400" rtl="0" eaLnBrk="1" fontAlgn="auto" latinLnBrk="0" hangingPunct="1">
              <a:lnSpc>
                <a:spcPct val="100000"/>
              </a:lnSpc>
              <a:spcBef>
                <a:spcPts val="0"/>
              </a:spcBef>
              <a:spcAft>
                <a:spcPts val="0"/>
              </a:spcAft>
              <a:buClrTx/>
              <a:buSzTx/>
              <a:buFontTx/>
              <a:buNone/>
              <a:tabLst/>
              <a:defRPr/>
            </a:pP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7. Solution of some very important </a:t>
            </a:r>
            <a:r>
              <a:rPr lang="en-US" b="1"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health issues</a:t>
            </a:r>
            <a:r>
              <a:rPr lang="en-US"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t>
            </a: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endParaRPr lang="en-US" sz="1200" b="0" u="none" kern="1200" baseline="0" dirty="0" smtClean="0">
              <a:solidFill>
                <a:schemeClr val="tx1"/>
              </a:solidFill>
              <a:latin typeface="+mn-lt"/>
              <a:ea typeface="+mn-ea"/>
              <a:cs typeface="+mn-cs"/>
            </a:endParaRPr>
          </a:p>
          <a:p>
            <a:endParaRPr lang="en-US" sz="1200" b="0" u="none"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a:t>
            </a:r>
          </a:p>
          <a:p>
            <a:endParaRPr lang="en-US" sz="1200" b="1" u="sng"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Biodiesel </a:t>
            </a:r>
            <a:r>
              <a:rPr lang="en-US" sz="1200" b="1" u="sng" kern="1200" dirty="0" smtClean="0">
                <a:solidFill>
                  <a:schemeClr val="tx1"/>
                </a:solidFill>
                <a:latin typeface="+mn-lt"/>
                <a:ea typeface="+mn-ea"/>
                <a:cs typeface="+mn-cs"/>
              </a:rPr>
              <a:t>offers similar power to diesel fuel</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One of the major advantages of biodiesel is the fact that it can be used in existing engines and fuel injection equipment with little impact to operating performance. Biodiesel has a higher cetane number than most fuel. In more than 50 million on-road miles and countless marine and off-road applications, biodiesel shows similar fuel consumption, horsepower, torque, and</a:t>
            </a:r>
          </a:p>
          <a:p>
            <a:r>
              <a:rPr lang="en-US" sz="1200" kern="1200" dirty="0" smtClean="0">
                <a:solidFill>
                  <a:schemeClr val="tx1"/>
                </a:solidFill>
                <a:latin typeface="+mn-lt"/>
                <a:ea typeface="+mn-ea"/>
                <a:cs typeface="+mn-cs"/>
              </a:rPr>
              <a:t>haulage rates as conventional diesel fuel.</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Biodiesel provides significant lubricity improvement over petroleum diesel fuel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Biodiesel addition reduces fuel system wear, and in low levels in high pressure systems increases the life of the fuel injection equipment that relies on the fuel for its lubrication.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Lubricity results of biodiesel and petroleum diesel using industry test methods indicate that there is a marked improvement in lubricity when biodiesel is added to conventional diesel fuel. Even biodiesel levels as low as one percent can provide up to a 65 percent increase in lubricity in distillate fuels.</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Compatibility of biodiesel with engine components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switch to low sulfur diesel fuel has caused most OEMs to switch to components suitable for use with biodiesel, but users should contact their OEM for specific information. In general, pure biodiesel will soften and degrade certain types of elastomers and natural rubber compounds overtime. Using high percent blends can impact fuel system components (primarily fuel hoses and fuel pump seals), that contain elastomer compounds incompatible with biodiesel. Manufacturers recommend that natural or butyl rubbers not be allowed to come in contact with pure biodiesel. Blends of B20 or lower have not exhibited elastomer degradation and need no changes. If a fuel system does contain these materials and users wish to fuel with blends over B20, replacement with compatible elastomers is recommended.</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Biodiesel in cold weather</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Cold weather can cloud and even gel any diesel fuel, including biodiesel. Users of a 20 percent biodiesel blend with #2 diesel will usually experience an increase of the cold flow properties (cold filter plugging point, cloudpoint, pour point) approximately 2 to 10° Fahrenheit. Precautions employed for petroleum diesel are needed for fueling with 20 percent blends. Neat (100 percent) biodiesel will gel faster than petrodiesel in cold weather operations. Solutions for winter operability with neat biodiesel are much the same as that for low-sulfur #2 diesel (i.e., blending with #1 diesel, utilization of fuel heaters, and storage of the vehicle in or near a building). These same solutions work well with biodiesel blends, as do the use of cold flow improvement additives.</a:t>
            </a:r>
          </a:p>
          <a:p>
            <a:endParaRPr lang="en-US" dirty="0" smtClean="0"/>
          </a:p>
          <a:p>
            <a:r>
              <a:rPr lang="en-US" sz="1200" b="1" u="sng" kern="1200" dirty="0" smtClean="0">
                <a:solidFill>
                  <a:schemeClr val="tx1"/>
                </a:solidFill>
                <a:latin typeface="+mn-lt"/>
                <a:ea typeface="+mn-ea"/>
                <a:cs typeface="+mn-cs"/>
              </a:rPr>
              <a:t>Reduction of Pollution as Compared with Petroleum:</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use of biodiesel in a conventional diesel engine results in a substantial reduction of unburned hydrocarbons, carbon monoxide, and particulate matter compared to emissions from diesel fuel. </a:t>
            </a:r>
          </a:p>
          <a:p>
            <a:r>
              <a:rPr lang="en-US" sz="1200" kern="1200" dirty="0" smtClean="0">
                <a:solidFill>
                  <a:schemeClr val="tx1"/>
                </a:solidFill>
                <a:latin typeface="+mn-lt"/>
                <a:ea typeface="+mn-ea"/>
                <a:cs typeface="+mn-cs"/>
              </a:rPr>
              <a:t>In addition, the exhaust emissions of sulfur oxides and sulfates (major components of acid rain) from biodiesel are essentially eliminated compared to diesel.</a:t>
            </a:r>
          </a:p>
          <a:p>
            <a:r>
              <a:rPr lang="en-US" sz="1200" kern="1200" dirty="0" smtClean="0">
                <a:solidFill>
                  <a:schemeClr val="tx1"/>
                </a:solidFill>
                <a:latin typeface="+mn-lt"/>
                <a:ea typeface="+mn-ea"/>
                <a:cs typeface="+mn-cs"/>
              </a:rPr>
              <a:t>Of the major exhaust pollutants, both unburned hydrocarbons and nitrogen oxides have reduced substantially. Emissions of nitrogen oxides are either slightly reduced or slightly increased depending on the duty cycle of the engine and testing methods used. </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Mitigation of “Global Warming”: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Biodiesel is the best greenhouse gas mitigation strategy for today’s medium and heavy duty vehicles. A 1998 biodiesel lifecycle study, jointly sponsored by the U.S. Department of Energy and the U.S. Department of Agriculture, concluded biodiesel reduces net carbon dioxide emissions by 78 percent compared to petroleum diesel. This is due to biodiesel’s closed carbon cycle. The CO² released into the atmosphere when biodiesel is burned is recycled by growing plants, which are later processed into fuel.</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Health Advantages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Scientific research confirms that biodiesel exhaust has a less harmful impact on human health than petroleum diesel fuel. Pure biodiesel emissions have decreased levels of polycyclic aromatic hydrocarbons (PAH) and nitrited PAH compounds that have been identified as potential cancer causing compounds. Also, particulate matter, an emission linked to asthma and other diseases, is reduced by about 47 percent, and  CO, a poisonous gas, is reduced by about 48 percent.</a:t>
            </a:r>
          </a:p>
          <a:p>
            <a:endParaRPr lang="en-US" dirty="0" smtClean="0"/>
          </a:p>
          <a:p>
            <a:r>
              <a:rPr lang="en-US" sz="1200" b="1" kern="1200" dirty="0" smtClean="0">
                <a:solidFill>
                  <a:schemeClr val="tx1"/>
                </a:solidFill>
                <a:latin typeface="+mn-lt"/>
                <a:ea typeface="+mn-ea"/>
                <a:cs typeface="+mn-cs"/>
              </a:rPr>
              <a:t>The ozone (smog) forming potential of biodiesel hydrocarbons is less than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diesel fuel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ozone forming potential of the hydrocarbon emissions is 50 percent less than that measured for diesel fuel.</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Sulfur emissions are essentially eliminated with pure biodiesel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exhaust emissions of sulfur oxides and sulfates (major components of acid rain) from biodiesel are essentially eliminated compared to diesel.</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Criteria pollutants are reduced with biodiesel use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Tests show the use of biodiesel in diesel engines results in substantial reductions of unburned hydrocarbons, carbon monoxide, and particulate matter. Emissions of nitrogen oxides stay the same or are slightly increased.</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Carbon Monoxide </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exhaust emissions of carbon monoxide (a poisonous gas) from biodiesel are on average 48 percent lower than CO emissions from diesel.</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Particulate Matter </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Breathing particulate has been shown to be a human health hazard. The exhaust emissions of particulate matter from biodiesel are about 47 percent lower than overall particulate matter emissions from diesel.</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Hydrocarbons </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The exhaust emissions of total hydrocarbons (a contributing factor in the localized formation of smog and ozone) are on average 67 percent lower for biodiesel than diesel fuel.</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Nitrogen Oxides </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NOx emissions from biodiesel increase or decrease depending on the engine family and testing procedures. NOx emissions (a contributing factor in the localized formation of smog and ozone) from pure (100%) biodiesel increase on average by 10 percent. However, biodiesel’s lack of sulfur allows the use of NOx control technologies that cannot be used with conventional diesel. Additionally, some companies have successfully developed additives to reduce NOx emissions in biodiesel blends.</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Biodiesel reduces the health risks associated with petroleum diesel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Biodiesel emissions show decreased levels of polycyclic aromatic hydrocarbons (PAH) and nitrated polycyclic aromatic hydrocarbons nPAH), which have been identified as potential cancer causing compounds. In Health Effects testing, PAH compounds were reduced by</a:t>
            </a:r>
          </a:p>
          <a:p>
            <a:r>
              <a:rPr lang="en-US" sz="1200" kern="1200" dirty="0" smtClean="0">
                <a:solidFill>
                  <a:schemeClr val="tx1"/>
                </a:solidFill>
                <a:latin typeface="+mn-lt"/>
                <a:ea typeface="+mn-ea"/>
                <a:cs typeface="+mn-cs"/>
              </a:rPr>
              <a:t>75 to 85 percent, with the exception of benzo(a)anthracene, which was reduced by roughly 50 percent. Targeted nPAH compounds were also reduced dramatically with biodiesel, with 2-nitrofluorene &amp; 1-nitropyrene reduced by 90 percent, and the rest of the nPAH compounds reduced to only trace levels.</a:t>
            </a:r>
          </a:p>
          <a:p>
            <a:endParaRPr lang="en-US" dirty="0"/>
          </a:p>
        </p:txBody>
      </p:sp>
      <p:sp>
        <p:nvSpPr>
          <p:cNvPr id="4" name="Slide Number Placeholder 3"/>
          <p:cNvSpPr>
            <a:spLocks noGrp="1"/>
          </p:cNvSpPr>
          <p:nvPr>
            <p:ph type="sldNum" sz="quarter" idx="10"/>
          </p:nvPr>
        </p:nvSpPr>
        <p:spPr/>
        <p:txBody>
          <a:bodyPr/>
          <a:lstStyle/>
          <a:p>
            <a:fld id="{EAB7A28C-BA02-4241-BACF-E749F62DC7B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 wonder, if some of us getting a bit impatient to see those intricate processes</a:t>
            </a:r>
            <a:r>
              <a:rPr lang="en-US" baseline="0" dirty="0" smtClean="0"/>
              <a:t> for the production of this precious liquid…</a:t>
            </a:r>
          </a:p>
          <a:p>
            <a:r>
              <a:rPr lang="en-US" baseline="0" dirty="0" smtClean="0"/>
              <a:t>So for those and all of you Ladies &amp; Gentlemen, I present my friend </a:t>
            </a:r>
            <a:r>
              <a:rPr lang="en-US" baseline="0" dirty="0" err="1" smtClean="0"/>
              <a:t>Rajdeep</a:t>
            </a:r>
            <a:r>
              <a:rPr lang="en-US" baseline="0" dirty="0" smtClean="0"/>
              <a:t> Paul to quench your curiosity…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AB7A28C-BA02-4241-BACF-E749F62DC7B5}"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dirty="0" smtClean="0">
                <a:solidFill>
                  <a:schemeClr val="bg1"/>
                </a:solidFill>
              </a:rPr>
              <a:t> </a:t>
            </a:r>
            <a:r>
              <a:rPr lang="en-US" sz="1200" b="1" dirty="0" smtClean="0">
                <a:solidFill>
                  <a:schemeClr val="bg1"/>
                </a:solidFill>
              </a:rPr>
              <a:t>Treatment of </a:t>
            </a:r>
            <a:r>
              <a:rPr lang="en-US" sz="1200" b="1" i="1" u="sng" dirty="0" smtClean="0">
                <a:solidFill>
                  <a:schemeClr val="bg1"/>
                </a:solidFill>
              </a:rPr>
              <a:t>Jatropha  curcas</a:t>
            </a:r>
          </a:p>
          <a:p>
            <a:endParaRPr lang="en-US" sz="1200" b="1" i="1" u="sng" dirty="0" smtClean="0">
              <a:solidFill>
                <a:schemeClr val="bg1"/>
              </a:solidFill>
            </a:endParaRPr>
          </a:p>
          <a:p>
            <a:pPr>
              <a:buFont typeface="Wingdings" pitchFamily="2" charset="2"/>
              <a:buChar char="Ø"/>
            </a:pPr>
            <a:r>
              <a:rPr lang="en-US" dirty="0" smtClean="0">
                <a:solidFill>
                  <a:schemeClr val="bg1"/>
                </a:solidFill>
              </a:rPr>
              <a:t>The nuts are cleaned and de-shelling is done to remove the shell and the kernel</a:t>
            </a:r>
          </a:p>
          <a:p>
            <a:pPr>
              <a:buFont typeface="Wingdings" pitchFamily="2" charset="2"/>
              <a:buChar char="Ø"/>
            </a:pPr>
            <a:r>
              <a:rPr lang="en-US" dirty="0" smtClean="0">
                <a:solidFill>
                  <a:schemeClr val="bg1"/>
                </a:solidFill>
              </a:rPr>
              <a:t>The kernel is squeezed and solvent extracted to get it ready for esterification.</a:t>
            </a:r>
          </a:p>
          <a:p>
            <a:pPr>
              <a:buFont typeface="Wingdings" pitchFamily="2" charset="2"/>
              <a:buChar char="Ø"/>
            </a:pPr>
            <a:r>
              <a:rPr lang="en-US" dirty="0" smtClean="0">
                <a:solidFill>
                  <a:schemeClr val="bg1"/>
                </a:solidFill>
              </a:rPr>
              <a:t>On the other hand the shell part is pyrolyzed to give bio-oil and fertilizers.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Pyrolysis</a:t>
            </a:r>
            <a:r>
              <a:rPr lang="en-US" dirty="0" smtClean="0">
                <a:solidFill>
                  <a:schemeClr val="bg1"/>
                </a:solidFill>
              </a:rPr>
              <a:t> is a </a:t>
            </a:r>
            <a:r>
              <a:rPr lang="en-US" dirty="0" smtClean="0">
                <a:solidFill>
                  <a:schemeClr val="bg1"/>
                </a:solidFill>
              </a:rPr>
              <a:t>thermo-chemical </a:t>
            </a:r>
            <a:r>
              <a:rPr lang="en-US" dirty="0" smtClean="0">
                <a:solidFill>
                  <a:schemeClr val="bg1"/>
                </a:solidFill>
              </a:rPr>
              <a:t>decomposition of organic material at elevated temperatures in the absence of oxygen. Pyrolysis typically occurs under pressure and at operating temperatures above 430 °C (800 °F).</a:t>
            </a:r>
          </a:p>
          <a:p>
            <a:endParaRPr lang="en-US" dirty="0" smtClean="0"/>
          </a:p>
          <a:p>
            <a:r>
              <a:rPr lang="en-US" dirty="0" smtClean="0"/>
              <a:t>An "</a:t>
            </a:r>
            <a:r>
              <a:rPr lang="en-US" b="1" dirty="0" smtClean="0"/>
              <a:t>esterification</a:t>
            </a:r>
            <a:r>
              <a:rPr lang="en-US" dirty="0" smtClean="0"/>
              <a:t>" is the conversion of a non-ester into an ester. FFAs are non-esters. FFAs are converted into esters by acid esterification in the first stage of the two-stage acid-base biodiesel process, but cannot be converted by the more common single-stage base transesterification process. Here the FFAs must be removed from the process, or they will dissolve in the biodiesel being formed, yielding an acidic, poor-quality fuel that will not meet quality standards.</a:t>
            </a:r>
            <a:br>
              <a:rPr lang="en-US" dirty="0" smtClean="0"/>
            </a:br>
            <a:r>
              <a:rPr lang="en-US" dirty="0" smtClean="0"/>
              <a:t/>
            </a:r>
            <a:br>
              <a:rPr lang="en-US" dirty="0" smtClean="0"/>
            </a:br>
            <a:r>
              <a:rPr lang="en-US" dirty="0" smtClean="0"/>
              <a:t>In </a:t>
            </a:r>
            <a:r>
              <a:rPr lang="en-US" b="1" dirty="0" smtClean="0"/>
              <a:t>transesterification</a:t>
            </a:r>
            <a:r>
              <a:rPr lang="en-US" dirty="0" smtClean="0"/>
              <a:t>, extra lye is used to neutralize the FFA content of the oil, turning it into soaps. These soaps drop out of the process as a by-product, joining the so-called "glycerine layer" at the bottom -- often more of a "soap layer" as it may contain more soap than glycerine.</a:t>
            </a:r>
          </a:p>
          <a:p>
            <a:endParaRPr lang="en-US" dirty="0" smtClean="0"/>
          </a:p>
          <a:p>
            <a:r>
              <a:rPr lang="en-US" b="1" dirty="0" smtClean="0"/>
              <a:t>How the process works</a:t>
            </a:r>
          </a:p>
          <a:p>
            <a:endParaRPr lang="en-US" dirty="0" smtClean="0"/>
          </a:p>
          <a:p>
            <a:r>
              <a:rPr lang="en-US" dirty="0" smtClean="0"/>
              <a:t>First, vegetable or animal fats and oils are triglycerides (TGs), composed of three chains of fatty acids bound together by a glycerine molecule.</a:t>
            </a:r>
            <a:br>
              <a:rPr lang="en-US" dirty="0" smtClean="0"/>
            </a:br>
            <a:r>
              <a:rPr lang="en-US" dirty="0" smtClean="0"/>
              <a:t/>
            </a:r>
            <a:br>
              <a:rPr lang="en-US" dirty="0" smtClean="0"/>
            </a:br>
            <a:r>
              <a:rPr lang="en-US" dirty="0" smtClean="0"/>
              <a:t/>
            </a:r>
            <a:br>
              <a:rPr lang="en-US" dirty="0" smtClean="0"/>
            </a:br>
            <a:r>
              <a:rPr lang="en-US" dirty="0" smtClean="0"/>
              <a:t>Oil molecule -- graphic by Jeff Welter</a:t>
            </a:r>
            <a:br>
              <a:rPr lang="en-US" dirty="0" smtClean="0"/>
            </a:br>
            <a:r>
              <a:rPr lang="en-US" dirty="0" smtClean="0"/>
              <a:t/>
            </a:r>
            <a:br>
              <a:rPr lang="en-US" dirty="0" smtClean="0"/>
            </a:br>
            <a:r>
              <a:rPr lang="en-US" dirty="0" smtClean="0"/>
              <a:t>Triglycerides are esters. Esters are acids, such as fatty acids, combined with an alcohol, and glycerine (glycerol) is a heavy alcohol.</a:t>
            </a:r>
            <a:br>
              <a:rPr lang="en-US" dirty="0" smtClean="0"/>
            </a:br>
            <a:r>
              <a:rPr lang="en-US" dirty="0" smtClean="0"/>
              <a:t/>
            </a:r>
            <a:br>
              <a:rPr lang="en-US" dirty="0" smtClean="0"/>
            </a:br>
            <a:r>
              <a:rPr lang="en-US" dirty="0" smtClean="0"/>
              <a:t>The transesterification process converts triglyceride esters into mono-alkyl esters (biodiesel) by means of a catalyst (lye) and an alcohol reagent, usually methanol, which yields methyl esters biodiesel -- the methanol replaces the glycerine.</a:t>
            </a:r>
            <a:br>
              <a:rPr lang="en-US" dirty="0" smtClean="0"/>
            </a:br>
            <a:r>
              <a:rPr lang="en-US" dirty="0" smtClean="0"/>
              <a:t/>
            </a:r>
            <a:br>
              <a:rPr lang="en-US" dirty="0" smtClean="0"/>
            </a:br>
            <a:r>
              <a:rPr lang="en-US" dirty="0" smtClean="0"/>
              <a:t>In transesterification the triglyceride molecule is broken into three separate methyl ester molecules plus glycerine as a by-product. The lye catalyst breaks the bond holding the fatty acid chains to the glycerine, the glycerine falls away, and each fatty acid chain then bonds with a methanol molecule.</a:t>
            </a:r>
            <a:br>
              <a:rPr lang="en-US" dirty="0" smtClean="0"/>
            </a:br>
            <a:r>
              <a:rPr lang="en-US" dirty="0" smtClean="0"/>
              <a:t/>
            </a:r>
            <a:br>
              <a:rPr lang="en-US" dirty="0" smtClean="0"/>
            </a:br>
            <a:r>
              <a:rPr lang="en-US" dirty="0" smtClean="0"/>
              <a:t>It happens in three stages (this has nothing to do with the single-stage or two-stage processes). First, one fatty acid chain is broken off the triglyceride molecule and bonds with methanol to form a methyl ester molecule, leaving a diglyceride molecule (DG) -- two chains of fatty acids bound by glycerine. Then a second fatty acid chain is broken off the diglyceride molecule and bonded with methanol to form another methyl ester molecule, leaving a monoglyceride molecule (MG). Finally the monoglycerides are converted to methyl esters -- completion.</a:t>
            </a:r>
            <a:br>
              <a:rPr lang="en-US" dirty="0" smtClean="0"/>
            </a:br>
            <a:r>
              <a:rPr lang="en-US" dirty="0" smtClean="0"/>
              <a:t/>
            </a:r>
            <a:br>
              <a:rPr lang="en-US" dirty="0" smtClean="0"/>
            </a:br>
            <a:r>
              <a:rPr lang="en-US" dirty="0" smtClean="0"/>
              <a:t>However, the process can run out of reagent or catalyst before it gets as far as completion, or the agitation, temperature or processing time may not be adequate.</a:t>
            </a:r>
            <a:br>
              <a:rPr lang="en-US" dirty="0" smtClean="0"/>
            </a:br>
            <a:r>
              <a:rPr lang="en-US" dirty="0" smtClean="0"/>
              <a:t/>
            </a:r>
            <a:br>
              <a:rPr lang="en-US" dirty="0" smtClean="0"/>
            </a:br>
            <a:r>
              <a:rPr lang="en-US" dirty="0" smtClean="0"/>
              <a:t>The result is some unconverted or partly converted material remaining in the biodiesel.</a:t>
            </a:r>
            <a:br>
              <a:rPr lang="en-US" dirty="0" smtClean="0"/>
            </a:br>
            <a:r>
              <a:rPr lang="en-US" dirty="0" smtClean="0"/>
              <a:t/>
            </a:r>
            <a:br>
              <a:rPr lang="en-US" dirty="0" smtClean="0"/>
            </a:br>
            <a:r>
              <a:rPr lang="en-US" dirty="0" smtClean="0"/>
              <a:t>Well, so what if the process isn't completed? SVO (straight vegetable oil) is a good fuel anyway, so what's it matter if some of it is unreacted? But it's not just unreacted material that's the problem so much as the partly-reacted stuff. Diglycerides and monoglycerides are fuel pollutants: diglycerides don't combust well and lead to coking problems, monoglycerides can lead to corrosion and other problems -- bad fuel.</a:t>
            </a:r>
          </a:p>
          <a:p>
            <a:endParaRPr lang="en-US" dirty="0" smtClean="0"/>
          </a:p>
          <a:p>
            <a:r>
              <a:rPr lang="en-US" b="1" dirty="0" smtClean="0"/>
              <a:t>Post-transesterification steps</a:t>
            </a:r>
          </a:p>
          <a:p>
            <a:endParaRPr lang="en-US" b="1" dirty="0" smtClean="0"/>
          </a:p>
          <a:p>
            <a:pPr>
              <a:buFont typeface="Wingdings" pitchFamily="2" charset="2"/>
              <a:buChar char="Ø"/>
            </a:pPr>
            <a:r>
              <a:rPr lang="en-US" dirty="0" smtClean="0">
                <a:solidFill>
                  <a:schemeClr val="bg1"/>
                </a:solidFill>
              </a:rPr>
              <a:t> After esterification and transesterification the oil that we get is filtered and it is allowed to stand for a considerable amount of time  for settling.</a:t>
            </a:r>
          </a:p>
          <a:p>
            <a:pPr>
              <a:buFont typeface="Wingdings" pitchFamily="2" charset="2"/>
              <a:buChar char="Ø"/>
            </a:pPr>
            <a:endParaRPr lang="en-US" dirty="0" smtClean="0">
              <a:solidFill>
                <a:schemeClr val="bg1"/>
              </a:solidFill>
            </a:endParaRPr>
          </a:p>
          <a:p>
            <a:pPr>
              <a:buFont typeface="Wingdings" pitchFamily="2" charset="2"/>
              <a:buChar char="Ø"/>
            </a:pPr>
            <a:r>
              <a:rPr lang="en-US" dirty="0" smtClean="0">
                <a:solidFill>
                  <a:schemeClr val="bg1"/>
                </a:solidFill>
              </a:rPr>
              <a:t> The glycerol that is separated due to settling is removed without disturbing the crude oil on top.</a:t>
            </a:r>
          </a:p>
          <a:p>
            <a:pPr>
              <a:buFont typeface="Wingdings" pitchFamily="2" charset="2"/>
              <a:buChar char="Ø"/>
            </a:pPr>
            <a:r>
              <a:rPr lang="en-US" dirty="0" smtClean="0">
                <a:solidFill>
                  <a:schemeClr val="bg1"/>
                </a:solidFill>
              </a:rPr>
              <a:t> The crude oil is then distilled to get the original required oil.</a:t>
            </a:r>
          </a:p>
          <a:p>
            <a:pPr>
              <a:buFont typeface="Wingdings" pitchFamily="2" charset="2"/>
              <a:buChar char="Ø"/>
            </a:pPr>
            <a:r>
              <a:rPr lang="en-US" dirty="0" smtClean="0">
                <a:solidFill>
                  <a:schemeClr val="bg1"/>
                </a:solidFill>
              </a:rPr>
              <a:t> This oil is then taken for quality test.</a:t>
            </a:r>
          </a:p>
          <a:p>
            <a:pPr>
              <a:buFont typeface="Wingdings" pitchFamily="2" charset="2"/>
              <a:buChar char="Ø"/>
            </a:pPr>
            <a:r>
              <a:rPr lang="en-US" dirty="0" smtClean="0">
                <a:solidFill>
                  <a:schemeClr val="bg1"/>
                </a:solidFill>
              </a:rPr>
              <a:t> On the other hand the glycerol is than distilled to get its  purest for  USP Glycerol</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EAB7A28C-BA02-4241-BACF-E749F62DC7B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B7A28C-BA02-4241-BACF-E749F62DC7B5}"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1FCD1-9CDB-4294-9EDC-13932EE36704}" type="datetimeFigureOut">
              <a:rPr lang="en-US" smtClean="0"/>
              <a:pPr/>
              <a:t>11/9/2010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104E72-833B-4AE8-B0D0-7CF39B40C8A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28C1FCD1-9CDB-4294-9EDC-13932EE36704}" type="datetimeFigureOut">
              <a:rPr lang="en-US" smtClean="0"/>
              <a:pPr/>
              <a:t>11/9/2010</a:t>
            </a:fld>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3104E72-833B-4AE8-B0D0-7CF39B40C8A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jpe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EDUCATION\BIODIESEL PIC\biodiesel.png"/>
          <p:cNvPicPr>
            <a:picLocks noChangeAspect="1" noChangeArrowheads="1"/>
          </p:cNvPicPr>
          <p:nvPr/>
        </p:nvPicPr>
        <p:blipFill>
          <a:blip r:embed="rId3">
            <a:lum bright="-47000" contrast="12000"/>
          </a:blip>
          <a:srcRect/>
          <a:stretch>
            <a:fillRect/>
          </a:stretch>
        </p:blipFill>
        <p:spPr bwMode="auto">
          <a:xfrm>
            <a:off x="0" y="0"/>
            <a:ext cx="9144000" cy="5715000"/>
          </a:xfrm>
          <a:prstGeom prst="rect">
            <a:avLst/>
          </a:prstGeom>
          <a:noFill/>
        </p:spPr>
      </p:pic>
      <p:sp>
        <p:nvSpPr>
          <p:cNvPr id="7" name="Rectangle 6"/>
          <p:cNvSpPr/>
          <p:nvPr/>
        </p:nvSpPr>
        <p:spPr>
          <a:xfrm>
            <a:off x="838200" y="419100"/>
            <a:ext cx="7467600" cy="646331"/>
          </a:xfrm>
          <a:prstGeom prst="rect">
            <a:avLst/>
          </a:prstGeom>
          <a:noFill/>
        </p:spPr>
        <p:txBody>
          <a:bodyPr wrap="square" lIns="91440" tIns="45720" rIns="91440" bIns="45720">
            <a:spAutoFit/>
          </a:bodyPr>
          <a:lstStyle/>
          <a:p>
            <a:pPr algn="ctr"/>
            <a:r>
              <a:rPr lang="en-U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rPr>
              <a:t>Production of biodiesel </a:t>
            </a:r>
          </a:p>
        </p:txBody>
      </p:sp>
      <p:sp>
        <p:nvSpPr>
          <p:cNvPr id="8" name="TextBox 7"/>
          <p:cNvSpPr txBox="1"/>
          <p:nvPr/>
        </p:nvSpPr>
        <p:spPr>
          <a:xfrm>
            <a:off x="3429000" y="3467100"/>
            <a:ext cx="1981200" cy="523220"/>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t>
            </a:r>
            <a:r>
              <a:rPr lang="en-US" sz="28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ush Script MT" pitchFamily="66" charset="0"/>
              </a:rPr>
              <a:t>Presented by:</a:t>
            </a: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ush Script MT" pitchFamily="66" charset="0"/>
            </a:endParaRPr>
          </a:p>
        </p:txBody>
      </p:sp>
      <p:sp>
        <p:nvSpPr>
          <p:cNvPr id="5" name="Rectangle 4"/>
          <p:cNvSpPr/>
          <p:nvPr/>
        </p:nvSpPr>
        <p:spPr>
          <a:xfrm>
            <a:off x="2286000" y="1095970"/>
            <a:ext cx="4572000" cy="646331"/>
          </a:xfrm>
          <a:prstGeom prst="rect">
            <a:avLst/>
          </a:prstGeom>
        </p:spPr>
        <p:txBody>
          <a:bodyPr>
            <a:spAutoFit/>
          </a:bodyPr>
          <a:lstStyle/>
          <a:p>
            <a:pPr algn="ctr"/>
            <a:r>
              <a:rPr lang="en-US"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rPr>
              <a:t>by chemical and enzymatic transesterification</a:t>
            </a:r>
            <a:endParaRPr lang="en-US"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endParaRPr>
          </a:p>
        </p:txBody>
      </p:sp>
      <p:sp>
        <p:nvSpPr>
          <p:cNvPr id="6" name="Rectangle 5"/>
          <p:cNvSpPr/>
          <p:nvPr/>
        </p:nvSpPr>
        <p:spPr>
          <a:xfrm>
            <a:off x="681018" y="4692134"/>
            <a:ext cx="2133600" cy="369332"/>
          </a:xfrm>
          <a:prstGeom prst="rect">
            <a:avLst/>
          </a:prstGeom>
        </p:spPr>
        <p:txBody>
          <a:bodyPr wrap="square">
            <a:spAutoFit/>
          </a:bodyPr>
          <a:lstStyle/>
          <a:p>
            <a:pPr>
              <a:buFont typeface="Wingdings" pitchFamily="2" charset="2"/>
              <a:buChar char="Ø"/>
            </a:pPr>
            <a:r>
              <a:rPr lang="en-US" b="1" dirty="0" smtClean="0">
                <a:solidFill>
                  <a:schemeClr val="bg1"/>
                </a:solidFill>
              </a:rPr>
              <a:t> MRIGANKA PAUL</a:t>
            </a:r>
          </a:p>
        </p:txBody>
      </p:sp>
      <p:sp>
        <p:nvSpPr>
          <p:cNvPr id="9" name="Rectangle 8"/>
          <p:cNvSpPr/>
          <p:nvPr/>
        </p:nvSpPr>
        <p:spPr>
          <a:xfrm>
            <a:off x="3424218" y="4692134"/>
            <a:ext cx="2057400" cy="369332"/>
          </a:xfrm>
          <a:prstGeom prst="rect">
            <a:avLst/>
          </a:prstGeom>
        </p:spPr>
        <p:txBody>
          <a:bodyPr wrap="square">
            <a:spAutoFit/>
          </a:bodyPr>
          <a:lstStyle/>
          <a:p>
            <a:pPr>
              <a:buFont typeface="Wingdings" pitchFamily="2" charset="2"/>
              <a:buChar char="Ø"/>
            </a:pPr>
            <a:r>
              <a:rPr lang="en-US" b="1" dirty="0" smtClean="0">
                <a:solidFill>
                  <a:schemeClr val="bg1"/>
                </a:solidFill>
              </a:rPr>
              <a:t> RAJDEEP PAUL</a:t>
            </a:r>
            <a:endParaRPr lang="en-US" dirty="0"/>
          </a:p>
        </p:txBody>
      </p:sp>
      <p:sp>
        <p:nvSpPr>
          <p:cNvPr id="10" name="Rectangle 9"/>
          <p:cNvSpPr/>
          <p:nvPr/>
        </p:nvSpPr>
        <p:spPr>
          <a:xfrm>
            <a:off x="3119418" y="4692134"/>
            <a:ext cx="2595582" cy="369332"/>
          </a:xfrm>
          <a:prstGeom prst="rect">
            <a:avLst/>
          </a:prstGeom>
        </p:spPr>
        <p:txBody>
          <a:bodyPr wrap="none">
            <a:spAutoFit/>
          </a:bodyPr>
          <a:lstStyle/>
          <a:p>
            <a:pPr>
              <a:buFont typeface="Wingdings" pitchFamily="2" charset="2"/>
              <a:buChar char="Ø"/>
            </a:pPr>
            <a:r>
              <a:rPr lang="en-US" b="1" dirty="0" smtClean="0">
                <a:solidFill>
                  <a:schemeClr val="bg1"/>
                </a:solidFill>
              </a:rPr>
              <a:t> PINAKI CHANDRA DEY </a:t>
            </a:r>
            <a:endParaRPr 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58" presetClass="entr" presetSubtype="0" accel="10000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strVal val="#ppt_w*2.5"/>
                                          </p:val>
                                        </p:tav>
                                        <p:tav tm="100000">
                                          <p:val>
                                            <p:strVal val="#ppt_w"/>
                                          </p:val>
                                        </p:tav>
                                      </p:tavLst>
                                    </p:anim>
                                    <p:anim calcmode="lin" valueType="num">
                                      <p:cBhvr>
                                        <p:cTn id="20" dur="500" fill="hold"/>
                                        <p:tgtEl>
                                          <p:spTgt spid="6"/>
                                        </p:tgtEl>
                                        <p:attrNameLst>
                                          <p:attrName>ppt_h</p:attrName>
                                        </p:attrNameLst>
                                      </p:cBhvr>
                                      <p:tavLst>
                                        <p:tav tm="0">
                                          <p:val>
                                            <p:strVal val="#ppt_h*0.01"/>
                                          </p:val>
                                        </p:tav>
                                        <p:tav tm="100000">
                                          <p:val>
                                            <p:strVal val="#ppt_h"/>
                                          </p:val>
                                        </p:tav>
                                      </p:tavLst>
                                    </p:anim>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h+1"/>
                                          </p:val>
                                        </p:tav>
                                        <p:tav tm="100000">
                                          <p:val>
                                            <p:strVal val="#ppt_y"/>
                                          </p:val>
                                        </p:tav>
                                      </p:tavLst>
                                    </p:anim>
                                    <p:animEffect transition="in" filter="fade">
                                      <p:cBhvr>
                                        <p:cTn id="23" dur="500"/>
                                        <p:tgtEl>
                                          <p:spTgt spid="6"/>
                                        </p:tgtEl>
                                      </p:cBhvr>
                                    </p:animEffect>
                                  </p:childTnLst>
                                </p:cTn>
                              </p:par>
                            </p:childTnLst>
                          </p:cTn>
                        </p:par>
                        <p:par>
                          <p:cTn id="24" fill="hold">
                            <p:stCondLst>
                              <p:cond delay="1000"/>
                            </p:stCondLst>
                            <p:childTnLst>
                              <p:par>
                                <p:cTn id="25" presetID="58" presetClass="entr" presetSubtype="0" accel="10000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ppt_w*2.5"/>
                                          </p:val>
                                        </p:tav>
                                        <p:tav tm="100000">
                                          <p:val>
                                            <p:strVal val="#ppt_w"/>
                                          </p:val>
                                        </p:tav>
                                      </p:tavLst>
                                    </p:anim>
                                    <p:anim calcmode="lin" valueType="num">
                                      <p:cBhvr>
                                        <p:cTn id="28" dur="500" fill="hold"/>
                                        <p:tgtEl>
                                          <p:spTgt spid="9"/>
                                        </p:tgtEl>
                                        <p:attrNameLst>
                                          <p:attrName>ppt_h</p:attrName>
                                        </p:attrNameLst>
                                      </p:cBhvr>
                                      <p:tavLst>
                                        <p:tav tm="0">
                                          <p:val>
                                            <p:strVal val="#ppt_h*0.01"/>
                                          </p:val>
                                        </p:tav>
                                        <p:tav tm="100000">
                                          <p:val>
                                            <p:strVal val="#ppt_h"/>
                                          </p:val>
                                        </p:tav>
                                      </p:tavLst>
                                    </p:anim>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h+1"/>
                                          </p:val>
                                        </p:tav>
                                        <p:tav tm="100000">
                                          <p:val>
                                            <p:strVal val="#ppt_y"/>
                                          </p:val>
                                        </p:tav>
                                      </p:tavLst>
                                    </p:anim>
                                    <p:animEffect transition="in" filter="fade">
                                      <p:cBhvr>
                                        <p:cTn id="31" dur="500"/>
                                        <p:tgtEl>
                                          <p:spTgt spid="9"/>
                                        </p:tgtEl>
                                      </p:cBhvr>
                                    </p:animEffect>
                                  </p:childTnLst>
                                </p:cTn>
                              </p:par>
                            </p:childTnLst>
                          </p:cTn>
                        </p:par>
                        <p:par>
                          <p:cTn id="32" fill="hold">
                            <p:stCondLst>
                              <p:cond delay="1500"/>
                            </p:stCondLst>
                            <p:childTnLst>
                              <p:par>
                                <p:cTn id="33" presetID="63" presetClass="path" presetSubtype="0" accel="50000" decel="50000" fill="hold" grpId="1" nodeType="afterEffect">
                                  <p:stCondLst>
                                    <p:cond delay="0"/>
                                  </p:stCondLst>
                                  <p:childTnLst>
                                    <p:animMotion origin="layout" path="M 0.06302 0.00167 L 0.31302 0.00167 " pathEditMode="relative" rAng="0" ptsTypes="AA">
                                      <p:cBhvr>
                                        <p:cTn id="34" dur="2000" fill="hold"/>
                                        <p:tgtEl>
                                          <p:spTgt spid="9"/>
                                        </p:tgtEl>
                                        <p:attrNameLst>
                                          <p:attrName>ppt_x</p:attrName>
                                          <p:attrName>ppt_y</p:attrName>
                                        </p:attrNameLst>
                                      </p:cBhvr>
                                      <p:rCtr x="125" y="0"/>
                                    </p:animMotion>
                                  </p:childTnLst>
                                </p:cTn>
                              </p:par>
                              <p:par>
                                <p:cTn id="35" presetID="26"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80">
                                          <p:stCondLst>
                                            <p:cond delay="0"/>
                                          </p:stCondLst>
                                        </p:cTn>
                                        <p:tgtEl>
                                          <p:spTgt spid="10"/>
                                        </p:tgtEl>
                                      </p:cBhvr>
                                    </p:animEffect>
                                    <p:anim calcmode="lin" valueType="num">
                                      <p:cBhvr>
                                        <p:cTn id="3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3" dur="26">
                                          <p:stCondLst>
                                            <p:cond delay="650"/>
                                          </p:stCondLst>
                                        </p:cTn>
                                        <p:tgtEl>
                                          <p:spTgt spid="10"/>
                                        </p:tgtEl>
                                      </p:cBhvr>
                                      <p:to x="100000" y="60000"/>
                                    </p:animScale>
                                    <p:animScale>
                                      <p:cBhvr>
                                        <p:cTn id="44" dur="166" decel="50000">
                                          <p:stCondLst>
                                            <p:cond delay="676"/>
                                          </p:stCondLst>
                                        </p:cTn>
                                        <p:tgtEl>
                                          <p:spTgt spid="10"/>
                                        </p:tgtEl>
                                      </p:cBhvr>
                                      <p:to x="100000" y="100000"/>
                                    </p:animScale>
                                    <p:animScale>
                                      <p:cBhvr>
                                        <p:cTn id="45" dur="26">
                                          <p:stCondLst>
                                            <p:cond delay="1312"/>
                                          </p:stCondLst>
                                        </p:cTn>
                                        <p:tgtEl>
                                          <p:spTgt spid="10"/>
                                        </p:tgtEl>
                                      </p:cBhvr>
                                      <p:to x="100000" y="80000"/>
                                    </p:animScale>
                                    <p:animScale>
                                      <p:cBhvr>
                                        <p:cTn id="46" dur="166" decel="50000">
                                          <p:stCondLst>
                                            <p:cond delay="1338"/>
                                          </p:stCondLst>
                                        </p:cTn>
                                        <p:tgtEl>
                                          <p:spTgt spid="10"/>
                                        </p:tgtEl>
                                      </p:cBhvr>
                                      <p:to x="100000" y="100000"/>
                                    </p:animScale>
                                    <p:animScale>
                                      <p:cBhvr>
                                        <p:cTn id="47" dur="26">
                                          <p:stCondLst>
                                            <p:cond delay="1642"/>
                                          </p:stCondLst>
                                        </p:cTn>
                                        <p:tgtEl>
                                          <p:spTgt spid="10"/>
                                        </p:tgtEl>
                                      </p:cBhvr>
                                      <p:to x="100000" y="90000"/>
                                    </p:animScale>
                                    <p:animScale>
                                      <p:cBhvr>
                                        <p:cTn id="48" dur="166" decel="50000">
                                          <p:stCondLst>
                                            <p:cond delay="1668"/>
                                          </p:stCondLst>
                                        </p:cTn>
                                        <p:tgtEl>
                                          <p:spTgt spid="10"/>
                                        </p:tgtEl>
                                      </p:cBhvr>
                                      <p:to x="100000" y="100000"/>
                                    </p:animScale>
                                    <p:animScale>
                                      <p:cBhvr>
                                        <p:cTn id="49" dur="26">
                                          <p:stCondLst>
                                            <p:cond delay="1808"/>
                                          </p:stCondLst>
                                        </p:cTn>
                                        <p:tgtEl>
                                          <p:spTgt spid="10"/>
                                        </p:tgtEl>
                                      </p:cBhvr>
                                      <p:to x="100000" y="95000"/>
                                    </p:animScale>
                                    <p:animScale>
                                      <p:cBhvr>
                                        <p:cTn id="5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P spid="9" grpId="0"/>
      <p:bldP spid="9" grpId="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EDUCATION\BIODIESEL PIC\010709-2.jpg"/>
          <p:cNvPicPr>
            <a:picLocks noChangeAspect="1" noChangeArrowheads="1"/>
          </p:cNvPicPr>
          <p:nvPr/>
        </p:nvPicPr>
        <p:blipFill>
          <a:blip r:embed="rId2">
            <a:lum bright="50000"/>
          </a:blip>
          <a:srcRect/>
          <a:stretch>
            <a:fillRect/>
          </a:stretch>
        </p:blipFill>
        <p:spPr bwMode="auto">
          <a:xfrm>
            <a:off x="0" y="0"/>
            <a:ext cx="9144000" cy="5715000"/>
          </a:xfrm>
          <a:prstGeom prst="rect">
            <a:avLst/>
          </a:prstGeom>
          <a:noFill/>
        </p:spPr>
      </p:pic>
      <p:sp>
        <p:nvSpPr>
          <p:cNvPr id="6" name="Rectangle 5"/>
          <p:cNvSpPr/>
          <p:nvPr/>
        </p:nvSpPr>
        <p:spPr>
          <a:xfrm>
            <a:off x="723900" y="3742372"/>
            <a:ext cx="7696200" cy="1477328"/>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r>
              <a:rPr lang="en-US" b="1"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The mileage one gets from using biodiesel as compared with regular, unleaded gasoline more than makes up for the slightly higher biodiesel cost, especially when you consider that biodiesel prices should only go down over time, whereas the cost of crude oil, and therefore the price of gas at the pump, is only expected to rise or, at best, settle off somewhere around current prices.</a:t>
            </a:r>
            <a:endParaRPr lang="en-US" b="1" spc="50" dirty="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endParaRPr>
          </a:p>
        </p:txBody>
      </p:sp>
      <p:sp>
        <p:nvSpPr>
          <p:cNvPr id="7" name="Rectangle 6"/>
          <p:cNvSpPr/>
          <p:nvPr/>
        </p:nvSpPr>
        <p:spPr>
          <a:xfrm>
            <a:off x="723900" y="266700"/>
            <a:ext cx="3214341" cy="584775"/>
          </a:xfrm>
          <a:prstGeom prst="rect">
            <a:avLst/>
          </a:prstGeom>
          <a:noFill/>
        </p:spPr>
        <p:txBody>
          <a:bodyPr wrap="none" lIns="91440" tIns="45720" rIns="91440" bIns="45720">
            <a:spAutoFit/>
          </a:bodyPr>
          <a:lstStyle/>
          <a:p>
            <a:pPr algn="ctr"/>
            <a:r>
              <a:rPr lang="en-US" sz="32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COST EFFECTIVENESS</a:t>
            </a:r>
            <a:endParaRPr lang="en-US" sz="32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graphicFrame>
        <p:nvGraphicFramePr>
          <p:cNvPr id="5" name="Table 4"/>
          <p:cNvGraphicFramePr>
            <a:graphicFrameLocks noGrp="1"/>
          </p:cNvGraphicFramePr>
          <p:nvPr/>
        </p:nvGraphicFramePr>
        <p:xfrm>
          <a:off x="1524000" y="952500"/>
          <a:ext cx="6096000" cy="266700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pPr algn="ctr"/>
                      <a:r>
                        <a:rPr lang="en-US" b="0" dirty="0" smtClean="0">
                          <a:latin typeface="Bernard MT Condensed" pitchFamily="18" charset="0"/>
                        </a:rPr>
                        <a:t>Fuel</a:t>
                      </a:r>
                      <a:r>
                        <a:rPr lang="en-US" b="0" baseline="0" dirty="0" smtClean="0">
                          <a:latin typeface="Bernard MT Condensed" pitchFamily="18" charset="0"/>
                        </a:rPr>
                        <a:t> Type</a:t>
                      </a:r>
                      <a:endParaRPr lang="en-US" b="0" dirty="0">
                        <a:latin typeface="Bernard MT Condensed" pitchFamily="18" charset="0"/>
                      </a:endParaRPr>
                    </a:p>
                  </a:txBody>
                  <a:tcPr/>
                </a:tc>
                <a:tc>
                  <a:txBody>
                    <a:bodyPr/>
                    <a:lstStyle/>
                    <a:p>
                      <a:pPr algn="ctr"/>
                      <a:r>
                        <a:rPr lang="en-US" b="0" dirty="0" smtClean="0">
                          <a:latin typeface="Bernard MT Condensed" pitchFamily="18" charset="0"/>
                        </a:rPr>
                        <a:t>Avg. cost per mile</a:t>
                      </a:r>
                    </a:p>
                    <a:p>
                      <a:pPr algn="ctr"/>
                      <a:r>
                        <a:rPr lang="en-US" b="0" dirty="0" smtClean="0">
                          <a:latin typeface="Bernard MT Condensed" pitchFamily="18" charset="0"/>
                        </a:rPr>
                        <a:t>(in cents)</a:t>
                      </a:r>
                      <a:endParaRPr lang="en-US" b="0" dirty="0">
                        <a:latin typeface="Bernard MT Condensed" pitchFamily="18" charset="0"/>
                      </a:endParaRPr>
                    </a:p>
                  </a:txBody>
                  <a:tcPr/>
                </a:tc>
                <a:tc>
                  <a:txBody>
                    <a:bodyPr/>
                    <a:lstStyle/>
                    <a:p>
                      <a:pPr algn="ctr"/>
                      <a:r>
                        <a:rPr lang="en-US" b="0" dirty="0" smtClean="0">
                          <a:latin typeface="Bernard MT Condensed" pitchFamily="18" charset="0"/>
                        </a:rPr>
                        <a:t>Millage per gallon</a:t>
                      </a:r>
                    </a:p>
                    <a:p>
                      <a:pPr algn="ctr"/>
                      <a:r>
                        <a:rPr lang="en-US" b="0" dirty="0" smtClean="0">
                          <a:latin typeface="Bernard MT Condensed" pitchFamily="18" charset="0"/>
                        </a:rPr>
                        <a:t>(in city)</a:t>
                      </a:r>
                      <a:endParaRPr lang="en-US" b="0" dirty="0">
                        <a:latin typeface="Bernard MT Condensed" pitchFamily="18" charset="0"/>
                      </a:endParaRPr>
                    </a:p>
                  </a:txBody>
                  <a:tcPr/>
                </a:tc>
                <a:tc>
                  <a:txBody>
                    <a:bodyPr/>
                    <a:lstStyle/>
                    <a:p>
                      <a:pPr algn="ctr"/>
                      <a:r>
                        <a:rPr lang="en-US" b="0" dirty="0" smtClean="0">
                          <a:latin typeface="Bernard MT Condensed" pitchFamily="18" charset="0"/>
                        </a:rPr>
                        <a:t>Millage per gallon</a:t>
                      </a:r>
                    </a:p>
                    <a:p>
                      <a:pPr algn="ctr"/>
                      <a:r>
                        <a:rPr lang="en-US" b="0" dirty="0" smtClean="0">
                          <a:latin typeface="Bernard MT Condensed" pitchFamily="18" charset="0"/>
                        </a:rPr>
                        <a:t>(on</a:t>
                      </a:r>
                      <a:r>
                        <a:rPr lang="en-US" b="0" baseline="0" dirty="0" smtClean="0">
                          <a:latin typeface="Bernard MT Condensed" pitchFamily="18" charset="0"/>
                        </a:rPr>
                        <a:t> highway</a:t>
                      </a:r>
                      <a:r>
                        <a:rPr lang="en-US" b="0" dirty="0" smtClean="0">
                          <a:latin typeface="Bernard MT Condensed" pitchFamily="18" charset="0"/>
                        </a:rPr>
                        <a:t>)</a:t>
                      </a:r>
                    </a:p>
                  </a:txBody>
                  <a:tcPr/>
                </a:tc>
              </a:tr>
              <a:tr h="370840">
                <a:tc>
                  <a:txBody>
                    <a:bodyPr/>
                    <a:lstStyle/>
                    <a:p>
                      <a:r>
                        <a:rPr lang="en-US" dirty="0" smtClean="0"/>
                        <a:t>B100</a:t>
                      </a:r>
                      <a:endParaRPr lang="en-US" dirty="0"/>
                    </a:p>
                  </a:txBody>
                  <a:tcPr/>
                </a:tc>
                <a:tc>
                  <a:txBody>
                    <a:bodyPr/>
                    <a:lstStyle/>
                    <a:p>
                      <a:r>
                        <a:rPr lang="en-US" dirty="0" smtClean="0"/>
                        <a:t>8.2</a:t>
                      </a:r>
                      <a:endParaRPr lang="en-US" dirty="0"/>
                    </a:p>
                  </a:txBody>
                  <a:tcPr/>
                </a:tc>
                <a:tc>
                  <a:txBody>
                    <a:bodyPr/>
                    <a:lstStyle/>
                    <a:p>
                      <a:r>
                        <a:rPr lang="en-US" dirty="0" smtClean="0"/>
                        <a:t>37</a:t>
                      </a:r>
                      <a:endParaRPr lang="en-US" dirty="0"/>
                    </a:p>
                  </a:txBody>
                  <a:tcPr/>
                </a:tc>
                <a:tc>
                  <a:txBody>
                    <a:bodyPr/>
                    <a:lstStyle/>
                    <a:p>
                      <a:r>
                        <a:rPr lang="en-US" dirty="0" smtClean="0"/>
                        <a:t>45</a:t>
                      </a:r>
                      <a:endParaRPr lang="en-US" dirty="0"/>
                    </a:p>
                  </a:txBody>
                  <a:tcPr/>
                </a:tc>
              </a:tr>
              <a:tr h="370840">
                <a:tc>
                  <a:txBody>
                    <a:bodyPr/>
                    <a:lstStyle/>
                    <a:p>
                      <a:r>
                        <a:rPr lang="en-US" dirty="0" smtClean="0"/>
                        <a:t>B20</a:t>
                      </a:r>
                      <a:endParaRPr lang="en-US" dirty="0"/>
                    </a:p>
                  </a:txBody>
                  <a:tcPr/>
                </a:tc>
                <a:tc>
                  <a:txBody>
                    <a:bodyPr/>
                    <a:lstStyle/>
                    <a:p>
                      <a:r>
                        <a:rPr lang="en-US" dirty="0" smtClean="0"/>
                        <a:t>6.0</a:t>
                      </a:r>
                      <a:endParaRPr lang="en-US" dirty="0"/>
                    </a:p>
                  </a:txBody>
                  <a:tcPr/>
                </a:tc>
                <a:tc>
                  <a:txBody>
                    <a:bodyPr/>
                    <a:lstStyle/>
                    <a:p>
                      <a:r>
                        <a:rPr lang="en-US" dirty="0" smtClean="0"/>
                        <a:t>37</a:t>
                      </a:r>
                      <a:endParaRPr lang="en-US" dirty="0"/>
                    </a:p>
                  </a:txBody>
                  <a:tcPr/>
                </a:tc>
                <a:tc>
                  <a:txBody>
                    <a:bodyPr/>
                    <a:lstStyle/>
                    <a:p>
                      <a:r>
                        <a:rPr lang="en-US" dirty="0" smtClean="0"/>
                        <a:t>45</a:t>
                      </a:r>
                      <a:endParaRPr lang="en-US" dirty="0"/>
                    </a:p>
                  </a:txBody>
                  <a:tcPr/>
                </a:tc>
              </a:tr>
              <a:tr h="370840">
                <a:tc>
                  <a:txBody>
                    <a:bodyPr/>
                    <a:lstStyle/>
                    <a:p>
                      <a:r>
                        <a:rPr lang="en-US" dirty="0" smtClean="0"/>
                        <a:t>Petrodiesel</a:t>
                      </a:r>
                      <a:endParaRPr lang="en-US" dirty="0"/>
                    </a:p>
                  </a:txBody>
                  <a:tcPr/>
                </a:tc>
                <a:tc>
                  <a:txBody>
                    <a:bodyPr/>
                    <a:lstStyle/>
                    <a:p>
                      <a:r>
                        <a:rPr lang="en-US" dirty="0" smtClean="0"/>
                        <a:t>5.2</a:t>
                      </a:r>
                      <a:endParaRPr lang="en-US" dirty="0"/>
                    </a:p>
                  </a:txBody>
                  <a:tcPr/>
                </a:tc>
                <a:tc>
                  <a:txBody>
                    <a:bodyPr/>
                    <a:lstStyle/>
                    <a:p>
                      <a:r>
                        <a:rPr lang="en-US" dirty="0" smtClean="0"/>
                        <a:t>38</a:t>
                      </a:r>
                      <a:endParaRPr lang="en-US" dirty="0"/>
                    </a:p>
                  </a:txBody>
                  <a:tcPr/>
                </a:tc>
                <a:tc>
                  <a:txBody>
                    <a:bodyPr/>
                    <a:lstStyle/>
                    <a:p>
                      <a:r>
                        <a:rPr lang="en-US" dirty="0" smtClean="0"/>
                        <a:t>46</a:t>
                      </a:r>
                      <a:endParaRPr lang="en-US" dirty="0"/>
                    </a:p>
                  </a:txBody>
                  <a:tcPr/>
                </a:tc>
              </a:tr>
              <a:tr h="370840">
                <a:tc>
                  <a:txBody>
                    <a:bodyPr/>
                    <a:lstStyle/>
                    <a:p>
                      <a:r>
                        <a:rPr lang="en-US" dirty="0" smtClean="0"/>
                        <a:t>Unleaded gasoline</a:t>
                      </a:r>
                      <a:endParaRPr lang="en-US" dirty="0"/>
                    </a:p>
                  </a:txBody>
                  <a:tcPr/>
                </a:tc>
                <a:tc>
                  <a:txBody>
                    <a:bodyPr/>
                    <a:lstStyle/>
                    <a:p>
                      <a:r>
                        <a:rPr lang="en-US" dirty="0" smtClean="0"/>
                        <a:t>6.9</a:t>
                      </a:r>
                      <a:endParaRPr lang="en-US" dirty="0"/>
                    </a:p>
                  </a:txBody>
                  <a:tcPr/>
                </a:tc>
                <a:tc>
                  <a:txBody>
                    <a:bodyPr/>
                    <a:lstStyle/>
                    <a:p>
                      <a:r>
                        <a:rPr lang="en-US" dirty="0" smtClean="0"/>
                        <a:t>25</a:t>
                      </a:r>
                      <a:endParaRPr lang="en-US" dirty="0"/>
                    </a:p>
                  </a:txBody>
                  <a:tcPr/>
                </a:tc>
                <a:tc>
                  <a:txBody>
                    <a:bodyPr/>
                    <a:lstStyle/>
                    <a:p>
                      <a:r>
                        <a:rPr lang="en-US" dirty="0" smtClean="0"/>
                        <a:t>31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6" name="Rectangle 5"/>
          <p:cNvSpPr/>
          <p:nvPr/>
        </p:nvSpPr>
        <p:spPr>
          <a:xfrm>
            <a:off x="3258179" y="647700"/>
            <a:ext cx="2839239" cy="769441"/>
          </a:xfrm>
          <a:prstGeom prst="rect">
            <a:avLst/>
          </a:prstGeom>
          <a:noFill/>
        </p:spPr>
        <p:txBody>
          <a:bodyPr wrap="non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CONCLUSIONS</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4" name="Rectangle 3"/>
          <p:cNvSpPr/>
          <p:nvPr/>
        </p:nvSpPr>
        <p:spPr>
          <a:xfrm>
            <a:off x="1066800" y="1638300"/>
            <a:ext cx="7010400" cy="2031325"/>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Reduction in the overall production cost of biodiesel.</a:t>
            </a:r>
          </a:p>
          <a:p>
            <a:pPr>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Scope for biodiesel production from different sources using different transesterification processes.</a:t>
            </a:r>
          </a:p>
          <a:p>
            <a:pPr>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Find the most suitable strategy for biodiesel production in future, keeping the Indian economical and agricultural aspects in purview.</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4">
                                            <p:txEl>
                                              <p:pRg st="0" end="0"/>
                                            </p:txEl>
                                          </p:spTgt>
                                        </p:tgtEl>
                                      </p:cBhvr>
                                    </p:animEffect>
                                  </p:childTnLst>
                                </p:cTn>
                              </p:par>
                            </p:childTnLst>
                          </p:cTn>
                        </p:par>
                        <p:par>
                          <p:cTn id="12" fill="hold">
                            <p:stCondLst>
                              <p:cond delay="500"/>
                            </p:stCondLst>
                            <p:childTnLst>
                              <p:par>
                                <p:cTn id="13" presetID="58" presetClass="entr" presetSubtype="0" accel="100000" fill="hold" nodeType="afterEffect">
                                  <p:stCondLst>
                                    <p:cond delay="100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500" fill="hold"/>
                                        <p:tgtEl>
                                          <p:spTgt spid="4">
                                            <p:txEl>
                                              <p:pRg st="2" end="2"/>
                                            </p:txEl>
                                          </p:spTgt>
                                        </p:tgtEl>
                                        <p:attrNameLst>
                                          <p:attrName>ppt_w</p:attrName>
                                        </p:attrNameLst>
                                      </p:cBhvr>
                                      <p:tavLst>
                                        <p:tav tm="0">
                                          <p:val>
                                            <p:strVal val="#ppt_w*2.5"/>
                                          </p:val>
                                        </p:tav>
                                        <p:tav tm="100000">
                                          <p:val>
                                            <p:strVal val="#ppt_w"/>
                                          </p:val>
                                        </p:tav>
                                      </p:tavLst>
                                    </p:anim>
                                    <p:anim calcmode="lin" valueType="num">
                                      <p:cBhvr>
                                        <p:cTn id="16" dur="500" fill="hold"/>
                                        <p:tgtEl>
                                          <p:spTgt spid="4">
                                            <p:txEl>
                                              <p:pRg st="2" end="2"/>
                                            </p:txEl>
                                          </p:spTgt>
                                        </p:tgtEl>
                                        <p:attrNameLst>
                                          <p:attrName>ppt_h</p:attrName>
                                        </p:attrNameLst>
                                      </p:cBhvr>
                                      <p:tavLst>
                                        <p:tav tm="0">
                                          <p:val>
                                            <p:strVal val="#ppt_h*0.01"/>
                                          </p:val>
                                        </p:tav>
                                        <p:tav tm="100000">
                                          <p:val>
                                            <p:strVal val="#ppt_h"/>
                                          </p:val>
                                        </p:tav>
                                      </p:tavLst>
                                    </p:anim>
                                    <p:anim calcmode="lin" valueType="num">
                                      <p:cBhvr>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4">
                                            <p:txEl>
                                              <p:pRg st="2" end="2"/>
                                            </p:txEl>
                                          </p:spTgt>
                                        </p:tgtEl>
                                        <p:attrNameLst>
                                          <p:attrName>ppt_y</p:attrName>
                                        </p:attrNameLst>
                                      </p:cBhvr>
                                      <p:tavLst>
                                        <p:tav tm="0">
                                          <p:val>
                                            <p:strVal val="#ppt_h+1"/>
                                          </p:val>
                                        </p:tav>
                                        <p:tav tm="100000">
                                          <p:val>
                                            <p:strVal val="#ppt_y"/>
                                          </p:val>
                                        </p:tav>
                                      </p:tavLst>
                                    </p:anim>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58" presetClass="entr" presetSubtype="0" accel="100000" fill="hold" nodeType="afterEffect">
                                  <p:stCondLst>
                                    <p:cond delay="100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p:cTn id="23" dur="500" fill="hold"/>
                                        <p:tgtEl>
                                          <p:spTgt spid="4">
                                            <p:txEl>
                                              <p:pRg st="4" end="4"/>
                                            </p:txEl>
                                          </p:spTgt>
                                        </p:tgtEl>
                                        <p:attrNameLst>
                                          <p:attrName>ppt_w</p:attrName>
                                        </p:attrNameLst>
                                      </p:cBhvr>
                                      <p:tavLst>
                                        <p:tav tm="0">
                                          <p:val>
                                            <p:strVal val="#ppt_w*2.5"/>
                                          </p:val>
                                        </p:tav>
                                        <p:tav tm="100000">
                                          <p:val>
                                            <p:strVal val="#ppt_w"/>
                                          </p:val>
                                        </p:tav>
                                      </p:tavLst>
                                    </p:anim>
                                    <p:anim calcmode="lin" valueType="num">
                                      <p:cBhvr>
                                        <p:cTn id="24" dur="500" fill="hold"/>
                                        <p:tgtEl>
                                          <p:spTgt spid="4">
                                            <p:txEl>
                                              <p:pRg st="4" end="4"/>
                                            </p:txEl>
                                          </p:spTgt>
                                        </p:tgtEl>
                                        <p:attrNameLst>
                                          <p:attrName>ppt_h</p:attrName>
                                        </p:attrNameLst>
                                      </p:cBhvr>
                                      <p:tavLst>
                                        <p:tav tm="0">
                                          <p:val>
                                            <p:strVal val="#ppt_h*0.01"/>
                                          </p:val>
                                        </p:tav>
                                        <p:tav tm="100000">
                                          <p:val>
                                            <p:strVal val="#ppt_h"/>
                                          </p:val>
                                        </p:tav>
                                      </p:tavLst>
                                    </p:anim>
                                    <p:anim calcmode="lin" valueType="num">
                                      <p:cBhvr>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4" end="4"/>
                                            </p:txEl>
                                          </p:spTgt>
                                        </p:tgtEl>
                                        <p:attrNameLst>
                                          <p:attrName>ppt_y</p:attrName>
                                        </p:attrNameLst>
                                      </p:cBhvr>
                                      <p:tavLst>
                                        <p:tav tm="0">
                                          <p:val>
                                            <p:strVal val="#ppt_h+1"/>
                                          </p:val>
                                        </p:tav>
                                        <p:tav tm="100000">
                                          <p:val>
                                            <p:strVal val="#ppt_y"/>
                                          </p:val>
                                        </p:tav>
                                      </p:tavLst>
                                    </p:anim>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6" name="Rectangle 5"/>
          <p:cNvSpPr/>
          <p:nvPr/>
        </p:nvSpPr>
        <p:spPr>
          <a:xfrm>
            <a:off x="2393359" y="647700"/>
            <a:ext cx="4357283" cy="769441"/>
          </a:xfrm>
          <a:prstGeom prst="rect">
            <a:avLst/>
          </a:prstGeom>
          <a:noFill/>
        </p:spPr>
        <p:txBody>
          <a:bodyPr wrap="non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Acknowledgements</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4" name="Rectangle 3"/>
          <p:cNvSpPr/>
          <p:nvPr/>
        </p:nvSpPr>
        <p:spPr>
          <a:xfrm>
            <a:off x="1066800" y="1638300"/>
            <a:ext cx="7010400" cy="923330"/>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Dr. Banani Ray Chowdhury, </a:t>
            </a:r>
            <a:r>
              <a:rPr lang="en-US" b="1"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Faculty, Dept. of Biotech, BIT</a:t>
            </a:r>
          </a:p>
          <a:p>
            <a:endParaRPr lang="en-US" b="1"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endParaRP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Dr. Nityananda Roy, </a:t>
            </a:r>
            <a:r>
              <a:rPr lang="en-US" b="1"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HoD, Dept. of Biotech, BIT</a:t>
            </a:r>
            <a:endParaRPr lang="en-US" b="1" spc="50" dirty="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endParaRPr>
          </a:p>
        </p:txBody>
      </p:sp>
      <p:sp>
        <p:nvSpPr>
          <p:cNvPr id="5" name="Rectangle 4"/>
          <p:cNvSpPr/>
          <p:nvPr/>
        </p:nvSpPr>
        <p:spPr>
          <a:xfrm>
            <a:off x="3306301" y="647700"/>
            <a:ext cx="2531398" cy="769441"/>
          </a:xfrm>
          <a:prstGeom prst="rect">
            <a:avLst/>
          </a:prstGeom>
          <a:noFill/>
        </p:spPr>
        <p:txBody>
          <a:bodyPr wrap="non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References</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7" name="Rectangle 6"/>
          <p:cNvSpPr/>
          <p:nvPr/>
        </p:nvSpPr>
        <p:spPr>
          <a:xfrm>
            <a:off x="342900" y="1409700"/>
            <a:ext cx="8458200" cy="369331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 "Waste Vegetable Oil as a Diesel Replacement Fuel" by Phillip Calais, Environmental Science, Murdoch University, Perth, Australia, and A.R. (Tony) Clark, Western Australian Renewable Fuels Association Inc. </a:t>
            </a:r>
          </a:p>
          <a:p>
            <a:pPr algn="just"/>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endParaRPr>
          </a:p>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 Sims, R. Yields, Costs and Availability of Natural Oils/Fats as Diesel Fuel Substitutes, Report No LF2021 for the Liquid Fuels Trust Board, Wellington (NZ) 1982</a:t>
            </a:r>
          </a:p>
          <a:p>
            <a:pPr algn="just"/>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 </a:t>
            </a:r>
          </a:p>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Environment Australia (National Heritage Trust) (2000b). Setting National Fuel Quality Standards – Paper 2 - Proposed Standards for Fuel Parameters (Petrol and Diesel), Canberra.</a:t>
            </a:r>
          </a:p>
          <a:p>
            <a:pPr algn="just"/>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endParaRPr>
          </a:p>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 Beer, T., Grant, T., Brown, R., Edwards, J., Nelson, P., Watson, H., Williams, D. (2000) Life-Cycle Emission Analysis of Alternative Fuels for Heavy Vehicles. CSIRO, Australia.</a:t>
            </a:r>
          </a:p>
        </p:txBody>
      </p:sp>
      <p:sp>
        <p:nvSpPr>
          <p:cNvPr id="8" name="Rectangle 7"/>
          <p:cNvSpPr/>
          <p:nvPr/>
        </p:nvSpPr>
        <p:spPr>
          <a:xfrm>
            <a:off x="342900" y="1409700"/>
            <a:ext cx="8458200" cy="2585323"/>
          </a:xfrm>
          <a:prstGeom prst="rect">
            <a:avLst/>
          </a:prstGeom>
        </p:spPr>
        <p:txBody>
          <a:bodyPr>
            <a:spAutoFit/>
          </a:bodyPr>
          <a:lstStyle/>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 Microbial lipases: Potential biocatalysts for the future industry R. K. Saxena, P. K. Ghosh, Rani Gupta, W. Sheba Davidson, Sapna Bradoo and Ruchi Gulati.</a:t>
            </a:r>
          </a:p>
          <a:p>
            <a:pPr algn="just">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endParaRPr>
          </a:p>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 Conversion of Vegetable Oil to Biodiesel Using Immobilized </a:t>
            </a:r>
            <a:r>
              <a:rPr lang="en-US" i="1" u="sng"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Candida antarctica </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Lipase Yuji Shimadaa, Yomi Watanabea, Taichi Samukawab, Akio Sugiharaa, Hideo Nodac, Hideki Fukudab, and Yoshio Tominagaa.</a:t>
            </a:r>
          </a:p>
          <a:p>
            <a:pPr algn="just"/>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endParaRPr>
          </a:p>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rPr>
              <a:t>Lipase-Catalyzed Production of Biodiesel- Lloyd A. Nelson, Thomas A. Foglia, and William N. Marmer.</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ernard MT Condensed" pitchFamily="18" charset="0"/>
            </a:endParaRPr>
          </a:p>
        </p:txBody>
      </p:sp>
      <p:pic>
        <p:nvPicPr>
          <p:cNvPr id="35842" name="Picture 2" descr="H:\Documents and Settings\PINAKI\Desktop\6a010536340e31970b01287723c1db970c-800wi.jpg"/>
          <p:cNvPicPr>
            <a:picLocks noChangeArrowheads="1"/>
          </p:cNvPicPr>
          <p:nvPr/>
        </p:nvPicPr>
        <p:blipFill>
          <a:blip r:embed="rId3"/>
          <a:stretch>
            <a:fillRect/>
          </a:stretch>
        </p:blipFill>
        <p:spPr bwMode="auto">
          <a:xfrm>
            <a:off x="0" y="5865"/>
            <a:ext cx="9144000" cy="576072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4">
                                            <p:txEl>
                                              <p:pRg st="0" end="0"/>
                                            </p:txEl>
                                          </p:spTgt>
                                        </p:tgtEl>
                                      </p:cBhvr>
                                    </p:animEffect>
                                  </p:childTnLst>
                                </p:cTn>
                              </p:par>
                            </p:childTnLst>
                          </p:cTn>
                        </p:par>
                        <p:par>
                          <p:cTn id="12" fill="hold">
                            <p:stCondLst>
                              <p:cond delay="500"/>
                            </p:stCondLst>
                            <p:childTnLst>
                              <p:par>
                                <p:cTn id="13" presetID="58" presetClass="entr" presetSubtype="0" accel="100000" fill="hold" nodeType="afterEffect">
                                  <p:stCondLst>
                                    <p:cond delay="100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500" fill="hold"/>
                                        <p:tgtEl>
                                          <p:spTgt spid="4">
                                            <p:txEl>
                                              <p:pRg st="2" end="2"/>
                                            </p:txEl>
                                          </p:spTgt>
                                        </p:tgtEl>
                                        <p:attrNameLst>
                                          <p:attrName>ppt_w</p:attrName>
                                        </p:attrNameLst>
                                      </p:cBhvr>
                                      <p:tavLst>
                                        <p:tav tm="0">
                                          <p:val>
                                            <p:strVal val="#ppt_w*2.5"/>
                                          </p:val>
                                        </p:tav>
                                        <p:tav tm="100000">
                                          <p:val>
                                            <p:strVal val="#ppt_w"/>
                                          </p:val>
                                        </p:tav>
                                      </p:tavLst>
                                    </p:anim>
                                    <p:anim calcmode="lin" valueType="num">
                                      <p:cBhvr>
                                        <p:cTn id="16" dur="500" fill="hold"/>
                                        <p:tgtEl>
                                          <p:spTgt spid="4">
                                            <p:txEl>
                                              <p:pRg st="2" end="2"/>
                                            </p:txEl>
                                          </p:spTgt>
                                        </p:tgtEl>
                                        <p:attrNameLst>
                                          <p:attrName>ppt_h</p:attrName>
                                        </p:attrNameLst>
                                      </p:cBhvr>
                                      <p:tavLst>
                                        <p:tav tm="0">
                                          <p:val>
                                            <p:strVal val="#ppt_h*0.01"/>
                                          </p:val>
                                        </p:tav>
                                        <p:tav tm="100000">
                                          <p:val>
                                            <p:strVal val="#ppt_h"/>
                                          </p:val>
                                        </p:tav>
                                      </p:tavLst>
                                    </p:anim>
                                    <p:anim calcmode="lin" valueType="num">
                                      <p:cBhvr>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4">
                                            <p:txEl>
                                              <p:pRg st="2" end="2"/>
                                            </p:txEl>
                                          </p:spTgt>
                                        </p:tgtEl>
                                        <p:attrNameLst>
                                          <p:attrName>ppt_y</p:attrName>
                                        </p:attrNameLst>
                                      </p:cBhvr>
                                      <p:tavLst>
                                        <p:tav tm="0">
                                          <p:val>
                                            <p:strVal val="#ppt_h+1"/>
                                          </p:val>
                                        </p:tav>
                                        <p:tav tm="100000">
                                          <p:val>
                                            <p:strVal val="#ppt_y"/>
                                          </p:val>
                                        </p:tav>
                                      </p:tavLst>
                                    </p:anim>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9" presetClass="exit" presetSubtype="0" fill="hold" nodeType="afterEffect">
                                  <p:stCondLst>
                                    <p:cond delay="2000"/>
                                  </p:stCondLst>
                                  <p:childTnLst>
                                    <p:animEffect transition="out" filter="dissolve">
                                      <p:cBhvr>
                                        <p:cTn id="22" dur="500"/>
                                        <p:tgtEl>
                                          <p:spTgt spid="4">
                                            <p:txEl>
                                              <p:pRg st="0" end="0"/>
                                            </p:txEl>
                                          </p:spTgt>
                                        </p:tgtEl>
                                      </p:cBhvr>
                                    </p:animEffect>
                                    <p:set>
                                      <p:cBhvr>
                                        <p:cTn id="23" dur="1" fill="hold">
                                          <p:stCondLst>
                                            <p:cond delay="499"/>
                                          </p:stCondLst>
                                        </p:cTn>
                                        <p:tgtEl>
                                          <p:spTgt spid="4">
                                            <p:txEl>
                                              <p:pRg st="0" end="0"/>
                                            </p:txEl>
                                          </p:spTgt>
                                        </p:tgtEl>
                                        <p:attrNameLst>
                                          <p:attrName>style.visibility</p:attrName>
                                        </p:attrNameLst>
                                      </p:cBhvr>
                                      <p:to>
                                        <p:strVal val="hidden"/>
                                      </p:to>
                                    </p:set>
                                  </p:childTnLst>
                                </p:cTn>
                              </p:par>
                              <p:par>
                                <p:cTn id="24" presetID="9" presetClass="exit" presetSubtype="0" fill="hold" nodeType="withEffect">
                                  <p:stCondLst>
                                    <p:cond delay="2000"/>
                                  </p:stCondLst>
                                  <p:childTnLst>
                                    <p:animEffect transition="out" filter="dissolve">
                                      <p:cBhvr>
                                        <p:cTn id="25" dur="500"/>
                                        <p:tgtEl>
                                          <p:spTgt spid="4">
                                            <p:txEl>
                                              <p:pRg st="2" end="2"/>
                                            </p:txEl>
                                          </p:spTgt>
                                        </p:tgtEl>
                                      </p:cBhvr>
                                    </p:animEffect>
                                    <p:set>
                                      <p:cBhvr>
                                        <p:cTn id="26" dur="1" fill="hold">
                                          <p:stCondLst>
                                            <p:cond delay="499"/>
                                          </p:stCondLst>
                                        </p:cTn>
                                        <p:tgtEl>
                                          <p:spTgt spid="4">
                                            <p:txEl>
                                              <p:pRg st="2" end="2"/>
                                            </p:txEl>
                                          </p:spTgt>
                                        </p:tgtEl>
                                        <p:attrNameLst>
                                          <p:attrName>style.visibility</p:attrName>
                                        </p:attrNameLst>
                                      </p:cBhvr>
                                      <p:to>
                                        <p:strVal val="hidden"/>
                                      </p:to>
                                    </p:set>
                                  </p:childTnLst>
                                </p:cTn>
                              </p:par>
                            </p:childTnLst>
                          </p:cTn>
                        </p:par>
                        <p:par>
                          <p:cTn id="27" fill="hold">
                            <p:stCondLst>
                              <p:cond delay="4500"/>
                            </p:stCondLst>
                            <p:childTnLst>
                              <p:par>
                                <p:cTn id="28" presetID="5" presetClass="exit" presetSubtype="5" fill="hold" grpId="0" nodeType="afterEffect">
                                  <p:stCondLst>
                                    <p:cond delay="0"/>
                                  </p:stCondLst>
                                  <p:childTnLst>
                                    <p:animEffect transition="out" filter="checkerboard(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5" presetClass="entr" presetSubtype="10" fill="hold" grpId="1"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heckerboard(across)">
                                      <p:cBhvr>
                                        <p:cTn id="33" dur="500"/>
                                        <p:tgtEl>
                                          <p:spTgt spid="5"/>
                                        </p:tgtEl>
                                      </p:cBhvr>
                                    </p:animEffect>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par>
                          <p:cTn id="38" fill="hold">
                            <p:stCondLst>
                              <p:cond delay="7000"/>
                            </p:stCondLst>
                            <p:childTnLst>
                              <p:par>
                                <p:cTn id="39" presetID="10" presetClass="entr" presetSubtype="0" fill="hold" nodeType="afterEffect">
                                  <p:stCondLst>
                                    <p:cond delay="100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2000"/>
                                        <p:tgtEl>
                                          <p:spTgt spid="7">
                                            <p:txEl>
                                              <p:pRg st="2" end="2"/>
                                            </p:txEl>
                                          </p:spTgt>
                                        </p:tgtEl>
                                      </p:cBhvr>
                                    </p:animEffect>
                                  </p:childTnLst>
                                </p:cTn>
                              </p:par>
                            </p:childTnLst>
                          </p:cTn>
                        </p:par>
                        <p:par>
                          <p:cTn id="42" fill="hold">
                            <p:stCondLst>
                              <p:cond delay="10000"/>
                            </p:stCondLst>
                            <p:childTnLst>
                              <p:par>
                                <p:cTn id="43" presetID="10" presetClass="entr" presetSubtype="0" fill="hold" nodeType="afterEffect">
                                  <p:stCondLst>
                                    <p:cond delay="1000"/>
                                  </p:stCondLst>
                                  <p:childTnLst>
                                    <p:set>
                                      <p:cBhvr>
                                        <p:cTn id="44" dur="1" fill="hold">
                                          <p:stCondLst>
                                            <p:cond delay="0"/>
                                          </p:stCondLst>
                                        </p:cTn>
                                        <p:tgtEl>
                                          <p:spTgt spid="7">
                                            <p:txEl>
                                              <p:pRg st="4" end="4"/>
                                            </p:txEl>
                                          </p:spTgt>
                                        </p:tgtEl>
                                        <p:attrNameLst>
                                          <p:attrName>style.visibility</p:attrName>
                                        </p:attrNameLst>
                                      </p:cBhvr>
                                      <p:to>
                                        <p:strVal val="visible"/>
                                      </p:to>
                                    </p:set>
                                    <p:animEffect transition="in" filter="fade">
                                      <p:cBhvr>
                                        <p:cTn id="45" dur="2000"/>
                                        <p:tgtEl>
                                          <p:spTgt spid="7">
                                            <p:txEl>
                                              <p:pRg st="4" end="4"/>
                                            </p:txEl>
                                          </p:spTgt>
                                        </p:tgtEl>
                                      </p:cBhvr>
                                    </p:animEffect>
                                  </p:childTnLst>
                                </p:cTn>
                              </p:par>
                            </p:childTnLst>
                          </p:cTn>
                        </p:par>
                        <p:par>
                          <p:cTn id="46" fill="hold">
                            <p:stCondLst>
                              <p:cond delay="13000"/>
                            </p:stCondLst>
                            <p:childTnLst>
                              <p:par>
                                <p:cTn id="47" presetID="10" presetClass="entr" presetSubtype="0" fill="hold" nodeType="afterEffect">
                                  <p:stCondLst>
                                    <p:cond delay="100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2000"/>
                                        <p:tgtEl>
                                          <p:spTgt spid="7">
                                            <p:txEl>
                                              <p:pRg st="6" end="6"/>
                                            </p:txEl>
                                          </p:spTgt>
                                        </p:tgtEl>
                                      </p:cBhvr>
                                    </p:animEffect>
                                  </p:childTnLst>
                                </p:cTn>
                              </p:par>
                            </p:childTnLst>
                          </p:cTn>
                        </p:par>
                        <p:par>
                          <p:cTn id="50" fill="hold">
                            <p:stCondLst>
                              <p:cond delay="16000"/>
                            </p:stCondLst>
                            <p:childTnLst>
                              <p:par>
                                <p:cTn id="51" presetID="9" presetClass="exit" presetSubtype="0" fill="hold" grpId="0" nodeType="afterEffect">
                                  <p:stCondLst>
                                    <p:cond delay="1000"/>
                                  </p:stCondLst>
                                  <p:childTnLst>
                                    <p:animEffect transition="out" filter="dissolve">
                                      <p:cBhvr>
                                        <p:cTn id="52" dur="500"/>
                                        <p:tgtEl>
                                          <p:spTgt spid="7">
                                            <p:txEl>
                                              <p:pRg st="0" end="0"/>
                                            </p:txEl>
                                          </p:spTgt>
                                        </p:tgtEl>
                                      </p:cBhvr>
                                    </p:animEffect>
                                    <p:set>
                                      <p:cBhvr>
                                        <p:cTn id="53" dur="1" fill="hold">
                                          <p:stCondLst>
                                            <p:cond delay="499"/>
                                          </p:stCondLst>
                                        </p:cTn>
                                        <p:tgtEl>
                                          <p:spTgt spid="7">
                                            <p:txEl>
                                              <p:pRg st="0" end="0"/>
                                            </p:txEl>
                                          </p:spTgt>
                                        </p:tgtEl>
                                        <p:attrNameLst>
                                          <p:attrName>style.visibility</p:attrName>
                                        </p:attrNameLst>
                                      </p:cBhvr>
                                      <p:to>
                                        <p:strVal val="hidden"/>
                                      </p:to>
                                    </p:set>
                                  </p:childTnLst>
                                </p:cTn>
                              </p:par>
                              <p:par>
                                <p:cTn id="54" presetID="9" presetClass="exit" presetSubtype="0" fill="hold" grpId="0" nodeType="withEffect">
                                  <p:stCondLst>
                                    <p:cond delay="1000"/>
                                  </p:stCondLst>
                                  <p:childTnLst>
                                    <p:animEffect transition="out" filter="dissolve">
                                      <p:cBhvr>
                                        <p:cTn id="55" dur="500"/>
                                        <p:tgtEl>
                                          <p:spTgt spid="7">
                                            <p:txEl>
                                              <p:pRg st="2" end="2"/>
                                            </p:txEl>
                                          </p:spTgt>
                                        </p:tgtEl>
                                      </p:cBhvr>
                                    </p:animEffect>
                                    <p:set>
                                      <p:cBhvr>
                                        <p:cTn id="56" dur="1" fill="hold">
                                          <p:stCondLst>
                                            <p:cond delay="499"/>
                                          </p:stCondLst>
                                        </p:cTn>
                                        <p:tgtEl>
                                          <p:spTgt spid="7">
                                            <p:txEl>
                                              <p:pRg st="2" end="2"/>
                                            </p:txEl>
                                          </p:spTgt>
                                        </p:tgtEl>
                                        <p:attrNameLst>
                                          <p:attrName>style.visibility</p:attrName>
                                        </p:attrNameLst>
                                      </p:cBhvr>
                                      <p:to>
                                        <p:strVal val="hidden"/>
                                      </p:to>
                                    </p:set>
                                  </p:childTnLst>
                                </p:cTn>
                              </p:par>
                              <p:par>
                                <p:cTn id="57" presetID="9" presetClass="exit" presetSubtype="0" fill="hold" grpId="0" nodeType="withEffect">
                                  <p:stCondLst>
                                    <p:cond delay="1000"/>
                                  </p:stCondLst>
                                  <p:childTnLst>
                                    <p:animEffect transition="out" filter="dissolve">
                                      <p:cBhvr>
                                        <p:cTn id="58" dur="500"/>
                                        <p:tgtEl>
                                          <p:spTgt spid="7">
                                            <p:txEl>
                                              <p:pRg st="3" end="3"/>
                                            </p:txEl>
                                          </p:spTgt>
                                        </p:tgtEl>
                                      </p:cBhvr>
                                    </p:animEffect>
                                    <p:set>
                                      <p:cBhvr>
                                        <p:cTn id="59" dur="1" fill="hold">
                                          <p:stCondLst>
                                            <p:cond delay="499"/>
                                          </p:stCondLst>
                                        </p:cTn>
                                        <p:tgtEl>
                                          <p:spTgt spid="7">
                                            <p:txEl>
                                              <p:pRg st="3" end="3"/>
                                            </p:txEl>
                                          </p:spTgt>
                                        </p:tgtEl>
                                        <p:attrNameLst>
                                          <p:attrName>style.visibility</p:attrName>
                                        </p:attrNameLst>
                                      </p:cBhvr>
                                      <p:to>
                                        <p:strVal val="hidden"/>
                                      </p:to>
                                    </p:set>
                                  </p:childTnLst>
                                </p:cTn>
                              </p:par>
                              <p:par>
                                <p:cTn id="60" presetID="9" presetClass="exit" presetSubtype="0" fill="hold" grpId="0" nodeType="withEffect">
                                  <p:stCondLst>
                                    <p:cond delay="1000"/>
                                  </p:stCondLst>
                                  <p:childTnLst>
                                    <p:animEffect transition="out" filter="dissolve">
                                      <p:cBhvr>
                                        <p:cTn id="61" dur="500"/>
                                        <p:tgtEl>
                                          <p:spTgt spid="7">
                                            <p:txEl>
                                              <p:pRg st="4" end="4"/>
                                            </p:txEl>
                                          </p:spTgt>
                                        </p:tgtEl>
                                      </p:cBhvr>
                                    </p:animEffect>
                                    <p:set>
                                      <p:cBhvr>
                                        <p:cTn id="62" dur="1" fill="hold">
                                          <p:stCondLst>
                                            <p:cond delay="499"/>
                                          </p:stCondLst>
                                        </p:cTn>
                                        <p:tgtEl>
                                          <p:spTgt spid="7">
                                            <p:txEl>
                                              <p:pRg st="4" end="4"/>
                                            </p:txEl>
                                          </p:spTgt>
                                        </p:tgtEl>
                                        <p:attrNameLst>
                                          <p:attrName>style.visibility</p:attrName>
                                        </p:attrNameLst>
                                      </p:cBhvr>
                                      <p:to>
                                        <p:strVal val="hidden"/>
                                      </p:to>
                                    </p:set>
                                  </p:childTnLst>
                                </p:cTn>
                              </p:par>
                              <p:par>
                                <p:cTn id="63" presetID="9" presetClass="exit" presetSubtype="0" fill="hold" grpId="0" nodeType="withEffect">
                                  <p:stCondLst>
                                    <p:cond delay="1000"/>
                                  </p:stCondLst>
                                  <p:childTnLst>
                                    <p:animEffect transition="out" filter="dissolve">
                                      <p:cBhvr>
                                        <p:cTn id="64" dur="500"/>
                                        <p:tgtEl>
                                          <p:spTgt spid="7">
                                            <p:txEl>
                                              <p:pRg st="6" end="6"/>
                                            </p:txEl>
                                          </p:spTgt>
                                        </p:tgtEl>
                                      </p:cBhvr>
                                    </p:animEffect>
                                    <p:set>
                                      <p:cBhvr>
                                        <p:cTn id="65" dur="1" fill="hold">
                                          <p:stCondLst>
                                            <p:cond delay="499"/>
                                          </p:stCondLst>
                                        </p:cTn>
                                        <p:tgtEl>
                                          <p:spTgt spid="7">
                                            <p:txEl>
                                              <p:pRg st="6" end="6"/>
                                            </p:txEl>
                                          </p:spTgt>
                                        </p:tgtEl>
                                        <p:attrNameLst>
                                          <p:attrName>style.visibility</p:attrName>
                                        </p:attrNameLst>
                                      </p:cBhvr>
                                      <p:to>
                                        <p:strVal val="hidden"/>
                                      </p:to>
                                    </p:set>
                                  </p:childTnLst>
                                </p:cTn>
                              </p:par>
                            </p:childTnLst>
                          </p:cTn>
                        </p:par>
                        <p:par>
                          <p:cTn id="66" fill="hold">
                            <p:stCondLst>
                              <p:cond delay="17500"/>
                            </p:stCondLst>
                            <p:childTnLst>
                              <p:par>
                                <p:cTn id="67" presetID="10" presetClass="entr" presetSubtype="0" fill="hold" nodeType="afterEffect">
                                  <p:stCondLst>
                                    <p:cond delay="0"/>
                                  </p:stCondLst>
                                  <p:childTnLst>
                                    <p:set>
                                      <p:cBhvr>
                                        <p:cTn id="68" dur="1" fill="hold">
                                          <p:stCondLst>
                                            <p:cond delay="0"/>
                                          </p:stCondLst>
                                        </p:cTn>
                                        <p:tgtEl>
                                          <p:spTgt spid="8">
                                            <p:txEl>
                                              <p:pRg st="0" end="0"/>
                                            </p:txEl>
                                          </p:spTgt>
                                        </p:tgtEl>
                                        <p:attrNameLst>
                                          <p:attrName>style.visibility</p:attrName>
                                        </p:attrNameLst>
                                      </p:cBhvr>
                                      <p:to>
                                        <p:strVal val="visible"/>
                                      </p:to>
                                    </p:set>
                                    <p:animEffect transition="in" filter="fade">
                                      <p:cBhvr>
                                        <p:cTn id="69" dur="2000"/>
                                        <p:tgtEl>
                                          <p:spTgt spid="8">
                                            <p:txEl>
                                              <p:pRg st="0" end="0"/>
                                            </p:txEl>
                                          </p:spTgt>
                                        </p:tgtEl>
                                      </p:cBhvr>
                                    </p:animEffect>
                                  </p:childTnLst>
                                </p:cTn>
                              </p:par>
                            </p:childTnLst>
                          </p:cTn>
                        </p:par>
                        <p:par>
                          <p:cTn id="70" fill="hold">
                            <p:stCondLst>
                              <p:cond delay="19500"/>
                            </p:stCondLst>
                            <p:childTnLst>
                              <p:par>
                                <p:cTn id="71" presetID="10" presetClass="entr" presetSubtype="0" fill="hold" nodeType="afterEffect">
                                  <p:stCondLst>
                                    <p:cond delay="1000"/>
                                  </p:stCondLst>
                                  <p:childTnLst>
                                    <p:set>
                                      <p:cBhvr>
                                        <p:cTn id="72" dur="1" fill="hold">
                                          <p:stCondLst>
                                            <p:cond delay="0"/>
                                          </p:stCondLst>
                                        </p:cTn>
                                        <p:tgtEl>
                                          <p:spTgt spid="8">
                                            <p:txEl>
                                              <p:pRg st="2" end="2"/>
                                            </p:txEl>
                                          </p:spTgt>
                                        </p:tgtEl>
                                        <p:attrNameLst>
                                          <p:attrName>style.visibility</p:attrName>
                                        </p:attrNameLst>
                                      </p:cBhvr>
                                      <p:to>
                                        <p:strVal val="visible"/>
                                      </p:to>
                                    </p:set>
                                    <p:animEffect transition="in" filter="fade">
                                      <p:cBhvr>
                                        <p:cTn id="73" dur="2000"/>
                                        <p:tgtEl>
                                          <p:spTgt spid="8">
                                            <p:txEl>
                                              <p:pRg st="2" end="2"/>
                                            </p:txEl>
                                          </p:spTgt>
                                        </p:tgtEl>
                                      </p:cBhvr>
                                    </p:animEffect>
                                  </p:childTnLst>
                                </p:cTn>
                              </p:par>
                            </p:childTnLst>
                          </p:cTn>
                        </p:par>
                        <p:par>
                          <p:cTn id="74" fill="hold">
                            <p:stCondLst>
                              <p:cond delay="22500"/>
                            </p:stCondLst>
                            <p:childTnLst>
                              <p:par>
                                <p:cTn id="75" presetID="10" presetClass="entr" presetSubtype="0" fill="hold" nodeType="afterEffect">
                                  <p:stCondLst>
                                    <p:cond delay="1000"/>
                                  </p:stCondLst>
                                  <p:childTnLst>
                                    <p:set>
                                      <p:cBhvr>
                                        <p:cTn id="76" dur="1" fill="hold">
                                          <p:stCondLst>
                                            <p:cond delay="0"/>
                                          </p:stCondLst>
                                        </p:cTn>
                                        <p:tgtEl>
                                          <p:spTgt spid="8">
                                            <p:txEl>
                                              <p:pRg st="4" end="4"/>
                                            </p:txEl>
                                          </p:spTgt>
                                        </p:tgtEl>
                                        <p:attrNameLst>
                                          <p:attrName>style.visibility</p:attrName>
                                        </p:attrNameLst>
                                      </p:cBhvr>
                                      <p:to>
                                        <p:strVal val="visible"/>
                                      </p:to>
                                    </p:set>
                                    <p:animEffect transition="in" filter="fade">
                                      <p:cBhvr>
                                        <p:cTn id="77" dur="2000"/>
                                        <p:tgtEl>
                                          <p:spTgt spid="8">
                                            <p:txEl>
                                              <p:pRg st="4" end="4"/>
                                            </p:txEl>
                                          </p:spTgt>
                                        </p:tgtEl>
                                      </p:cBhvr>
                                    </p:animEffect>
                                  </p:childTnLst>
                                </p:cTn>
                              </p:par>
                            </p:childTnLst>
                          </p:cTn>
                        </p:par>
                        <p:par>
                          <p:cTn id="78" fill="hold">
                            <p:stCondLst>
                              <p:cond delay="25500"/>
                            </p:stCondLst>
                            <p:childTnLst>
                              <p:par>
                                <p:cTn id="79" presetID="23" presetClass="entr" presetSubtype="16" fill="hold" nodeType="afterEffect">
                                  <p:stCondLst>
                                    <p:cond delay="1000"/>
                                  </p:stCondLst>
                                  <p:childTnLst>
                                    <p:set>
                                      <p:cBhvr>
                                        <p:cTn id="80" dur="1" fill="hold">
                                          <p:stCondLst>
                                            <p:cond delay="0"/>
                                          </p:stCondLst>
                                        </p:cTn>
                                        <p:tgtEl>
                                          <p:spTgt spid="35842"/>
                                        </p:tgtEl>
                                        <p:attrNameLst>
                                          <p:attrName>style.visibility</p:attrName>
                                        </p:attrNameLst>
                                      </p:cBhvr>
                                      <p:to>
                                        <p:strVal val="visible"/>
                                      </p:to>
                                    </p:set>
                                    <p:anim calcmode="lin" valueType="num">
                                      <p:cBhvr>
                                        <p:cTn id="81" dur="500" fill="hold"/>
                                        <p:tgtEl>
                                          <p:spTgt spid="35842"/>
                                        </p:tgtEl>
                                        <p:attrNameLst>
                                          <p:attrName>ppt_w</p:attrName>
                                        </p:attrNameLst>
                                      </p:cBhvr>
                                      <p:tavLst>
                                        <p:tav tm="0">
                                          <p:val>
                                            <p:fltVal val="0"/>
                                          </p:val>
                                        </p:tav>
                                        <p:tav tm="100000">
                                          <p:val>
                                            <p:strVal val="#ppt_w"/>
                                          </p:val>
                                        </p:tav>
                                      </p:tavLst>
                                    </p:anim>
                                    <p:anim calcmode="lin" valueType="num">
                                      <p:cBhvr>
                                        <p:cTn id="82" dur="500" fill="hold"/>
                                        <p:tgtEl>
                                          <p:spTgt spid="358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1"/>
      <p:bldP spid="7"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5" name="Rectangle 4"/>
          <p:cNvSpPr/>
          <p:nvPr/>
        </p:nvSpPr>
        <p:spPr>
          <a:xfrm>
            <a:off x="1774208" y="763369"/>
            <a:ext cx="5735930" cy="646331"/>
          </a:xfrm>
          <a:prstGeom prst="rect">
            <a:avLst/>
          </a:prstGeom>
          <a:noFill/>
        </p:spPr>
        <p:txBody>
          <a:bodyPr wrap="square" lIns="91440" tIns="45720" rIns="91440" bIns="45720">
            <a:spAutoFit/>
          </a:bodyPr>
          <a:lstStyle/>
          <a:p>
            <a:pPr algn="ctr"/>
            <a:r>
              <a:rPr lang="en-US"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Bernard MT Condensed" pitchFamily="18" charset="0"/>
              </a:rPr>
              <a:t>What is Biodiesel</a:t>
            </a:r>
            <a:endParaRPr lang="en-US"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Bernard MT Condensed" pitchFamily="18" charset="0"/>
            </a:endParaRPr>
          </a:p>
        </p:txBody>
      </p:sp>
      <p:sp>
        <p:nvSpPr>
          <p:cNvPr id="6" name="Rectangle 5"/>
          <p:cNvSpPr/>
          <p:nvPr/>
        </p:nvSpPr>
        <p:spPr>
          <a:xfrm>
            <a:off x="914400" y="2024574"/>
            <a:ext cx="7315200" cy="1975926"/>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 fuel composed of mono-alkyl esters of long chain fatty acids or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triglycerides, is derived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from variety of vegetable oils or animal fats.</a:t>
            </a:r>
          </a:p>
          <a:p>
            <a:pPr>
              <a:lnSpc>
                <a:spcPct val="85000"/>
              </a:lnSpc>
              <a:buFont typeface="Wingdings" pitchFamily="2" charset="2"/>
              <a:buChar char="Ø"/>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Alternative fuel for diesel engines. </a:t>
            </a:r>
          </a:p>
          <a:p>
            <a:pPr>
              <a:lnSpc>
                <a:spcPct val="85000"/>
              </a:lnSpc>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Lower emissions, High flash point (&gt;300 ˚F), Safer.</a:t>
            </a:r>
          </a:p>
          <a:p>
            <a:pPr>
              <a:lnSpc>
                <a:spcPct val="85000"/>
              </a:lnSpc>
              <a:buFont typeface="Wingdings" pitchFamily="2" charset="2"/>
              <a:buChar char="Ø"/>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Biodegradable, Essentially non-toxic.</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2000"/>
                                        <p:tgtEl>
                                          <p:spTgt spid="6">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2000"/>
                                        <p:tgtEl>
                                          <p:spTgt spid="6">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3" name="Rectangle 2"/>
          <p:cNvSpPr/>
          <p:nvPr/>
        </p:nvSpPr>
        <p:spPr>
          <a:xfrm>
            <a:off x="2192182" y="381001"/>
            <a:ext cx="4759636" cy="646331"/>
          </a:xfrm>
          <a:prstGeom prst="rect">
            <a:avLst/>
          </a:prstGeom>
        </p:spPr>
        <p:txBody>
          <a:bodyPr wrap="none">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rPr>
              <a:t>Chemistry of Triglycerides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endParaRPr>
          </a:p>
        </p:txBody>
      </p:sp>
      <p:pic>
        <p:nvPicPr>
          <p:cNvPr id="5" name="Content Placeholder 4" descr="triglyceride"/>
          <p:cNvPicPr>
            <a:picLocks noGrp="1" noChangeAspect="1" noChangeArrowheads="1"/>
          </p:cNvPicPr>
          <p:nvPr>
            <p:ph sz="half" idx="4294967295"/>
          </p:nvPr>
        </p:nvPicPr>
        <p:blipFill>
          <a:blip r:embed="rId4"/>
          <a:srcRect t="3160" r="1055" b="2054"/>
          <a:stretch>
            <a:fillRect/>
          </a:stretch>
        </p:blipFill>
        <p:spPr>
          <a:xfrm>
            <a:off x="2106092" y="3116580"/>
            <a:ext cx="4931817" cy="2103120"/>
          </a:xfrm>
          <a:prstGeom prst="rect">
            <a:avLst/>
          </a:prstGeom>
          <a:noFill/>
          <a:ln>
            <a:noFill/>
          </a:ln>
        </p:spPr>
      </p:pic>
      <p:sp>
        <p:nvSpPr>
          <p:cNvPr id="6" name="Rectangle 5"/>
          <p:cNvSpPr/>
          <p:nvPr/>
        </p:nvSpPr>
        <p:spPr>
          <a:xfrm>
            <a:off x="1333500" y="1333500"/>
            <a:ext cx="6477000" cy="1505027"/>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Biodiesel is made from the combination of a triglyceride with a mono-hydroxy alcohol (i.e. methanol, ethanol…). </a:t>
            </a:r>
          </a:p>
          <a:p>
            <a:pPr>
              <a:lnSpc>
                <a:spcPct val="85000"/>
              </a:lnSpc>
              <a:buFont typeface="Wingdings" pitchFamily="2" charset="2"/>
              <a:buChar char="Ø"/>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What is a triglyceride? </a:t>
            </a:r>
          </a:p>
          <a:p>
            <a:pPr>
              <a:lnSpc>
                <a:spcPct val="85000"/>
              </a:lnSpc>
              <a:buFont typeface="Wingdings" pitchFamily="2" charset="2"/>
              <a:buChar char="Ø"/>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nSpc>
                <a:spcPct val="85000"/>
              </a:lnSpc>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Made from a condensation of a glycerol and three fatty acids: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2000"/>
                                        <p:tgtEl>
                                          <p:spTgt spid="6">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2000"/>
                                        <p:tgtEl>
                                          <p:spTgt spid="6">
                                            <p:txEl>
                                              <p:pRg st="4" end="4"/>
                                            </p:txEl>
                                          </p:spTgt>
                                        </p:tgtEl>
                                      </p:cBhvr>
                                    </p:animEffect>
                                  </p:childTnLst>
                                </p:cTn>
                              </p:par>
                            </p:childTnLst>
                          </p:cTn>
                        </p:par>
                        <p:par>
                          <p:cTn id="16" fill="hold">
                            <p:stCondLst>
                              <p:cond delay="6000"/>
                            </p:stCondLst>
                            <p:childTnLst>
                              <p:par>
                                <p:cTn id="17" presetID="2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3" name="Rectangle 2"/>
          <p:cNvSpPr/>
          <p:nvPr/>
        </p:nvSpPr>
        <p:spPr>
          <a:xfrm>
            <a:off x="2733997" y="381001"/>
            <a:ext cx="3676007" cy="646331"/>
          </a:xfrm>
          <a:prstGeom prst="rect">
            <a:avLst/>
          </a:prstGeom>
        </p:spPr>
        <p:txBody>
          <a:bodyPr wrap="none">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Why use Biodiesel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6" name="Rectangle 5"/>
          <p:cNvSpPr/>
          <p:nvPr/>
        </p:nvSpPr>
        <p:spPr>
          <a:xfrm>
            <a:off x="2295525" y="1333500"/>
            <a:ext cx="4552950" cy="4094967"/>
          </a:xfrm>
          <a:prstGeom prst="rect">
            <a:avLst/>
          </a:prstGeom>
        </p:spPr>
        <p:txBody>
          <a:bodyPr wrap="square"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is a suitable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alternative</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to diesel</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provides significant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lubricity</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improvement over petroleum diesel fuel </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Compatibility</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of biodiesel with engine components</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in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cold weather</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Reduction of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pollution</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as compared with petroleum</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Mitigation of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Global Warming</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Health</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perspective </a:t>
            </a:r>
          </a:p>
          <a:p>
            <a:pPr algn="just">
              <a:lnSpc>
                <a:spcPct val="85000"/>
              </a:lnSpc>
              <a:buFont typeface="Wingdings" pitchFamily="2" charset="2"/>
              <a:buChar char="Ø"/>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pic>
        <p:nvPicPr>
          <p:cNvPr id="15362" name="Picture 2"/>
          <p:cNvPicPr>
            <a:picLocks noChangeAspect="1" noChangeArrowheads="1"/>
          </p:cNvPicPr>
          <p:nvPr/>
        </p:nvPicPr>
        <p:blipFill>
          <a:blip r:embed="rId4"/>
          <a:stretch>
            <a:fillRect/>
          </a:stretch>
        </p:blipFill>
        <p:spPr bwMode="auto">
          <a:xfrm>
            <a:off x="2169479" y="1684020"/>
            <a:ext cx="4805043" cy="4023360"/>
          </a:xfrm>
          <a:prstGeom prst="rect">
            <a:avLst/>
          </a:prstGeom>
          <a:noFill/>
          <a:ln>
            <a:noFill/>
          </a:ln>
        </p:spPr>
      </p:pic>
      <p:pic>
        <p:nvPicPr>
          <p:cNvPr id="15363" name="Picture 3"/>
          <p:cNvPicPr>
            <a:picLocks noChangeAspect="1" noChangeArrowheads="1"/>
          </p:cNvPicPr>
          <p:nvPr/>
        </p:nvPicPr>
        <p:blipFill>
          <a:blip r:embed="rId5"/>
          <a:srcRect/>
          <a:stretch>
            <a:fillRect/>
          </a:stretch>
        </p:blipFill>
        <p:spPr bwMode="auto">
          <a:xfrm>
            <a:off x="2905125" y="2200275"/>
            <a:ext cx="3333750"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364" name="Picture 4"/>
          <p:cNvPicPr>
            <a:picLocks noChangeAspect="1" noChangeArrowheads="1"/>
          </p:cNvPicPr>
          <p:nvPr/>
        </p:nvPicPr>
        <p:blipFill>
          <a:blip r:embed="rId6"/>
          <a:srcRect/>
          <a:stretch>
            <a:fillRect/>
          </a:stretch>
        </p:blipFill>
        <p:spPr bwMode="auto">
          <a:xfrm>
            <a:off x="1657350" y="2400300"/>
            <a:ext cx="5829300" cy="306705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7"/>
          <a:srcRect/>
          <a:stretch>
            <a:fillRect/>
          </a:stretch>
        </p:blipFill>
        <p:spPr bwMode="auto">
          <a:xfrm>
            <a:off x="3337560" y="1866897"/>
            <a:ext cx="2468880" cy="2702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p:cNvSpPr/>
          <p:nvPr/>
        </p:nvSpPr>
        <p:spPr>
          <a:xfrm>
            <a:off x="2295525" y="1353333"/>
            <a:ext cx="4552950" cy="4094967"/>
          </a:xfrm>
          <a:prstGeom prst="rect">
            <a:avLst/>
          </a:prstGeom>
        </p:spPr>
        <p:txBody>
          <a:bodyPr wrap="square"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85000"/>
              </a:lnSpc>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is a suitable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alternative</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to diesel</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provides significant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lubricity</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improvement over petroleum diesel fuel </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Compatibility</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of biodiesel with engine components</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in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cold weather</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Reduction of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pollution</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as compared with petroleum</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Mitigation of “</a:t>
            </a: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Global Warming</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t>
            </a:r>
          </a:p>
          <a:p>
            <a:pPr algn="just">
              <a:lnSpc>
                <a:spcPct val="85000"/>
              </a:lnSpc>
              <a:buFont typeface="Wingdings" pitchFamily="2" charset="2"/>
              <a:buChar char="Ø"/>
            </a:pPr>
            <a:endPar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lgn="just">
              <a:lnSpc>
                <a:spcPct val="85000"/>
              </a:lnSpc>
              <a:buFont typeface="Wingdings" pitchFamily="2" charset="2"/>
              <a:buChar char="Ø"/>
            </a:pPr>
            <a:r>
              <a:rPr lang="en-US" spc="50" dirty="0" smtClean="0">
                <a:ln w="11430"/>
                <a:solidFill>
                  <a:schemeClr val="tx1">
                    <a:lumMod val="95000"/>
                    <a:lumOff val="5000"/>
                  </a:schemeClr>
                </a:solidFill>
                <a:effectLst>
                  <a:outerShdw blurRad="76200" dist="50800" dir="5400000" algn="tl" rotWithShape="0">
                    <a:srgbClr val="000000">
                      <a:alpha val="65000"/>
                    </a:srgbClr>
                  </a:outerShdw>
                </a:effectLst>
                <a:latin typeface="Bernard MT Condensed" pitchFamily="18" charset="0"/>
              </a:rPr>
              <a:t>Health</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perspective </a:t>
            </a:r>
          </a:p>
          <a:p>
            <a:pPr algn="just">
              <a:lnSpc>
                <a:spcPct val="85000"/>
              </a:lnSpc>
              <a:buFont typeface="Wingdings" pitchFamily="2" charset="2"/>
              <a:buChar char="Ø"/>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6">
                                            <p:txEl>
                                              <p:pRg st="0" end="0"/>
                                            </p:txEl>
                                          </p:spTgt>
                                        </p:tgtEl>
                                      </p:cBhvr>
                                    </p:animEffect>
                                  </p:childTnLst>
                                </p:cTn>
                              </p:par>
                            </p:childTnLst>
                          </p:cTn>
                        </p:par>
                        <p:par>
                          <p:cTn id="12" fill="hold">
                            <p:stCondLst>
                              <p:cond delay="500"/>
                            </p:stCondLst>
                            <p:childTnLst>
                              <p:par>
                                <p:cTn id="13" presetID="23" presetClass="entr" presetSubtype="16" fill="hold" nodeType="afterEffect">
                                  <p:stCondLst>
                                    <p:cond delay="0"/>
                                  </p:stCondLst>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ppt_w</p:attrName>
                                        </p:attrNameLst>
                                      </p:cBhvr>
                                      <p:tavLst>
                                        <p:tav tm="0">
                                          <p:val>
                                            <p:fltVal val="0"/>
                                          </p:val>
                                        </p:tav>
                                        <p:tav tm="100000">
                                          <p:val>
                                            <p:strVal val="#ppt_w"/>
                                          </p:val>
                                        </p:tav>
                                      </p:tavLst>
                                    </p:anim>
                                    <p:anim calcmode="lin" valueType="num">
                                      <p:cBhvr>
                                        <p:cTn id="16" dur="500" fill="hold"/>
                                        <p:tgtEl>
                                          <p:spTgt spid="15362"/>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xit" presetSubtype="0" fill="hold" nodeType="clickEffect">
                                  <p:stCondLst>
                                    <p:cond delay="0"/>
                                  </p:stCondLst>
                                  <p:childTnLst>
                                    <p:anim calcmode="lin" valueType="num">
                                      <p:cBhvr>
                                        <p:cTn id="20" dur="500"/>
                                        <p:tgtEl>
                                          <p:spTgt spid="15362"/>
                                        </p:tgtEl>
                                        <p:attrNameLst>
                                          <p:attrName>ppt_w</p:attrName>
                                        </p:attrNameLst>
                                      </p:cBhvr>
                                      <p:tavLst>
                                        <p:tav tm="0">
                                          <p:val>
                                            <p:strVal val="ppt_w"/>
                                          </p:val>
                                        </p:tav>
                                        <p:tav tm="100000">
                                          <p:val>
                                            <p:fltVal val="0"/>
                                          </p:val>
                                        </p:tav>
                                      </p:tavLst>
                                    </p:anim>
                                    <p:anim calcmode="lin" valueType="num">
                                      <p:cBhvr>
                                        <p:cTn id="21" dur="500"/>
                                        <p:tgtEl>
                                          <p:spTgt spid="15362"/>
                                        </p:tgtEl>
                                        <p:attrNameLst>
                                          <p:attrName>ppt_h</p:attrName>
                                        </p:attrNameLst>
                                      </p:cBhvr>
                                      <p:tavLst>
                                        <p:tav tm="0">
                                          <p:val>
                                            <p:strVal val="ppt_h"/>
                                          </p:val>
                                        </p:tav>
                                        <p:tav tm="100000">
                                          <p:val>
                                            <p:fltVal val="0"/>
                                          </p:val>
                                        </p:tav>
                                      </p:tavLst>
                                    </p:anim>
                                    <p:animEffect transition="out" filter="fade">
                                      <p:cBhvr>
                                        <p:cTn id="22" dur="500"/>
                                        <p:tgtEl>
                                          <p:spTgt spid="15362"/>
                                        </p:tgtEl>
                                      </p:cBhvr>
                                    </p:animEffect>
                                    <p:set>
                                      <p:cBhvr>
                                        <p:cTn id="23" dur="1" fill="hold">
                                          <p:stCondLst>
                                            <p:cond delay="499"/>
                                          </p:stCondLst>
                                        </p:cTn>
                                        <p:tgtEl>
                                          <p:spTgt spid="15362"/>
                                        </p:tgtEl>
                                        <p:attrNameLst>
                                          <p:attrName>style.visibility</p:attrName>
                                        </p:attrNameLst>
                                      </p:cBhvr>
                                      <p:to>
                                        <p:strVal val="hidden"/>
                                      </p:to>
                                    </p:set>
                                  </p:childTnLst>
                                </p:cTn>
                              </p:par>
                              <p:par>
                                <p:cTn id="24" presetID="58" presetClass="entr" presetSubtype="0" accel="100000"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p:cTn id="26" dur="500" fill="hold"/>
                                        <p:tgtEl>
                                          <p:spTgt spid="6">
                                            <p:txEl>
                                              <p:pRg st="2" end="2"/>
                                            </p:txEl>
                                          </p:spTgt>
                                        </p:tgtEl>
                                        <p:attrNameLst>
                                          <p:attrName>ppt_w</p:attrName>
                                        </p:attrNameLst>
                                      </p:cBhvr>
                                      <p:tavLst>
                                        <p:tav tm="0">
                                          <p:val>
                                            <p:strVal val="#ppt_w*2.5"/>
                                          </p:val>
                                        </p:tav>
                                        <p:tav tm="100000">
                                          <p:val>
                                            <p:strVal val="#ppt_w"/>
                                          </p:val>
                                        </p:tav>
                                      </p:tavLst>
                                    </p:anim>
                                    <p:anim calcmode="lin" valueType="num">
                                      <p:cBhvr>
                                        <p:cTn id="27" dur="500" fill="hold"/>
                                        <p:tgtEl>
                                          <p:spTgt spid="6">
                                            <p:txEl>
                                              <p:pRg st="2" end="2"/>
                                            </p:txEl>
                                          </p:spTgt>
                                        </p:tgtEl>
                                        <p:attrNameLst>
                                          <p:attrName>ppt_h</p:attrName>
                                        </p:attrNameLst>
                                      </p:cBhvr>
                                      <p:tavLst>
                                        <p:tav tm="0">
                                          <p:val>
                                            <p:strVal val="#ppt_h*0.01"/>
                                          </p:val>
                                        </p:tav>
                                        <p:tav tm="100000">
                                          <p:val>
                                            <p:strVal val="#ppt_h"/>
                                          </p:val>
                                        </p:tav>
                                      </p:tavLst>
                                    </p:anim>
                                    <p:anim calcmode="lin" valueType="num">
                                      <p:cBhvr>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6">
                                            <p:txEl>
                                              <p:pRg st="2" end="2"/>
                                            </p:txEl>
                                          </p:spTgt>
                                        </p:tgtEl>
                                        <p:attrNameLst>
                                          <p:attrName>ppt_y</p:attrName>
                                        </p:attrNameLst>
                                      </p:cBhvr>
                                      <p:tavLst>
                                        <p:tav tm="0">
                                          <p:val>
                                            <p:strVal val="#ppt_h+1"/>
                                          </p:val>
                                        </p:tav>
                                        <p:tav tm="100000">
                                          <p:val>
                                            <p:strVal val="#ppt_y"/>
                                          </p:val>
                                        </p:tav>
                                      </p:tavLst>
                                    </p:anim>
                                    <p:animEffect transition="in" filter="fade">
                                      <p:cBhvr>
                                        <p:cTn id="30" dur="500"/>
                                        <p:tgtEl>
                                          <p:spTgt spid="6">
                                            <p:txEl>
                                              <p:pRg st="2" end="2"/>
                                            </p:txEl>
                                          </p:spTgt>
                                        </p:tgtEl>
                                      </p:cBhvr>
                                    </p:animEffect>
                                  </p:childTnLst>
                                </p:cTn>
                              </p:par>
                            </p:childTnLst>
                          </p:cTn>
                        </p:par>
                        <p:par>
                          <p:cTn id="31" fill="hold">
                            <p:stCondLst>
                              <p:cond delay="500"/>
                            </p:stCondLst>
                            <p:childTnLst>
                              <p:par>
                                <p:cTn id="32" presetID="53" presetClass="exit" presetSubtype="0" fill="hold" nodeType="afterEffect">
                                  <p:stCondLst>
                                    <p:cond delay="0"/>
                                  </p:stCondLst>
                                  <p:childTnLst>
                                    <p:anim calcmode="lin" valueType="num">
                                      <p:cBhvr>
                                        <p:cTn id="33" dur="500"/>
                                        <p:tgtEl>
                                          <p:spTgt spid="6">
                                            <p:txEl>
                                              <p:pRg st="0" end="0"/>
                                            </p:txEl>
                                          </p:spTgt>
                                        </p:tgtEl>
                                        <p:attrNameLst>
                                          <p:attrName>ppt_w</p:attrName>
                                        </p:attrNameLst>
                                      </p:cBhvr>
                                      <p:tavLst>
                                        <p:tav tm="0">
                                          <p:val>
                                            <p:strVal val="ppt_w"/>
                                          </p:val>
                                        </p:tav>
                                        <p:tav tm="100000">
                                          <p:val>
                                            <p:fltVal val="0"/>
                                          </p:val>
                                        </p:tav>
                                      </p:tavLst>
                                    </p:anim>
                                    <p:anim calcmode="lin" valueType="num">
                                      <p:cBhvr>
                                        <p:cTn id="34" dur="500"/>
                                        <p:tgtEl>
                                          <p:spTgt spid="6">
                                            <p:txEl>
                                              <p:pRg st="0" end="0"/>
                                            </p:txEl>
                                          </p:spTgt>
                                        </p:tgtEl>
                                        <p:attrNameLst>
                                          <p:attrName>ppt_h</p:attrName>
                                        </p:attrNameLst>
                                      </p:cBhvr>
                                      <p:tavLst>
                                        <p:tav tm="0">
                                          <p:val>
                                            <p:strVal val="ppt_h"/>
                                          </p:val>
                                        </p:tav>
                                        <p:tav tm="100000">
                                          <p:val>
                                            <p:fltVal val="0"/>
                                          </p:val>
                                        </p:tav>
                                      </p:tavLst>
                                    </p:anim>
                                    <p:animEffect transition="out" filter="fade">
                                      <p:cBhvr>
                                        <p:cTn id="35" dur="500"/>
                                        <p:tgtEl>
                                          <p:spTgt spid="6">
                                            <p:txEl>
                                              <p:pRg st="0" end="0"/>
                                            </p:txEl>
                                          </p:spTgt>
                                        </p:tgtEl>
                                      </p:cBhvr>
                                    </p:animEffect>
                                    <p:set>
                                      <p:cBhvr>
                                        <p:cTn id="36" dur="1" fill="hold">
                                          <p:stCondLst>
                                            <p:cond delay="499"/>
                                          </p:stCondLst>
                                        </p:cTn>
                                        <p:tgtEl>
                                          <p:spTgt spid="6">
                                            <p:txEl>
                                              <p:pRg st="0" end="0"/>
                                            </p:txEl>
                                          </p:spTgt>
                                        </p:tgtEl>
                                        <p:attrNameLst>
                                          <p:attrName>style.visibility</p:attrName>
                                        </p:attrNameLst>
                                      </p:cBhvr>
                                      <p:to>
                                        <p:strVal val="hidden"/>
                                      </p:to>
                                    </p:set>
                                  </p:childTnLst>
                                </p:cTn>
                              </p:par>
                              <p:par>
                                <p:cTn id="37" presetID="64" presetClass="path" presetSubtype="0" accel="50000" decel="50000" fill="hold" nodeType="withEffect">
                                  <p:stCondLst>
                                    <p:cond delay="0"/>
                                  </p:stCondLst>
                                  <p:childTnLst>
                                    <p:animMotion origin="layout" path="M -0.0033 0.00194 L -0.0033 -0.10466 " pathEditMode="relative" rAng="0" ptsTypes="AA">
                                      <p:cBhvr>
                                        <p:cTn id="38" dur="2000" fill="hold"/>
                                        <p:tgtEl>
                                          <p:spTgt spid="6">
                                            <p:txEl>
                                              <p:pRg st="2" end="2"/>
                                            </p:txEl>
                                          </p:spTgt>
                                        </p:tgtEl>
                                        <p:attrNameLst>
                                          <p:attrName>ppt_x</p:attrName>
                                          <p:attrName>ppt_y</p:attrName>
                                        </p:attrNameLst>
                                      </p:cBhvr>
                                      <p:rCtr x="0" y="-53"/>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2000"/>
                                        <p:tgtEl>
                                          <p:spTgt spid="6">
                                            <p:txEl>
                                              <p:pRg st="4" end="4"/>
                                            </p:txEl>
                                          </p:spTgt>
                                        </p:tgtEl>
                                      </p:cBhvr>
                                    </p:animEffect>
                                  </p:childTnLst>
                                </p:cTn>
                              </p:par>
                              <p:par>
                                <p:cTn id="44" presetID="64" presetClass="path" presetSubtype="0" accel="50000" decel="50000" fill="hold" nodeType="withEffect">
                                  <p:stCondLst>
                                    <p:cond delay="0"/>
                                  </p:stCondLst>
                                  <p:childTnLst>
                                    <p:animMotion origin="layout" path="M 1.38889E-6 0.00056 L -0.0033 -0.12049 " pathEditMode="relative" rAng="0" ptsTypes="AA">
                                      <p:cBhvr>
                                        <p:cTn id="45" dur="2000" fill="hold"/>
                                        <p:tgtEl>
                                          <p:spTgt spid="6">
                                            <p:txEl>
                                              <p:pRg st="4" end="4"/>
                                            </p:txEl>
                                          </p:spTgt>
                                        </p:tgtEl>
                                        <p:attrNameLst>
                                          <p:attrName>ppt_x</p:attrName>
                                          <p:attrName>ppt_y</p:attrName>
                                        </p:attrNameLst>
                                      </p:cBhvr>
                                      <p:rCtr x="-2" y="-61"/>
                                    </p:animMotion>
                                  </p:childTnLst>
                                </p:cTn>
                              </p:par>
                            </p:childTnLst>
                          </p:cTn>
                        </p:par>
                      </p:childTnLst>
                    </p:cTn>
                  </p:par>
                  <p:par>
                    <p:cTn id="46" fill="hold">
                      <p:stCondLst>
                        <p:cond delay="indefinite"/>
                      </p:stCondLst>
                      <p:childTnLst>
                        <p:par>
                          <p:cTn id="47" fill="hold">
                            <p:stCondLst>
                              <p:cond delay="0"/>
                            </p:stCondLst>
                            <p:childTnLst>
                              <p:par>
                                <p:cTn id="48" presetID="53" presetClass="exit" presetSubtype="0" fill="hold" nodeType="clickEffect">
                                  <p:stCondLst>
                                    <p:cond delay="0"/>
                                  </p:stCondLst>
                                  <p:childTnLst>
                                    <p:anim calcmode="lin" valueType="num">
                                      <p:cBhvr>
                                        <p:cTn id="49" dur="500"/>
                                        <p:tgtEl>
                                          <p:spTgt spid="6">
                                            <p:txEl>
                                              <p:pRg st="2" end="2"/>
                                            </p:txEl>
                                          </p:spTgt>
                                        </p:tgtEl>
                                        <p:attrNameLst>
                                          <p:attrName>ppt_w</p:attrName>
                                        </p:attrNameLst>
                                      </p:cBhvr>
                                      <p:tavLst>
                                        <p:tav tm="0">
                                          <p:val>
                                            <p:strVal val="ppt_w"/>
                                          </p:val>
                                        </p:tav>
                                        <p:tav tm="100000">
                                          <p:val>
                                            <p:fltVal val="0"/>
                                          </p:val>
                                        </p:tav>
                                      </p:tavLst>
                                    </p:anim>
                                    <p:anim calcmode="lin" valueType="num">
                                      <p:cBhvr>
                                        <p:cTn id="50" dur="500"/>
                                        <p:tgtEl>
                                          <p:spTgt spid="6">
                                            <p:txEl>
                                              <p:pRg st="2" end="2"/>
                                            </p:txEl>
                                          </p:spTgt>
                                        </p:tgtEl>
                                        <p:attrNameLst>
                                          <p:attrName>ppt_h</p:attrName>
                                        </p:attrNameLst>
                                      </p:cBhvr>
                                      <p:tavLst>
                                        <p:tav tm="0">
                                          <p:val>
                                            <p:strVal val="ppt_h"/>
                                          </p:val>
                                        </p:tav>
                                        <p:tav tm="100000">
                                          <p:val>
                                            <p:fltVal val="0"/>
                                          </p:val>
                                        </p:tav>
                                      </p:tavLst>
                                    </p:anim>
                                    <p:animEffect transition="out" filter="fade">
                                      <p:cBhvr>
                                        <p:cTn id="51" dur="500"/>
                                        <p:tgtEl>
                                          <p:spTgt spid="6">
                                            <p:txEl>
                                              <p:pRg st="2" end="2"/>
                                            </p:txEl>
                                          </p:spTgt>
                                        </p:tgtEl>
                                      </p:cBhvr>
                                    </p:animEffect>
                                    <p:set>
                                      <p:cBhvr>
                                        <p:cTn id="52" dur="1" fill="hold">
                                          <p:stCondLst>
                                            <p:cond delay="499"/>
                                          </p:stCondLst>
                                        </p:cTn>
                                        <p:tgtEl>
                                          <p:spTgt spid="6">
                                            <p:txEl>
                                              <p:pRg st="2" end="2"/>
                                            </p:txEl>
                                          </p:spTgt>
                                        </p:tgtEl>
                                        <p:attrNameLst>
                                          <p:attrName>style.visibility</p:attrName>
                                        </p:attrNameLst>
                                      </p:cBhvr>
                                      <p:to>
                                        <p:strVal val="hidden"/>
                                      </p:to>
                                    </p:set>
                                  </p:childTnLst>
                                </p:cTn>
                              </p:par>
                              <p:par>
                                <p:cTn id="53" presetID="53" presetClass="exit" presetSubtype="0" fill="hold" nodeType="withEffect">
                                  <p:stCondLst>
                                    <p:cond delay="0"/>
                                  </p:stCondLst>
                                  <p:childTnLst>
                                    <p:anim calcmode="lin" valueType="num">
                                      <p:cBhvr>
                                        <p:cTn id="54" dur="500"/>
                                        <p:tgtEl>
                                          <p:spTgt spid="6">
                                            <p:txEl>
                                              <p:pRg st="4" end="4"/>
                                            </p:txEl>
                                          </p:spTgt>
                                        </p:tgtEl>
                                        <p:attrNameLst>
                                          <p:attrName>ppt_w</p:attrName>
                                        </p:attrNameLst>
                                      </p:cBhvr>
                                      <p:tavLst>
                                        <p:tav tm="0">
                                          <p:val>
                                            <p:strVal val="ppt_w"/>
                                          </p:val>
                                        </p:tav>
                                        <p:tav tm="100000">
                                          <p:val>
                                            <p:fltVal val="0"/>
                                          </p:val>
                                        </p:tav>
                                      </p:tavLst>
                                    </p:anim>
                                    <p:anim calcmode="lin" valueType="num">
                                      <p:cBhvr>
                                        <p:cTn id="55" dur="500"/>
                                        <p:tgtEl>
                                          <p:spTgt spid="6">
                                            <p:txEl>
                                              <p:pRg st="4" end="4"/>
                                            </p:txEl>
                                          </p:spTgt>
                                        </p:tgtEl>
                                        <p:attrNameLst>
                                          <p:attrName>ppt_h</p:attrName>
                                        </p:attrNameLst>
                                      </p:cBhvr>
                                      <p:tavLst>
                                        <p:tav tm="0">
                                          <p:val>
                                            <p:strVal val="ppt_h"/>
                                          </p:val>
                                        </p:tav>
                                        <p:tav tm="100000">
                                          <p:val>
                                            <p:fltVal val="0"/>
                                          </p:val>
                                        </p:tav>
                                      </p:tavLst>
                                    </p:anim>
                                    <p:animEffect transition="out" filter="fade">
                                      <p:cBhvr>
                                        <p:cTn id="56" dur="500"/>
                                        <p:tgtEl>
                                          <p:spTgt spid="6">
                                            <p:txEl>
                                              <p:pRg st="4" end="4"/>
                                            </p:txEl>
                                          </p:spTgt>
                                        </p:tgtEl>
                                      </p:cBhvr>
                                    </p:animEffect>
                                    <p:set>
                                      <p:cBhvr>
                                        <p:cTn id="57" dur="1" fill="hold">
                                          <p:stCondLst>
                                            <p:cond delay="499"/>
                                          </p:stCondLst>
                                        </p:cTn>
                                        <p:tgtEl>
                                          <p:spTgt spid="6">
                                            <p:txEl>
                                              <p:pRg st="4" end="4"/>
                                            </p:txEl>
                                          </p:spTgt>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animEffect transition="in" filter="fade">
                                      <p:cBhvr>
                                        <p:cTn id="60" dur="2000"/>
                                        <p:tgtEl>
                                          <p:spTgt spid="6">
                                            <p:txEl>
                                              <p:pRg st="6" end="6"/>
                                            </p:txEl>
                                          </p:spTgt>
                                        </p:tgtEl>
                                      </p:cBhvr>
                                    </p:animEffect>
                                  </p:childTnLst>
                                </p:cTn>
                              </p:par>
                              <p:par>
                                <p:cTn id="61" presetID="64" presetClass="path" presetSubtype="0" accel="50000" decel="50000" fill="hold" nodeType="withEffect">
                                  <p:stCondLst>
                                    <p:cond delay="0"/>
                                  </p:stCondLst>
                                  <p:childTnLst>
                                    <p:animMotion origin="layout" path="M -3.33333E-6 0.00056 L 0.00209 -0.3312 " pathEditMode="relative" rAng="0" ptsTypes="AA">
                                      <p:cBhvr>
                                        <p:cTn id="62" dur="1000" fill="hold"/>
                                        <p:tgtEl>
                                          <p:spTgt spid="6">
                                            <p:txEl>
                                              <p:pRg st="6" end="6"/>
                                            </p:txEl>
                                          </p:spTgt>
                                        </p:tgtEl>
                                        <p:attrNameLst>
                                          <p:attrName>ppt_x</p:attrName>
                                          <p:attrName>ppt_y</p:attrName>
                                        </p:attrNameLst>
                                      </p:cBhvr>
                                      <p:rCtr x="1" y="-166"/>
                                    </p:animMotion>
                                  </p:childTnLst>
                                </p:cTn>
                              </p:par>
                            </p:childTnLst>
                          </p:cTn>
                        </p:par>
                        <p:par>
                          <p:cTn id="63" fill="hold">
                            <p:stCondLst>
                              <p:cond delay="2000"/>
                            </p:stCondLst>
                            <p:childTnLst>
                              <p:par>
                                <p:cTn id="64" presetID="23" presetClass="entr" presetSubtype="16" fill="hold" nodeType="afterEffect">
                                  <p:stCondLst>
                                    <p:cond delay="0"/>
                                  </p:stCondLst>
                                  <p:childTnLst>
                                    <p:set>
                                      <p:cBhvr>
                                        <p:cTn id="65" dur="1" fill="hold">
                                          <p:stCondLst>
                                            <p:cond delay="0"/>
                                          </p:stCondLst>
                                        </p:cTn>
                                        <p:tgtEl>
                                          <p:spTgt spid="15363"/>
                                        </p:tgtEl>
                                        <p:attrNameLst>
                                          <p:attrName>style.visibility</p:attrName>
                                        </p:attrNameLst>
                                      </p:cBhvr>
                                      <p:to>
                                        <p:strVal val="visible"/>
                                      </p:to>
                                    </p:set>
                                    <p:anim calcmode="lin" valueType="num">
                                      <p:cBhvr>
                                        <p:cTn id="66" dur="500" fill="hold"/>
                                        <p:tgtEl>
                                          <p:spTgt spid="15363"/>
                                        </p:tgtEl>
                                        <p:attrNameLst>
                                          <p:attrName>ppt_w</p:attrName>
                                        </p:attrNameLst>
                                      </p:cBhvr>
                                      <p:tavLst>
                                        <p:tav tm="0">
                                          <p:val>
                                            <p:fltVal val="0"/>
                                          </p:val>
                                        </p:tav>
                                        <p:tav tm="100000">
                                          <p:val>
                                            <p:strVal val="#ppt_w"/>
                                          </p:val>
                                        </p:tav>
                                      </p:tavLst>
                                    </p:anim>
                                    <p:anim calcmode="lin" valueType="num">
                                      <p:cBhvr>
                                        <p:cTn id="67" dur="500" fill="hold"/>
                                        <p:tgtEl>
                                          <p:spTgt spid="15363"/>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53" presetClass="exit" presetSubtype="0" fill="hold" nodeType="clickEffect">
                                  <p:stCondLst>
                                    <p:cond delay="0"/>
                                  </p:stCondLst>
                                  <p:childTnLst>
                                    <p:anim calcmode="lin" valueType="num">
                                      <p:cBhvr>
                                        <p:cTn id="71" dur="500"/>
                                        <p:tgtEl>
                                          <p:spTgt spid="15363"/>
                                        </p:tgtEl>
                                        <p:attrNameLst>
                                          <p:attrName>ppt_w</p:attrName>
                                        </p:attrNameLst>
                                      </p:cBhvr>
                                      <p:tavLst>
                                        <p:tav tm="0">
                                          <p:val>
                                            <p:strVal val="ppt_w"/>
                                          </p:val>
                                        </p:tav>
                                        <p:tav tm="100000">
                                          <p:val>
                                            <p:fltVal val="0"/>
                                          </p:val>
                                        </p:tav>
                                      </p:tavLst>
                                    </p:anim>
                                    <p:anim calcmode="lin" valueType="num">
                                      <p:cBhvr>
                                        <p:cTn id="72" dur="500"/>
                                        <p:tgtEl>
                                          <p:spTgt spid="15363"/>
                                        </p:tgtEl>
                                        <p:attrNameLst>
                                          <p:attrName>ppt_h</p:attrName>
                                        </p:attrNameLst>
                                      </p:cBhvr>
                                      <p:tavLst>
                                        <p:tav tm="0">
                                          <p:val>
                                            <p:strVal val="ppt_h"/>
                                          </p:val>
                                        </p:tav>
                                        <p:tav tm="100000">
                                          <p:val>
                                            <p:fltVal val="0"/>
                                          </p:val>
                                        </p:tav>
                                      </p:tavLst>
                                    </p:anim>
                                    <p:animEffect transition="out" filter="fade">
                                      <p:cBhvr>
                                        <p:cTn id="73" dur="500"/>
                                        <p:tgtEl>
                                          <p:spTgt spid="15363"/>
                                        </p:tgtEl>
                                      </p:cBhvr>
                                    </p:animEffect>
                                    <p:set>
                                      <p:cBhvr>
                                        <p:cTn id="74" dur="1" fill="hold">
                                          <p:stCondLst>
                                            <p:cond delay="499"/>
                                          </p:stCondLst>
                                        </p:cTn>
                                        <p:tgtEl>
                                          <p:spTgt spid="15363"/>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animEffect transition="in" filter="fade">
                                      <p:cBhvr>
                                        <p:cTn id="77" dur="2000"/>
                                        <p:tgtEl>
                                          <p:spTgt spid="6">
                                            <p:txEl>
                                              <p:pRg st="8" end="8"/>
                                            </p:txEl>
                                          </p:spTgt>
                                        </p:tgtEl>
                                      </p:cBhvr>
                                    </p:animEffect>
                                  </p:childTnLst>
                                </p:cTn>
                              </p:par>
                              <p:par>
                                <p:cTn id="78" presetID="64" presetClass="path" presetSubtype="0" accel="50000" decel="50000" fill="hold" nodeType="withEffect">
                                  <p:stCondLst>
                                    <p:cond delay="0"/>
                                  </p:stCondLst>
                                  <p:childTnLst>
                                    <p:animMotion origin="layout" path="M -3.33333E-6 3.61466E-6 L -3.33333E-6 -0.32205 " pathEditMode="relative" rAng="0" ptsTypes="AA">
                                      <p:cBhvr>
                                        <p:cTn id="79" dur="1000" fill="hold"/>
                                        <p:tgtEl>
                                          <p:spTgt spid="6">
                                            <p:txEl>
                                              <p:pRg st="8" end="8"/>
                                            </p:txEl>
                                          </p:spTgt>
                                        </p:tgtEl>
                                        <p:attrNameLst>
                                          <p:attrName>ppt_x</p:attrName>
                                          <p:attrName>ppt_y</p:attrName>
                                        </p:attrNameLst>
                                      </p:cBhvr>
                                      <p:rCtr x="0" y="-161"/>
                                    </p:animMotion>
                                  </p:childTnLst>
                                </p:cTn>
                              </p:par>
                            </p:childTnLst>
                          </p:cTn>
                        </p:par>
                        <p:par>
                          <p:cTn id="80" fill="hold">
                            <p:stCondLst>
                              <p:cond delay="2000"/>
                            </p:stCondLst>
                            <p:childTnLst>
                              <p:par>
                                <p:cTn id="81" presetID="23" presetClass="entr" presetSubtype="16" fill="hold" nodeType="afterEffect">
                                  <p:stCondLst>
                                    <p:cond delay="0"/>
                                  </p:stCondLst>
                                  <p:childTnLst>
                                    <p:set>
                                      <p:cBhvr>
                                        <p:cTn id="82" dur="1" fill="hold">
                                          <p:stCondLst>
                                            <p:cond delay="0"/>
                                          </p:stCondLst>
                                        </p:cTn>
                                        <p:tgtEl>
                                          <p:spTgt spid="15364"/>
                                        </p:tgtEl>
                                        <p:attrNameLst>
                                          <p:attrName>style.visibility</p:attrName>
                                        </p:attrNameLst>
                                      </p:cBhvr>
                                      <p:to>
                                        <p:strVal val="visible"/>
                                      </p:to>
                                    </p:set>
                                    <p:anim calcmode="lin" valueType="num">
                                      <p:cBhvr>
                                        <p:cTn id="83" dur="500" fill="hold"/>
                                        <p:tgtEl>
                                          <p:spTgt spid="15364"/>
                                        </p:tgtEl>
                                        <p:attrNameLst>
                                          <p:attrName>ppt_w</p:attrName>
                                        </p:attrNameLst>
                                      </p:cBhvr>
                                      <p:tavLst>
                                        <p:tav tm="0">
                                          <p:val>
                                            <p:fltVal val="0"/>
                                          </p:val>
                                        </p:tav>
                                        <p:tav tm="100000">
                                          <p:val>
                                            <p:strVal val="#ppt_w"/>
                                          </p:val>
                                        </p:tav>
                                      </p:tavLst>
                                    </p:anim>
                                    <p:anim calcmode="lin" valueType="num">
                                      <p:cBhvr>
                                        <p:cTn id="84" dur="500" fill="hold"/>
                                        <p:tgtEl>
                                          <p:spTgt spid="15364"/>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53" presetClass="exit" presetSubtype="0" fill="hold" nodeType="clickEffect">
                                  <p:stCondLst>
                                    <p:cond delay="0"/>
                                  </p:stCondLst>
                                  <p:childTnLst>
                                    <p:anim calcmode="lin" valueType="num">
                                      <p:cBhvr>
                                        <p:cTn id="88" dur="500"/>
                                        <p:tgtEl>
                                          <p:spTgt spid="15364"/>
                                        </p:tgtEl>
                                        <p:attrNameLst>
                                          <p:attrName>ppt_w</p:attrName>
                                        </p:attrNameLst>
                                      </p:cBhvr>
                                      <p:tavLst>
                                        <p:tav tm="0">
                                          <p:val>
                                            <p:strVal val="ppt_w"/>
                                          </p:val>
                                        </p:tav>
                                        <p:tav tm="100000">
                                          <p:val>
                                            <p:fltVal val="0"/>
                                          </p:val>
                                        </p:tav>
                                      </p:tavLst>
                                    </p:anim>
                                    <p:anim calcmode="lin" valueType="num">
                                      <p:cBhvr>
                                        <p:cTn id="89" dur="500"/>
                                        <p:tgtEl>
                                          <p:spTgt spid="15364"/>
                                        </p:tgtEl>
                                        <p:attrNameLst>
                                          <p:attrName>ppt_h</p:attrName>
                                        </p:attrNameLst>
                                      </p:cBhvr>
                                      <p:tavLst>
                                        <p:tav tm="0">
                                          <p:val>
                                            <p:strVal val="ppt_h"/>
                                          </p:val>
                                        </p:tav>
                                        <p:tav tm="100000">
                                          <p:val>
                                            <p:fltVal val="0"/>
                                          </p:val>
                                        </p:tav>
                                      </p:tavLst>
                                    </p:anim>
                                    <p:animEffect transition="out" filter="fade">
                                      <p:cBhvr>
                                        <p:cTn id="90" dur="500"/>
                                        <p:tgtEl>
                                          <p:spTgt spid="15364"/>
                                        </p:tgtEl>
                                      </p:cBhvr>
                                    </p:animEffect>
                                    <p:set>
                                      <p:cBhvr>
                                        <p:cTn id="91" dur="1" fill="hold">
                                          <p:stCondLst>
                                            <p:cond delay="499"/>
                                          </p:stCondLst>
                                        </p:cTn>
                                        <p:tgtEl>
                                          <p:spTgt spid="15364"/>
                                        </p:tgtEl>
                                        <p:attrNameLst>
                                          <p:attrName>style.visibility</p:attrName>
                                        </p:attrNameLst>
                                      </p:cBhvr>
                                      <p:to>
                                        <p:strVal val="hidden"/>
                                      </p:to>
                                    </p:set>
                                  </p:childTnLst>
                                </p:cTn>
                              </p:par>
                              <p:par>
                                <p:cTn id="92" presetID="53" presetClass="exit" presetSubtype="0" fill="hold" nodeType="withEffect">
                                  <p:stCondLst>
                                    <p:cond delay="0"/>
                                  </p:stCondLst>
                                  <p:childTnLst>
                                    <p:anim calcmode="lin" valueType="num">
                                      <p:cBhvr>
                                        <p:cTn id="93" dur="500"/>
                                        <p:tgtEl>
                                          <p:spTgt spid="6">
                                            <p:txEl>
                                              <p:pRg st="6" end="6"/>
                                            </p:txEl>
                                          </p:spTgt>
                                        </p:tgtEl>
                                        <p:attrNameLst>
                                          <p:attrName>ppt_w</p:attrName>
                                        </p:attrNameLst>
                                      </p:cBhvr>
                                      <p:tavLst>
                                        <p:tav tm="0">
                                          <p:val>
                                            <p:strVal val="ppt_w"/>
                                          </p:val>
                                        </p:tav>
                                        <p:tav tm="100000">
                                          <p:val>
                                            <p:fltVal val="0"/>
                                          </p:val>
                                        </p:tav>
                                      </p:tavLst>
                                    </p:anim>
                                    <p:anim calcmode="lin" valueType="num">
                                      <p:cBhvr>
                                        <p:cTn id="94" dur="500"/>
                                        <p:tgtEl>
                                          <p:spTgt spid="6">
                                            <p:txEl>
                                              <p:pRg st="6" end="6"/>
                                            </p:txEl>
                                          </p:spTgt>
                                        </p:tgtEl>
                                        <p:attrNameLst>
                                          <p:attrName>ppt_h</p:attrName>
                                        </p:attrNameLst>
                                      </p:cBhvr>
                                      <p:tavLst>
                                        <p:tav tm="0">
                                          <p:val>
                                            <p:strVal val="ppt_h"/>
                                          </p:val>
                                        </p:tav>
                                        <p:tav tm="100000">
                                          <p:val>
                                            <p:fltVal val="0"/>
                                          </p:val>
                                        </p:tav>
                                      </p:tavLst>
                                    </p:anim>
                                    <p:animEffect transition="out" filter="fade">
                                      <p:cBhvr>
                                        <p:cTn id="95" dur="500"/>
                                        <p:tgtEl>
                                          <p:spTgt spid="6">
                                            <p:txEl>
                                              <p:pRg st="6" end="6"/>
                                            </p:txEl>
                                          </p:spTgt>
                                        </p:tgtEl>
                                      </p:cBhvr>
                                    </p:animEffect>
                                    <p:set>
                                      <p:cBhvr>
                                        <p:cTn id="96" dur="1" fill="hold">
                                          <p:stCondLst>
                                            <p:cond delay="499"/>
                                          </p:stCondLst>
                                        </p:cTn>
                                        <p:tgtEl>
                                          <p:spTgt spid="6">
                                            <p:txEl>
                                              <p:pRg st="6" end="6"/>
                                            </p:txEl>
                                          </p:spTgt>
                                        </p:tgtEl>
                                        <p:attrNameLst>
                                          <p:attrName>style.visibility</p:attrName>
                                        </p:attrNameLst>
                                      </p:cBhvr>
                                      <p:to>
                                        <p:strVal val="hidden"/>
                                      </p:to>
                                    </p:set>
                                  </p:childTnLst>
                                </p:cTn>
                              </p:par>
                              <p:par>
                                <p:cTn id="97" presetID="53" presetClass="exit" presetSubtype="0" fill="hold" nodeType="withEffect">
                                  <p:stCondLst>
                                    <p:cond delay="0"/>
                                  </p:stCondLst>
                                  <p:childTnLst>
                                    <p:anim calcmode="lin" valueType="num">
                                      <p:cBhvr>
                                        <p:cTn id="98" dur="500"/>
                                        <p:tgtEl>
                                          <p:spTgt spid="6">
                                            <p:txEl>
                                              <p:pRg st="8" end="8"/>
                                            </p:txEl>
                                          </p:spTgt>
                                        </p:tgtEl>
                                        <p:attrNameLst>
                                          <p:attrName>ppt_w</p:attrName>
                                        </p:attrNameLst>
                                      </p:cBhvr>
                                      <p:tavLst>
                                        <p:tav tm="0">
                                          <p:val>
                                            <p:strVal val="ppt_w"/>
                                          </p:val>
                                        </p:tav>
                                        <p:tav tm="100000">
                                          <p:val>
                                            <p:fltVal val="0"/>
                                          </p:val>
                                        </p:tav>
                                      </p:tavLst>
                                    </p:anim>
                                    <p:anim calcmode="lin" valueType="num">
                                      <p:cBhvr>
                                        <p:cTn id="99" dur="500"/>
                                        <p:tgtEl>
                                          <p:spTgt spid="6">
                                            <p:txEl>
                                              <p:pRg st="8" end="8"/>
                                            </p:txEl>
                                          </p:spTgt>
                                        </p:tgtEl>
                                        <p:attrNameLst>
                                          <p:attrName>ppt_h</p:attrName>
                                        </p:attrNameLst>
                                      </p:cBhvr>
                                      <p:tavLst>
                                        <p:tav tm="0">
                                          <p:val>
                                            <p:strVal val="ppt_h"/>
                                          </p:val>
                                        </p:tav>
                                        <p:tav tm="100000">
                                          <p:val>
                                            <p:fltVal val="0"/>
                                          </p:val>
                                        </p:tav>
                                      </p:tavLst>
                                    </p:anim>
                                    <p:animEffect transition="out" filter="fade">
                                      <p:cBhvr>
                                        <p:cTn id="100" dur="500"/>
                                        <p:tgtEl>
                                          <p:spTgt spid="6">
                                            <p:txEl>
                                              <p:pRg st="8" end="8"/>
                                            </p:txEl>
                                          </p:spTgt>
                                        </p:tgtEl>
                                      </p:cBhvr>
                                    </p:animEffect>
                                    <p:set>
                                      <p:cBhvr>
                                        <p:cTn id="101" dur="1" fill="hold">
                                          <p:stCondLst>
                                            <p:cond delay="499"/>
                                          </p:stCondLst>
                                        </p:cTn>
                                        <p:tgtEl>
                                          <p:spTgt spid="6">
                                            <p:txEl>
                                              <p:pRg st="8" end="8"/>
                                            </p:txEl>
                                          </p:spTgt>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nodeType="afterEffect">
                                  <p:stCondLst>
                                    <p:cond delay="0"/>
                                  </p:stCondLst>
                                  <p:childTnLst>
                                    <p:set>
                                      <p:cBhvr>
                                        <p:cTn id="104" dur="1" fill="hold">
                                          <p:stCondLst>
                                            <p:cond delay="0"/>
                                          </p:stCondLst>
                                        </p:cTn>
                                        <p:tgtEl>
                                          <p:spTgt spid="6">
                                            <p:txEl>
                                              <p:pRg st="10" end="10"/>
                                            </p:txEl>
                                          </p:spTgt>
                                        </p:tgtEl>
                                        <p:attrNameLst>
                                          <p:attrName>style.visibility</p:attrName>
                                        </p:attrNameLst>
                                      </p:cBhvr>
                                      <p:to>
                                        <p:strVal val="visible"/>
                                      </p:to>
                                    </p:set>
                                    <p:animEffect transition="in" filter="fade">
                                      <p:cBhvr>
                                        <p:cTn id="105" dur="2000"/>
                                        <p:tgtEl>
                                          <p:spTgt spid="6">
                                            <p:txEl>
                                              <p:pRg st="10" end="10"/>
                                            </p:txEl>
                                          </p:spTgt>
                                        </p:tgtEl>
                                      </p:cBhvr>
                                    </p:animEffect>
                                  </p:childTnLst>
                                </p:cTn>
                              </p:par>
                              <p:par>
                                <p:cTn id="106" presetID="64" presetClass="path" presetSubtype="0" accel="50000" decel="50000" fill="hold" nodeType="withEffect">
                                  <p:stCondLst>
                                    <p:cond delay="0"/>
                                  </p:stCondLst>
                                  <p:childTnLst>
                                    <p:animMotion origin="layout" path="M 5.55556E-7 0.00056 L 0.00243 -0.53525 " pathEditMode="relative" rAng="0" ptsTypes="AA">
                                      <p:cBhvr>
                                        <p:cTn id="107" dur="1000" fill="hold"/>
                                        <p:tgtEl>
                                          <p:spTgt spid="6">
                                            <p:txEl>
                                              <p:pRg st="10" end="10"/>
                                            </p:txEl>
                                          </p:spTgt>
                                        </p:tgtEl>
                                        <p:attrNameLst>
                                          <p:attrName>ppt_x</p:attrName>
                                          <p:attrName>ppt_y</p:attrName>
                                        </p:attrNameLst>
                                      </p:cBhvr>
                                      <p:rCtr x="1" y="-268"/>
                                    </p:animMotion>
                                  </p:childTnLst>
                                </p:cTn>
                              </p:par>
                            </p:childTnLst>
                          </p:cTn>
                        </p:par>
                        <p:par>
                          <p:cTn id="108" fill="hold">
                            <p:stCondLst>
                              <p:cond delay="2500"/>
                            </p:stCondLst>
                            <p:childTnLst>
                              <p:par>
                                <p:cTn id="109" presetID="23" presetClass="entr" presetSubtype="16" fill="hold" nodeType="afterEffect">
                                  <p:stCondLst>
                                    <p:cond delay="0"/>
                                  </p:stCondLst>
                                  <p:childTnLst>
                                    <p:set>
                                      <p:cBhvr>
                                        <p:cTn id="110" dur="1" fill="hold">
                                          <p:stCondLst>
                                            <p:cond delay="0"/>
                                          </p:stCondLst>
                                        </p:cTn>
                                        <p:tgtEl>
                                          <p:spTgt spid="15365"/>
                                        </p:tgtEl>
                                        <p:attrNameLst>
                                          <p:attrName>style.visibility</p:attrName>
                                        </p:attrNameLst>
                                      </p:cBhvr>
                                      <p:to>
                                        <p:strVal val="visible"/>
                                      </p:to>
                                    </p:set>
                                    <p:anim calcmode="lin" valueType="num">
                                      <p:cBhvr>
                                        <p:cTn id="111" dur="500" fill="hold"/>
                                        <p:tgtEl>
                                          <p:spTgt spid="15365"/>
                                        </p:tgtEl>
                                        <p:attrNameLst>
                                          <p:attrName>ppt_w</p:attrName>
                                        </p:attrNameLst>
                                      </p:cBhvr>
                                      <p:tavLst>
                                        <p:tav tm="0">
                                          <p:val>
                                            <p:fltVal val="0"/>
                                          </p:val>
                                        </p:tav>
                                        <p:tav tm="100000">
                                          <p:val>
                                            <p:strVal val="#ppt_w"/>
                                          </p:val>
                                        </p:tav>
                                      </p:tavLst>
                                    </p:anim>
                                    <p:anim calcmode="lin" valueType="num">
                                      <p:cBhvr>
                                        <p:cTn id="112" dur="500" fill="hold"/>
                                        <p:tgtEl>
                                          <p:spTgt spid="15365"/>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53" presetClass="exit" presetSubtype="0" fill="hold" nodeType="clickEffect">
                                  <p:stCondLst>
                                    <p:cond delay="0"/>
                                  </p:stCondLst>
                                  <p:childTnLst>
                                    <p:anim calcmode="lin" valueType="num">
                                      <p:cBhvr>
                                        <p:cTn id="116" dur="500"/>
                                        <p:tgtEl>
                                          <p:spTgt spid="15365"/>
                                        </p:tgtEl>
                                        <p:attrNameLst>
                                          <p:attrName>ppt_w</p:attrName>
                                        </p:attrNameLst>
                                      </p:cBhvr>
                                      <p:tavLst>
                                        <p:tav tm="0">
                                          <p:val>
                                            <p:strVal val="ppt_w"/>
                                          </p:val>
                                        </p:tav>
                                        <p:tav tm="100000">
                                          <p:val>
                                            <p:fltVal val="0"/>
                                          </p:val>
                                        </p:tav>
                                      </p:tavLst>
                                    </p:anim>
                                    <p:anim calcmode="lin" valueType="num">
                                      <p:cBhvr>
                                        <p:cTn id="117" dur="500"/>
                                        <p:tgtEl>
                                          <p:spTgt spid="15365"/>
                                        </p:tgtEl>
                                        <p:attrNameLst>
                                          <p:attrName>ppt_h</p:attrName>
                                        </p:attrNameLst>
                                      </p:cBhvr>
                                      <p:tavLst>
                                        <p:tav tm="0">
                                          <p:val>
                                            <p:strVal val="ppt_h"/>
                                          </p:val>
                                        </p:tav>
                                        <p:tav tm="100000">
                                          <p:val>
                                            <p:fltVal val="0"/>
                                          </p:val>
                                        </p:tav>
                                      </p:tavLst>
                                    </p:anim>
                                    <p:animEffect transition="out" filter="fade">
                                      <p:cBhvr>
                                        <p:cTn id="118" dur="500"/>
                                        <p:tgtEl>
                                          <p:spTgt spid="15365"/>
                                        </p:tgtEl>
                                      </p:cBhvr>
                                    </p:animEffect>
                                    <p:set>
                                      <p:cBhvr>
                                        <p:cTn id="119" dur="1" fill="hold">
                                          <p:stCondLst>
                                            <p:cond delay="499"/>
                                          </p:stCondLst>
                                        </p:cTn>
                                        <p:tgtEl>
                                          <p:spTgt spid="15365"/>
                                        </p:tgtEl>
                                        <p:attrNameLst>
                                          <p:attrName>style.visibility</p:attrName>
                                        </p:attrNameLst>
                                      </p:cBhvr>
                                      <p:to>
                                        <p:strVal val="hidden"/>
                                      </p:to>
                                    </p:set>
                                  </p:childTnLst>
                                </p:cTn>
                              </p:par>
                              <p:par>
                                <p:cTn id="120" presetID="10" presetClass="entr" presetSubtype="0" fill="hold" nodeType="withEffect">
                                  <p:stCondLst>
                                    <p:cond delay="0"/>
                                  </p:stCondLst>
                                  <p:childTnLst>
                                    <p:set>
                                      <p:cBhvr>
                                        <p:cTn id="121" dur="1" fill="hold">
                                          <p:stCondLst>
                                            <p:cond delay="0"/>
                                          </p:stCondLst>
                                        </p:cTn>
                                        <p:tgtEl>
                                          <p:spTgt spid="6">
                                            <p:txEl>
                                              <p:pRg st="12" end="12"/>
                                            </p:txEl>
                                          </p:spTgt>
                                        </p:tgtEl>
                                        <p:attrNameLst>
                                          <p:attrName>style.visibility</p:attrName>
                                        </p:attrNameLst>
                                      </p:cBhvr>
                                      <p:to>
                                        <p:strVal val="visible"/>
                                      </p:to>
                                    </p:set>
                                    <p:animEffect transition="in" filter="fade">
                                      <p:cBhvr>
                                        <p:cTn id="122" dur="2000"/>
                                        <p:tgtEl>
                                          <p:spTgt spid="6">
                                            <p:txEl>
                                              <p:pRg st="12" end="12"/>
                                            </p:txEl>
                                          </p:spTgt>
                                        </p:tgtEl>
                                      </p:cBhvr>
                                    </p:animEffect>
                                  </p:childTnLst>
                                </p:cTn>
                              </p:par>
                              <p:par>
                                <p:cTn id="123" presetID="64" presetClass="path" presetSubtype="0" accel="50000" decel="50000" fill="hold" nodeType="withEffect">
                                  <p:stCondLst>
                                    <p:cond delay="0"/>
                                  </p:stCondLst>
                                  <p:childTnLst>
                                    <p:animMotion origin="layout" path="M -1.66667E-6 0.00055 L 0.00104 -0.52332 " pathEditMode="relative" rAng="0" ptsTypes="AA">
                                      <p:cBhvr>
                                        <p:cTn id="124" dur="1000" fill="hold"/>
                                        <p:tgtEl>
                                          <p:spTgt spid="6">
                                            <p:txEl>
                                              <p:pRg st="12" end="12"/>
                                            </p:txEl>
                                          </p:spTgt>
                                        </p:tgtEl>
                                        <p:attrNameLst>
                                          <p:attrName>ppt_x</p:attrName>
                                          <p:attrName>ppt_y</p:attrName>
                                        </p:attrNameLst>
                                      </p:cBhvr>
                                      <p:rCtr x="1" y="-262"/>
                                    </p:animMotion>
                                  </p:childTnLst>
                                </p:cTn>
                              </p:par>
                            </p:childTnLst>
                          </p:cTn>
                        </p:par>
                      </p:childTnLst>
                    </p:cTn>
                  </p:par>
                  <p:par>
                    <p:cTn id="125" fill="hold">
                      <p:stCondLst>
                        <p:cond delay="indefinite"/>
                      </p:stCondLst>
                      <p:childTnLst>
                        <p:par>
                          <p:cTn id="126" fill="hold">
                            <p:stCondLst>
                              <p:cond delay="0"/>
                            </p:stCondLst>
                            <p:childTnLst>
                              <p:par>
                                <p:cTn id="127" presetID="53" presetClass="exit" presetSubtype="0" fill="hold" nodeType="clickEffect">
                                  <p:stCondLst>
                                    <p:cond delay="0"/>
                                  </p:stCondLst>
                                  <p:childTnLst>
                                    <p:anim calcmode="lin" valueType="num">
                                      <p:cBhvr>
                                        <p:cTn id="128" dur="500"/>
                                        <p:tgtEl>
                                          <p:spTgt spid="6">
                                            <p:txEl>
                                              <p:pRg st="10" end="10"/>
                                            </p:txEl>
                                          </p:spTgt>
                                        </p:tgtEl>
                                        <p:attrNameLst>
                                          <p:attrName>ppt_w</p:attrName>
                                        </p:attrNameLst>
                                      </p:cBhvr>
                                      <p:tavLst>
                                        <p:tav tm="0">
                                          <p:val>
                                            <p:strVal val="ppt_w"/>
                                          </p:val>
                                        </p:tav>
                                        <p:tav tm="100000">
                                          <p:val>
                                            <p:fltVal val="0"/>
                                          </p:val>
                                        </p:tav>
                                      </p:tavLst>
                                    </p:anim>
                                    <p:anim calcmode="lin" valueType="num">
                                      <p:cBhvr>
                                        <p:cTn id="129" dur="500"/>
                                        <p:tgtEl>
                                          <p:spTgt spid="6">
                                            <p:txEl>
                                              <p:pRg st="10" end="10"/>
                                            </p:txEl>
                                          </p:spTgt>
                                        </p:tgtEl>
                                        <p:attrNameLst>
                                          <p:attrName>ppt_h</p:attrName>
                                        </p:attrNameLst>
                                      </p:cBhvr>
                                      <p:tavLst>
                                        <p:tav tm="0">
                                          <p:val>
                                            <p:strVal val="ppt_h"/>
                                          </p:val>
                                        </p:tav>
                                        <p:tav tm="100000">
                                          <p:val>
                                            <p:fltVal val="0"/>
                                          </p:val>
                                        </p:tav>
                                      </p:tavLst>
                                    </p:anim>
                                    <p:animEffect transition="out" filter="fade">
                                      <p:cBhvr>
                                        <p:cTn id="130" dur="500"/>
                                        <p:tgtEl>
                                          <p:spTgt spid="6">
                                            <p:txEl>
                                              <p:pRg st="10" end="10"/>
                                            </p:txEl>
                                          </p:spTgt>
                                        </p:tgtEl>
                                      </p:cBhvr>
                                    </p:animEffect>
                                    <p:set>
                                      <p:cBhvr>
                                        <p:cTn id="131" dur="1" fill="hold">
                                          <p:stCondLst>
                                            <p:cond delay="499"/>
                                          </p:stCondLst>
                                        </p:cTn>
                                        <p:tgtEl>
                                          <p:spTgt spid="6">
                                            <p:txEl>
                                              <p:pRg st="10" end="10"/>
                                            </p:txEl>
                                          </p:spTgt>
                                        </p:tgtEl>
                                        <p:attrNameLst>
                                          <p:attrName>style.visibility</p:attrName>
                                        </p:attrNameLst>
                                      </p:cBhvr>
                                      <p:to>
                                        <p:strVal val="hidden"/>
                                      </p:to>
                                    </p:set>
                                  </p:childTnLst>
                                </p:cTn>
                              </p:par>
                              <p:par>
                                <p:cTn id="132" presetID="53" presetClass="exit" presetSubtype="0" fill="hold" nodeType="withEffect">
                                  <p:stCondLst>
                                    <p:cond delay="0"/>
                                  </p:stCondLst>
                                  <p:childTnLst>
                                    <p:anim calcmode="lin" valueType="num">
                                      <p:cBhvr>
                                        <p:cTn id="133" dur="500"/>
                                        <p:tgtEl>
                                          <p:spTgt spid="6">
                                            <p:txEl>
                                              <p:pRg st="12" end="12"/>
                                            </p:txEl>
                                          </p:spTgt>
                                        </p:tgtEl>
                                        <p:attrNameLst>
                                          <p:attrName>ppt_w</p:attrName>
                                        </p:attrNameLst>
                                      </p:cBhvr>
                                      <p:tavLst>
                                        <p:tav tm="0">
                                          <p:val>
                                            <p:strVal val="ppt_w"/>
                                          </p:val>
                                        </p:tav>
                                        <p:tav tm="100000">
                                          <p:val>
                                            <p:fltVal val="0"/>
                                          </p:val>
                                        </p:tav>
                                      </p:tavLst>
                                    </p:anim>
                                    <p:anim calcmode="lin" valueType="num">
                                      <p:cBhvr>
                                        <p:cTn id="134" dur="500"/>
                                        <p:tgtEl>
                                          <p:spTgt spid="6">
                                            <p:txEl>
                                              <p:pRg st="12" end="12"/>
                                            </p:txEl>
                                          </p:spTgt>
                                        </p:tgtEl>
                                        <p:attrNameLst>
                                          <p:attrName>ppt_h</p:attrName>
                                        </p:attrNameLst>
                                      </p:cBhvr>
                                      <p:tavLst>
                                        <p:tav tm="0">
                                          <p:val>
                                            <p:strVal val="ppt_h"/>
                                          </p:val>
                                        </p:tav>
                                        <p:tav tm="100000">
                                          <p:val>
                                            <p:fltVal val="0"/>
                                          </p:val>
                                        </p:tav>
                                      </p:tavLst>
                                    </p:anim>
                                    <p:animEffect transition="out" filter="fade">
                                      <p:cBhvr>
                                        <p:cTn id="135" dur="500"/>
                                        <p:tgtEl>
                                          <p:spTgt spid="6">
                                            <p:txEl>
                                              <p:pRg st="12" end="12"/>
                                            </p:txEl>
                                          </p:spTgt>
                                        </p:tgtEl>
                                      </p:cBhvr>
                                    </p:animEffect>
                                    <p:set>
                                      <p:cBhvr>
                                        <p:cTn id="136" dur="1" fill="hold">
                                          <p:stCondLst>
                                            <p:cond delay="499"/>
                                          </p:stCondLst>
                                        </p:cTn>
                                        <p:tgtEl>
                                          <p:spTgt spid="6">
                                            <p:txEl>
                                              <p:pRg st="12" end="12"/>
                                            </p:txEl>
                                          </p:spTgt>
                                        </p:tgtEl>
                                        <p:attrNameLst>
                                          <p:attrName>style.visibility</p:attrName>
                                        </p:attrNameLst>
                                      </p:cBhvr>
                                      <p:to>
                                        <p:strVal val="hidden"/>
                                      </p:to>
                                    </p:set>
                                  </p:childTnLst>
                                </p:cTn>
                              </p:par>
                              <p:par>
                                <p:cTn id="137" presetID="5" presetClass="entr" presetSubtype="10"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checkerboard(across)">
                                      <p:cBhvr>
                                        <p:cTn id="1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5" name="TextBox 4"/>
          <p:cNvSpPr txBox="1"/>
          <p:nvPr/>
        </p:nvSpPr>
        <p:spPr>
          <a:xfrm>
            <a:off x="1181100" y="698500"/>
            <a:ext cx="6781800" cy="646331"/>
          </a:xfrm>
          <a:prstGeom prst="rect">
            <a:avLst/>
          </a:prstGeom>
          <a:noFill/>
        </p:spPr>
        <p:txBody>
          <a:bodyPr wrap="square" rtlCol="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rPr>
              <a:t>So, How Do We Make Biodiesel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endParaRPr>
          </a:p>
        </p:txBody>
      </p:sp>
      <p:sp>
        <p:nvSpPr>
          <p:cNvPr id="7" name="TextBox 6"/>
          <p:cNvSpPr txBox="1"/>
          <p:nvPr/>
        </p:nvSpPr>
        <p:spPr>
          <a:xfrm>
            <a:off x="647700" y="1333500"/>
            <a:ext cx="7848600" cy="193899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Font typeface="Wingdings" pitchFamily="2" charset="2"/>
              <a:buChar char="Ø"/>
            </a:pPr>
            <a:r>
              <a:rPr 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Production of biodiesel from Soybean oil, Rapeseed oil, Waste Vegetable Oil (WVO) and </a:t>
            </a:r>
            <a:r>
              <a:rPr lang="en-US" sz="2000" b="1" i="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Jatropha curcas.</a:t>
            </a:r>
          </a:p>
          <a:p>
            <a:pPr>
              <a:buFont typeface="Wingdings" pitchFamily="2" charset="2"/>
              <a:buChar char="Ø"/>
            </a:pPr>
            <a:endParaRPr 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buFont typeface="Wingdings" pitchFamily="2" charset="2"/>
              <a:buChar char="Ø"/>
            </a:pPr>
            <a:r>
              <a:rPr 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Production of biodiesel by Immobilized Microbial Lipase-catalyzed enzymatic transesterification and also by Base-catalyzed chemical transesterification.</a:t>
            </a:r>
            <a:endPar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
        <p:nvSpPr>
          <p:cNvPr id="6" name="Rectangle 5" hidden="1"/>
          <p:cNvSpPr/>
          <p:nvPr/>
        </p:nvSpPr>
        <p:spPr>
          <a:xfrm>
            <a:off x="1167350" y="748725"/>
            <a:ext cx="2747868" cy="584775"/>
          </a:xfrm>
          <a:prstGeom prst="rect">
            <a:avLst/>
          </a:prstGeom>
        </p:spPr>
        <p:txBody>
          <a:bodyPr wrap="none">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rPr>
              <a:t>Keep in Mind…</a:t>
            </a:r>
            <a:endParaRPr lang="en-US" sz="3200" dirty="0"/>
          </a:p>
        </p:txBody>
      </p:sp>
      <p:sp>
        <p:nvSpPr>
          <p:cNvPr id="8" name="Rectangle 7" hidden="1"/>
          <p:cNvSpPr/>
          <p:nvPr/>
        </p:nvSpPr>
        <p:spPr>
          <a:xfrm>
            <a:off x="2509577" y="1703338"/>
            <a:ext cx="4124847" cy="2308324"/>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Font typeface="Wingdings" pitchFamily="2" charset="2"/>
              <a:buChar char="Ø"/>
            </a:pP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Make it in an economical way</a:t>
            </a:r>
          </a:p>
          <a:p>
            <a:pPr>
              <a:buFont typeface="Wingdings" pitchFamily="2" charset="2"/>
              <a:buChar char="Ø"/>
            </a:pP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Keep the process simpler</a:t>
            </a:r>
          </a:p>
          <a:p>
            <a:pPr>
              <a:buFont typeface="Wingdings" pitchFamily="2" charset="2"/>
              <a:buChar char="Ø"/>
            </a:pP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Avoid high value sources</a:t>
            </a:r>
          </a:p>
          <a:p>
            <a:pPr>
              <a:buFont typeface="Wingdings" pitchFamily="2" charset="2"/>
              <a:buChar char="Ø"/>
            </a:pP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Food or Fuel ?</a:t>
            </a:r>
          </a:p>
          <a:p>
            <a:pPr>
              <a:buFont typeface="Wingdings" pitchFamily="2" charset="2"/>
              <a:buChar char="Ø"/>
            </a:pP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Quality matters !</a:t>
            </a:r>
          </a:p>
          <a:p>
            <a:pPr>
              <a:buFont typeface="Wingdings" pitchFamily="2" charset="2"/>
              <a:buChar char="Ø"/>
            </a:pP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Biology prevails !</a:t>
            </a:r>
            <a:endParaRPr 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Rectangle 8"/>
          <p:cNvSpPr/>
          <p:nvPr/>
        </p:nvSpPr>
        <p:spPr>
          <a:xfrm>
            <a:off x="2629097" y="723900"/>
            <a:ext cx="3885807" cy="584775"/>
          </a:xfrm>
          <a:prstGeom prst="rect">
            <a:avLst/>
          </a:prstGeom>
        </p:spPr>
        <p:txBody>
          <a:bodyPr wrap="none">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rPr>
              <a:t>Production of Biodiesel</a:t>
            </a:r>
            <a:endParaRPr lang="en-US" sz="3200" dirty="0"/>
          </a:p>
        </p:txBody>
      </p:sp>
      <p:pic>
        <p:nvPicPr>
          <p:cNvPr id="10" name="Picture 3" descr="E:\EDUCATION\BIODIESEL PIC\soybean-oil.jpg"/>
          <p:cNvPicPr>
            <a:picLocks noChangeAspect="1" noChangeArrowheads="1"/>
          </p:cNvPicPr>
          <p:nvPr/>
        </p:nvPicPr>
        <p:blipFill>
          <a:blip r:embed="rId4"/>
          <a:stretch>
            <a:fillRect/>
          </a:stretch>
        </p:blipFill>
        <p:spPr bwMode="auto">
          <a:xfrm>
            <a:off x="3238500" y="2324100"/>
            <a:ext cx="2667000" cy="2667000"/>
          </a:xfrm>
          <a:prstGeom prst="ellipse">
            <a:avLst/>
          </a:prstGeom>
          <a:ln>
            <a:noFill/>
          </a:ln>
          <a:effectLst>
            <a:softEdge rad="112500"/>
          </a:effectLst>
        </p:spPr>
      </p:pic>
      <p:pic>
        <p:nvPicPr>
          <p:cNvPr id="14337" name="Picture 1" descr="H:\Documents and Settings\PINAKI\Desktop\full_product_range.jpg"/>
          <p:cNvPicPr>
            <a:picLocks noChangeAspect="1" noChangeArrowheads="1"/>
          </p:cNvPicPr>
          <p:nvPr/>
        </p:nvPicPr>
        <p:blipFill>
          <a:blip r:embed="rId5"/>
          <a:srcRect t="8794" b="3800"/>
          <a:stretch>
            <a:fillRect/>
          </a:stretch>
        </p:blipFill>
        <p:spPr bwMode="auto">
          <a:xfrm>
            <a:off x="3182335" y="2171700"/>
            <a:ext cx="2779330" cy="3108960"/>
          </a:xfrm>
          <a:prstGeom prst="rect">
            <a:avLst/>
          </a:prstGeom>
          <a:ln>
            <a:noFill/>
          </a:ln>
          <a:effectLst>
            <a:softEdge rad="112500"/>
          </a:effectLst>
        </p:spPr>
      </p:pic>
      <p:pic>
        <p:nvPicPr>
          <p:cNvPr id="14338" name="Picture 2" descr="H:\Documents and Settings\PINAKI\Desktop\biodiesel_jar.jpg"/>
          <p:cNvPicPr>
            <a:picLocks noChangeAspect="1" noChangeArrowheads="1"/>
          </p:cNvPicPr>
          <p:nvPr/>
        </p:nvPicPr>
        <p:blipFill>
          <a:blip r:embed="rId6" cstate="print"/>
          <a:srcRect r="22237" b="11461"/>
          <a:stretch>
            <a:fillRect/>
          </a:stretch>
        </p:blipFill>
        <p:spPr bwMode="auto">
          <a:xfrm>
            <a:off x="2858975" y="2247900"/>
            <a:ext cx="3426050" cy="2926080"/>
          </a:xfrm>
          <a:prstGeom prst="rect">
            <a:avLst/>
          </a:prstGeom>
          <a:ln>
            <a:noFill/>
          </a:ln>
          <a:effectLst>
            <a:softEdge rad="112500"/>
          </a:effectLst>
        </p:spPr>
      </p:pic>
      <p:pic>
        <p:nvPicPr>
          <p:cNvPr id="14340" name="Picture 4" descr="H:\Documents and Settings\PINAKI\Desktop\Jatropha_Products.jpg"/>
          <p:cNvPicPr>
            <a:picLocks noChangeAspect="1" noChangeArrowheads="1"/>
          </p:cNvPicPr>
          <p:nvPr/>
        </p:nvPicPr>
        <p:blipFill>
          <a:blip r:embed="rId7"/>
          <a:srcRect l="7109" t="10833" r="14141" b="10834"/>
          <a:stretch>
            <a:fillRect/>
          </a:stretch>
        </p:blipFill>
        <p:spPr bwMode="auto">
          <a:xfrm>
            <a:off x="2549620" y="2202180"/>
            <a:ext cx="4044761" cy="301752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5" fill="hold" grpId="0" nodeType="clickEffect">
                                  <p:stCondLst>
                                    <p:cond delay="0"/>
                                  </p:stCondLst>
                                  <p:childTnLst>
                                    <p:animEffect transition="out" filter="checkerboard(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checkerboard(across)">
                                      <p:cBhvr>
                                        <p:cTn id="10" dur="500"/>
                                        <p:tgtEl>
                                          <p:spTgt spid="6">
                                            <p:txEl>
                                              <p:pRg st="0" end="0"/>
                                            </p:txEl>
                                          </p:spTgt>
                                        </p:tgtEl>
                                      </p:cBhvr>
                                    </p:animEffect>
                                  </p:childTnLst>
                                </p:cTn>
                              </p:par>
                            </p:childTnLst>
                          </p:cTn>
                        </p:par>
                        <p:par>
                          <p:cTn id="11" fill="hold">
                            <p:stCondLst>
                              <p:cond delay="500"/>
                            </p:stCondLst>
                            <p:childTnLst>
                              <p:par>
                                <p:cTn id="12" presetID="58" presetClass="entr" presetSubtype="0" accel="10000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strVal val="#ppt_w*2.5"/>
                                          </p:val>
                                        </p:tav>
                                        <p:tav tm="100000">
                                          <p:val>
                                            <p:strVal val="#ppt_w"/>
                                          </p:val>
                                        </p:tav>
                                      </p:tavLst>
                                    </p:anim>
                                    <p:anim calcmode="lin" valueType="num">
                                      <p:cBhvr>
                                        <p:cTn id="15" dur="500" fill="hold"/>
                                        <p:tgtEl>
                                          <p:spTgt spid="8">
                                            <p:txEl>
                                              <p:pRg st="0" end="0"/>
                                            </p:txEl>
                                          </p:spTgt>
                                        </p:tgtEl>
                                        <p:attrNameLst>
                                          <p:attrName>ppt_h</p:attrName>
                                        </p:attrNameLst>
                                      </p:cBhvr>
                                      <p:tavLst>
                                        <p:tav tm="0">
                                          <p:val>
                                            <p:strVal val="#ppt_h*0.01"/>
                                          </p:val>
                                        </p:tav>
                                        <p:tav tm="100000">
                                          <p:val>
                                            <p:strVal val="#ppt_h"/>
                                          </p:val>
                                        </p:tav>
                                      </p:tavLst>
                                    </p:anim>
                                    <p:anim calcmode="lin" valueType="num">
                                      <p:cBhvr>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8">
                                            <p:txEl>
                                              <p:pRg st="0" end="0"/>
                                            </p:txEl>
                                          </p:spTgt>
                                        </p:tgtEl>
                                        <p:attrNameLst>
                                          <p:attrName>ppt_y</p:attrName>
                                        </p:attrNameLst>
                                      </p:cBhvr>
                                      <p:tavLst>
                                        <p:tav tm="0">
                                          <p:val>
                                            <p:strVal val="#ppt_h+1"/>
                                          </p:val>
                                        </p:tav>
                                        <p:tav tm="100000">
                                          <p:val>
                                            <p:strVal val="#ppt_y"/>
                                          </p:val>
                                        </p:tav>
                                      </p:tavLst>
                                    </p:anim>
                                    <p:animEffect transition="in" filter="fade">
                                      <p:cBhvr>
                                        <p:cTn id="18" dur="500"/>
                                        <p:tgtEl>
                                          <p:spTgt spid="8">
                                            <p:txEl>
                                              <p:pRg st="0" end="0"/>
                                            </p:txEl>
                                          </p:spTgt>
                                        </p:tgtEl>
                                      </p:cBhvr>
                                    </p:animEffect>
                                  </p:childTnLst>
                                </p:cTn>
                              </p:par>
                            </p:childTnLst>
                          </p:cTn>
                        </p:par>
                        <p:par>
                          <p:cTn id="19" fill="hold">
                            <p:stCondLst>
                              <p:cond delay="1000"/>
                            </p:stCondLst>
                            <p:childTnLst>
                              <p:par>
                                <p:cTn id="20" presetID="58" presetClass="entr" presetSubtype="0" accel="100000" fill="hold" nodeType="afterEffect">
                                  <p:stCondLst>
                                    <p:cond delay="1000"/>
                                  </p:stCondLst>
                                  <p:childTnLst>
                                    <p:set>
                                      <p:cBhvr>
                                        <p:cTn id="21" dur="1" fill="hold">
                                          <p:stCondLst>
                                            <p:cond delay="0"/>
                                          </p:stCondLst>
                                        </p:cTn>
                                        <p:tgtEl>
                                          <p:spTgt spid="8">
                                            <p:txEl>
                                              <p:pRg st="1" end="1"/>
                                            </p:txEl>
                                          </p:spTgt>
                                        </p:tgtEl>
                                        <p:attrNameLst>
                                          <p:attrName>style.visibility</p:attrName>
                                        </p:attrNameLst>
                                      </p:cBhvr>
                                      <p:to>
                                        <p:strVal val="visible"/>
                                      </p:to>
                                    </p:set>
                                    <p:anim calcmode="lin" valueType="num">
                                      <p:cBhvr>
                                        <p:cTn id="22" dur="500" fill="hold"/>
                                        <p:tgtEl>
                                          <p:spTgt spid="8">
                                            <p:txEl>
                                              <p:pRg st="1" end="1"/>
                                            </p:txEl>
                                          </p:spTgt>
                                        </p:tgtEl>
                                        <p:attrNameLst>
                                          <p:attrName>ppt_w</p:attrName>
                                        </p:attrNameLst>
                                      </p:cBhvr>
                                      <p:tavLst>
                                        <p:tav tm="0">
                                          <p:val>
                                            <p:strVal val="#ppt_w*2.5"/>
                                          </p:val>
                                        </p:tav>
                                        <p:tav tm="100000">
                                          <p:val>
                                            <p:strVal val="#ppt_w"/>
                                          </p:val>
                                        </p:tav>
                                      </p:tavLst>
                                    </p:anim>
                                    <p:anim calcmode="lin" valueType="num">
                                      <p:cBhvr>
                                        <p:cTn id="23" dur="500" fill="hold"/>
                                        <p:tgtEl>
                                          <p:spTgt spid="8">
                                            <p:txEl>
                                              <p:pRg st="1" end="1"/>
                                            </p:txEl>
                                          </p:spTgt>
                                        </p:tgtEl>
                                        <p:attrNameLst>
                                          <p:attrName>ppt_h</p:attrName>
                                        </p:attrNameLst>
                                      </p:cBhvr>
                                      <p:tavLst>
                                        <p:tav tm="0">
                                          <p:val>
                                            <p:strVal val="#ppt_h*0.01"/>
                                          </p:val>
                                        </p:tav>
                                        <p:tav tm="100000">
                                          <p:val>
                                            <p:strVal val="#ppt_h"/>
                                          </p:val>
                                        </p:tav>
                                      </p:tavLst>
                                    </p:anim>
                                    <p:anim calcmode="lin" valueType="num">
                                      <p:cBhvr>
                                        <p:cTn id="2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8">
                                            <p:txEl>
                                              <p:pRg st="1" end="1"/>
                                            </p:txEl>
                                          </p:spTgt>
                                        </p:tgtEl>
                                        <p:attrNameLst>
                                          <p:attrName>ppt_y</p:attrName>
                                        </p:attrNameLst>
                                      </p:cBhvr>
                                      <p:tavLst>
                                        <p:tav tm="0">
                                          <p:val>
                                            <p:strVal val="#ppt_h+1"/>
                                          </p:val>
                                        </p:tav>
                                        <p:tav tm="100000">
                                          <p:val>
                                            <p:strVal val="#ppt_y"/>
                                          </p:val>
                                        </p:tav>
                                      </p:tavLst>
                                    </p:anim>
                                    <p:animEffect transition="in" filter="fade">
                                      <p:cBhvr>
                                        <p:cTn id="26" dur="500"/>
                                        <p:tgtEl>
                                          <p:spTgt spid="8">
                                            <p:txEl>
                                              <p:pRg st="1" end="1"/>
                                            </p:txEl>
                                          </p:spTgt>
                                        </p:tgtEl>
                                      </p:cBhvr>
                                    </p:animEffect>
                                  </p:childTnLst>
                                </p:cTn>
                              </p:par>
                            </p:childTnLst>
                          </p:cTn>
                        </p:par>
                        <p:par>
                          <p:cTn id="27" fill="hold">
                            <p:stCondLst>
                              <p:cond delay="2500"/>
                            </p:stCondLst>
                            <p:childTnLst>
                              <p:par>
                                <p:cTn id="28" presetID="58" presetClass="entr" presetSubtype="0" accel="100000" fill="hold" nodeType="afterEffect">
                                  <p:stCondLst>
                                    <p:cond delay="1000"/>
                                  </p:stCondLst>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500" fill="hold"/>
                                        <p:tgtEl>
                                          <p:spTgt spid="8">
                                            <p:txEl>
                                              <p:pRg st="2" end="2"/>
                                            </p:txEl>
                                          </p:spTgt>
                                        </p:tgtEl>
                                        <p:attrNameLst>
                                          <p:attrName>ppt_w</p:attrName>
                                        </p:attrNameLst>
                                      </p:cBhvr>
                                      <p:tavLst>
                                        <p:tav tm="0">
                                          <p:val>
                                            <p:strVal val="#ppt_w*2.5"/>
                                          </p:val>
                                        </p:tav>
                                        <p:tav tm="100000">
                                          <p:val>
                                            <p:strVal val="#ppt_w"/>
                                          </p:val>
                                        </p:tav>
                                      </p:tavLst>
                                    </p:anim>
                                    <p:anim calcmode="lin" valueType="num">
                                      <p:cBhvr>
                                        <p:cTn id="31" dur="500" fill="hold"/>
                                        <p:tgtEl>
                                          <p:spTgt spid="8">
                                            <p:txEl>
                                              <p:pRg st="2" end="2"/>
                                            </p:txEl>
                                          </p:spTgt>
                                        </p:tgtEl>
                                        <p:attrNameLst>
                                          <p:attrName>ppt_h</p:attrName>
                                        </p:attrNameLst>
                                      </p:cBhvr>
                                      <p:tavLst>
                                        <p:tav tm="0">
                                          <p:val>
                                            <p:strVal val="#ppt_h*0.01"/>
                                          </p:val>
                                        </p:tav>
                                        <p:tav tm="100000">
                                          <p:val>
                                            <p:strVal val="#ppt_h"/>
                                          </p:val>
                                        </p:tav>
                                      </p:tavLst>
                                    </p:anim>
                                    <p:anim calcmode="lin" valueType="num">
                                      <p:cBhvr>
                                        <p:cTn id="3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8">
                                            <p:txEl>
                                              <p:pRg st="2" end="2"/>
                                            </p:txEl>
                                          </p:spTgt>
                                        </p:tgtEl>
                                        <p:attrNameLst>
                                          <p:attrName>ppt_y</p:attrName>
                                        </p:attrNameLst>
                                      </p:cBhvr>
                                      <p:tavLst>
                                        <p:tav tm="0">
                                          <p:val>
                                            <p:strVal val="#ppt_h+1"/>
                                          </p:val>
                                        </p:tav>
                                        <p:tav tm="100000">
                                          <p:val>
                                            <p:strVal val="#ppt_y"/>
                                          </p:val>
                                        </p:tav>
                                      </p:tavLst>
                                    </p:anim>
                                    <p:animEffect transition="in" filter="fade">
                                      <p:cBhvr>
                                        <p:cTn id="34" dur="500"/>
                                        <p:tgtEl>
                                          <p:spTgt spid="8">
                                            <p:txEl>
                                              <p:pRg st="2" end="2"/>
                                            </p:txEl>
                                          </p:spTgt>
                                        </p:tgtEl>
                                      </p:cBhvr>
                                    </p:animEffect>
                                  </p:childTnLst>
                                </p:cTn>
                              </p:par>
                            </p:childTnLst>
                          </p:cTn>
                        </p:par>
                        <p:par>
                          <p:cTn id="35" fill="hold">
                            <p:stCondLst>
                              <p:cond delay="4000"/>
                            </p:stCondLst>
                            <p:childTnLst>
                              <p:par>
                                <p:cTn id="36" presetID="58" presetClass="entr" presetSubtype="0" accel="100000" fill="hold" nodeType="afterEffect">
                                  <p:stCondLst>
                                    <p:cond delay="1000"/>
                                  </p:stCondLst>
                                  <p:childTnLst>
                                    <p:set>
                                      <p:cBhvr>
                                        <p:cTn id="37" dur="1" fill="hold">
                                          <p:stCondLst>
                                            <p:cond delay="0"/>
                                          </p:stCondLst>
                                        </p:cTn>
                                        <p:tgtEl>
                                          <p:spTgt spid="8">
                                            <p:txEl>
                                              <p:pRg st="3" end="3"/>
                                            </p:txEl>
                                          </p:spTgt>
                                        </p:tgtEl>
                                        <p:attrNameLst>
                                          <p:attrName>style.visibility</p:attrName>
                                        </p:attrNameLst>
                                      </p:cBhvr>
                                      <p:to>
                                        <p:strVal val="visible"/>
                                      </p:to>
                                    </p:set>
                                    <p:anim calcmode="lin" valueType="num">
                                      <p:cBhvr>
                                        <p:cTn id="38" dur="500" fill="hold"/>
                                        <p:tgtEl>
                                          <p:spTgt spid="8">
                                            <p:txEl>
                                              <p:pRg st="3" end="3"/>
                                            </p:txEl>
                                          </p:spTgt>
                                        </p:tgtEl>
                                        <p:attrNameLst>
                                          <p:attrName>ppt_w</p:attrName>
                                        </p:attrNameLst>
                                      </p:cBhvr>
                                      <p:tavLst>
                                        <p:tav tm="0">
                                          <p:val>
                                            <p:strVal val="#ppt_w*2.5"/>
                                          </p:val>
                                        </p:tav>
                                        <p:tav tm="100000">
                                          <p:val>
                                            <p:strVal val="#ppt_w"/>
                                          </p:val>
                                        </p:tav>
                                      </p:tavLst>
                                    </p:anim>
                                    <p:anim calcmode="lin" valueType="num">
                                      <p:cBhvr>
                                        <p:cTn id="39" dur="500" fill="hold"/>
                                        <p:tgtEl>
                                          <p:spTgt spid="8">
                                            <p:txEl>
                                              <p:pRg st="3" end="3"/>
                                            </p:txEl>
                                          </p:spTgt>
                                        </p:tgtEl>
                                        <p:attrNameLst>
                                          <p:attrName>ppt_h</p:attrName>
                                        </p:attrNameLst>
                                      </p:cBhvr>
                                      <p:tavLst>
                                        <p:tav tm="0">
                                          <p:val>
                                            <p:strVal val="#ppt_h*0.01"/>
                                          </p:val>
                                        </p:tav>
                                        <p:tav tm="100000">
                                          <p:val>
                                            <p:strVal val="#ppt_h"/>
                                          </p:val>
                                        </p:tav>
                                      </p:tavLst>
                                    </p:anim>
                                    <p:anim calcmode="lin" valueType="num">
                                      <p:cBhvr>
                                        <p:cTn id="4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8">
                                            <p:txEl>
                                              <p:pRg st="3" end="3"/>
                                            </p:txEl>
                                          </p:spTgt>
                                        </p:tgtEl>
                                        <p:attrNameLst>
                                          <p:attrName>ppt_y</p:attrName>
                                        </p:attrNameLst>
                                      </p:cBhvr>
                                      <p:tavLst>
                                        <p:tav tm="0">
                                          <p:val>
                                            <p:strVal val="#ppt_h+1"/>
                                          </p:val>
                                        </p:tav>
                                        <p:tav tm="100000">
                                          <p:val>
                                            <p:strVal val="#ppt_y"/>
                                          </p:val>
                                        </p:tav>
                                      </p:tavLst>
                                    </p:anim>
                                    <p:animEffect transition="in" filter="fade">
                                      <p:cBhvr>
                                        <p:cTn id="42" dur="500"/>
                                        <p:tgtEl>
                                          <p:spTgt spid="8">
                                            <p:txEl>
                                              <p:pRg st="3" end="3"/>
                                            </p:txEl>
                                          </p:spTgt>
                                        </p:tgtEl>
                                      </p:cBhvr>
                                    </p:animEffect>
                                  </p:childTnLst>
                                </p:cTn>
                              </p:par>
                            </p:childTnLst>
                          </p:cTn>
                        </p:par>
                        <p:par>
                          <p:cTn id="43" fill="hold">
                            <p:stCondLst>
                              <p:cond delay="5500"/>
                            </p:stCondLst>
                            <p:childTnLst>
                              <p:par>
                                <p:cTn id="44" presetID="58" presetClass="entr" presetSubtype="0" accel="100000" fill="hold" nodeType="afterEffect">
                                  <p:stCondLst>
                                    <p:cond delay="1000"/>
                                  </p:stCondLst>
                                  <p:childTnLst>
                                    <p:set>
                                      <p:cBhvr>
                                        <p:cTn id="45" dur="1" fill="hold">
                                          <p:stCondLst>
                                            <p:cond delay="0"/>
                                          </p:stCondLst>
                                        </p:cTn>
                                        <p:tgtEl>
                                          <p:spTgt spid="8">
                                            <p:txEl>
                                              <p:pRg st="4" end="4"/>
                                            </p:txEl>
                                          </p:spTgt>
                                        </p:tgtEl>
                                        <p:attrNameLst>
                                          <p:attrName>style.visibility</p:attrName>
                                        </p:attrNameLst>
                                      </p:cBhvr>
                                      <p:to>
                                        <p:strVal val="visible"/>
                                      </p:to>
                                    </p:set>
                                    <p:anim calcmode="lin" valueType="num">
                                      <p:cBhvr>
                                        <p:cTn id="46" dur="500" fill="hold"/>
                                        <p:tgtEl>
                                          <p:spTgt spid="8">
                                            <p:txEl>
                                              <p:pRg st="4" end="4"/>
                                            </p:txEl>
                                          </p:spTgt>
                                        </p:tgtEl>
                                        <p:attrNameLst>
                                          <p:attrName>ppt_w</p:attrName>
                                        </p:attrNameLst>
                                      </p:cBhvr>
                                      <p:tavLst>
                                        <p:tav tm="0">
                                          <p:val>
                                            <p:strVal val="#ppt_w*2.5"/>
                                          </p:val>
                                        </p:tav>
                                        <p:tav tm="100000">
                                          <p:val>
                                            <p:strVal val="#ppt_w"/>
                                          </p:val>
                                        </p:tav>
                                      </p:tavLst>
                                    </p:anim>
                                    <p:anim calcmode="lin" valueType="num">
                                      <p:cBhvr>
                                        <p:cTn id="47" dur="500" fill="hold"/>
                                        <p:tgtEl>
                                          <p:spTgt spid="8">
                                            <p:txEl>
                                              <p:pRg st="4" end="4"/>
                                            </p:txEl>
                                          </p:spTgt>
                                        </p:tgtEl>
                                        <p:attrNameLst>
                                          <p:attrName>ppt_h</p:attrName>
                                        </p:attrNameLst>
                                      </p:cBhvr>
                                      <p:tavLst>
                                        <p:tav tm="0">
                                          <p:val>
                                            <p:strVal val="#ppt_h*0.01"/>
                                          </p:val>
                                        </p:tav>
                                        <p:tav tm="100000">
                                          <p:val>
                                            <p:strVal val="#ppt_h"/>
                                          </p:val>
                                        </p:tav>
                                      </p:tavLst>
                                    </p:anim>
                                    <p:anim calcmode="lin" valueType="num">
                                      <p:cBhvr>
                                        <p:cTn id="4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9" dur="500" fill="hold"/>
                                        <p:tgtEl>
                                          <p:spTgt spid="8">
                                            <p:txEl>
                                              <p:pRg st="4" end="4"/>
                                            </p:txEl>
                                          </p:spTgt>
                                        </p:tgtEl>
                                        <p:attrNameLst>
                                          <p:attrName>ppt_y</p:attrName>
                                        </p:attrNameLst>
                                      </p:cBhvr>
                                      <p:tavLst>
                                        <p:tav tm="0">
                                          <p:val>
                                            <p:strVal val="#ppt_h+1"/>
                                          </p:val>
                                        </p:tav>
                                        <p:tav tm="100000">
                                          <p:val>
                                            <p:strVal val="#ppt_y"/>
                                          </p:val>
                                        </p:tav>
                                      </p:tavLst>
                                    </p:anim>
                                    <p:animEffect transition="in" filter="fade">
                                      <p:cBhvr>
                                        <p:cTn id="50" dur="500"/>
                                        <p:tgtEl>
                                          <p:spTgt spid="8">
                                            <p:txEl>
                                              <p:pRg st="4" end="4"/>
                                            </p:txEl>
                                          </p:spTgt>
                                        </p:tgtEl>
                                      </p:cBhvr>
                                    </p:animEffect>
                                  </p:childTnLst>
                                </p:cTn>
                              </p:par>
                            </p:childTnLst>
                          </p:cTn>
                        </p:par>
                        <p:par>
                          <p:cTn id="51" fill="hold">
                            <p:stCondLst>
                              <p:cond delay="7000"/>
                            </p:stCondLst>
                            <p:childTnLst>
                              <p:par>
                                <p:cTn id="52" presetID="58" presetClass="entr" presetSubtype="0" accel="100000" fill="hold" nodeType="afterEffect">
                                  <p:stCondLst>
                                    <p:cond delay="1000"/>
                                  </p:stCondLst>
                                  <p:childTnLst>
                                    <p:set>
                                      <p:cBhvr>
                                        <p:cTn id="53" dur="1" fill="hold">
                                          <p:stCondLst>
                                            <p:cond delay="0"/>
                                          </p:stCondLst>
                                        </p:cTn>
                                        <p:tgtEl>
                                          <p:spTgt spid="8">
                                            <p:txEl>
                                              <p:pRg st="5" end="5"/>
                                            </p:txEl>
                                          </p:spTgt>
                                        </p:tgtEl>
                                        <p:attrNameLst>
                                          <p:attrName>style.visibility</p:attrName>
                                        </p:attrNameLst>
                                      </p:cBhvr>
                                      <p:to>
                                        <p:strVal val="visible"/>
                                      </p:to>
                                    </p:set>
                                    <p:anim calcmode="lin" valueType="num">
                                      <p:cBhvr>
                                        <p:cTn id="54" dur="500" fill="hold"/>
                                        <p:tgtEl>
                                          <p:spTgt spid="8">
                                            <p:txEl>
                                              <p:pRg st="5" end="5"/>
                                            </p:txEl>
                                          </p:spTgt>
                                        </p:tgtEl>
                                        <p:attrNameLst>
                                          <p:attrName>ppt_w</p:attrName>
                                        </p:attrNameLst>
                                      </p:cBhvr>
                                      <p:tavLst>
                                        <p:tav tm="0">
                                          <p:val>
                                            <p:strVal val="#ppt_w*2.5"/>
                                          </p:val>
                                        </p:tav>
                                        <p:tav tm="100000">
                                          <p:val>
                                            <p:strVal val="#ppt_w"/>
                                          </p:val>
                                        </p:tav>
                                      </p:tavLst>
                                    </p:anim>
                                    <p:anim calcmode="lin" valueType="num">
                                      <p:cBhvr>
                                        <p:cTn id="55" dur="500" fill="hold"/>
                                        <p:tgtEl>
                                          <p:spTgt spid="8">
                                            <p:txEl>
                                              <p:pRg st="5" end="5"/>
                                            </p:txEl>
                                          </p:spTgt>
                                        </p:tgtEl>
                                        <p:attrNameLst>
                                          <p:attrName>ppt_h</p:attrName>
                                        </p:attrNameLst>
                                      </p:cBhvr>
                                      <p:tavLst>
                                        <p:tav tm="0">
                                          <p:val>
                                            <p:strVal val="#ppt_h*0.01"/>
                                          </p:val>
                                        </p:tav>
                                        <p:tav tm="100000">
                                          <p:val>
                                            <p:strVal val="#ppt_h"/>
                                          </p:val>
                                        </p:tav>
                                      </p:tavLst>
                                    </p:anim>
                                    <p:anim calcmode="lin" valueType="num">
                                      <p:cBhvr>
                                        <p:cTn id="5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7" dur="500" fill="hold"/>
                                        <p:tgtEl>
                                          <p:spTgt spid="8">
                                            <p:txEl>
                                              <p:pRg st="5" end="5"/>
                                            </p:txEl>
                                          </p:spTgt>
                                        </p:tgtEl>
                                        <p:attrNameLst>
                                          <p:attrName>ppt_y</p:attrName>
                                        </p:attrNameLst>
                                      </p:cBhvr>
                                      <p:tavLst>
                                        <p:tav tm="0">
                                          <p:val>
                                            <p:strVal val="#ppt_h+1"/>
                                          </p:val>
                                        </p:tav>
                                        <p:tav tm="100000">
                                          <p:val>
                                            <p:strVal val="#ppt_y"/>
                                          </p:val>
                                        </p:tav>
                                      </p:tavLst>
                                    </p:anim>
                                    <p:animEffect transition="in" filter="fade">
                                      <p:cBhvr>
                                        <p:cTn id="58" dur="500"/>
                                        <p:tgtEl>
                                          <p:spTgt spid="8">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xit" presetSubtype="5" fill="hold" nodeType="clickEffect">
                                  <p:stCondLst>
                                    <p:cond delay="0"/>
                                  </p:stCondLst>
                                  <p:childTnLst>
                                    <p:animEffect transition="out" filter="checkerboard(down)">
                                      <p:cBhvr>
                                        <p:cTn id="62" dur="500"/>
                                        <p:tgtEl>
                                          <p:spTgt spid="6">
                                            <p:txEl>
                                              <p:pRg st="0" end="0"/>
                                            </p:txEl>
                                          </p:spTgt>
                                        </p:tgtEl>
                                      </p:cBhvr>
                                    </p:animEffect>
                                    <p:set>
                                      <p:cBhvr>
                                        <p:cTn id="63" dur="1" fill="hold">
                                          <p:stCondLst>
                                            <p:cond delay="499"/>
                                          </p:stCondLst>
                                        </p:cTn>
                                        <p:tgtEl>
                                          <p:spTgt spid="6">
                                            <p:txEl>
                                              <p:pRg st="0" end="0"/>
                                            </p:txEl>
                                          </p:spTgt>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8">
                                            <p:txEl>
                                              <p:pRg st="0" end="0"/>
                                            </p:txEl>
                                          </p:spTgt>
                                        </p:tgtEl>
                                      </p:cBhvr>
                                    </p:animEffect>
                                    <p:set>
                                      <p:cBhvr>
                                        <p:cTn id="66" dur="1" fill="hold">
                                          <p:stCondLst>
                                            <p:cond delay="499"/>
                                          </p:stCondLst>
                                        </p:cTn>
                                        <p:tgtEl>
                                          <p:spTgt spid="8">
                                            <p:txEl>
                                              <p:pRg st="0" end="0"/>
                                            </p:txEl>
                                          </p:spTgt>
                                        </p:tgtEl>
                                        <p:attrNameLst>
                                          <p:attrName>style.visibility</p:attrName>
                                        </p:attrNameLst>
                                      </p:cBhvr>
                                      <p:to>
                                        <p:strVal val="hidden"/>
                                      </p:to>
                                    </p:set>
                                  </p:childTnLst>
                                </p:cTn>
                              </p:par>
                              <p:par>
                                <p:cTn id="67" presetID="9" presetClass="exit" presetSubtype="0" fill="hold" grpId="0" nodeType="withEffect">
                                  <p:stCondLst>
                                    <p:cond delay="0"/>
                                  </p:stCondLst>
                                  <p:childTnLst>
                                    <p:animEffect transition="out" filter="dissolve">
                                      <p:cBhvr>
                                        <p:cTn id="68" dur="500"/>
                                        <p:tgtEl>
                                          <p:spTgt spid="8">
                                            <p:txEl>
                                              <p:pRg st="1" end="1"/>
                                            </p:txEl>
                                          </p:spTgt>
                                        </p:tgtEl>
                                      </p:cBhvr>
                                    </p:animEffect>
                                    <p:set>
                                      <p:cBhvr>
                                        <p:cTn id="69" dur="1" fill="hold">
                                          <p:stCondLst>
                                            <p:cond delay="499"/>
                                          </p:stCondLst>
                                        </p:cTn>
                                        <p:tgtEl>
                                          <p:spTgt spid="8">
                                            <p:txEl>
                                              <p:pRg st="1" end="1"/>
                                            </p:txEl>
                                          </p:spTgt>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8">
                                            <p:txEl>
                                              <p:pRg st="2" end="2"/>
                                            </p:txEl>
                                          </p:spTgt>
                                        </p:tgtEl>
                                      </p:cBhvr>
                                    </p:animEffect>
                                    <p:set>
                                      <p:cBhvr>
                                        <p:cTn id="72" dur="1" fill="hold">
                                          <p:stCondLst>
                                            <p:cond delay="499"/>
                                          </p:stCondLst>
                                        </p:cTn>
                                        <p:tgtEl>
                                          <p:spTgt spid="8">
                                            <p:txEl>
                                              <p:pRg st="2" end="2"/>
                                            </p:txEl>
                                          </p:spTgt>
                                        </p:tgtEl>
                                        <p:attrNameLst>
                                          <p:attrName>style.visibility</p:attrName>
                                        </p:attrNameLst>
                                      </p:cBhvr>
                                      <p:to>
                                        <p:strVal val="hidden"/>
                                      </p:to>
                                    </p:set>
                                  </p:childTnLst>
                                </p:cTn>
                              </p:par>
                              <p:par>
                                <p:cTn id="73" presetID="9" presetClass="exit" presetSubtype="0" fill="hold" grpId="0" nodeType="withEffect">
                                  <p:stCondLst>
                                    <p:cond delay="0"/>
                                  </p:stCondLst>
                                  <p:childTnLst>
                                    <p:animEffect transition="out" filter="dissolve">
                                      <p:cBhvr>
                                        <p:cTn id="74" dur="500"/>
                                        <p:tgtEl>
                                          <p:spTgt spid="8">
                                            <p:txEl>
                                              <p:pRg st="3" end="3"/>
                                            </p:txEl>
                                          </p:spTgt>
                                        </p:tgtEl>
                                      </p:cBhvr>
                                    </p:animEffect>
                                    <p:set>
                                      <p:cBhvr>
                                        <p:cTn id="75" dur="1" fill="hold">
                                          <p:stCondLst>
                                            <p:cond delay="499"/>
                                          </p:stCondLst>
                                        </p:cTn>
                                        <p:tgtEl>
                                          <p:spTgt spid="8">
                                            <p:txEl>
                                              <p:pRg st="3" end="3"/>
                                            </p:txEl>
                                          </p:spTgt>
                                        </p:tgtEl>
                                        <p:attrNameLst>
                                          <p:attrName>style.visibility</p:attrName>
                                        </p:attrNameLst>
                                      </p:cBhvr>
                                      <p:to>
                                        <p:strVal val="hidden"/>
                                      </p:to>
                                    </p:set>
                                  </p:childTnLst>
                                </p:cTn>
                              </p:par>
                              <p:par>
                                <p:cTn id="76" presetID="9" presetClass="exit" presetSubtype="0" fill="hold" grpId="0" nodeType="withEffect">
                                  <p:stCondLst>
                                    <p:cond delay="0"/>
                                  </p:stCondLst>
                                  <p:childTnLst>
                                    <p:animEffect transition="out" filter="dissolve">
                                      <p:cBhvr>
                                        <p:cTn id="77" dur="500"/>
                                        <p:tgtEl>
                                          <p:spTgt spid="8">
                                            <p:txEl>
                                              <p:pRg st="4" end="4"/>
                                            </p:txEl>
                                          </p:spTgt>
                                        </p:tgtEl>
                                      </p:cBhvr>
                                    </p:animEffect>
                                    <p:set>
                                      <p:cBhvr>
                                        <p:cTn id="78" dur="1" fill="hold">
                                          <p:stCondLst>
                                            <p:cond delay="499"/>
                                          </p:stCondLst>
                                        </p:cTn>
                                        <p:tgtEl>
                                          <p:spTgt spid="8">
                                            <p:txEl>
                                              <p:pRg st="4" end="4"/>
                                            </p:txEl>
                                          </p:spTgt>
                                        </p:tgtEl>
                                        <p:attrNameLst>
                                          <p:attrName>style.visibility</p:attrName>
                                        </p:attrNameLst>
                                      </p:cBhvr>
                                      <p:to>
                                        <p:strVal val="hidden"/>
                                      </p:to>
                                    </p:set>
                                  </p:childTnLst>
                                </p:cTn>
                              </p:par>
                              <p:par>
                                <p:cTn id="79" presetID="9" presetClass="exit" presetSubtype="0" fill="hold" grpId="0" nodeType="withEffect">
                                  <p:stCondLst>
                                    <p:cond delay="0"/>
                                  </p:stCondLst>
                                  <p:childTnLst>
                                    <p:animEffect transition="out" filter="dissolve">
                                      <p:cBhvr>
                                        <p:cTn id="80" dur="500"/>
                                        <p:tgtEl>
                                          <p:spTgt spid="8">
                                            <p:txEl>
                                              <p:pRg st="5" end="5"/>
                                            </p:txEl>
                                          </p:spTgt>
                                        </p:tgtEl>
                                      </p:cBhvr>
                                    </p:animEffect>
                                    <p:set>
                                      <p:cBhvr>
                                        <p:cTn id="81" dur="1" fill="hold">
                                          <p:stCondLst>
                                            <p:cond delay="499"/>
                                          </p:stCondLst>
                                        </p:cTn>
                                        <p:tgtEl>
                                          <p:spTgt spid="8">
                                            <p:txEl>
                                              <p:pRg st="5" end="5"/>
                                            </p:txEl>
                                          </p:spTgt>
                                        </p:tgtEl>
                                        <p:attrNameLst>
                                          <p:attrName>style.visibility</p:attrName>
                                        </p:attrNameLst>
                                      </p:cBhvr>
                                      <p:to>
                                        <p:strVal val="hidden"/>
                                      </p:to>
                                    </p:set>
                                  </p:childTnLst>
                                </p:cTn>
                              </p:par>
                              <p:par>
                                <p:cTn id="82" presetID="5" presetClass="entr" presetSubtype="10" fill="hold" nodeType="withEffect">
                                  <p:stCondLst>
                                    <p:cond delay="0"/>
                                  </p:stCondLst>
                                  <p:childTnLst>
                                    <p:set>
                                      <p:cBhvr>
                                        <p:cTn id="83" dur="1" fill="hold">
                                          <p:stCondLst>
                                            <p:cond delay="0"/>
                                          </p:stCondLst>
                                        </p:cTn>
                                        <p:tgtEl>
                                          <p:spTgt spid="9">
                                            <p:txEl>
                                              <p:pRg st="0" end="0"/>
                                            </p:txEl>
                                          </p:spTgt>
                                        </p:tgtEl>
                                        <p:attrNameLst>
                                          <p:attrName>style.visibility</p:attrName>
                                        </p:attrNameLst>
                                      </p:cBhvr>
                                      <p:to>
                                        <p:strVal val="visible"/>
                                      </p:to>
                                    </p:set>
                                    <p:animEffect transition="in" filter="checkerboard(across)">
                                      <p:cBhvr>
                                        <p:cTn id="84" dur="500"/>
                                        <p:tgtEl>
                                          <p:spTgt spid="9">
                                            <p:txEl>
                                              <p:pRg st="0" end="0"/>
                                            </p:txEl>
                                          </p:spTgt>
                                        </p:tgtEl>
                                      </p:cBhvr>
                                    </p:animEffect>
                                  </p:childTnLst>
                                </p:cTn>
                              </p:par>
                            </p:childTnLst>
                          </p:cTn>
                        </p:par>
                        <p:par>
                          <p:cTn id="85" fill="hold">
                            <p:stCondLst>
                              <p:cond delay="500"/>
                            </p:stCondLst>
                            <p:childTnLst>
                              <p:par>
                                <p:cTn id="86" presetID="9" presetClass="entr" presetSubtype="0" fill="hold" nodeType="afterEffect">
                                  <p:stCondLst>
                                    <p:cond delay="0"/>
                                  </p:stCondLst>
                                  <p:childTnLst>
                                    <p:set>
                                      <p:cBhvr>
                                        <p:cTn id="87" dur="1" fill="hold">
                                          <p:stCondLst>
                                            <p:cond delay="0"/>
                                          </p:stCondLst>
                                        </p:cTn>
                                        <p:tgtEl>
                                          <p:spTgt spid="7">
                                            <p:txEl>
                                              <p:pRg st="0" end="0"/>
                                            </p:txEl>
                                          </p:spTgt>
                                        </p:tgtEl>
                                        <p:attrNameLst>
                                          <p:attrName>style.visibility</p:attrName>
                                        </p:attrNameLst>
                                      </p:cBhvr>
                                      <p:to>
                                        <p:strVal val="visible"/>
                                      </p:to>
                                    </p:set>
                                    <p:animEffect transition="in" filter="dissolve">
                                      <p:cBhvr>
                                        <p:cTn id="88" dur="500"/>
                                        <p:tgtEl>
                                          <p:spTgt spid="7">
                                            <p:txEl>
                                              <p:pRg st="0" end="0"/>
                                            </p:txEl>
                                          </p:spTgt>
                                        </p:tgtEl>
                                      </p:cBhvr>
                                    </p:animEffect>
                                  </p:childTnLst>
                                </p:cTn>
                              </p:par>
                            </p:childTnLst>
                          </p:cTn>
                        </p:par>
                        <p:par>
                          <p:cTn id="89" fill="hold">
                            <p:stCondLst>
                              <p:cond delay="1000"/>
                            </p:stCondLst>
                            <p:childTnLst>
                              <p:par>
                                <p:cTn id="90" presetID="23" presetClass="entr" presetSubtype="16" fill="hold"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p:cTn id="92" dur="500" fill="hold"/>
                                        <p:tgtEl>
                                          <p:spTgt spid="10"/>
                                        </p:tgtEl>
                                        <p:attrNameLst>
                                          <p:attrName>ppt_w</p:attrName>
                                        </p:attrNameLst>
                                      </p:cBhvr>
                                      <p:tavLst>
                                        <p:tav tm="0">
                                          <p:val>
                                            <p:fltVal val="0"/>
                                          </p:val>
                                        </p:tav>
                                        <p:tav tm="100000">
                                          <p:val>
                                            <p:strVal val="#ppt_w"/>
                                          </p:val>
                                        </p:tav>
                                      </p:tavLst>
                                    </p:anim>
                                    <p:anim calcmode="lin" valueType="num">
                                      <p:cBhvr>
                                        <p:cTn id="93" dur="500" fill="hold"/>
                                        <p:tgtEl>
                                          <p:spTgt spid="10"/>
                                        </p:tgtEl>
                                        <p:attrNameLst>
                                          <p:attrName>ppt_h</p:attrName>
                                        </p:attrNameLst>
                                      </p:cBhvr>
                                      <p:tavLst>
                                        <p:tav tm="0">
                                          <p:val>
                                            <p:fltVal val="0"/>
                                          </p:val>
                                        </p:tav>
                                        <p:tav tm="100000">
                                          <p:val>
                                            <p:strVal val="#ppt_h"/>
                                          </p:val>
                                        </p:tav>
                                      </p:tavLst>
                                    </p:anim>
                                  </p:childTnLst>
                                </p:cTn>
                              </p:par>
                            </p:childTnLst>
                          </p:cTn>
                        </p:par>
                        <p:par>
                          <p:cTn id="94" fill="hold">
                            <p:stCondLst>
                              <p:cond delay="1500"/>
                            </p:stCondLst>
                            <p:childTnLst>
                              <p:par>
                                <p:cTn id="95" presetID="53" presetClass="exit" presetSubtype="0" fill="hold" nodeType="afterEffect">
                                  <p:stCondLst>
                                    <p:cond delay="1000"/>
                                  </p:stCondLst>
                                  <p:childTnLst>
                                    <p:anim calcmode="lin" valueType="num">
                                      <p:cBhvr>
                                        <p:cTn id="96" dur="500"/>
                                        <p:tgtEl>
                                          <p:spTgt spid="10"/>
                                        </p:tgtEl>
                                        <p:attrNameLst>
                                          <p:attrName>ppt_w</p:attrName>
                                        </p:attrNameLst>
                                      </p:cBhvr>
                                      <p:tavLst>
                                        <p:tav tm="0">
                                          <p:val>
                                            <p:strVal val="ppt_w"/>
                                          </p:val>
                                        </p:tav>
                                        <p:tav tm="100000">
                                          <p:val>
                                            <p:fltVal val="0"/>
                                          </p:val>
                                        </p:tav>
                                      </p:tavLst>
                                    </p:anim>
                                    <p:anim calcmode="lin" valueType="num">
                                      <p:cBhvr>
                                        <p:cTn id="97" dur="500"/>
                                        <p:tgtEl>
                                          <p:spTgt spid="10"/>
                                        </p:tgtEl>
                                        <p:attrNameLst>
                                          <p:attrName>ppt_h</p:attrName>
                                        </p:attrNameLst>
                                      </p:cBhvr>
                                      <p:tavLst>
                                        <p:tav tm="0">
                                          <p:val>
                                            <p:strVal val="ppt_h"/>
                                          </p:val>
                                        </p:tav>
                                        <p:tav tm="100000">
                                          <p:val>
                                            <p:fltVal val="0"/>
                                          </p:val>
                                        </p:tav>
                                      </p:tavLst>
                                    </p:anim>
                                    <p:animEffect transition="out" filter="fade">
                                      <p:cBhvr>
                                        <p:cTn id="98" dur="500"/>
                                        <p:tgtEl>
                                          <p:spTgt spid="10"/>
                                        </p:tgtEl>
                                      </p:cBhvr>
                                    </p:animEffect>
                                    <p:set>
                                      <p:cBhvr>
                                        <p:cTn id="99" dur="1" fill="hold">
                                          <p:stCondLst>
                                            <p:cond delay="499"/>
                                          </p:stCondLst>
                                        </p:cTn>
                                        <p:tgtEl>
                                          <p:spTgt spid="10"/>
                                        </p:tgtEl>
                                        <p:attrNameLst>
                                          <p:attrName>style.visibility</p:attrName>
                                        </p:attrNameLst>
                                      </p:cBhvr>
                                      <p:to>
                                        <p:strVal val="hidden"/>
                                      </p:to>
                                    </p:set>
                                  </p:childTnLst>
                                </p:cTn>
                              </p:par>
                            </p:childTnLst>
                          </p:cTn>
                        </p:par>
                        <p:par>
                          <p:cTn id="100" fill="hold">
                            <p:stCondLst>
                              <p:cond delay="3000"/>
                            </p:stCondLst>
                            <p:childTnLst>
                              <p:par>
                                <p:cTn id="101" presetID="23" presetClass="entr" presetSubtype="16" fill="hold" nodeType="afterEffect">
                                  <p:stCondLst>
                                    <p:cond delay="0"/>
                                  </p:stCondLst>
                                  <p:childTnLst>
                                    <p:set>
                                      <p:cBhvr>
                                        <p:cTn id="102" dur="1" fill="hold">
                                          <p:stCondLst>
                                            <p:cond delay="0"/>
                                          </p:stCondLst>
                                        </p:cTn>
                                        <p:tgtEl>
                                          <p:spTgt spid="14337"/>
                                        </p:tgtEl>
                                        <p:attrNameLst>
                                          <p:attrName>style.visibility</p:attrName>
                                        </p:attrNameLst>
                                      </p:cBhvr>
                                      <p:to>
                                        <p:strVal val="visible"/>
                                      </p:to>
                                    </p:set>
                                    <p:anim calcmode="lin" valueType="num">
                                      <p:cBhvr>
                                        <p:cTn id="103" dur="500" fill="hold"/>
                                        <p:tgtEl>
                                          <p:spTgt spid="14337"/>
                                        </p:tgtEl>
                                        <p:attrNameLst>
                                          <p:attrName>ppt_w</p:attrName>
                                        </p:attrNameLst>
                                      </p:cBhvr>
                                      <p:tavLst>
                                        <p:tav tm="0">
                                          <p:val>
                                            <p:fltVal val="0"/>
                                          </p:val>
                                        </p:tav>
                                        <p:tav tm="100000">
                                          <p:val>
                                            <p:strVal val="#ppt_w"/>
                                          </p:val>
                                        </p:tav>
                                      </p:tavLst>
                                    </p:anim>
                                    <p:anim calcmode="lin" valueType="num">
                                      <p:cBhvr>
                                        <p:cTn id="104" dur="500" fill="hold"/>
                                        <p:tgtEl>
                                          <p:spTgt spid="14337"/>
                                        </p:tgtEl>
                                        <p:attrNameLst>
                                          <p:attrName>ppt_h</p:attrName>
                                        </p:attrNameLst>
                                      </p:cBhvr>
                                      <p:tavLst>
                                        <p:tav tm="0">
                                          <p:val>
                                            <p:fltVal val="0"/>
                                          </p:val>
                                        </p:tav>
                                        <p:tav tm="100000">
                                          <p:val>
                                            <p:strVal val="#ppt_h"/>
                                          </p:val>
                                        </p:tav>
                                      </p:tavLst>
                                    </p:anim>
                                  </p:childTnLst>
                                </p:cTn>
                              </p:par>
                            </p:childTnLst>
                          </p:cTn>
                        </p:par>
                        <p:par>
                          <p:cTn id="105" fill="hold">
                            <p:stCondLst>
                              <p:cond delay="3500"/>
                            </p:stCondLst>
                            <p:childTnLst>
                              <p:par>
                                <p:cTn id="106" presetID="53" presetClass="exit" presetSubtype="0" fill="hold" nodeType="afterEffect">
                                  <p:stCondLst>
                                    <p:cond delay="1000"/>
                                  </p:stCondLst>
                                  <p:childTnLst>
                                    <p:anim calcmode="lin" valueType="num">
                                      <p:cBhvr>
                                        <p:cTn id="107" dur="500"/>
                                        <p:tgtEl>
                                          <p:spTgt spid="14337"/>
                                        </p:tgtEl>
                                        <p:attrNameLst>
                                          <p:attrName>ppt_w</p:attrName>
                                        </p:attrNameLst>
                                      </p:cBhvr>
                                      <p:tavLst>
                                        <p:tav tm="0">
                                          <p:val>
                                            <p:strVal val="ppt_w"/>
                                          </p:val>
                                        </p:tav>
                                        <p:tav tm="100000">
                                          <p:val>
                                            <p:fltVal val="0"/>
                                          </p:val>
                                        </p:tav>
                                      </p:tavLst>
                                    </p:anim>
                                    <p:anim calcmode="lin" valueType="num">
                                      <p:cBhvr>
                                        <p:cTn id="108" dur="500"/>
                                        <p:tgtEl>
                                          <p:spTgt spid="14337"/>
                                        </p:tgtEl>
                                        <p:attrNameLst>
                                          <p:attrName>ppt_h</p:attrName>
                                        </p:attrNameLst>
                                      </p:cBhvr>
                                      <p:tavLst>
                                        <p:tav tm="0">
                                          <p:val>
                                            <p:strVal val="ppt_h"/>
                                          </p:val>
                                        </p:tav>
                                        <p:tav tm="100000">
                                          <p:val>
                                            <p:fltVal val="0"/>
                                          </p:val>
                                        </p:tav>
                                      </p:tavLst>
                                    </p:anim>
                                    <p:animEffect transition="out" filter="fade">
                                      <p:cBhvr>
                                        <p:cTn id="109" dur="500"/>
                                        <p:tgtEl>
                                          <p:spTgt spid="14337"/>
                                        </p:tgtEl>
                                      </p:cBhvr>
                                    </p:animEffect>
                                    <p:set>
                                      <p:cBhvr>
                                        <p:cTn id="110" dur="1" fill="hold">
                                          <p:stCondLst>
                                            <p:cond delay="499"/>
                                          </p:stCondLst>
                                        </p:cTn>
                                        <p:tgtEl>
                                          <p:spTgt spid="14337"/>
                                        </p:tgtEl>
                                        <p:attrNameLst>
                                          <p:attrName>style.visibility</p:attrName>
                                        </p:attrNameLst>
                                      </p:cBhvr>
                                      <p:to>
                                        <p:strVal val="hidden"/>
                                      </p:to>
                                    </p:set>
                                  </p:childTnLst>
                                </p:cTn>
                              </p:par>
                            </p:childTnLst>
                          </p:cTn>
                        </p:par>
                        <p:par>
                          <p:cTn id="111" fill="hold">
                            <p:stCondLst>
                              <p:cond delay="5000"/>
                            </p:stCondLst>
                            <p:childTnLst>
                              <p:par>
                                <p:cTn id="112" presetID="23" presetClass="entr" presetSubtype="16" fill="hold" nodeType="afterEffect">
                                  <p:stCondLst>
                                    <p:cond delay="0"/>
                                  </p:stCondLst>
                                  <p:childTnLst>
                                    <p:set>
                                      <p:cBhvr>
                                        <p:cTn id="113" dur="1" fill="hold">
                                          <p:stCondLst>
                                            <p:cond delay="0"/>
                                          </p:stCondLst>
                                        </p:cTn>
                                        <p:tgtEl>
                                          <p:spTgt spid="14338"/>
                                        </p:tgtEl>
                                        <p:attrNameLst>
                                          <p:attrName>style.visibility</p:attrName>
                                        </p:attrNameLst>
                                      </p:cBhvr>
                                      <p:to>
                                        <p:strVal val="visible"/>
                                      </p:to>
                                    </p:set>
                                    <p:anim calcmode="lin" valueType="num">
                                      <p:cBhvr>
                                        <p:cTn id="114" dur="500" fill="hold"/>
                                        <p:tgtEl>
                                          <p:spTgt spid="14338"/>
                                        </p:tgtEl>
                                        <p:attrNameLst>
                                          <p:attrName>ppt_w</p:attrName>
                                        </p:attrNameLst>
                                      </p:cBhvr>
                                      <p:tavLst>
                                        <p:tav tm="0">
                                          <p:val>
                                            <p:fltVal val="0"/>
                                          </p:val>
                                        </p:tav>
                                        <p:tav tm="100000">
                                          <p:val>
                                            <p:strVal val="#ppt_w"/>
                                          </p:val>
                                        </p:tav>
                                      </p:tavLst>
                                    </p:anim>
                                    <p:anim calcmode="lin" valueType="num">
                                      <p:cBhvr>
                                        <p:cTn id="115" dur="500" fill="hold"/>
                                        <p:tgtEl>
                                          <p:spTgt spid="14338"/>
                                        </p:tgtEl>
                                        <p:attrNameLst>
                                          <p:attrName>ppt_h</p:attrName>
                                        </p:attrNameLst>
                                      </p:cBhvr>
                                      <p:tavLst>
                                        <p:tav tm="0">
                                          <p:val>
                                            <p:fltVal val="0"/>
                                          </p:val>
                                        </p:tav>
                                        <p:tav tm="100000">
                                          <p:val>
                                            <p:strVal val="#ppt_h"/>
                                          </p:val>
                                        </p:tav>
                                      </p:tavLst>
                                    </p:anim>
                                  </p:childTnLst>
                                </p:cTn>
                              </p:par>
                            </p:childTnLst>
                          </p:cTn>
                        </p:par>
                        <p:par>
                          <p:cTn id="116" fill="hold">
                            <p:stCondLst>
                              <p:cond delay="5500"/>
                            </p:stCondLst>
                            <p:childTnLst>
                              <p:par>
                                <p:cTn id="117" presetID="53" presetClass="exit" presetSubtype="0" fill="hold" nodeType="afterEffect">
                                  <p:stCondLst>
                                    <p:cond delay="1000"/>
                                  </p:stCondLst>
                                  <p:childTnLst>
                                    <p:anim calcmode="lin" valueType="num">
                                      <p:cBhvr>
                                        <p:cTn id="118" dur="500"/>
                                        <p:tgtEl>
                                          <p:spTgt spid="14338"/>
                                        </p:tgtEl>
                                        <p:attrNameLst>
                                          <p:attrName>ppt_w</p:attrName>
                                        </p:attrNameLst>
                                      </p:cBhvr>
                                      <p:tavLst>
                                        <p:tav tm="0">
                                          <p:val>
                                            <p:strVal val="ppt_w"/>
                                          </p:val>
                                        </p:tav>
                                        <p:tav tm="100000">
                                          <p:val>
                                            <p:fltVal val="0"/>
                                          </p:val>
                                        </p:tav>
                                      </p:tavLst>
                                    </p:anim>
                                    <p:anim calcmode="lin" valueType="num">
                                      <p:cBhvr>
                                        <p:cTn id="119" dur="500"/>
                                        <p:tgtEl>
                                          <p:spTgt spid="14338"/>
                                        </p:tgtEl>
                                        <p:attrNameLst>
                                          <p:attrName>ppt_h</p:attrName>
                                        </p:attrNameLst>
                                      </p:cBhvr>
                                      <p:tavLst>
                                        <p:tav tm="0">
                                          <p:val>
                                            <p:strVal val="ppt_h"/>
                                          </p:val>
                                        </p:tav>
                                        <p:tav tm="100000">
                                          <p:val>
                                            <p:fltVal val="0"/>
                                          </p:val>
                                        </p:tav>
                                      </p:tavLst>
                                    </p:anim>
                                    <p:animEffect transition="out" filter="fade">
                                      <p:cBhvr>
                                        <p:cTn id="120" dur="500"/>
                                        <p:tgtEl>
                                          <p:spTgt spid="14338"/>
                                        </p:tgtEl>
                                      </p:cBhvr>
                                    </p:animEffect>
                                    <p:set>
                                      <p:cBhvr>
                                        <p:cTn id="121" dur="1" fill="hold">
                                          <p:stCondLst>
                                            <p:cond delay="499"/>
                                          </p:stCondLst>
                                        </p:cTn>
                                        <p:tgtEl>
                                          <p:spTgt spid="14338"/>
                                        </p:tgtEl>
                                        <p:attrNameLst>
                                          <p:attrName>style.visibility</p:attrName>
                                        </p:attrNameLst>
                                      </p:cBhvr>
                                      <p:to>
                                        <p:strVal val="hidden"/>
                                      </p:to>
                                    </p:set>
                                  </p:childTnLst>
                                </p:cTn>
                              </p:par>
                            </p:childTnLst>
                          </p:cTn>
                        </p:par>
                        <p:par>
                          <p:cTn id="122" fill="hold">
                            <p:stCondLst>
                              <p:cond delay="7000"/>
                            </p:stCondLst>
                            <p:childTnLst>
                              <p:par>
                                <p:cTn id="123" presetID="23" presetClass="entr" presetSubtype="16" fill="hold" nodeType="afterEffect">
                                  <p:stCondLst>
                                    <p:cond delay="0"/>
                                  </p:stCondLst>
                                  <p:childTnLst>
                                    <p:set>
                                      <p:cBhvr>
                                        <p:cTn id="124" dur="1" fill="hold">
                                          <p:stCondLst>
                                            <p:cond delay="0"/>
                                          </p:stCondLst>
                                        </p:cTn>
                                        <p:tgtEl>
                                          <p:spTgt spid="14340"/>
                                        </p:tgtEl>
                                        <p:attrNameLst>
                                          <p:attrName>style.visibility</p:attrName>
                                        </p:attrNameLst>
                                      </p:cBhvr>
                                      <p:to>
                                        <p:strVal val="visible"/>
                                      </p:to>
                                    </p:set>
                                    <p:anim calcmode="lin" valueType="num">
                                      <p:cBhvr>
                                        <p:cTn id="125" dur="500" fill="hold"/>
                                        <p:tgtEl>
                                          <p:spTgt spid="14340"/>
                                        </p:tgtEl>
                                        <p:attrNameLst>
                                          <p:attrName>ppt_w</p:attrName>
                                        </p:attrNameLst>
                                      </p:cBhvr>
                                      <p:tavLst>
                                        <p:tav tm="0">
                                          <p:val>
                                            <p:fltVal val="0"/>
                                          </p:val>
                                        </p:tav>
                                        <p:tav tm="100000">
                                          <p:val>
                                            <p:strVal val="#ppt_w"/>
                                          </p:val>
                                        </p:tav>
                                      </p:tavLst>
                                    </p:anim>
                                    <p:anim calcmode="lin" valueType="num">
                                      <p:cBhvr>
                                        <p:cTn id="126" dur="500" fill="hold"/>
                                        <p:tgtEl>
                                          <p:spTgt spid="14340"/>
                                        </p:tgtEl>
                                        <p:attrNameLst>
                                          <p:attrName>ppt_h</p:attrName>
                                        </p:attrNameLst>
                                      </p:cBhvr>
                                      <p:tavLst>
                                        <p:tav tm="0">
                                          <p:val>
                                            <p:fltVal val="0"/>
                                          </p:val>
                                        </p:tav>
                                        <p:tav tm="100000">
                                          <p:val>
                                            <p:strVal val="#ppt_h"/>
                                          </p:val>
                                        </p:tav>
                                      </p:tavLst>
                                    </p:anim>
                                  </p:childTnLst>
                                </p:cTn>
                              </p:par>
                            </p:childTnLst>
                          </p:cTn>
                        </p:par>
                        <p:par>
                          <p:cTn id="127" fill="hold">
                            <p:stCondLst>
                              <p:cond delay="7500"/>
                            </p:stCondLst>
                            <p:childTnLst>
                              <p:par>
                                <p:cTn id="128" presetID="53" presetClass="exit" presetSubtype="0" fill="hold" nodeType="afterEffect">
                                  <p:stCondLst>
                                    <p:cond delay="1000"/>
                                  </p:stCondLst>
                                  <p:childTnLst>
                                    <p:anim calcmode="lin" valueType="num">
                                      <p:cBhvr>
                                        <p:cTn id="129" dur="500"/>
                                        <p:tgtEl>
                                          <p:spTgt spid="14340"/>
                                        </p:tgtEl>
                                        <p:attrNameLst>
                                          <p:attrName>ppt_w</p:attrName>
                                        </p:attrNameLst>
                                      </p:cBhvr>
                                      <p:tavLst>
                                        <p:tav tm="0">
                                          <p:val>
                                            <p:strVal val="ppt_w"/>
                                          </p:val>
                                        </p:tav>
                                        <p:tav tm="100000">
                                          <p:val>
                                            <p:fltVal val="0"/>
                                          </p:val>
                                        </p:tav>
                                      </p:tavLst>
                                    </p:anim>
                                    <p:anim calcmode="lin" valueType="num">
                                      <p:cBhvr>
                                        <p:cTn id="130" dur="500"/>
                                        <p:tgtEl>
                                          <p:spTgt spid="14340"/>
                                        </p:tgtEl>
                                        <p:attrNameLst>
                                          <p:attrName>ppt_h</p:attrName>
                                        </p:attrNameLst>
                                      </p:cBhvr>
                                      <p:tavLst>
                                        <p:tav tm="0">
                                          <p:val>
                                            <p:strVal val="ppt_h"/>
                                          </p:val>
                                        </p:tav>
                                        <p:tav tm="100000">
                                          <p:val>
                                            <p:fltVal val="0"/>
                                          </p:val>
                                        </p:tav>
                                      </p:tavLst>
                                    </p:anim>
                                    <p:animEffect transition="out" filter="fade">
                                      <p:cBhvr>
                                        <p:cTn id="131" dur="500"/>
                                        <p:tgtEl>
                                          <p:spTgt spid="14340"/>
                                        </p:tgtEl>
                                      </p:cBhvr>
                                    </p:animEffect>
                                    <p:set>
                                      <p:cBhvr>
                                        <p:cTn id="132" dur="1" fill="hold">
                                          <p:stCondLst>
                                            <p:cond delay="499"/>
                                          </p:stCondLst>
                                        </p:cTn>
                                        <p:tgtEl>
                                          <p:spTgt spid="14340"/>
                                        </p:tgtEl>
                                        <p:attrNameLst>
                                          <p:attrName>style.visibility</p:attrName>
                                        </p:attrNameLst>
                                      </p:cBhvr>
                                      <p:to>
                                        <p:strVal val="hidden"/>
                                      </p:to>
                                    </p:set>
                                  </p:childTnLst>
                                </p:cTn>
                              </p:par>
                            </p:childTnLst>
                          </p:cTn>
                        </p:par>
                        <p:par>
                          <p:cTn id="133" fill="hold">
                            <p:stCondLst>
                              <p:cond delay="9000"/>
                            </p:stCondLst>
                            <p:childTnLst>
                              <p:par>
                                <p:cTn id="134" presetID="9" presetClass="entr" presetSubtype="0" fill="hold" nodeType="afterEffect">
                                  <p:stCondLst>
                                    <p:cond delay="0"/>
                                  </p:stCondLst>
                                  <p:childTnLst>
                                    <p:set>
                                      <p:cBhvr>
                                        <p:cTn id="135" dur="1" fill="hold">
                                          <p:stCondLst>
                                            <p:cond delay="0"/>
                                          </p:stCondLst>
                                        </p:cTn>
                                        <p:tgtEl>
                                          <p:spTgt spid="7">
                                            <p:txEl>
                                              <p:pRg st="2" end="2"/>
                                            </p:txEl>
                                          </p:spTgt>
                                        </p:tgtEl>
                                        <p:attrNameLst>
                                          <p:attrName>style.visibility</p:attrName>
                                        </p:attrNameLst>
                                      </p:cBhvr>
                                      <p:to>
                                        <p:strVal val="visible"/>
                                      </p:to>
                                    </p:set>
                                    <p:animEffect transition="in" filter="dissolve">
                                      <p:cBhvr>
                                        <p:cTn id="13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allAtOnce"/>
      <p:bldP spid="8"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3" name="Rectangle 2"/>
          <p:cNvSpPr/>
          <p:nvPr/>
        </p:nvSpPr>
        <p:spPr>
          <a:xfrm>
            <a:off x="1437392" y="381001"/>
            <a:ext cx="6269217" cy="646331"/>
          </a:xfrm>
          <a:prstGeom prst="rect">
            <a:avLst/>
          </a:prstGeom>
        </p:spPr>
        <p:txBody>
          <a:bodyPr wrap="none">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rPr>
              <a:t>Procedure of Biodiesel Production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nard MT Condensed" pitchFamily="18" charset="0"/>
            </a:endParaRPr>
          </a:p>
        </p:txBody>
      </p:sp>
      <p:pic>
        <p:nvPicPr>
          <p:cNvPr id="31746" name="Picture 2" descr="H:\Documents and Settings\PINAKI\Desktop\p1.jpg"/>
          <p:cNvPicPr>
            <a:picLocks noChangeAspect="1" noChangeArrowheads="1"/>
          </p:cNvPicPr>
          <p:nvPr/>
        </p:nvPicPr>
        <p:blipFill>
          <a:blip r:embed="rId4"/>
          <a:srcRect b="34513"/>
          <a:stretch>
            <a:fillRect/>
          </a:stretch>
        </p:blipFill>
        <p:spPr bwMode="auto">
          <a:xfrm>
            <a:off x="1501244" y="358140"/>
            <a:ext cx="6118756" cy="5303520"/>
          </a:xfrm>
          <a:prstGeom prst="rect">
            <a:avLst/>
          </a:prstGeom>
          <a:noFill/>
        </p:spPr>
      </p:pic>
      <p:pic>
        <p:nvPicPr>
          <p:cNvPr id="31747" name="Picture 3" descr="H:\Documents and Settings\PINAKI\Desktop\p1.jpg"/>
          <p:cNvPicPr>
            <a:picLocks noChangeAspect="1" noChangeArrowheads="1"/>
          </p:cNvPicPr>
          <p:nvPr/>
        </p:nvPicPr>
        <p:blipFill>
          <a:blip r:embed="rId5"/>
          <a:stretch>
            <a:fillRect/>
          </a:stretch>
        </p:blipFill>
        <p:spPr bwMode="auto">
          <a:xfrm>
            <a:off x="1458065" y="1415256"/>
            <a:ext cx="6227871" cy="2884488"/>
          </a:xfrm>
          <a:prstGeom prst="rect">
            <a:avLst/>
          </a:prstGeom>
          <a:noFill/>
        </p:spPr>
      </p:pic>
      <p:pic>
        <p:nvPicPr>
          <p:cNvPr id="31748" name="Picture 4" descr="H:\Documents and Settings\PINAKI\Desktop\p2.jpg"/>
          <p:cNvPicPr>
            <a:picLocks noChangeAspect="1" noChangeArrowheads="1"/>
          </p:cNvPicPr>
          <p:nvPr/>
        </p:nvPicPr>
        <p:blipFill>
          <a:blip r:embed="rId6"/>
          <a:srcRect b="42288"/>
          <a:stretch>
            <a:fillRect/>
          </a:stretch>
        </p:blipFill>
        <p:spPr bwMode="auto">
          <a:xfrm>
            <a:off x="1702462" y="400844"/>
            <a:ext cx="5739077" cy="4913312"/>
          </a:xfrm>
          <a:prstGeom prst="rect">
            <a:avLst/>
          </a:prstGeom>
          <a:noFill/>
        </p:spPr>
      </p:pic>
      <p:pic>
        <p:nvPicPr>
          <p:cNvPr id="31749" name="Picture 5" descr="H:\Documents and Settings\PINAKI\Desktop\p2.jpg"/>
          <p:cNvPicPr>
            <a:picLocks noChangeAspect="1" noChangeArrowheads="1"/>
          </p:cNvPicPr>
          <p:nvPr/>
        </p:nvPicPr>
        <p:blipFill>
          <a:blip r:embed="rId6"/>
          <a:srcRect t="54706"/>
          <a:stretch>
            <a:fillRect/>
          </a:stretch>
        </p:blipFill>
        <p:spPr bwMode="auto">
          <a:xfrm>
            <a:off x="1695450" y="924719"/>
            <a:ext cx="5753100" cy="3865563"/>
          </a:xfrm>
          <a:prstGeom prst="rect">
            <a:avLst/>
          </a:prstGeom>
          <a:noFill/>
        </p:spPr>
      </p:pic>
      <p:pic>
        <p:nvPicPr>
          <p:cNvPr id="31750" name="Picture 6" descr="F:\My e-Book\Edusys\Study Material\SEM VII\Biodiesel\Images\chemproc.jpg"/>
          <p:cNvPicPr>
            <a:picLocks noChangeAspect="1" noChangeArrowheads="1"/>
          </p:cNvPicPr>
          <p:nvPr/>
        </p:nvPicPr>
        <p:blipFill>
          <a:blip r:embed="rId7"/>
          <a:srcRect/>
          <a:stretch>
            <a:fillRect/>
          </a:stretch>
        </p:blipFill>
        <p:spPr bwMode="auto">
          <a:xfrm>
            <a:off x="1463040" y="1257300"/>
            <a:ext cx="6217920" cy="3768433"/>
          </a:xfrm>
          <a:prstGeom prst="rect">
            <a:avLst/>
          </a:prstGeom>
          <a:noFill/>
        </p:spPr>
      </p:pic>
      <p:pic>
        <p:nvPicPr>
          <p:cNvPr id="31751" name="Picture 7"/>
          <p:cNvPicPr>
            <a:picLocks noChangeAspect="1" noChangeArrowheads="1"/>
          </p:cNvPicPr>
          <p:nvPr/>
        </p:nvPicPr>
        <p:blipFill>
          <a:blip r:embed="rId8"/>
          <a:srcRect/>
          <a:stretch>
            <a:fillRect/>
          </a:stretch>
        </p:blipFill>
        <p:spPr bwMode="auto">
          <a:xfrm>
            <a:off x="3771900" y="1562100"/>
            <a:ext cx="1600200" cy="1543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31746"/>
                                        </p:tgtEl>
                                        <p:attrNameLst>
                                          <p:attrName>style.visibility</p:attrName>
                                        </p:attrNameLst>
                                      </p:cBhvr>
                                      <p:to>
                                        <p:strVal val="visible"/>
                                      </p:to>
                                    </p:set>
                                    <p:anim calcmode="lin" valueType="num">
                                      <p:cBhvr>
                                        <p:cTn id="10" dur="500" fill="hold"/>
                                        <p:tgtEl>
                                          <p:spTgt spid="31746"/>
                                        </p:tgtEl>
                                        <p:attrNameLst>
                                          <p:attrName>ppt_w</p:attrName>
                                        </p:attrNameLst>
                                      </p:cBhvr>
                                      <p:tavLst>
                                        <p:tav tm="0">
                                          <p:val>
                                            <p:fltVal val="0"/>
                                          </p:val>
                                        </p:tav>
                                        <p:tav tm="100000">
                                          <p:val>
                                            <p:strVal val="#ppt_w"/>
                                          </p:val>
                                        </p:tav>
                                      </p:tavLst>
                                    </p:anim>
                                    <p:anim calcmode="lin" valueType="num">
                                      <p:cBhvr>
                                        <p:cTn id="11" dur="500" fill="hold"/>
                                        <p:tgtEl>
                                          <p:spTgt spid="31746"/>
                                        </p:tgtEl>
                                        <p:attrNameLst>
                                          <p:attrName>ppt_h</p:attrName>
                                        </p:attrNameLst>
                                      </p:cBhvr>
                                      <p:tavLst>
                                        <p:tav tm="0">
                                          <p:val>
                                            <p:flt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31746"/>
                                        </p:tgtEl>
                                      </p:cBhvr>
                                    </p:animEffect>
                                    <p:set>
                                      <p:cBhvr>
                                        <p:cTn id="16" dur="1" fill="hold">
                                          <p:stCondLst>
                                            <p:cond delay="499"/>
                                          </p:stCondLst>
                                        </p:cTn>
                                        <p:tgtEl>
                                          <p:spTgt spid="31746"/>
                                        </p:tgtEl>
                                        <p:attrNameLst>
                                          <p:attrName>style.visibility</p:attrName>
                                        </p:attrNameLst>
                                      </p:cBhvr>
                                      <p:to>
                                        <p:strVal val="hidden"/>
                                      </p:to>
                                    </p:set>
                                  </p:childTnLst>
                                </p:cTn>
                              </p:par>
                              <p:par>
                                <p:cTn id="17" presetID="37" presetClass="entr" presetSubtype="0" fill="hold" nodeType="withEffect">
                                  <p:stCondLst>
                                    <p:cond delay="0"/>
                                  </p:stCondLst>
                                  <p:childTnLst>
                                    <p:set>
                                      <p:cBhvr>
                                        <p:cTn id="18" dur="1" fill="hold">
                                          <p:stCondLst>
                                            <p:cond delay="0"/>
                                          </p:stCondLst>
                                        </p:cTn>
                                        <p:tgtEl>
                                          <p:spTgt spid="31747"/>
                                        </p:tgtEl>
                                        <p:attrNameLst>
                                          <p:attrName>style.visibility</p:attrName>
                                        </p:attrNameLst>
                                      </p:cBhvr>
                                      <p:to>
                                        <p:strVal val="visible"/>
                                      </p:to>
                                    </p:set>
                                    <p:animEffect transition="in" filter="fade">
                                      <p:cBhvr>
                                        <p:cTn id="19" dur="1000"/>
                                        <p:tgtEl>
                                          <p:spTgt spid="31747"/>
                                        </p:tgtEl>
                                      </p:cBhvr>
                                    </p:animEffect>
                                    <p:anim calcmode="lin" valueType="num">
                                      <p:cBhvr>
                                        <p:cTn id="20" dur="1000" fill="hold"/>
                                        <p:tgtEl>
                                          <p:spTgt spid="31747"/>
                                        </p:tgtEl>
                                        <p:attrNameLst>
                                          <p:attrName>ppt_x</p:attrName>
                                        </p:attrNameLst>
                                      </p:cBhvr>
                                      <p:tavLst>
                                        <p:tav tm="0">
                                          <p:val>
                                            <p:strVal val="#ppt_x"/>
                                          </p:val>
                                        </p:tav>
                                        <p:tav tm="100000">
                                          <p:val>
                                            <p:strVal val="#ppt_x"/>
                                          </p:val>
                                        </p:tav>
                                      </p:tavLst>
                                    </p:anim>
                                    <p:anim calcmode="lin" valueType="num">
                                      <p:cBhvr>
                                        <p:cTn id="21" dur="900" decel="100000" fill="hold"/>
                                        <p:tgtEl>
                                          <p:spTgt spid="3174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1747"/>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31750"/>
                                        </p:tgtEl>
                                        <p:attrNameLst>
                                          <p:attrName>style.visibility</p:attrName>
                                        </p:attrNameLst>
                                      </p:cBhvr>
                                      <p:to>
                                        <p:strVal val="visible"/>
                                      </p:to>
                                    </p:set>
                                    <p:anim calcmode="lin" valueType="num">
                                      <p:cBhvr>
                                        <p:cTn id="27" dur="500" fill="hold"/>
                                        <p:tgtEl>
                                          <p:spTgt spid="31750"/>
                                        </p:tgtEl>
                                        <p:attrNameLst>
                                          <p:attrName>ppt_w</p:attrName>
                                        </p:attrNameLst>
                                      </p:cBhvr>
                                      <p:tavLst>
                                        <p:tav tm="0">
                                          <p:val>
                                            <p:fltVal val="0"/>
                                          </p:val>
                                        </p:tav>
                                        <p:tav tm="100000">
                                          <p:val>
                                            <p:strVal val="#ppt_w"/>
                                          </p:val>
                                        </p:tav>
                                      </p:tavLst>
                                    </p:anim>
                                    <p:anim calcmode="lin" valueType="num">
                                      <p:cBhvr>
                                        <p:cTn id="28" dur="500" fill="hold"/>
                                        <p:tgtEl>
                                          <p:spTgt spid="3175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31751"/>
                                        </p:tgtEl>
                                        <p:attrNameLst>
                                          <p:attrName>style.visibility</p:attrName>
                                        </p:attrNameLst>
                                      </p:cBhvr>
                                      <p:to>
                                        <p:strVal val="visible"/>
                                      </p:to>
                                    </p:set>
                                    <p:anim calcmode="lin" valueType="num">
                                      <p:cBhvr>
                                        <p:cTn id="33" dur="500" fill="hold"/>
                                        <p:tgtEl>
                                          <p:spTgt spid="31751"/>
                                        </p:tgtEl>
                                        <p:attrNameLst>
                                          <p:attrName>ppt_w</p:attrName>
                                        </p:attrNameLst>
                                      </p:cBhvr>
                                      <p:tavLst>
                                        <p:tav tm="0">
                                          <p:val>
                                            <p:fltVal val="0"/>
                                          </p:val>
                                        </p:tav>
                                        <p:tav tm="100000">
                                          <p:val>
                                            <p:strVal val="#ppt_w"/>
                                          </p:val>
                                        </p:tav>
                                      </p:tavLst>
                                    </p:anim>
                                    <p:anim calcmode="lin" valueType="num">
                                      <p:cBhvr>
                                        <p:cTn id="34" dur="500" fill="hold"/>
                                        <p:tgtEl>
                                          <p:spTgt spid="31751"/>
                                        </p:tgtEl>
                                        <p:attrNameLst>
                                          <p:attrName>ppt_h</p:attrName>
                                        </p:attrNameLst>
                                      </p:cBhvr>
                                      <p:tavLst>
                                        <p:tav tm="0">
                                          <p:val>
                                            <p:fltVal val="0"/>
                                          </p:val>
                                        </p:tav>
                                        <p:tav tm="100000">
                                          <p:val>
                                            <p:strVal val="#ppt_h"/>
                                          </p:val>
                                        </p:tav>
                                      </p:tavLst>
                                    </p:anim>
                                  </p:childTnLst>
                                </p:cTn>
                              </p:par>
                              <p:par>
                                <p:cTn id="35" presetID="1" presetClass="exit" presetSubtype="0" fill="hold" nodeType="withEffect">
                                  <p:stCondLst>
                                    <p:cond delay="0"/>
                                  </p:stCondLst>
                                  <p:childTnLst>
                                    <p:set>
                                      <p:cBhvr>
                                        <p:cTn id="36" dur="1" fill="hold">
                                          <p:stCondLst>
                                            <p:cond delay="0"/>
                                          </p:stCondLst>
                                        </p:cTn>
                                        <p:tgtEl>
                                          <p:spTgt spid="31747"/>
                                        </p:tgtEl>
                                        <p:attrNameLst>
                                          <p:attrName>style.visibility</p:attrName>
                                        </p:attrNameLst>
                                      </p:cBhvr>
                                      <p:to>
                                        <p:strVal val="hidden"/>
                                      </p:to>
                                    </p:set>
                                  </p:childTnLst>
                                </p:cTn>
                              </p:par>
                              <p:par>
                                <p:cTn id="37" presetID="9" presetClass="emph" presetSubtype="0" nodeType="withEffect">
                                  <p:stCondLst>
                                    <p:cond delay="0"/>
                                  </p:stCondLst>
                                  <p:endCondLst>
                                    <p:cond evt="onNext" delay="0">
                                      <p:tgtEl>
                                        <p:sldTgt/>
                                      </p:tgtEl>
                                    </p:cond>
                                  </p:endCondLst>
                                  <p:childTnLst>
                                    <p:set>
                                      <p:cBhvr rctx="PPT">
                                        <p:cTn id="38" dur="indefinite"/>
                                        <p:tgtEl>
                                          <p:spTgt spid="31750"/>
                                        </p:tgtEl>
                                        <p:attrNameLst>
                                          <p:attrName>style.opacity</p:attrName>
                                        </p:attrNameLst>
                                      </p:cBhvr>
                                      <p:to>
                                        <p:strVal val="0.5"/>
                                      </p:to>
                                    </p:set>
                                    <p:animEffect filter="image" prLst="opacity: 0.5">
                                      <p:cBhvr rctx="IE">
                                        <p:cTn id="39" dur="indefinite"/>
                                        <p:tgtEl>
                                          <p:spTgt spid="31750"/>
                                        </p:tgtEl>
                                      </p:cBhvr>
                                    </p:animEffect>
                                  </p:childTnLst>
                                </p:cTn>
                              </p:par>
                            </p:childTnLst>
                          </p:cTn>
                        </p:par>
                        <p:par>
                          <p:cTn id="40" fill="hold">
                            <p:stCondLst>
                              <p:cond delay="500"/>
                            </p:stCondLst>
                            <p:childTnLst>
                              <p:par>
                                <p:cTn id="41" presetID="49" presetClass="path" presetSubtype="0" accel="50000" decel="50000" fill="hold" nodeType="afterEffect">
                                  <p:stCondLst>
                                    <p:cond delay="0"/>
                                  </p:stCondLst>
                                  <p:childTnLst>
                                    <p:animMotion origin="layout" path="M 0 3.39256E-6 L 0.29167 0.38478 " pathEditMode="relative" rAng="0" ptsTypes="AA">
                                      <p:cBhvr>
                                        <p:cTn id="42" dur="2000" fill="hold"/>
                                        <p:tgtEl>
                                          <p:spTgt spid="31751"/>
                                        </p:tgtEl>
                                        <p:attrNameLst>
                                          <p:attrName>ppt_x</p:attrName>
                                          <p:attrName>ppt_y</p:attrName>
                                        </p:attrNameLst>
                                      </p:cBhvr>
                                      <p:rCtr x="146" y="192"/>
                                    </p:animMotion>
                                  </p:childTnLst>
                                </p:cTn>
                              </p:par>
                            </p:childTnLst>
                          </p:cTn>
                        </p:par>
                      </p:childTnLst>
                    </p:cTn>
                  </p:par>
                  <p:par>
                    <p:cTn id="43" fill="hold">
                      <p:stCondLst>
                        <p:cond delay="indefinite"/>
                      </p:stCondLst>
                      <p:childTnLst>
                        <p:par>
                          <p:cTn id="44" fill="hold">
                            <p:stCondLst>
                              <p:cond delay="0"/>
                            </p:stCondLst>
                            <p:childTnLst>
                              <p:par>
                                <p:cTn id="45" presetID="53" presetClass="exit" presetSubtype="0" fill="hold" nodeType="clickEffect">
                                  <p:stCondLst>
                                    <p:cond delay="0"/>
                                  </p:stCondLst>
                                  <p:childTnLst>
                                    <p:anim calcmode="lin" valueType="num">
                                      <p:cBhvr>
                                        <p:cTn id="46" dur="500"/>
                                        <p:tgtEl>
                                          <p:spTgt spid="31751"/>
                                        </p:tgtEl>
                                        <p:attrNameLst>
                                          <p:attrName>ppt_w</p:attrName>
                                        </p:attrNameLst>
                                      </p:cBhvr>
                                      <p:tavLst>
                                        <p:tav tm="0">
                                          <p:val>
                                            <p:strVal val="ppt_w"/>
                                          </p:val>
                                        </p:tav>
                                        <p:tav tm="100000">
                                          <p:val>
                                            <p:fltVal val="0"/>
                                          </p:val>
                                        </p:tav>
                                      </p:tavLst>
                                    </p:anim>
                                    <p:anim calcmode="lin" valueType="num">
                                      <p:cBhvr>
                                        <p:cTn id="47" dur="500"/>
                                        <p:tgtEl>
                                          <p:spTgt spid="31751"/>
                                        </p:tgtEl>
                                        <p:attrNameLst>
                                          <p:attrName>ppt_h</p:attrName>
                                        </p:attrNameLst>
                                      </p:cBhvr>
                                      <p:tavLst>
                                        <p:tav tm="0">
                                          <p:val>
                                            <p:strVal val="ppt_h"/>
                                          </p:val>
                                        </p:tav>
                                        <p:tav tm="100000">
                                          <p:val>
                                            <p:fltVal val="0"/>
                                          </p:val>
                                        </p:tav>
                                      </p:tavLst>
                                    </p:anim>
                                    <p:animEffect transition="out" filter="fade">
                                      <p:cBhvr>
                                        <p:cTn id="48" dur="500"/>
                                        <p:tgtEl>
                                          <p:spTgt spid="31751"/>
                                        </p:tgtEl>
                                      </p:cBhvr>
                                    </p:animEffect>
                                    <p:set>
                                      <p:cBhvr>
                                        <p:cTn id="49" dur="1" fill="hold">
                                          <p:stCondLst>
                                            <p:cond delay="499"/>
                                          </p:stCondLst>
                                        </p:cTn>
                                        <p:tgtEl>
                                          <p:spTgt spid="31751"/>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3174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3" presetClass="exit" presetSubtype="0" fill="hold" nodeType="clickEffect">
                                  <p:stCondLst>
                                    <p:cond delay="0"/>
                                  </p:stCondLst>
                                  <p:childTnLst>
                                    <p:anim calcmode="lin" valueType="num">
                                      <p:cBhvr>
                                        <p:cTn id="55" dur="500"/>
                                        <p:tgtEl>
                                          <p:spTgt spid="31750"/>
                                        </p:tgtEl>
                                        <p:attrNameLst>
                                          <p:attrName>ppt_w</p:attrName>
                                        </p:attrNameLst>
                                      </p:cBhvr>
                                      <p:tavLst>
                                        <p:tav tm="0">
                                          <p:val>
                                            <p:strVal val="ppt_w"/>
                                          </p:val>
                                        </p:tav>
                                        <p:tav tm="100000">
                                          <p:val>
                                            <p:fltVal val="0"/>
                                          </p:val>
                                        </p:tav>
                                      </p:tavLst>
                                    </p:anim>
                                    <p:anim calcmode="lin" valueType="num">
                                      <p:cBhvr>
                                        <p:cTn id="56" dur="500"/>
                                        <p:tgtEl>
                                          <p:spTgt spid="31750"/>
                                        </p:tgtEl>
                                        <p:attrNameLst>
                                          <p:attrName>ppt_h</p:attrName>
                                        </p:attrNameLst>
                                      </p:cBhvr>
                                      <p:tavLst>
                                        <p:tav tm="0">
                                          <p:val>
                                            <p:strVal val="ppt_h"/>
                                          </p:val>
                                        </p:tav>
                                        <p:tav tm="100000">
                                          <p:val>
                                            <p:fltVal val="0"/>
                                          </p:val>
                                        </p:tav>
                                      </p:tavLst>
                                    </p:anim>
                                    <p:animEffect transition="out" filter="fade">
                                      <p:cBhvr>
                                        <p:cTn id="57" dur="500"/>
                                        <p:tgtEl>
                                          <p:spTgt spid="31750"/>
                                        </p:tgtEl>
                                      </p:cBhvr>
                                    </p:animEffect>
                                    <p:set>
                                      <p:cBhvr>
                                        <p:cTn id="58" dur="1" fill="hold">
                                          <p:stCondLst>
                                            <p:cond delay="499"/>
                                          </p:stCondLst>
                                        </p:cTn>
                                        <p:tgtEl>
                                          <p:spTgt spid="317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nodeType="clickEffect">
                                  <p:stCondLst>
                                    <p:cond delay="0"/>
                                  </p:stCondLst>
                                  <p:childTnLst>
                                    <p:animEffect transition="out" filter="wipe(down)">
                                      <p:cBhvr>
                                        <p:cTn id="62" dur="500"/>
                                        <p:tgtEl>
                                          <p:spTgt spid="31747"/>
                                        </p:tgtEl>
                                      </p:cBhvr>
                                    </p:animEffect>
                                    <p:set>
                                      <p:cBhvr>
                                        <p:cTn id="63" dur="1" fill="hold">
                                          <p:stCondLst>
                                            <p:cond delay="499"/>
                                          </p:stCondLst>
                                        </p:cTn>
                                        <p:tgtEl>
                                          <p:spTgt spid="31747"/>
                                        </p:tgtEl>
                                        <p:attrNameLst>
                                          <p:attrName>style.visibility</p:attrName>
                                        </p:attrNameLst>
                                      </p:cBhvr>
                                      <p:to>
                                        <p:strVal val="hidden"/>
                                      </p:to>
                                    </p:set>
                                  </p:childTnLst>
                                </p:cTn>
                              </p:par>
                              <p:par>
                                <p:cTn id="64" presetID="37" presetClass="entr" presetSubtype="0" fill="hold" nodeType="withEffect">
                                  <p:stCondLst>
                                    <p:cond delay="0"/>
                                  </p:stCondLst>
                                  <p:childTnLst>
                                    <p:set>
                                      <p:cBhvr>
                                        <p:cTn id="65" dur="1" fill="hold">
                                          <p:stCondLst>
                                            <p:cond delay="0"/>
                                          </p:stCondLst>
                                        </p:cTn>
                                        <p:tgtEl>
                                          <p:spTgt spid="31748"/>
                                        </p:tgtEl>
                                        <p:attrNameLst>
                                          <p:attrName>style.visibility</p:attrName>
                                        </p:attrNameLst>
                                      </p:cBhvr>
                                      <p:to>
                                        <p:strVal val="visible"/>
                                      </p:to>
                                    </p:set>
                                    <p:animEffect transition="in" filter="fade">
                                      <p:cBhvr>
                                        <p:cTn id="66" dur="1000"/>
                                        <p:tgtEl>
                                          <p:spTgt spid="31748"/>
                                        </p:tgtEl>
                                      </p:cBhvr>
                                    </p:animEffect>
                                    <p:anim calcmode="lin" valueType="num">
                                      <p:cBhvr>
                                        <p:cTn id="67" dur="1000" fill="hold"/>
                                        <p:tgtEl>
                                          <p:spTgt spid="31748"/>
                                        </p:tgtEl>
                                        <p:attrNameLst>
                                          <p:attrName>ppt_x</p:attrName>
                                        </p:attrNameLst>
                                      </p:cBhvr>
                                      <p:tavLst>
                                        <p:tav tm="0">
                                          <p:val>
                                            <p:strVal val="#ppt_x"/>
                                          </p:val>
                                        </p:tav>
                                        <p:tav tm="100000">
                                          <p:val>
                                            <p:strVal val="#ppt_x"/>
                                          </p:val>
                                        </p:tav>
                                      </p:tavLst>
                                    </p:anim>
                                    <p:anim calcmode="lin" valueType="num">
                                      <p:cBhvr>
                                        <p:cTn id="68" dur="900" decel="100000" fill="hold"/>
                                        <p:tgtEl>
                                          <p:spTgt spid="31748"/>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31748"/>
                                        </p:tgtEl>
                                        <p:attrNameLst>
                                          <p:attrName>ppt_y</p:attrName>
                                        </p:attrNameLst>
                                      </p:cBhvr>
                                      <p:tavLst>
                                        <p:tav tm="0">
                                          <p:val>
                                            <p:strVal val="#ppt_y-.03"/>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nodeType="clickEffect">
                                  <p:stCondLst>
                                    <p:cond delay="0"/>
                                  </p:stCondLst>
                                  <p:childTnLst>
                                    <p:animEffect transition="out" filter="wipe(down)">
                                      <p:cBhvr>
                                        <p:cTn id="73" dur="500"/>
                                        <p:tgtEl>
                                          <p:spTgt spid="31748"/>
                                        </p:tgtEl>
                                      </p:cBhvr>
                                    </p:animEffect>
                                    <p:set>
                                      <p:cBhvr>
                                        <p:cTn id="74" dur="1" fill="hold">
                                          <p:stCondLst>
                                            <p:cond delay="499"/>
                                          </p:stCondLst>
                                        </p:cTn>
                                        <p:tgtEl>
                                          <p:spTgt spid="31748"/>
                                        </p:tgtEl>
                                        <p:attrNameLst>
                                          <p:attrName>style.visibility</p:attrName>
                                        </p:attrNameLst>
                                      </p:cBhvr>
                                      <p:to>
                                        <p:strVal val="hidden"/>
                                      </p:to>
                                    </p:set>
                                  </p:childTnLst>
                                </p:cTn>
                              </p:par>
                              <p:par>
                                <p:cTn id="75" presetID="37" presetClass="entr" presetSubtype="0" fill="hold" nodeType="withEffect">
                                  <p:stCondLst>
                                    <p:cond delay="0"/>
                                  </p:stCondLst>
                                  <p:childTnLst>
                                    <p:set>
                                      <p:cBhvr>
                                        <p:cTn id="76" dur="1" fill="hold">
                                          <p:stCondLst>
                                            <p:cond delay="0"/>
                                          </p:stCondLst>
                                        </p:cTn>
                                        <p:tgtEl>
                                          <p:spTgt spid="31749"/>
                                        </p:tgtEl>
                                        <p:attrNameLst>
                                          <p:attrName>style.visibility</p:attrName>
                                        </p:attrNameLst>
                                      </p:cBhvr>
                                      <p:to>
                                        <p:strVal val="visible"/>
                                      </p:to>
                                    </p:set>
                                    <p:animEffect transition="in" filter="fade">
                                      <p:cBhvr>
                                        <p:cTn id="77" dur="1000"/>
                                        <p:tgtEl>
                                          <p:spTgt spid="31749"/>
                                        </p:tgtEl>
                                      </p:cBhvr>
                                    </p:animEffect>
                                    <p:anim calcmode="lin" valueType="num">
                                      <p:cBhvr>
                                        <p:cTn id="78" dur="1000" fill="hold"/>
                                        <p:tgtEl>
                                          <p:spTgt spid="31749"/>
                                        </p:tgtEl>
                                        <p:attrNameLst>
                                          <p:attrName>ppt_x</p:attrName>
                                        </p:attrNameLst>
                                      </p:cBhvr>
                                      <p:tavLst>
                                        <p:tav tm="0">
                                          <p:val>
                                            <p:strVal val="#ppt_x"/>
                                          </p:val>
                                        </p:tav>
                                        <p:tav tm="100000">
                                          <p:val>
                                            <p:strVal val="#ppt_x"/>
                                          </p:val>
                                        </p:tav>
                                      </p:tavLst>
                                    </p:anim>
                                    <p:anim calcmode="lin" valueType="num">
                                      <p:cBhvr>
                                        <p:cTn id="79" dur="900" decel="100000" fill="hold"/>
                                        <p:tgtEl>
                                          <p:spTgt spid="31749"/>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3174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3" name="Rectangle 2" hidden="1"/>
          <p:cNvSpPr/>
          <p:nvPr/>
        </p:nvSpPr>
        <p:spPr>
          <a:xfrm>
            <a:off x="1960356" y="495300"/>
            <a:ext cx="5223289" cy="646331"/>
          </a:xfrm>
          <a:prstGeom prst="rect">
            <a:avLst/>
          </a:prstGeom>
          <a:noFill/>
        </p:spPr>
        <p:txBody>
          <a:bodyPr wrap="none" lIns="91440" tIns="45720" rIns="91440" bIns="4572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Microbial Transesterification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4" name="Rectangle 3" hidden="1"/>
          <p:cNvSpPr/>
          <p:nvPr/>
        </p:nvSpPr>
        <p:spPr>
          <a:xfrm>
            <a:off x="457200" y="1409700"/>
            <a:ext cx="8229600" cy="923330"/>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Microbial Lipase-mediated transesterification is an enzymatic process in which triglycerides are essentially converted into Fatty Acyl Methyl Ester (FAME) or Biodiesel.</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pic>
        <p:nvPicPr>
          <p:cNvPr id="9217" name="Picture 1" hidden="1"/>
          <p:cNvPicPr>
            <a:picLocks noChangeAspect="1" noChangeArrowheads="1"/>
          </p:cNvPicPr>
          <p:nvPr/>
        </p:nvPicPr>
        <p:blipFill>
          <a:blip r:embed="rId3"/>
          <a:srcRect/>
          <a:stretch>
            <a:fillRect/>
          </a:stretch>
        </p:blipFill>
        <p:spPr bwMode="auto">
          <a:xfrm>
            <a:off x="3200400" y="2247900"/>
            <a:ext cx="2743200" cy="1947863"/>
          </a:xfrm>
          <a:prstGeom prst="rect">
            <a:avLst/>
          </a:prstGeom>
          <a:noFill/>
          <a:ln w="9525">
            <a:noFill/>
            <a:miter lim="800000"/>
            <a:headEnd/>
            <a:tailEnd/>
          </a:ln>
          <a:effectLst/>
        </p:spPr>
      </p:pic>
      <p:sp>
        <p:nvSpPr>
          <p:cNvPr id="6" name="Rectangle 5"/>
          <p:cNvSpPr/>
          <p:nvPr/>
        </p:nvSpPr>
        <p:spPr>
          <a:xfrm>
            <a:off x="1625328" y="458569"/>
            <a:ext cx="5893345" cy="646331"/>
          </a:xfrm>
          <a:prstGeom prst="rect">
            <a:avLst/>
          </a:prstGeom>
          <a:noFill/>
        </p:spPr>
        <p:txBody>
          <a:bodyPr wrap="none" lIns="91440" tIns="45720" rIns="91440" bIns="4572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Microbes &amp; their Immobilization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9218" name="Rectangle 2"/>
          <p:cNvSpPr>
            <a:spLocks noChangeArrowheads="1"/>
          </p:cNvSpPr>
          <p:nvPr/>
        </p:nvSpPr>
        <p:spPr bwMode="auto">
          <a:xfrm>
            <a:off x="1333581" y="1638300"/>
            <a:ext cx="6476838"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Microorganisms that will be tested for there performance 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enzymatic transesterification as whole cell biocatalyst: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lvl="1" eaLnBrk="0" fontAlgn="base" hangingPunct="0">
              <a:spcBef>
                <a:spcPct val="0"/>
              </a:spcBef>
              <a:spcAft>
                <a:spcPct val="0"/>
              </a:spcAft>
              <a:buFont typeface="Wingdings" pitchFamily="2" charset="2"/>
              <a:buChar char="Ø"/>
            </a:pPr>
            <a:r>
              <a:rPr kumimoji="0" lang="en-US" i="1"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Candida antarctica </a:t>
            </a: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immobilized</a:t>
            </a:r>
            <a:r>
              <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 </a:t>
            </a: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with</a:t>
            </a:r>
            <a:r>
              <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 Hydrotalcite </a:t>
            </a: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or</a:t>
            </a:r>
            <a:r>
              <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 Zeolite</a:t>
            </a:r>
            <a:endPar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lvl="1" eaLnBrk="0" fontAlgn="base" hangingPunct="0">
              <a:spcBef>
                <a:spcPct val="0"/>
              </a:spcBef>
              <a:spcAft>
                <a:spcPct val="0"/>
              </a:spcAft>
              <a:buFont typeface="Wingdings" pitchFamily="2" charset="2"/>
              <a:buChar char="Ø"/>
            </a:pPr>
            <a:r>
              <a:rPr kumimoji="0" lang="en-US" i="1"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Arthrobacter sp. </a:t>
            </a:r>
            <a:r>
              <a:rPr lang="en-US" spc="5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i</a:t>
            </a: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mmobilized with </a:t>
            </a:r>
            <a:r>
              <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cs typeface="Times New Roman" pitchFamily="18" charset="0"/>
              </a:rPr>
              <a:t>Celite</a:t>
            </a:r>
            <a:endParaRPr kumimoji="0" lang="en-US" i="1"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endParaRPr>
          </a:p>
          <a:p>
            <a:pPr lvl="1" eaLnBrk="0" fontAlgn="base" hangingPunct="0">
              <a:spcBef>
                <a:spcPct val="0"/>
              </a:spcBef>
              <a:spcAft>
                <a:spcPct val="0"/>
              </a:spcAft>
              <a:buFont typeface="Wingdings" pitchFamily="2" charset="2"/>
              <a:buChar char="Ø"/>
            </a:pPr>
            <a:r>
              <a:rPr kumimoji="0" lang="en-US" i="1"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rPr>
              <a:t>Pseudomonus fluorescens </a:t>
            </a:r>
            <a:r>
              <a:rPr kumimoji="0" lang="en-US" i="0" u="none" strike="noStrike" spc="50" normalizeH="0" baseline="0" dirty="0" smtClean="0">
                <a:ln w="11430"/>
                <a:solidFill>
                  <a:schemeClr val="tx1">
                    <a:lumMod val="75000"/>
                    <a:lumOff val="25000"/>
                  </a:schemeClr>
                </a:solidFill>
                <a:effectLst>
                  <a:outerShdw blurRad="76200" dist="50800" dir="5400000" algn="tl" rotWithShape="0">
                    <a:srgbClr val="000000">
                      <a:alpha val="65000"/>
                    </a:srgbClr>
                  </a:outerShdw>
                </a:effectLst>
                <a:latin typeface="Bernard MT Condensed" pitchFamily="18" charset="0"/>
                <a:ea typeface="Times New Roman" pitchFamily="18" charset="0"/>
              </a:rPr>
              <a:t>immobilized with</a:t>
            </a:r>
            <a:r>
              <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a typeface="Times New Roman" pitchFamily="18" charset="0"/>
              </a:rPr>
              <a:t> Kaolinite</a:t>
            </a:r>
            <a:endParaRPr kumimoji="0" lang="en-US" i="0" u="none" strike="noStrike" spc="50" normalizeH="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par>
                          <p:cTn id="8" fill="hold">
                            <p:stCondLst>
                              <p:cond delay="2000"/>
                            </p:stCondLst>
                            <p:childTnLst>
                              <p:par>
                                <p:cTn id="9" presetID="23" presetClass="entr" presetSubtype="16" fill="hold" nodeType="afterEffect">
                                  <p:stCondLst>
                                    <p:cond delay="0"/>
                                  </p:stCondLst>
                                  <p:childTnLst>
                                    <p:set>
                                      <p:cBhvr>
                                        <p:cTn id="10" dur="1" fill="hold">
                                          <p:stCondLst>
                                            <p:cond delay="0"/>
                                          </p:stCondLst>
                                        </p:cTn>
                                        <p:tgtEl>
                                          <p:spTgt spid="9217"/>
                                        </p:tgtEl>
                                        <p:attrNameLst>
                                          <p:attrName>style.visibility</p:attrName>
                                        </p:attrNameLst>
                                      </p:cBhvr>
                                      <p:to>
                                        <p:strVal val="visible"/>
                                      </p:to>
                                    </p:set>
                                    <p:anim calcmode="lin" valueType="num">
                                      <p:cBhvr>
                                        <p:cTn id="11" dur="500" fill="hold"/>
                                        <p:tgtEl>
                                          <p:spTgt spid="9217"/>
                                        </p:tgtEl>
                                        <p:attrNameLst>
                                          <p:attrName>ppt_w</p:attrName>
                                        </p:attrNameLst>
                                      </p:cBhvr>
                                      <p:tavLst>
                                        <p:tav tm="0">
                                          <p:val>
                                            <p:fltVal val="0"/>
                                          </p:val>
                                        </p:tav>
                                        <p:tav tm="100000">
                                          <p:val>
                                            <p:strVal val="#ppt_w"/>
                                          </p:val>
                                        </p:tav>
                                      </p:tavLst>
                                    </p:anim>
                                    <p:anim calcmode="lin" valueType="num">
                                      <p:cBhvr>
                                        <p:cTn id="12" dur="500" fill="hold"/>
                                        <p:tgtEl>
                                          <p:spTgt spid="921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500"/>
                                        <p:tgtEl>
                                          <p:spTgt spid="9217"/>
                                        </p:tgtEl>
                                        <p:attrNameLst>
                                          <p:attrName>ppt_w</p:attrName>
                                        </p:attrNameLst>
                                      </p:cBhvr>
                                      <p:tavLst>
                                        <p:tav tm="0">
                                          <p:val>
                                            <p:strVal val="ppt_w"/>
                                          </p:val>
                                        </p:tav>
                                        <p:tav tm="100000">
                                          <p:val>
                                            <p:fltVal val="0"/>
                                          </p:val>
                                        </p:tav>
                                      </p:tavLst>
                                    </p:anim>
                                    <p:anim calcmode="lin" valueType="num">
                                      <p:cBhvr>
                                        <p:cTn id="17" dur="500"/>
                                        <p:tgtEl>
                                          <p:spTgt spid="9217"/>
                                        </p:tgtEl>
                                        <p:attrNameLst>
                                          <p:attrName>ppt_h</p:attrName>
                                        </p:attrNameLst>
                                      </p:cBhvr>
                                      <p:tavLst>
                                        <p:tav tm="0">
                                          <p:val>
                                            <p:strVal val="ppt_h"/>
                                          </p:val>
                                        </p:tav>
                                        <p:tav tm="100000">
                                          <p:val>
                                            <p:fltVal val="0"/>
                                          </p:val>
                                        </p:tav>
                                      </p:tavLst>
                                    </p:anim>
                                    <p:animEffect transition="out" filter="fade">
                                      <p:cBhvr>
                                        <p:cTn id="18" dur="500"/>
                                        <p:tgtEl>
                                          <p:spTgt spid="9217"/>
                                        </p:tgtEl>
                                      </p:cBhvr>
                                    </p:animEffect>
                                    <p:set>
                                      <p:cBhvr>
                                        <p:cTn id="19" dur="1" fill="hold">
                                          <p:stCondLst>
                                            <p:cond delay="499"/>
                                          </p:stCondLst>
                                        </p:cTn>
                                        <p:tgtEl>
                                          <p:spTgt spid="9217"/>
                                        </p:tgtEl>
                                        <p:attrNameLst>
                                          <p:attrName>style.visibility</p:attrName>
                                        </p:attrNameLst>
                                      </p:cBhvr>
                                      <p:to>
                                        <p:strVal val="hidden"/>
                                      </p:to>
                                    </p:set>
                                  </p:childTnLst>
                                </p:cTn>
                              </p:par>
                              <p:par>
                                <p:cTn id="20" presetID="5" presetClass="exit" presetSubtype="5" fill="hold" grpId="0" nodeType="withEffect">
                                  <p:stCondLst>
                                    <p:cond delay="0"/>
                                  </p:stCondLst>
                                  <p:childTnLst>
                                    <p:animEffect transition="out" filter="checkerboard(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5" presetClass="entr" presetSubtype="10" fill="hold" grpId="1"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par>
                                <p:cTn id="26" presetID="9" presetClass="exit" presetSubtype="0" fill="hold" grpId="0" nodeType="withEffect">
                                  <p:stCondLst>
                                    <p:cond delay="0"/>
                                  </p:stCondLst>
                                  <p:childTnLst>
                                    <p:animEffect transition="out" filter="dissolve">
                                      <p:cBhvr>
                                        <p:cTn id="27" dur="500"/>
                                        <p:tgtEl>
                                          <p:spTgt spid="4">
                                            <p:txEl>
                                              <p:pRg st="0" end="0"/>
                                            </p:txEl>
                                          </p:spTgt>
                                        </p:tgtEl>
                                      </p:cBhvr>
                                    </p:animEffect>
                                    <p:set>
                                      <p:cBhvr>
                                        <p:cTn id="28" dur="1" fill="hold">
                                          <p:stCondLst>
                                            <p:cond delay="499"/>
                                          </p:stCondLst>
                                        </p:cTn>
                                        <p:tgtEl>
                                          <p:spTgt spid="4">
                                            <p:txEl>
                                              <p:pRg st="0" end="0"/>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9218">
                                            <p:txEl>
                                              <p:pRg st="0" end="0"/>
                                            </p:txEl>
                                          </p:spTgt>
                                        </p:tgtEl>
                                        <p:attrNameLst>
                                          <p:attrName>style.visibility</p:attrName>
                                        </p:attrNameLst>
                                      </p:cBhvr>
                                      <p:to>
                                        <p:strVal val="visible"/>
                                      </p:to>
                                    </p:set>
                                    <p:animEffect transition="in" filter="fade">
                                      <p:cBhvr>
                                        <p:cTn id="31" dur="2000"/>
                                        <p:tgtEl>
                                          <p:spTgt spid="921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218">
                                            <p:txEl>
                                              <p:pRg st="1" end="1"/>
                                            </p:txEl>
                                          </p:spTgt>
                                        </p:tgtEl>
                                        <p:attrNameLst>
                                          <p:attrName>style.visibility</p:attrName>
                                        </p:attrNameLst>
                                      </p:cBhvr>
                                      <p:to>
                                        <p:strVal val="visible"/>
                                      </p:to>
                                    </p:set>
                                    <p:animEffect transition="in" filter="fade">
                                      <p:cBhvr>
                                        <p:cTn id="34" dur="2000"/>
                                        <p:tgtEl>
                                          <p:spTgt spid="9218">
                                            <p:txEl>
                                              <p:pRg st="1" end="1"/>
                                            </p:txEl>
                                          </p:spTgt>
                                        </p:tgtEl>
                                      </p:cBhvr>
                                    </p:animEffect>
                                  </p:childTnLst>
                                </p:cTn>
                              </p:par>
                            </p:childTnLst>
                          </p:cTn>
                        </p:par>
                        <p:par>
                          <p:cTn id="35" fill="hold">
                            <p:stCondLst>
                              <p:cond delay="2000"/>
                            </p:stCondLst>
                            <p:childTnLst>
                              <p:par>
                                <p:cTn id="36" presetID="58" presetClass="entr" presetSubtype="0" accel="100000" fill="hold" nodeType="afterEffect">
                                  <p:stCondLst>
                                    <p:cond delay="1000"/>
                                  </p:stCondLst>
                                  <p:childTnLst>
                                    <p:set>
                                      <p:cBhvr>
                                        <p:cTn id="37" dur="1" fill="hold">
                                          <p:stCondLst>
                                            <p:cond delay="0"/>
                                          </p:stCondLst>
                                        </p:cTn>
                                        <p:tgtEl>
                                          <p:spTgt spid="9218">
                                            <p:txEl>
                                              <p:pRg st="3" end="3"/>
                                            </p:txEl>
                                          </p:spTgt>
                                        </p:tgtEl>
                                        <p:attrNameLst>
                                          <p:attrName>style.visibility</p:attrName>
                                        </p:attrNameLst>
                                      </p:cBhvr>
                                      <p:to>
                                        <p:strVal val="visible"/>
                                      </p:to>
                                    </p:set>
                                    <p:anim calcmode="lin" valueType="num">
                                      <p:cBhvr>
                                        <p:cTn id="38" dur="500" fill="hold"/>
                                        <p:tgtEl>
                                          <p:spTgt spid="9218">
                                            <p:txEl>
                                              <p:pRg st="3" end="3"/>
                                            </p:txEl>
                                          </p:spTgt>
                                        </p:tgtEl>
                                        <p:attrNameLst>
                                          <p:attrName>ppt_w</p:attrName>
                                        </p:attrNameLst>
                                      </p:cBhvr>
                                      <p:tavLst>
                                        <p:tav tm="0">
                                          <p:val>
                                            <p:strVal val="#ppt_w*2.5"/>
                                          </p:val>
                                        </p:tav>
                                        <p:tav tm="100000">
                                          <p:val>
                                            <p:strVal val="#ppt_w"/>
                                          </p:val>
                                        </p:tav>
                                      </p:tavLst>
                                    </p:anim>
                                    <p:anim calcmode="lin" valueType="num">
                                      <p:cBhvr>
                                        <p:cTn id="39" dur="500" fill="hold"/>
                                        <p:tgtEl>
                                          <p:spTgt spid="9218">
                                            <p:txEl>
                                              <p:pRg st="3" end="3"/>
                                            </p:txEl>
                                          </p:spTgt>
                                        </p:tgtEl>
                                        <p:attrNameLst>
                                          <p:attrName>ppt_h</p:attrName>
                                        </p:attrNameLst>
                                      </p:cBhvr>
                                      <p:tavLst>
                                        <p:tav tm="0">
                                          <p:val>
                                            <p:strVal val="#ppt_h*0.01"/>
                                          </p:val>
                                        </p:tav>
                                        <p:tav tm="100000">
                                          <p:val>
                                            <p:strVal val="#ppt_h"/>
                                          </p:val>
                                        </p:tav>
                                      </p:tavLst>
                                    </p:anim>
                                    <p:anim calcmode="lin" valueType="num">
                                      <p:cBhvr>
                                        <p:cTn id="40"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9218">
                                            <p:txEl>
                                              <p:pRg st="3" end="3"/>
                                            </p:txEl>
                                          </p:spTgt>
                                        </p:tgtEl>
                                        <p:attrNameLst>
                                          <p:attrName>ppt_y</p:attrName>
                                        </p:attrNameLst>
                                      </p:cBhvr>
                                      <p:tavLst>
                                        <p:tav tm="0">
                                          <p:val>
                                            <p:strVal val="#ppt_h+1"/>
                                          </p:val>
                                        </p:tav>
                                        <p:tav tm="100000">
                                          <p:val>
                                            <p:strVal val="#ppt_y"/>
                                          </p:val>
                                        </p:tav>
                                      </p:tavLst>
                                    </p:anim>
                                    <p:animEffect transition="in" filter="fade">
                                      <p:cBhvr>
                                        <p:cTn id="42" dur="500"/>
                                        <p:tgtEl>
                                          <p:spTgt spid="9218">
                                            <p:txEl>
                                              <p:pRg st="3" end="3"/>
                                            </p:txEl>
                                          </p:spTgt>
                                        </p:tgtEl>
                                      </p:cBhvr>
                                    </p:animEffect>
                                  </p:childTnLst>
                                </p:cTn>
                              </p:par>
                            </p:childTnLst>
                          </p:cTn>
                        </p:par>
                        <p:par>
                          <p:cTn id="43" fill="hold">
                            <p:stCondLst>
                              <p:cond delay="3500"/>
                            </p:stCondLst>
                            <p:childTnLst>
                              <p:par>
                                <p:cTn id="44" presetID="58" presetClass="entr" presetSubtype="0" accel="100000" fill="hold" nodeType="afterEffect">
                                  <p:stCondLst>
                                    <p:cond delay="1000"/>
                                  </p:stCondLst>
                                  <p:childTnLst>
                                    <p:set>
                                      <p:cBhvr>
                                        <p:cTn id="45" dur="1" fill="hold">
                                          <p:stCondLst>
                                            <p:cond delay="0"/>
                                          </p:stCondLst>
                                        </p:cTn>
                                        <p:tgtEl>
                                          <p:spTgt spid="9218">
                                            <p:txEl>
                                              <p:pRg st="4" end="4"/>
                                            </p:txEl>
                                          </p:spTgt>
                                        </p:tgtEl>
                                        <p:attrNameLst>
                                          <p:attrName>style.visibility</p:attrName>
                                        </p:attrNameLst>
                                      </p:cBhvr>
                                      <p:to>
                                        <p:strVal val="visible"/>
                                      </p:to>
                                    </p:set>
                                    <p:anim calcmode="lin" valueType="num">
                                      <p:cBhvr>
                                        <p:cTn id="46" dur="500" fill="hold"/>
                                        <p:tgtEl>
                                          <p:spTgt spid="9218">
                                            <p:txEl>
                                              <p:pRg st="4" end="4"/>
                                            </p:txEl>
                                          </p:spTgt>
                                        </p:tgtEl>
                                        <p:attrNameLst>
                                          <p:attrName>ppt_w</p:attrName>
                                        </p:attrNameLst>
                                      </p:cBhvr>
                                      <p:tavLst>
                                        <p:tav tm="0">
                                          <p:val>
                                            <p:strVal val="#ppt_w*2.5"/>
                                          </p:val>
                                        </p:tav>
                                        <p:tav tm="100000">
                                          <p:val>
                                            <p:strVal val="#ppt_w"/>
                                          </p:val>
                                        </p:tav>
                                      </p:tavLst>
                                    </p:anim>
                                    <p:anim calcmode="lin" valueType="num">
                                      <p:cBhvr>
                                        <p:cTn id="47" dur="500" fill="hold"/>
                                        <p:tgtEl>
                                          <p:spTgt spid="9218">
                                            <p:txEl>
                                              <p:pRg st="4" end="4"/>
                                            </p:txEl>
                                          </p:spTgt>
                                        </p:tgtEl>
                                        <p:attrNameLst>
                                          <p:attrName>ppt_h</p:attrName>
                                        </p:attrNameLst>
                                      </p:cBhvr>
                                      <p:tavLst>
                                        <p:tav tm="0">
                                          <p:val>
                                            <p:strVal val="#ppt_h*0.01"/>
                                          </p:val>
                                        </p:tav>
                                        <p:tav tm="100000">
                                          <p:val>
                                            <p:strVal val="#ppt_h"/>
                                          </p:val>
                                        </p:tav>
                                      </p:tavLst>
                                    </p:anim>
                                    <p:anim calcmode="lin" valueType="num">
                                      <p:cBhvr>
                                        <p:cTn id="48"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p:cTn id="49" dur="500" fill="hold"/>
                                        <p:tgtEl>
                                          <p:spTgt spid="9218">
                                            <p:txEl>
                                              <p:pRg st="4" end="4"/>
                                            </p:txEl>
                                          </p:spTgt>
                                        </p:tgtEl>
                                        <p:attrNameLst>
                                          <p:attrName>ppt_y</p:attrName>
                                        </p:attrNameLst>
                                      </p:cBhvr>
                                      <p:tavLst>
                                        <p:tav tm="0">
                                          <p:val>
                                            <p:strVal val="#ppt_h+1"/>
                                          </p:val>
                                        </p:tav>
                                        <p:tav tm="100000">
                                          <p:val>
                                            <p:strVal val="#ppt_y"/>
                                          </p:val>
                                        </p:tav>
                                      </p:tavLst>
                                    </p:anim>
                                    <p:animEffect transition="in" filter="fade">
                                      <p:cBhvr>
                                        <p:cTn id="50" dur="500"/>
                                        <p:tgtEl>
                                          <p:spTgt spid="9218">
                                            <p:txEl>
                                              <p:pRg st="4" end="4"/>
                                            </p:txEl>
                                          </p:spTgt>
                                        </p:tgtEl>
                                      </p:cBhvr>
                                    </p:animEffect>
                                  </p:childTnLst>
                                </p:cTn>
                              </p:par>
                            </p:childTnLst>
                          </p:cTn>
                        </p:par>
                        <p:par>
                          <p:cTn id="51" fill="hold">
                            <p:stCondLst>
                              <p:cond delay="5000"/>
                            </p:stCondLst>
                            <p:childTnLst>
                              <p:par>
                                <p:cTn id="52" presetID="58" presetClass="entr" presetSubtype="0" accel="100000" fill="hold" nodeType="afterEffect">
                                  <p:stCondLst>
                                    <p:cond delay="1000"/>
                                  </p:stCondLst>
                                  <p:childTnLst>
                                    <p:set>
                                      <p:cBhvr>
                                        <p:cTn id="53" dur="1" fill="hold">
                                          <p:stCondLst>
                                            <p:cond delay="0"/>
                                          </p:stCondLst>
                                        </p:cTn>
                                        <p:tgtEl>
                                          <p:spTgt spid="9218">
                                            <p:txEl>
                                              <p:pRg st="5" end="5"/>
                                            </p:txEl>
                                          </p:spTgt>
                                        </p:tgtEl>
                                        <p:attrNameLst>
                                          <p:attrName>style.visibility</p:attrName>
                                        </p:attrNameLst>
                                      </p:cBhvr>
                                      <p:to>
                                        <p:strVal val="visible"/>
                                      </p:to>
                                    </p:set>
                                    <p:anim calcmode="lin" valueType="num">
                                      <p:cBhvr>
                                        <p:cTn id="54" dur="500" fill="hold"/>
                                        <p:tgtEl>
                                          <p:spTgt spid="9218">
                                            <p:txEl>
                                              <p:pRg st="5" end="5"/>
                                            </p:txEl>
                                          </p:spTgt>
                                        </p:tgtEl>
                                        <p:attrNameLst>
                                          <p:attrName>ppt_w</p:attrName>
                                        </p:attrNameLst>
                                      </p:cBhvr>
                                      <p:tavLst>
                                        <p:tav tm="0">
                                          <p:val>
                                            <p:strVal val="#ppt_w*2.5"/>
                                          </p:val>
                                        </p:tav>
                                        <p:tav tm="100000">
                                          <p:val>
                                            <p:strVal val="#ppt_w"/>
                                          </p:val>
                                        </p:tav>
                                      </p:tavLst>
                                    </p:anim>
                                    <p:anim calcmode="lin" valueType="num">
                                      <p:cBhvr>
                                        <p:cTn id="55" dur="500" fill="hold"/>
                                        <p:tgtEl>
                                          <p:spTgt spid="9218">
                                            <p:txEl>
                                              <p:pRg st="5" end="5"/>
                                            </p:txEl>
                                          </p:spTgt>
                                        </p:tgtEl>
                                        <p:attrNameLst>
                                          <p:attrName>ppt_h</p:attrName>
                                        </p:attrNameLst>
                                      </p:cBhvr>
                                      <p:tavLst>
                                        <p:tav tm="0">
                                          <p:val>
                                            <p:strVal val="#ppt_h*0.01"/>
                                          </p:val>
                                        </p:tav>
                                        <p:tav tm="100000">
                                          <p:val>
                                            <p:strVal val="#ppt_h"/>
                                          </p:val>
                                        </p:tav>
                                      </p:tavLst>
                                    </p:anim>
                                    <p:anim calcmode="lin" valueType="num">
                                      <p:cBhvr>
                                        <p:cTn id="56"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p:cTn id="57" dur="500" fill="hold"/>
                                        <p:tgtEl>
                                          <p:spTgt spid="9218">
                                            <p:txEl>
                                              <p:pRg st="5" end="5"/>
                                            </p:txEl>
                                          </p:spTgt>
                                        </p:tgtEl>
                                        <p:attrNameLst>
                                          <p:attrName>ppt_y</p:attrName>
                                        </p:attrNameLst>
                                      </p:cBhvr>
                                      <p:tavLst>
                                        <p:tav tm="0">
                                          <p:val>
                                            <p:strVal val="#ppt_h+1"/>
                                          </p:val>
                                        </p:tav>
                                        <p:tav tm="100000">
                                          <p:val>
                                            <p:strVal val="#ppt_y"/>
                                          </p:val>
                                        </p:tav>
                                      </p:tavLst>
                                    </p:anim>
                                    <p:animEffect transition="in" filter="fade">
                                      <p:cBhvr>
                                        <p:cTn id="58" dur="500"/>
                                        <p:tgtEl>
                                          <p:spTgt spid="9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allAtOnce"/>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pic>
        <p:nvPicPr>
          <p:cNvPr id="2050" name="Picture 2" descr="E:\EDUCATION\BIODIESEL PIC\quality_assurance_QA.png"/>
          <p:cNvPicPr>
            <a:picLocks noChangeAspect="1" noChangeArrowheads="1"/>
          </p:cNvPicPr>
          <p:nvPr/>
        </p:nvPicPr>
        <p:blipFill>
          <a:blip r:embed="rId4"/>
          <a:stretch>
            <a:fillRect/>
          </a:stretch>
        </p:blipFill>
        <p:spPr bwMode="auto">
          <a:xfrm>
            <a:off x="353704" y="204156"/>
            <a:ext cx="1005840" cy="989487"/>
          </a:xfrm>
          <a:prstGeom prst="rect">
            <a:avLst/>
          </a:prstGeom>
          <a:noFill/>
          <a:ln>
            <a:noFill/>
          </a:ln>
        </p:spPr>
      </p:pic>
      <p:sp>
        <p:nvSpPr>
          <p:cNvPr id="5" name="Rectangle 4"/>
          <p:cNvSpPr/>
          <p:nvPr/>
        </p:nvSpPr>
        <p:spPr>
          <a:xfrm>
            <a:off x="2938380" y="508000"/>
            <a:ext cx="3267240" cy="707886"/>
          </a:xfrm>
          <a:prstGeom prst="rect">
            <a:avLst/>
          </a:prstGeom>
          <a:noFill/>
        </p:spPr>
        <p:txBody>
          <a:bodyPr wrap="non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rPr>
              <a:t>Quality Analysis</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rnard MT Condensed" pitchFamily="18" charset="0"/>
            </a:endParaRPr>
          </a:p>
        </p:txBody>
      </p:sp>
      <p:sp>
        <p:nvSpPr>
          <p:cNvPr id="6" name="Rectangle 5"/>
          <p:cNvSpPr/>
          <p:nvPr/>
        </p:nvSpPr>
        <p:spPr>
          <a:xfrm>
            <a:off x="685801" y="1587500"/>
            <a:ext cx="1696105" cy="584775"/>
          </a:xfrm>
          <a:prstGeom prst="rect">
            <a:avLst/>
          </a:prstGeom>
          <a:noFill/>
        </p:spPr>
        <p:txBody>
          <a:bodyPr wrap="none" lIns="91440" tIns="45720" rIns="91440" bIns="45720">
            <a:spAutoFit/>
          </a:bodyPr>
          <a:lstStyle/>
          <a:p>
            <a:pPr algn="ctr"/>
            <a:r>
              <a:rPr lang="en-US" sz="3200" b="1" u="sng"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Wash Test</a:t>
            </a:r>
            <a:endParaRPr lang="en-US" sz="3200" b="1" u="sng"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sp>
        <p:nvSpPr>
          <p:cNvPr id="7" name="TextBox 6"/>
          <p:cNvSpPr txBox="1"/>
          <p:nvPr/>
        </p:nvSpPr>
        <p:spPr>
          <a:xfrm>
            <a:off x="685800" y="2222500"/>
            <a:ext cx="784860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This is the most useful all-round test to check the quality of biodiesel.</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Failing this test signifies presence of contaminants in the biodiesel.</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also checks for improper use of excess catalyst &amp; incomplete reactions. </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checks for the presence of emulsions.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
        <p:nvSpPr>
          <p:cNvPr id="9" name="Rectangle 8"/>
          <p:cNvSpPr/>
          <p:nvPr/>
        </p:nvSpPr>
        <p:spPr>
          <a:xfrm>
            <a:off x="685801" y="1586925"/>
            <a:ext cx="2326471" cy="584775"/>
          </a:xfrm>
          <a:prstGeom prst="rect">
            <a:avLst/>
          </a:prstGeom>
          <a:noFill/>
        </p:spPr>
        <p:txBody>
          <a:bodyPr wrap="none" lIns="91440" tIns="45720" rIns="91440" bIns="45720">
            <a:spAutoFit/>
          </a:bodyPr>
          <a:lstStyle/>
          <a:p>
            <a:pPr algn="ctr"/>
            <a:r>
              <a:rPr lang="en-US" sz="3200" b="1" u="sng"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Methanol Test</a:t>
            </a:r>
            <a:endParaRPr lang="en-US" sz="3200" b="1" u="sng"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sp>
        <p:nvSpPr>
          <p:cNvPr id="10" name="TextBox 9"/>
          <p:cNvSpPr txBox="1"/>
          <p:nvPr/>
        </p:nvSpPr>
        <p:spPr>
          <a:xfrm>
            <a:off x="685800" y="2222500"/>
            <a:ext cx="815340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This method does not cover every aspect of quality, but it gives a hint. </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is valid only for biodiesel made from vegetable and animal oils.</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checks for the presence of pollution in biodiesel. </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shows the unconverted oil left in the biodiesel.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pic>
        <p:nvPicPr>
          <p:cNvPr id="7169" name="Picture 1"/>
          <p:cNvPicPr>
            <a:picLocks noChangeAspect="1" noChangeArrowheads="1"/>
          </p:cNvPicPr>
          <p:nvPr/>
        </p:nvPicPr>
        <p:blipFill>
          <a:blip r:embed="rId5"/>
          <a:srcRect/>
          <a:stretch>
            <a:fillRect/>
          </a:stretch>
        </p:blipFill>
        <p:spPr bwMode="auto">
          <a:xfrm>
            <a:off x="7315200" y="3390900"/>
            <a:ext cx="1609725" cy="2171700"/>
          </a:xfrm>
          <a:prstGeom prst="rect">
            <a:avLst/>
          </a:prstGeom>
          <a:noFill/>
          <a:ln w="9525">
            <a:noFill/>
            <a:miter lim="800000"/>
            <a:headEnd/>
            <a:tailEnd/>
          </a:ln>
          <a:effectLst/>
        </p:spPr>
      </p:pic>
      <p:sp>
        <p:nvSpPr>
          <p:cNvPr id="11" name="Rectangle 10"/>
          <p:cNvSpPr/>
          <p:nvPr/>
        </p:nvSpPr>
        <p:spPr>
          <a:xfrm>
            <a:off x="685800" y="1586925"/>
            <a:ext cx="2953053" cy="584775"/>
          </a:xfrm>
          <a:prstGeom prst="rect">
            <a:avLst/>
          </a:prstGeom>
          <a:noFill/>
        </p:spPr>
        <p:txBody>
          <a:bodyPr wrap="none" lIns="91440" tIns="45720" rIns="91440" bIns="45720">
            <a:spAutoFit/>
          </a:bodyPr>
          <a:lstStyle/>
          <a:p>
            <a:pPr algn="ctr"/>
            <a:r>
              <a:rPr lang="en-US" sz="32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Reprocessing Test</a:t>
            </a:r>
            <a:endParaRPr lang="en-US" sz="32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sp>
        <p:nvSpPr>
          <p:cNvPr id="12" name="TextBox 11"/>
          <p:cNvSpPr txBox="1"/>
          <p:nvPr/>
        </p:nvSpPr>
        <p:spPr>
          <a:xfrm>
            <a:off x="685800" y="2222500"/>
            <a:ext cx="7620000"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This is applicable only to the failed batches in biodiesel production.</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The batches are reprocessed with same amount of lye but lesser methanol. </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Resist formation of emulsion.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
        <p:nvSpPr>
          <p:cNvPr id="14" name="Rectangle 13"/>
          <p:cNvSpPr/>
          <p:nvPr/>
        </p:nvSpPr>
        <p:spPr>
          <a:xfrm>
            <a:off x="685800" y="1586925"/>
            <a:ext cx="2166362" cy="584775"/>
          </a:xfrm>
          <a:prstGeom prst="rect">
            <a:avLst/>
          </a:prstGeom>
          <a:noFill/>
        </p:spPr>
        <p:txBody>
          <a:bodyPr wrap="none" lIns="91440" tIns="45720" rIns="91440" bIns="45720">
            <a:spAutoFit/>
          </a:bodyPr>
          <a:lstStyle/>
          <a:p>
            <a:pPr algn="ctr"/>
            <a:r>
              <a:rPr lang="en-US" sz="32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Iodine Value</a:t>
            </a:r>
            <a:endParaRPr lang="en-US" sz="32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sp>
        <p:nvSpPr>
          <p:cNvPr id="15" name="TextBox 14"/>
          <p:cNvSpPr txBox="1"/>
          <p:nvPr/>
        </p:nvSpPr>
        <p:spPr>
          <a:xfrm>
            <a:off x="685800" y="2238970"/>
            <a:ext cx="7620000"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signifies the level of unsaturation in oil.</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 demonstrates the polymerization potential of biodiesel. </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It’s a major determinant of the quality of biodiesel.</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
        <p:nvSpPr>
          <p:cNvPr id="16" name="Rectangle 15"/>
          <p:cNvSpPr/>
          <p:nvPr/>
        </p:nvSpPr>
        <p:spPr>
          <a:xfrm>
            <a:off x="685800" y="1586925"/>
            <a:ext cx="2555508" cy="584775"/>
          </a:xfrm>
          <a:prstGeom prst="rect">
            <a:avLst/>
          </a:prstGeom>
          <a:noFill/>
        </p:spPr>
        <p:txBody>
          <a:bodyPr wrap="none" lIns="91440" tIns="45720" rIns="91440" bIns="45720">
            <a:spAutoFit/>
          </a:bodyPr>
          <a:lstStyle/>
          <a:p>
            <a:pPr algn="ctr"/>
            <a:r>
              <a:rPr lang="en-US" sz="32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Cetane Number</a:t>
            </a:r>
            <a:endParaRPr lang="en-US" sz="32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sp>
        <p:nvSpPr>
          <p:cNvPr id="17" name="TextBox 16"/>
          <p:cNvSpPr txBox="1"/>
          <p:nvPr/>
        </p:nvSpPr>
        <p:spPr>
          <a:xfrm>
            <a:off x="685800" y="2238970"/>
            <a:ext cx="7620000" cy="147732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Cetane numbers rate the ignition properties of biodiesel &amp; diesel fuels.</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It's a measure of a fuel's willingness to ignite when it's compressed.</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The higher the cetane number, the more efficient the fuel. </a:t>
            </a:r>
          </a:p>
          <a:p>
            <a:pPr algn="just">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Biodiesel has a higher cetane number than petrodiesel because of its oxygen content.</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par>
                          <p:cTn id="13" fill="hold">
                            <p:stCondLst>
                              <p:cond delay="2500"/>
                            </p:stCondLst>
                            <p:childTnLst>
                              <p:par>
                                <p:cTn id="14" presetID="10" presetClass="entr" presetSubtype="0" fill="hold" nodeType="afterEffect">
                                  <p:stCondLst>
                                    <p:cond delay="100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2000"/>
                                        <p:tgtEl>
                                          <p:spTgt spid="7">
                                            <p:txEl>
                                              <p:pRg st="1" end="1"/>
                                            </p:txEl>
                                          </p:spTgt>
                                        </p:tgtEl>
                                      </p:cBhvr>
                                    </p:animEffect>
                                  </p:childTnLst>
                                </p:cTn>
                              </p:par>
                            </p:childTnLst>
                          </p:cTn>
                        </p:par>
                        <p:par>
                          <p:cTn id="17" fill="hold">
                            <p:stCondLst>
                              <p:cond delay="5500"/>
                            </p:stCondLst>
                            <p:childTnLst>
                              <p:par>
                                <p:cTn id="18" presetID="10" presetClass="entr" presetSubtype="0" fill="hold" nodeType="afterEffect">
                                  <p:stCondLst>
                                    <p:cond delay="100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2000"/>
                                        <p:tgtEl>
                                          <p:spTgt spid="7">
                                            <p:txEl>
                                              <p:pRg st="2" end="2"/>
                                            </p:txEl>
                                          </p:spTgt>
                                        </p:tgtEl>
                                      </p:cBhvr>
                                    </p:animEffect>
                                  </p:childTnLst>
                                </p:cTn>
                              </p:par>
                            </p:childTnLst>
                          </p:cTn>
                        </p:par>
                        <p:par>
                          <p:cTn id="21" fill="hold">
                            <p:stCondLst>
                              <p:cond delay="8500"/>
                            </p:stCondLst>
                            <p:childTnLst>
                              <p:par>
                                <p:cTn id="22" presetID="23" presetClass="entr" presetSubtype="16" fill="hold" nodeType="afterEffect">
                                  <p:stCondLst>
                                    <p:cond delay="1000"/>
                                  </p:stCondLst>
                                  <p:childTnLst>
                                    <p:set>
                                      <p:cBhvr>
                                        <p:cTn id="23" dur="1" fill="hold">
                                          <p:stCondLst>
                                            <p:cond delay="0"/>
                                          </p:stCondLst>
                                        </p:cTn>
                                        <p:tgtEl>
                                          <p:spTgt spid="7169"/>
                                        </p:tgtEl>
                                        <p:attrNameLst>
                                          <p:attrName>style.visibility</p:attrName>
                                        </p:attrNameLst>
                                      </p:cBhvr>
                                      <p:to>
                                        <p:strVal val="visible"/>
                                      </p:to>
                                    </p:set>
                                    <p:anim calcmode="lin" valueType="num">
                                      <p:cBhvr>
                                        <p:cTn id="24" dur="500" fill="hold"/>
                                        <p:tgtEl>
                                          <p:spTgt spid="7169"/>
                                        </p:tgtEl>
                                        <p:attrNameLst>
                                          <p:attrName>ppt_w</p:attrName>
                                        </p:attrNameLst>
                                      </p:cBhvr>
                                      <p:tavLst>
                                        <p:tav tm="0">
                                          <p:val>
                                            <p:fltVal val="0"/>
                                          </p:val>
                                        </p:tav>
                                        <p:tav tm="100000">
                                          <p:val>
                                            <p:strVal val="#ppt_w"/>
                                          </p:val>
                                        </p:tav>
                                      </p:tavLst>
                                    </p:anim>
                                    <p:anim calcmode="lin" valueType="num">
                                      <p:cBhvr>
                                        <p:cTn id="25" dur="500" fill="hold"/>
                                        <p:tgtEl>
                                          <p:spTgt spid="7169"/>
                                        </p:tgtEl>
                                        <p:attrNameLst>
                                          <p:attrName>ppt_h</p:attrName>
                                        </p:attrNameLst>
                                      </p:cBhvr>
                                      <p:tavLst>
                                        <p:tav tm="0">
                                          <p:val>
                                            <p:flt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0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2000"/>
                                        <p:tgtEl>
                                          <p:spTgt spid="7169"/>
                                        </p:tgtEl>
                                      </p:cBhvr>
                                    </p:animEffect>
                                    <p:set>
                                      <p:cBhvr>
                                        <p:cTn id="33" dur="1" fill="hold">
                                          <p:stCondLst>
                                            <p:cond delay="1999"/>
                                          </p:stCondLst>
                                        </p:cTn>
                                        <p:tgtEl>
                                          <p:spTgt spid="7169"/>
                                        </p:tgtEl>
                                        <p:attrNameLst>
                                          <p:attrName>style.visibility</p:attrName>
                                        </p:attrNameLst>
                                      </p:cBhvr>
                                      <p:to>
                                        <p:strVal val="hidden"/>
                                      </p:to>
                                    </p:set>
                                  </p:childTnLst>
                                </p:cTn>
                              </p:par>
                              <p:par>
                                <p:cTn id="34" presetID="5" presetClass="exit" presetSubtype="5" fill="hold" grpId="1" nodeType="withEffect">
                                  <p:stCondLst>
                                    <p:cond delay="0"/>
                                  </p:stCondLst>
                                  <p:childTnLst>
                                    <p:animEffect transition="out" filter="checkerboard(down)">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7">
                                            <p:txEl>
                                              <p:pRg st="0" end="0"/>
                                            </p:txEl>
                                          </p:spTgt>
                                        </p:tgtEl>
                                      </p:cBhvr>
                                    </p:animEffect>
                                    <p:set>
                                      <p:cBhvr>
                                        <p:cTn id="39" dur="1" fill="hold">
                                          <p:stCondLst>
                                            <p:cond delay="1999"/>
                                          </p:stCondLst>
                                        </p:cTn>
                                        <p:tgtEl>
                                          <p:spTgt spid="7">
                                            <p:txEl>
                                              <p:pRg st="0" end="0"/>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7">
                                            <p:txEl>
                                              <p:pRg st="1" end="1"/>
                                            </p:txEl>
                                          </p:spTgt>
                                        </p:tgtEl>
                                      </p:cBhvr>
                                    </p:animEffect>
                                    <p:set>
                                      <p:cBhvr>
                                        <p:cTn id="42" dur="1" fill="hold">
                                          <p:stCondLst>
                                            <p:cond delay="1999"/>
                                          </p:stCondLst>
                                        </p:cTn>
                                        <p:tgtEl>
                                          <p:spTgt spid="7">
                                            <p:txEl>
                                              <p:pRg st="1" end="1"/>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7">
                                            <p:txEl>
                                              <p:pRg st="2" end="2"/>
                                            </p:txEl>
                                          </p:spTgt>
                                        </p:tgtEl>
                                      </p:cBhvr>
                                    </p:animEffect>
                                    <p:set>
                                      <p:cBhvr>
                                        <p:cTn id="45" dur="1" fill="hold">
                                          <p:stCondLst>
                                            <p:cond delay="1999"/>
                                          </p:stCondLst>
                                        </p:cTn>
                                        <p:tgtEl>
                                          <p:spTgt spid="7">
                                            <p:txEl>
                                              <p:pRg st="2" end="2"/>
                                            </p:txEl>
                                          </p:spTgt>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2000"/>
                                        <p:tgtEl>
                                          <p:spTgt spid="7">
                                            <p:txEl>
                                              <p:pRg st="3" end="3"/>
                                            </p:txEl>
                                          </p:spTgt>
                                        </p:tgtEl>
                                      </p:cBhvr>
                                    </p:animEffect>
                                    <p:set>
                                      <p:cBhvr>
                                        <p:cTn id="48" dur="1" fill="hold">
                                          <p:stCondLst>
                                            <p:cond delay="1999"/>
                                          </p:stCondLst>
                                        </p:cTn>
                                        <p:tgtEl>
                                          <p:spTgt spid="7">
                                            <p:txEl>
                                              <p:pRg st="3" end="3"/>
                                            </p:txEl>
                                          </p:spTgt>
                                        </p:tgtEl>
                                        <p:attrNameLst>
                                          <p:attrName>style.visibility</p:attrName>
                                        </p:attrNameLst>
                                      </p:cBhvr>
                                      <p:to>
                                        <p:strVal val="hidden"/>
                                      </p:to>
                                    </p:set>
                                  </p:childTnLst>
                                </p:cTn>
                              </p:par>
                              <p:par>
                                <p:cTn id="49" presetID="5" presetClass="entr" presetSubtype="1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checkerboard(across)">
                                      <p:cBhvr>
                                        <p:cTn id="51" dur="500"/>
                                        <p:tgtEl>
                                          <p:spTgt spid="9"/>
                                        </p:tgtEl>
                                      </p:cBhvr>
                                    </p:animEffect>
                                  </p:childTnLst>
                                </p:cTn>
                              </p:par>
                              <p:par>
                                <p:cTn id="52" presetID="58" presetClass="entr" presetSubtype="0" accel="100000" fill="hold" nodeType="withEffect">
                                  <p:stCondLst>
                                    <p:cond delay="0"/>
                                  </p:stCondLst>
                                  <p:childTnLst>
                                    <p:set>
                                      <p:cBhvr>
                                        <p:cTn id="53" dur="1" fill="hold">
                                          <p:stCondLst>
                                            <p:cond delay="0"/>
                                          </p:stCondLst>
                                        </p:cTn>
                                        <p:tgtEl>
                                          <p:spTgt spid="10">
                                            <p:txEl>
                                              <p:pRg st="0" end="0"/>
                                            </p:txEl>
                                          </p:spTgt>
                                        </p:tgtEl>
                                        <p:attrNameLst>
                                          <p:attrName>style.visibility</p:attrName>
                                        </p:attrNameLst>
                                      </p:cBhvr>
                                      <p:to>
                                        <p:strVal val="visible"/>
                                      </p:to>
                                    </p:set>
                                    <p:anim calcmode="lin" valueType="num">
                                      <p:cBhvr>
                                        <p:cTn id="54" dur="500" fill="hold"/>
                                        <p:tgtEl>
                                          <p:spTgt spid="10">
                                            <p:txEl>
                                              <p:pRg st="0" end="0"/>
                                            </p:txEl>
                                          </p:spTgt>
                                        </p:tgtEl>
                                        <p:attrNameLst>
                                          <p:attrName>ppt_w</p:attrName>
                                        </p:attrNameLst>
                                      </p:cBhvr>
                                      <p:tavLst>
                                        <p:tav tm="0">
                                          <p:val>
                                            <p:strVal val="#ppt_w*2.5"/>
                                          </p:val>
                                        </p:tav>
                                        <p:tav tm="100000">
                                          <p:val>
                                            <p:strVal val="#ppt_w"/>
                                          </p:val>
                                        </p:tav>
                                      </p:tavLst>
                                    </p:anim>
                                    <p:anim calcmode="lin" valueType="num">
                                      <p:cBhvr>
                                        <p:cTn id="55" dur="500" fill="hold"/>
                                        <p:tgtEl>
                                          <p:spTgt spid="10">
                                            <p:txEl>
                                              <p:pRg st="0" end="0"/>
                                            </p:txEl>
                                          </p:spTgt>
                                        </p:tgtEl>
                                        <p:attrNameLst>
                                          <p:attrName>ppt_h</p:attrName>
                                        </p:attrNameLst>
                                      </p:cBhvr>
                                      <p:tavLst>
                                        <p:tav tm="0">
                                          <p:val>
                                            <p:strVal val="#ppt_h*0.01"/>
                                          </p:val>
                                        </p:tav>
                                        <p:tav tm="100000">
                                          <p:val>
                                            <p:strVal val="#ppt_h"/>
                                          </p:val>
                                        </p:tav>
                                      </p:tavLst>
                                    </p:anim>
                                    <p:anim calcmode="lin" valueType="num">
                                      <p:cBhvr>
                                        <p:cTn id="5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7" dur="500" fill="hold"/>
                                        <p:tgtEl>
                                          <p:spTgt spid="10">
                                            <p:txEl>
                                              <p:pRg st="0" end="0"/>
                                            </p:txEl>
                                          </p:spTgt>
                                        </p:tgtEl>
                                        <p:attrNameLst>
                                          <p:attrName>ppt_y</p:attrName>
                                        </p:attrNameLst>
                                      </p:cBhvr>
                                      <p:tavLst>
                                        <p:tav tm="0">
                                          <p:val>
                                            <p:strVal val="#ppt_h+1"/>
                                          </p:val>
                                        </p:tav>
                                        <p:tav tm="100000">
                                          <p:val>
                                            <p:strVal val="#ppt_y"/>
                                          </p:val>
                                        </p:tav>
                                      </p:tavLst>
                                    </p:anim>
                                    <p:animEffect transition="in" filter="fade">
                                      <p:cBhvr>
                                        <p:cTn id="58" dur="500"/>
                                        <p:tgtEl>
                                          <p:spTgt spid="10">
                                            <p:txEl>
                                              <p:pRg st="0" end="0"/>
                                            </p:txEl>
                                          </p:spTgt>
                                        </p:tgtEl>
                                      </p:cBhvr>
                                    </p:animEffect>
                                  </p:childTnLst>
                                </p:cTn>
                              </p:par>
                            </p:childTnLst>
                          </p:cTn>
                        </p:par>
                        <p:par>
                          <p:cTn id="59" fill="hold">
                            <p:stCondLst>
                              <p:cond delay="2000"/>
                            </p:stCondLst>
                            <p:childTnLst>
                              <p:par>
                                <p:cTn id="60" presetID="58" presetClass="entr" presetSubtype="0" accel="100000" fill="hold" nodeType="afterEffect">
                                  <p:stCondLst>
                                    <p:cond delay="1000"/>
                                  </p:stCondLst>
                                  <p:childTnLst>
                                    <p:set>
                                      <p:cBhvr>
                                        <p:cTn id="61" dur="1" fill="hold">
                                          <p:stCondLst>
                                            <p:cond delay="0"/>
                                          </p:stCondLst>
                                        </p:cTn>
                                        <p:tgtEl>
                                          <p:spTgt spid="10">
                                            <p:txEl>
                                              <p:pRg st="1" end="1"/>
                                            </p:txEl>
                                          </p:spTgt>
                                        </p:tgtEl>
                                        <p:attrNameLst>
                                          <p:attrName>style.visibility</p:attrName>
                                        </p:attrNameLst>
                                      </p:cBhvr>
                                      <p:to>
                                        <p:strVal val="visible"/>
                                      </p:to>
                                    </p:set>
                                    <p:anim calcmode="lin" valueType="num">
                                      <p:cBhvr>
                                        <p:cTn id="62" dur="500" fill="hold"/>
                                        <p:tgtEl>
                                          <p:spTgt spid="10">
                                            <p:txEl>
                                              <p:pRg st="1" end="1"/>
                                            </p:txEl>
                                          </p:spTgt>
                                        </p:tgtEl>
                                        <p:attrNameLst>
                                          <p:attrName>ppt_w</p:attrName>
                                        </p:attrNameLst>
                                      </p:cBhvr>
                                      <p:tavLst>
                                        <p:tav tm="0">
                                          <p:val>
                                            <p:strVal val="#ppt_w*2.5"/>
                                          </p:val>
                                        </p:tav>
                                        <p:tav tm="100000">
                                          <p:val>
                                            <p:strVal val="#ppt_w"/>
                                          </p:val>
                                        </p:tav>
                                      </p:tavLst>
                                    </p:anim>
                                    <p:anim calcmode="lin" valueType="num">
                                      <p:cBhvr>
                                        <p:cTn id="63" dur="500" fill="hold"/>
                                        <p:tgtEl>
                                          <p:spTgt spid="10">
                                            <p:txEl>
                                              <p:pRg st="1" end="1"/>
                                            </p:txEl>
                                          </p:spTgt>
                                        </p:tgtEl>
                                        <p:attrNameLst>
                                          <p:attrName>ppt_h</p:attrName>
                                        </p:attrNameLst>
                                      </p:cBhvr>
                                      <p:tavLst>
                                        <p:tav tm="0">
                                          <p:val>
                                            <p:strVal val="#ppt_h*0.01"/>
                                          </p:val>
                                        </p:tav>
                                        <p:tav tm="100000">
                                          <p:val>
                                            <p:strVal val="#ppt_h"/>
                                          </p:val>
                                        </p:tav>
                                      </p:tavLst>
                                    </p:anim>
                                    <p:anim calcmode="lin" valueType="num">
                                      <p:cBhvr>
                                        <p:cTn id="6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65" dur="500" fill="hold"/>
                                        <p:tgtEl>
                                          <p:spTgt spid="10">
                                            <p:txEl>
                                              <p:pRg st="1" end="1"/>
                                            </p:txEl>
                                          </p:spTgt>
                                        </p:tgtEl>
                                        <p:attrNameLst>
                                          <p:attrName>ppt_y</p:attrName>
                                        </p:attrNameLst>
                                      </p:cBhvr>
                                      <p:tavLst>
                                        <p:tav tm="0">
                                          <p:val>
                                            <p:strVal val="#ppt_h+1"/>
                                          </p:val>
                                        </p:tav>
                                        <p:tav tm="100000">
                                          <p:val>
                                            <p:strVal val="#ppt_y"/>
                                          </p:val>
                                        </p:tav>
                                      </p:tavLst>
                                    </p:anim>
                                    <p:animEffect transition="in" filter="fade">
                                      <p:cBhvr>
                                        <p:cTn id="66" dur="500"/>
                                        <p:tgtEl>
                                          <p:spTgt spid="10">
                                            <p:txEl>
                                              <p:pRg st="1" end="1"/>
                                            </p:txEl>
                                          </p:spTgt>
                                        </p:tgtEl>
                                      </p:cBhvr>
                                    </p:animEffect>
                                  </p:childTnLst>
                                </p:cTn>
                              </p:par>
                            </p:childTnLst>
                          </p:cTn>
                        </p:par>
                        <p:par>
                          <p:cTn id="67" fill="hold">
                            <p:stCondLst>
                              <p:cond delay="3500"/>
                            </p:stCondLst>
                            <p:childTnLst>
                              <p:par>
                                <p:cTn id="68" presetID="58" presetClass="entr" presetSubtype="0" accel="100000" fill="hold" nodeType="afterEffect">
                                  <p:stCondLst>
                                    <p:cond delay="1000"/>
                                  </p:stCondLst>
                                  <p:childTnLst>
                                    <p:set>
                                      <p:cBhvr>
                                        <p:cTn id="69" dur="1" fill="hold">
                                          <p:stCondLst>
                                            <p:cond delay="0"/>
                                          </p:stCondLst>
                                        </p:cTn>
                                        <p:tgtEl>
                                          <p:spTgt spid="10">
                                            <p:txEl>
                                              <p:pRg st="2" end="2"/>
                                            </p:txEl>
                                          </p:spTgt>
                                        </p:tgtEl>
                                        <p:attrNameLst>
                                          <p:attrName>style.visibility</p:attrName>
                                        </p:attrNameLst>
                                      </p:cBhvr>
                                      <p:to>
                                        <p:strVal val="visible"/>
                                      </p:to>
                                    </p:set>
                                    <p:anim calcmode="lin" valueType="num">
                                      <p:cBhvr>
                                        <p:cTn id="70" dur="500" fill="hold"/>
                                        <p:tgtEl>
                                          <p:spTgt spid="10">
                                            <p:txEl>
                                              <p:pRg st="2" end="2"/>
                                            </p:txEl>
                                          </p:spTgt>
                                        </p:tgtEl>
                                        <p:attrNameLst>
                                          <p:attrName>ppt_w</p:attrName>
                                        </p:attrNameLst>
                                      </p:cBhvr>
                                      <p:tavLst>
                                        <p:tav tm="0">
                                          <p:val>
                                            <p:strVal val="#ppt_w*2.5"/>
                                          </p:val>
                                        </p:tav>
                                        <p:tav tm="100000">
                                          <p:val>
                                            <p:strVal val="#ppt_w"/>
                                          </p:val>
                                        </p:tav>
                                      </p:tavLst>
                                    </p:anim>
                                    <p:anim calcmode="lin" valueType="num">
                                      <p:cBhvr>
                                        <p:cTn id="71" dur="500" fill="hold"/>
                                        <p:tgtEl>
                                          <p:spTgt spid="10">
                                            <p:txEl>
                                              <p:pRg st="2" end="2"/>
                                            </p:txEl>
                                          </p:spTgt>
                                        </p:tgtEl>
                                        <p:attrNameLst>
                                          <p:attrName>ppt_h</p:attrName>
                                        </p:attrNameLst>
                                      </p:cBhvr>
                                      <p:tavLst>
                                        <p:tav tm="0">
                                          <p:val>
                                            <p:strVal val="#ppt_h*0.01"/>
                                          </p:val>
                                        </p:tav>
                                        <p:tav tm="100000">
                                          <p:val>
                                            <p:strVal val="#ppt_h"/>
                                          </p:val>
                                        </p:tav>
                                      </p:tavLst>
                                    </p:anim>
                                    <p:anim calcmode="lin" valueType="num">
                                      <p:cBhvr>
                                        <p:cTn id="7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73" dur="500" fill="hold"/>
                                        <p:tgtEl>
                                          <p:spTgt spid="10">
                                            <p:txEl>
                                              <p:pRg st="2" end="2"/>
                                            </p:txEl>
                                          </p:spTgt>
                                        </p:tgtEl>
                                        <p:attrNameLst>
                                          <p:attrName>ppt_y</p:attrName>
                                        </p:attrNameLst>
                                      </p:cBhvr>
                                      <p:tavLst>
                                        <p:tav tm="0">
                                          <p:val>
                                            <p:strVal val="#ppt_h+1"/>
                                          </p:val>
                                        </p:tav>
                                        <p:tav tm="100000">
                                          <p:val>
                                            <p:strVal val="#ppt_y"/>
                                          </p:val>
                                        </p:tav>
                                      </p:tavLst>
                                    </p:anim>
                                    <p:animEffect transition="in" filter="fade">
                                      <p:cBhvr>
                                        <p:cTn id="74" dur="500"/>
                                        <p:tgtEl>
                                          <p:spTgt spid="10">
                                            <p:txEl>
                                              <p:pRg st="2" end="2"/>
                                            </p:txEl>
                                          </p:spTgt>
                                        </p:tgtEl>
                                      </p:cBhvr>
                                    </p:animEffect>
                                  </p:childTnLst>
                                </p:cTn>
                              </p:par>
                            </p:childTnLst>
                          </p:cTn>
                        </p:par>
                        <p:par>
                          <p:cTn id="75" fill="hold">
                            <p:stCondLst>
                              <p:cond delay="5000"/>
                            </p:stCondLst>
                            <p:childTnLst>
                              <p:par>
                                <p:cTn id="76" presetID="58" presetClass="entr" presetSubtype="0" accel="100000" fill="hold" nodeType="afterEffect">
                                  <p:stCondLst>
                                    <p:cond delay="1000"/>
                                  </p:stCondLst>
                                  <p:childTnLst>
                                    <p:set>
                                      <p:cBhvr>
                                        <p:cTn id="77" dur="1" fill="hold">
                                          <p:stCondLst>
                                            <p:cond delay="0"/>
                                          </p:stCondLst>
                                        </p:cTn>
                                        <p:tgtEl>
                                          <p:spTgt spid="10">
                                            <p:txEl>
                                              <p:pRg st="3" end="3"/>
                                            </p:txEl>
                                          </p:spTgt>
                                        </p:tgtEl>
                                        <p:attrNameLst>
                                          <p:attrName>style.visibility</p:attrName>
                                        </p:attrNameLst>
                                      </p:cBhvr>
                                      <p:to>
                                        <p:strVal val="visible"/>
                                      </p:to>
                                    </p:set>
                                    <p:anim calcmode="lin" valueType="num">
                                      <p:cBhvr>
                                        <p:cTn id="78" dur="500" fill="hold"/>
                                        <p:tgtEl>
                                          <p:spTgt spid="10">
                                            <p:txEl>
                                              <p:pRg st="3" end="3"/>
                                            </p:txEl>
                                          </p:spTgt>
                                        </p:tgtEl>
                                        <p:attrNameLst>
                                          <p:attrName>ppt_w</p:attrName>
                                        </p:attrNameLst>
                                      </p:cBhvr>
                                      <p:tavLst>
                                        <p:tav tm="0">
                                          <p:val>
                                            <p:strVal val="#ppt_w*2.5"/>
                                          </p:val>
                                        </p:tav>
                                        <p:tav tm="100000">
                                          <p:val>
                                            <p:strVal val="#ppt_w"/>
                                          </p:val>
                                        </p:tav>
                                      </p:tavLst>
                                    </p:anim>
                                    <p:anim calcmode="lin" valueType="num">
                                      <p:cBhvr>
                                        <p:cTn id="79" dur="500" fill="hold"/>
                                        <p:tgtEl>
                                          <p:spTgt spid="10">
                                            <p:txEl>
                                              <p:pRg st="3" end="3"/>
                                            </p:txEl>
                                          </p:spTgt>
                                        </p:tgtEl>
                                        <p:attrNameLst>
                                          <p:attrName>ppt_h</p:attrName>
                                        </p:attrNameLst>
                                      </p:cBhvr>
                                      <p:tavLst>
                                        <p:tav tm="0">
                                          <p:val>
                                            <p:strVal val="#ppt_h*0.01"/>
                                          </p:val>
                                        </p:tav>
                                        <p:tav tm="100000">
                                          <p:val>
                                            <p:strVal val="#ppt_h"/>
                                          </p:val>
                                        </p:tav>
                                      </p:tavLst>
                                    </p:anim>
                                    <p:anim calcmode="lin" valueType="num">
                                      <p:cBhvr>
                                        <p:cTn id="8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81" dur="500" fill="hold"/>
                                        <p:tgtEl>
                                          <p:spTgt spid="10">
                                            <p:txEl>
                                              <p:pRg st="3" end="3"/>
                                            </p:txEl>
                                          </p:spTgt>
                                        </p:tgtEl>
                                        <p:attrNameLst>
                                          <p:attrName>ppt_y</p:attrName>
                                        </p:attrNameLst>
                                      </p:cBhvr>
                                      <p:tavLst>
                                        <p:tav tm="0">
                                          <p:val>
                                            <p:strVal val="#ppt_h+1"/>
                                          </p:val>
                                        </p:tav>
                                        <p:tav tm="100000">
                                          <p:val>
                                            <p:strVal val="#ppt_y"/>
                                          </p:val>
                                        </p:tav>
                                      </p:tavLst>
                                    </p:anim>
                                    <p:animEffect transition="in" filter="fade">
                                      <p:cBhvr>
                                        <p:cTn id="82" dur="500"/>
                                        <p:tgtEl>
                                          <p:spTgt spid="10">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5" fill="hold" grpId="1" nodeType="clickEffect">
                                  <p:stCondLst>
                                    <p:cond delay="0"/>
                                  </p:stCondLst>
                                  <p:childTnLst>
                                    <p:animEffect transition="out" filter="checkerboard(down)">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10">
                                            <p:txEl>
                                              <p:pRg st="0" end="0"/>
                                            </p:txEl>
                                          </p:spTgt>
                                        </p:tgtEl>
                                      </p:cBhvr>
                                    </p:animEffect>
                                    <p:set>
                                      <p:cBhvr>
                                        <p:cTn id="90" dur="1" fill="hold">
                                          <p:stCondLst>
                                            <p:cond delay="1999"/>
                                          </p:stCondLst>
                                        </p:cTn>
                                        <p:tgtEl>
                                          <p:spTgt spid="10">
                                            <p:txEl>
                                              <p:pRg st="0" end="0"/>
                                            </p:txEl>
                                          </p:spTgt>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2000"/>
                                        <p:tgtEl>
                                          <p:spTgt spid="10">
                                            <p:txEl>
                                              <p:pRg st="1" end="1"/>
                                            </p:txEl>
                                          </p:spTgt>
                                        </p:tgtEl>
                                      </p:cBhvr>
                                    </p:animEffect>
                                    <p:set>
                                      <p:cBhvr>
                                        <p:cTn id="93" dur="1" fill="hold">
                                          <p:stCondLst>
                                            <p:cond delay="1999"/>
                                          </p:stCondLst>
                                        </p:cTn>
                                        <p:tgtEl>
                                          <p:spTgt spid="10">
                                            <p:txEl>
                                              <p:pRg st="1" end="1"/>
                                            </p:txEl>
                                          </p:spTgt>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2000"/>
                                        <p:tgtEl>
                                          <p:spTgt spid="10">
                                            <p:txEl>
                                              <p:pRg st="2" end="2"/>
                                            </p:txEl>
                                          </p:spTgt>
                                        </p:tgtEl>
                                      </p:cBhvr>
                                    </p:animEffect>
                                    <p:set>
                                      <p:cBhvr>
                                        <p:cTn id="96" dur="1" fill="hold">
                                          <p:stCondLst>
                                            <p:cond delay="1999"/>
                                          </p:stCondLst>
                                        </p:cTn>
                                        <p:tgtEl>
                                          <p:spTgt spid="10">
                                            <p:txEl>
                                              <p:pRg st="2" end="2"/>
                                            </p:txEl>
                                          </p:spTgt>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10">
                                            <p:txEl>
                                              <p:pRg st="3" end="3"/>
                                            </p:txEl>
                                          </p:spTgt>
                                        </p:tgtEl>
                                      </p:cBhvr>
                                    </p:animEffect>
                                    <p:set>
                                      <p:cBhvr>
                                        <p:cTn id="99" dur="1" fill="hold">
                                          <p:stCondLst>
                                            <p:cond delay="1999"/>
                                          </p:stCondLst>
                                        </p:cTn>
                                        <p:tgtEl>
                                          <p:spTgt spid="10">
                                            <p:txEl>
                                              <p:pRg st="3" end="3"/>
                                            </p:txEl>
                                          </p:spTgt>
                                        </p:tgtEl>
                                        <p:attrNameLst>
                                          <p:attrName>style.visibility</p:attrName>
                                        </p:attrNameLst>
                                      </p:cBhvr>
                                      <p:to>
                                        <p:strVal val="hidden"/>
                                      </p:to>
                                    </p:set>
                                  </p:childTnLst>
                                </p:cTn>
                              </p:par>
                              <p:par>
                                <p:cTn id="100" presetID="5" presetClass="entr" presetSubtype="10" fill="hold" grpId="0" nodeType="with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checkerboard(across)">
                                      <p:cBhvr>
                                        <p:cTn id="102" dur="500"/>
                                        <p:tgtEl>
                                          <p:spTgt spid="11"/>
                                        </p:tgtEl>
                                      </p:cBhvr>
                                    </p:animEffect>
                                  </p:childTnLst>
                                </p:cTn>
                              </p:par>
                            </p:childTnLst>
                          </p:cTn>
                        </p:par>
                        <p:par>
                          <p:cTn id="103" fill="hold">
                            <p:stCondLst>
                              <p:cond delay="2000"/>
                            </p:stCondLst>
                            <p:childTnLst>
                              <p:par>
                                <p:cTn id="104" presetID="58" presetClass="entr" presetSubtype="0" accel="100000" fill="hold" nodeType="afterEffect">
                                  <p:stCondLst>
                                    <p:cond delay="0"/>
                                  </p:stCondLst>
                                  <p:childTnLst>
                                    <p:set>
                                      <p:cBhvr>
                                        <p:cTn id="105" dur="1" fill="hold">
                                          <p:stCondLst>
                                            <p:cond delay="0"/>
                                          </p:stCondLst>
                                        </p:cTn>
                                        <p:tgtEl>
                                          <p:spTgt spid="12">
                                            <p:txEl>
                                              <p:pRg st="0" end="0"/>
                                            </p:txEl>
                                          </p:spTgt>
                                        </p:tgtEl>
                                        <p:attrNameLst>
                                          <p:attrName>style.visibility</p:attrName>
                                        </p:attrNameLst>
                                      </p:cBhvr>
                                      <p:to>
                                        <p:strVal val="visible"/>
                                      </p:to>
                                    </p:set>
                                    <p:anim calcmode="lin" valueType="num">
                                      <p:cBhvr>
                                        <p:cTn id="106" dur="500" fill="hold"/>
                                        <p:tgtEl>
                                          <p:spTgt spid="12">
                                            <p:txEl>
                                              <p:pRg st="0" end="0"/>
                                            </p:txEl>
                                          </p:spTgt>
                                        </p:tgtEl>
                                        <p:attrNameLst>
                                          <p:attrName>ppt_w</p:attrName>
                                        </p:attrNameLst>
                                      </p:cBhvr>
                                      <p:tavLst>
                                        <p:tav tm="0">
                                          <p:val>
                                            <p:strVal val="#ppt_w*2.5"/>
                                          </p:val>
                                        </p:tav>
                                        <p:tav tm="100000">
                                          <p:val>
                                            <p:strVal val="#ppt_w"/>
                                          </p:val>
                                        </p:tav>
                                      </p:tavLst>
                                    </p:anim>
                                    <p:anim calcmode="lin" valueType="num">
                                      <p:cBhvr>
                                        <p:cTn id="107" dur="500" fill="hold"/>
                                        <p:tgtEl>
                                          <p:spTgt spid="12">
                                            <p:txEl>
                                              <p:pRg st="0" end="0"/>
                                            </p:txEl>
                                          </p:spTgt>
                                        </p:tgtEl>
                                        <p:attrNameLst>
                                          <p:attrName>ppt_h</p:attrName>
                                        </p:attrNameLst>
                                      </p:cBhvr>
                                      <p:tavLst>
                                        <p:tav tm="0">
                                          <p:val>
                                            <p:strVal val="#ppt_h*0.01"/>
                                          </p:val>
                                        </p:tav>
                                        <p:tav tm="100000">
                                          <p:val>
                                            <p:strVal val="#ppt_h"/>
                                          </p:val>
                                        </p:tav>
                                      </p:tavLst>
                                    </p:anim>
                                    <p:anim calcmode="lin" valueType="num">
                                      <p:cBhvr>
                                        <p:cTn id="10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09" dur="500" fill="hold"/>
                                        <p:tgtEl>
                                          <p:spTgt spid="12">
                                            <p:txEl>
                                              <p:pRg st="0" end="0"/>
                                            </p:txEl>
                                          </p:spTgt>
                                        </p:tgtEl>
                                        <p:attrNameLst>
                                          <p:attrName>ppt_y</p:attrName>
                                        </p:attrNameLst>
                                      </p:cBhvr>
                                      <p:tavLst>
                                        <p:tav tm="0">
                                          <p:val>
                                            <p:strVal val="#ppt_h+1"/>
                                          </p:val>
                                        </p:tav>
                                        <p:tav tm="100000">
                                          <p:val>
                                            <p:strVal val="#ppt_y"/>
                                          </p:val>
                                        </p:tav>
                                      </p:tavLst>
                                    </p:anim>
                                    <p:animEffect transition="in" filter="fade">
                                      <p:cBhvr>
                                        <p:cTn id="110" dur="500"/>
                                        <p:tgtEl>
                                          <p:spTgt spid="12">
                                            <p:txEl>
                                              <p:pRg st="0" end="0"/>
                                            </p:txEl>
                                          </p:spTgt>
                                        </p:tgtEl>
                                      </p:cBhvr>
                                    </p:animEffect>
                                  </p:childTnLst>
                                </p:cTn>
                              </p:par>
                            </p:childTnLst>
                          </p:cTn>
                        </p:par>
                        <p:par>
                          <p:cTn id="111" fill="hold">
                            <p:stCondLst>
                              <p:cond delay="2500"/>
                            </p:stCondLst>
                            <p:childTnLst>
                              <p:par>
                                <p:cTn id="112" presetID="58" presetClass="entr" presetSubtype="0" accel="100000" fill="hold" nodeType="afterEffect">
                                  <p:stCondLst>
                                    <p:cond delay="1000"/>
                                  </p:stCondLst>
                                  <p:childTnLst>
                                    <p:set>
                                      <p:cBhvr>
                                        <p:cTn id="113" dur="1" fill="hold">
                                          <p:stCondLst>
                                            <p:cond delay="0"/>
                                          </p:stCondLst>
                                        </p:cTn>
                                        <p:tgtEl>
                                          <p:spTgt spid="12">
                                            <p:txEl>
                                              <p:pRg st="1" end="1"/>
                                            </p:txEl>
                                          </p:spTgt>
                                        </p:tgtEl>
                                        <p:attrNameLst>
                                          <p:attrName>style.visibility</p:attrName>
                                        </p:attrNameLst>
                                      </p:cBhvr>
                                      <p:to>
                                        <p:strVal val="visible"/>
                                      </p:to>
                                    </p:set>
                                    <p:anim calcmode="lin" valueType="num">
                                      <p:cBhvr>
                                        <p:cTn id="114" dur="500" fill="hold"/>
                                        <p:tgtEl>
                                          <p:spTgt spid="12">
                                            <p:txEl>
                                              <p:pRg st="1" end="1"/>
                                            </p:txEl>
                                          </p:spTgt>
                                        </p:tgtEl>
                                        <p:attrNameLst>
                                          <p:attrName>ppt_w</p:attrName>
                                        </p:attrNameLst>
                                      </p:cBhvr>
                                      <p:tavLst>
                                        <p:tav tm="0">
                                          <p:val>
                                            <p:strVal val="#ppt_w*2.5"/>
                                          </p:val>
                                        </p:tav>
                                        <p:tav tm="100000">
                                          <p:val>
                                            <p:strVal val="#ppt_w"/>
                                          </p:val>
                                        </p:tav>
                                      </p:tavLst>
                                    </p:anim>
                                    <p:anim calcmode="lin" valueType="num">
                                      <p:cBhvr>
                                        <p:cTn id="115" dur="500" fill="hold"/>
                                        <p:tgtEl>
                                          <p:spTgt spid="12">
                                            <p:txEl>
                                              <p:pRg st="1" end="1"/>
                                            </p:txEl>
                                          </p:spTgt>
                                        </p:tgtEl>
                                        <p:attrNameLst>
                                          <p:attrName>ppt_h</p:attrName>
                                        </p:attrNameLst>
                                      </p:cBhvr>
                                      <p:tavLst>
                                        <p:tav tm="0">
                                          <p:val>
                                            <p:strVal val="#ppt_h*0.01"/>
                                          </p:val>
                                        </p:tav>
                                        <p:tav tm="100000">
                                          <p:val>
                                            <p:strVal val="#ppt_h"/>
                                          </p:val>
                                        </p:tav>
                                      </p:tavLst>
                                    </p:anim>
                                    <p:anim calcmode="lin" valueType="num">
                                      <p:cBhvr>
                                        <p:cTn id="116"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17" dur="500" fill="hold"/>
                                        <p:tgtEl>
                                          <p:spTgt spid="12">
                                            <p:txEl>
                                              <p:pRg st="1" end="1"/>
                                            </p:txEl>
                                          </p:spTgt>
                                        </p:tgtEl>
                                        <p:attrNameLst>
                                          <p:attrName>ppt_y</p:attrName>
                                        </p:attrNameLst>
                                      </p:cBhvr>
                                      <p:tavLst>
                                        <p:tav tm="0">
                                          <p:val>
                                            <p:strVal val="#ppt_h+1"/>
                                          </p:val>
                                        </p:tav>
                                        <p:tav tm="100000">
                                          <p:val>
                                            <p:strVal val="#ppt_y"/>
                                          </p:val>
                                        </p:tav>
                                      </p:tavLst>
                                    </p:anim>
                                    <p:animEffect transition="in" filter="fade">
                                      <p:cBhvr>
                                        <p:cTn id="118" dur="500"/>
                                        <p:tgtEl>
                                          <p:spTgt spid="12">
                                            <p:txEl>
                                              <p:pRg st="1" end="1"/>
                                            </p:txEl>
                                          </p:spTgt>
                                        </p:tgtEl>
                                      </p:cBhvr>
                                    </p:animEffect>
                                  </p:childTnLst>
                                </p:cTn>
                              </p:par>
                            </p:childTnLst>
                          </p:cTn>
                        </p:par>
                        <p:par>
                          <p:cTn id="119" fill="hold">
                            <p:stCondLst>
                              <p:cond delay="4000"/>
                            </p:stCondLst>
                            <p:childTnLst>
                              <p:par>
                                <p:cTn id="120" presetID="58" presetClass="entr" presetSubtype="0" accel="100000" fill="hold" nodeType="afterEffect">
                                  <p:stCondLst>
                                    <p:cond delay="1000"/>
                                  </p:stCondLst>
                                  <p:childTnLst>
                                    <p:set>
                                      <p:cBhvr>
                                        <p:cTn id="121" dur="1" fill="hold">
                                          <p:stCondLst>
                                            <p:cond delay="0"/>
                                          </p:stCondLst>
                                        </p:cTn>
                                        <p:tgtEl>
                                          <p:spTgt spid="12">
                                            <p:txEl>
                                              <p:pRg st="2" end="2"/>
                                            </p:txEl>
                                          </p:spTgt>
                                        </p:tgtEl>
                                        <p:attrNameLst>
                                          <p:attrName>style.visibility</p:attrName>
                                        </p:attrNameLst>
                                      </p:cBhvr>
                                      <p:to>
                                        <p:strVal val="visible"/>
                                      </p:to>
                                    </p:set>
                                    <p:anim calcmode="lin" valueType="num">
                                      <p:cBhvr>
                                        <p:cTn id="122" dur="500" fill="hold"/>
                                        <p:tgtEl>
                                          <p:spTgt spid="12">
                                            <p:txEl>
                                              <p:pRg st="2" end="2"/>
                                            </p:txEl>
                                          </p:spTgt>
                                        </p:tgtEl>
                                        <p:attrNameLst>
                                          <p:attrName>ppt_w</p:attrName>
                                        </p:attrNameLst>
                                      </p:cBhvr>
                                      <p:tavLst>
                                        <p:tav tm="0">
                                          <p:val>
                                            <p:strVal val="#ppt_w*2.5"/>
                                          </p:val>
                                        </p:tav>
                                        <p:tav tm="100000">
                                          <p:val>
                                            <p:strVal val="#ppt_w"/>
                                          </p:val>
                                        </p:tav>
                                      </p:tavLst>
                                    </p:anim>
                                    <p:anim calcmode="lin" valueType="num">
                                      <p:cBhvr>
                                        <p:cTn id="123" dur="500" fill="hold"/>
                                        <p:tgtEl>
                                          <p:spTgt spid="12">
                                            <p:txEl>
                                              <p:pRg st="2" end="2"/>
                                            </p:txEl>
                                          </p:spTgt>
                                        </p:tgtEl>
                                        <p:attrNameLst>
                                          <p:attrName>ppt_h</p:attrName>
                                        </p:attrNameLst>
                                      </p:cBhvr>
                                      <p:tavLst>
                                        <p:tav tm="0">
                                          <p:val>
                                            <p:strVal val="#ppt_h*0.01"/>
                                          </p:val>
                                        </p:tav>
                                        <p:tav tm="100000">
                                          <p:val>
                                            <p:strVal val="#ppt_h"/>
                                          </p:val>
                                        </p:tav>
                                      </p:tavLst>
                                    </p:anim>
                                    <p:anim calcmode="lin" valueType="num">
                                      <p:cBhvr>
                                        <p:cTn id="12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25" dur="500" fill="hold"/>
                                        <p:tgtEl>
                                          <p:spTgt spid="12">
                                            <p:txEl>
                                              <p:pRg st="2" end="2"/>
                                            </p:txEl>
                                          </p:spTgt>
                                        </p:tgtEl>
                                        <p:attrNameLst>
                                          <p:attrName>ppt_y</p:attrName>
                                        </p:attrNameLst>
                                      </p:cBhvr>
                                      <p:tavLst>
                                        <p:tav tm="0">
                                          <p:val>
                                            <p:strVal val="#ppt_h+1"/>
                                          </p:val>
                                        </p:tav>
                                        <p:tav tm="100000">
                                          <p:val>
                                            <p:strVal val="#ppt_y"/>
                                          </p:val>
                                        </p:tav>
                                      </p:tavLst>
                                    </p:anim>
                                    <p:animEffect transition="in" filter="fade">
                                      <p:cBhvr>
                                        <p:cTn id="126" dur="500"/>
                                        <p:tgtEl>
                                          <p:spTgt spid="12">
                                            <p:txEl>
                                              <p:pRg st="2" end="2"/>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nodeType="clickEffect">
                                  <p:stCondLst>
                                    <p:cond delay="0"/>
                                  </p:stCondLst>
                                  <p:childTnLst>
                                    <p:animEffect transition="out" filter="fade">
                                      <p:cBhvr>
                                        <p:cTn id="130" dur="2000"/>
                                        <p:tgtEl>
                                          <p:spTgt spid="12">
                                            <p:txEl>
                                              <p:pRg st="0" end="0"/>
                                            </p:txEl>
                                          </p:spTgt>
                                        </p:tgtEl>
                                      </p:cBhvr>
                                    </p:animEffect>
                                    <p:set>
                                      <p:cBhvr>
                                        <p:cTn id="131" dur="1" fill="hold">
                                          <p:stCondLst>
                                            <p:cond delay="1999"/>
                                          </p:stCondLst>
                                        </p:cTn>
                                        <p:tgtEl>
                                          <p:spTgt spid="12">
                                            <p:txEl>
                                              <p:pRg st="0" end="0"/>
                                            </p:txEl>
                                          </p:spTgt>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2000"/>
                                        <p:tgtEl>
                                          <p:spTgt spid="12">
                                            <p:txEl>
                                              <p:pRg st="1" end="1"/>
                                            </p:txEl>
                                          </p:spTgt>
                                        </p:tgtEl>
                                      </p:cBhvr>
                                    </p:animEffect>
                                    <p:set>
                                      <p:cBhvr>
                                        <p:cTn id="134" dur="1" fill="hold">
                                          <p:stCondLst>
                                            <p:cond delay="1999"/>
                                          </p:stCondLst>
                                        </p:cTn>
                                        <p:tgtEl>
                                          <p:spTgt spid="12">
                                            <p:txEl>
                                              <p:pRg st="1" end="1"/>
                                            </p:txEl>
                                          </p:spTgt>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2000"/>
                                        <p:tgtEl>
                                          <p:spTgt spid="12">
                                            <p:txEl>
                                              <p:pRg st="2" end="2"/>
                                            </p:txEl>
                                          </p:spTgt>
                                        </p:tgtEl>
                                      </p:cBhvr>
                                    </p:animEffect>
                                    <p:set>
                                      <p:cBhvr>
                                        <p:cTn id="137" dur="1" fill="hold">
                                          <p:stCondLst>
                                            <p:cond delay="1999"/>
                                          </p:stCondLst>
                                        </p:cTn>
                                        <p:tgtEl>
                                          <p:spTgt spid="12">
                                            <p:txEl>
                                              <p:pRg st="2" end="2"/>
                                            </p:txEl>
                                          </p:spTgt>
                                        </p:tgtEl>
                                        <p:attrNameLst>
                                          <p:attrName>style.visibility</p:attrName>
                                        </p:attrNameLst>
                                      </p:cBhvr>
                                      <p:to>
                                        <p:strVal val="hidden"/>
                                      </p:to>
                                    </p:set>
                                  </p:childTnLst>
                                </p:cTn>
                              </p:par>
                              <p:par>
                                <p:cTn id="138" presetID="5" presetClass="exit" presetSubtype="5" fill="hold" grpId="1" nodeType="withEffect">
                                  <p:stCondLst>
                                    <p:cond delay="0"/>
                                  </p:stCondLst>
                                  <p:childTnLst>
                                    <p:animEffect transition="out" filter="checkerboard(down)">
                                      <p:cBhvr>
                                        <p:cTn id="139" dur="500"/>
                                        <p:tgtEl>
                                          <p:spTgt spid="11"/>
                                        </p:tgtEl>
                                      </p:cBhvr>
                                    </p:animEffect>
                                    <p:set>
                                      <p:cBhvr>
                                        <p:cTn id="140" dur="1" fill="hold">
                                          <p:stCondLst>
                                            <p:cond delay="499"/>
                                          </p:stCondLst>
                                        </p:cTn>
                                        <p:tgtEl>
                                          <p:spTgt spid="11"/>
                                        </p:tgtEl>
                                        <p:attrNameLst>
                                          <p:attrName>style.visibility</p:attrName>
                                        </p:attrNameLst>
                                      </p:cBhvr>
                                      <p:to>
                                        <p:strVal val="hidden"/>
                                      </p:to>
                                    </p:set>
                                  </p:childTnLst>
                                </p:cTn>
                              </p:par>
                              <p:par>
                                <p:cTn id="141" presetID="5" presetClass="entr" presetSubtype="10" fill="hold" grpId="0" nodeType="with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checkerboard(across)">
                                      <p:cBhvr>
                                        <p:cTn id="143" dur="500"/>
                                        <p:tgtEl>
                                          <p:spTgt spid="14"/>
                                        </p:tgtEl>
                                      </p:cBhvr>
                                    </p:animEffect>
                                  </p:childTnLst>
                                </p:cTn>
                              </p:par>
                            </p:childTnLst>
                          </p:cTn>
                        </p:par>
                        <p:par>
                          <p:cTn id="144" fill="hold">
                            <p:stCondLst>
                              <p:cond delay="2000"/>
                            </p:stCondLst>
                            <p:childTnLst>
                              <p:par>
                                <p:cTn id="145" presetID="58" presetClass="entr" presetSubtype="0" accel="100000" fill="hold" nodeType="afterEffect">
                                  <p:stCondLst>
                                    <p:cond delay="0"/>
                                  </p:stCondLst>
                                  <p:childTnLst>
                                    <p:set>
                                      <p:cBhvr>
                                        <p:cTn id="146" dur="1" fill="hold">
                                          <p:stCondLst>
                                            <p:cond delay="0"/>
                                          </p:stCondLst>
                                        </p:cTn>
                                        <p:tgtEl>
                                          <p:spTgt spid="15">
                                            <p:txEl>
                                              <p:pRg st="0" end="0"/>
                                            </p:txEl>
                                          </p:spTgt>
                                        </p:tgtEl>
                                        <p:attrNameLst>
                                          <p:attrName>style.visibility</p:attrName>
                                        </p:attrNameLst>
                                      </p:cBhvr>
                                      <p:to>
                                        <p:strVal val="visible"/>
                                      </p:to>
                                    </p:set>
                                    <p:anim calcmode="lin" valueType="num">
                                      <p:cBhvr>
                                        <p:cTn id="147" dur="500" fill="hold"/>
                                        <p:tgtEl>
                                          <p:spTgt spid="15">
                                            <p:txEl>
                                              <p:pRg st="0" end="0"/>
                                            </p:txEl>
                                          </p:spTgt>
                                        </p:tgtEl>
                                        <p:attrNameLst>
                                          <p:attrName>ppt_w</p:attrName>
                                        </p:attrNameLst>
                                      </p:cBhvr>
                                      <p:tavLst>
                                        <p:tav tm="0">
                                          <p:val>
                                            <p:strVal val="#ppt_w*2.5"/>
                                          </p:val>
                                        </p:tav>
                                        <p:tav tm="100000">
                                          <p:val>
                                            <p:strVal val="#ppt_w"/>
                                          </p:val>
                                        </p:tav>
                                      </p:tavLst>
                                    </p:anim>
                                    <p:anim calcmode="lin" valueType="num">
                                      <p:cBhvr>
                                        <p:cTn id="148" dur="500" fill="hold"/>
                                        <p:tgtEl>
                                          <p:spTgt spid="15">
                                            <p:txEl>
                                              <p:pRg st="0" end="0"/>
                                            </p:txEl>
                                          </p:spTgt>
                                        </p:tgtEl>
                                        <p:attrNameLst>
                                          <p:attrName>ppt_h</p:attrName>
                                        </p:attrNameLst>
                                      </p:cBhvr>
                                      <p:tavLst>
                                        <p:tav tm="0">
                                          <p:val>
                                            <p:strVal val="#ppt_h*0.01"/>
                                          </p:val>
                                        </p:tav>
                                        <p:tav tm="100000">
                                          <p:val>
                                            <p:strVal val="#ppt_h"/>
                                          </p:val>
                                        </p:tav>
                                      </p:tavLst>
                                    </p:anim>
                                    <p:anim calcmode="lin" valueType="num">
                                      <p:cBhvr>
                                        <p:cTn id="1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50" dur="500" fill="hold"/>
                                        <p:tgtEl>
                                          <p:spTgt spid="15">
                                            <p:txEl>
                                              <p:pRg st="0" end="0"/>
                                            </p:txEl>
                                          </p:spTgt>
                                        </p:tgtEl>
                                        <p:attrNameLst>
                                          <p:attrName>ppt_y</p:attrName>
                                        </p:attrNameLst>
                                      </p:cBhvr>
                                      <p:tavLst>
                                        <p:tav tm="0">
                                          <p:val>
                                            <p:strVal val="#ppt_h+1"/>
                                          </p:val>
                                        </p:tav>
                                        <p:tav tm="100000">
                                          <p:val>
                                            <p:strVal val="#ppt_y"/>
                                          </p:val>
                                        </p:tav>
                                      </p:tavLst>
                                    </p:anim>
                                    <p:animEffect transition="in" filter="fade">
                                      <p:cBhvr>
                                        <p:cTn id="151" dur="500"/>
                                        <p:tgtEl>
                                          <p:spTgt spid="15">
                                            <p:txEl>
                                              <p:pRg st="0" end="0"/>
                                            </p:txEl>
                                          </p:spTgt>
                                        </p:tgtEl>
                                      </p:cBhvr>
                                    </p:animEffect>
                                  </p:childTnLst>
                                </p:cTn>
                              </p:par>
                            </p:childTnLst>
                          </p:cTn>
                        </p:par>
                        <p:par>
                          <p:cTn id="152" fill="hold">
                            <p:stCondLst>
                              <p:cond delay="2500"/>
                            </p:stCondLst>
                            <p:childTnLst>
                              <p:par>
                                <p:cTn id="153" presetID="58" presetClass="entr" presetSubtype="0" accel="100000" fill="hold" nodeType="afterEffect">
                                  <p:stCondLst>
                                    <p:cond delay="1000"/>
                                  </p:stCondLst>
                                  <p:childTnLst>
                                    <p:set>
                                      <p:cBhvr>
                                        <p:cTn id="154" dur="1" fill="hold">
                                          <p:stCondLst>
                                            <p:cond delay="0"/>
                                          </p:stCondLst>
                                        </p:cTn>
                                        <p:tgtEl>
                                          <p:spTgt spid="15">
                                            <p:txEl>
                                              <p:pRg st="1" end="1"/>
                                            </p:txEl>
                                          </p:spTgt>
                                        </p:tgtEl>
                                        <p:attrNameLst>
                                          <p:attrName>style.visibility</p:attrName>
                                        </p:attrNameLst>
                                      </p:cBhvr>
                                      <p:to>
                                        <p:strVal val="visible"/>
                                      </p:to>
                                    </p:set>
                                    <p:anim calcmode="lin" valueType="num">
                                      <p:cBhvr>
                                        <p:cTn id="155" dur="500" fill="hold"/>
                                        <p:tgtEl>
                                          <p:spTgt spid="15">
                                            <p:txEl>
                                              <p:pRg st="1" end="1"/>
                                            </p:txEl>
                                          </p:spTgt>
                                        </p:tgtEl>
                                        <p:attrNameLst>
                                          <p:attrName>ppt_w</p:attrName>
                                        </p:attrNameLst>
                                      </p:cBhvr>
                                      <p:tavLst>
                                        <p:tav tm="0">
                                          <p:val>
                                            <p:strVal val="#ppt_w*2.5"/>
                                          </p:val>
                                        </p:tav>
                                        <p:tav tm="100000">
                                          <p:val>
                                            <p:strVal val="#ppt_w"/>
                                          </p:val>
                                        </p:tav>
                                      </p:tavLst>
                                    </p:anim>
                                    <p:anim calcmode="lin" valueType="num">
                                      <p:cBhvr>
                                        <p:cTn id="156" dur="500" fill="hold"/>
                                        <p:tgtEl>
                                          <p:spTgt spid="15">
                                            <p:txEl>
                                              <p:pRg st="1" end="1"/>
                                            </p:txEl>
                                          </p:spTgt>
                                        </p:tgtEl>
                                        <p:attrNameLst>
                                          <p:attrName>ppt_h</p:attrName>
                                        </p:attrNameLst>
                                      </p:cBhvr>
                                      <p:tavLst>
                                        <p:tav tm="0">
                                          <p:val>
                                            <p:strVal val="#ppt_h*0.01"/>
                                          </p:val>
                                        </p:tav>
                                        <p:tav tm="100000">
                                          <p:val>
                                            <p:strVal val="#ppt_h"/>
                                          </p:val>
                                        </p:tav>
                                      </p:tavLst>
                                    </p:anim>
                                    <p:anim calcmode="lin" valueType="num">
                                      <p:cBhvr>
                                        <p:cTn id="15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58" dur="500" fill="hold"/>
                                        <p:tgtEl>
                                          <p:spTgt spid="15">
                                            <p:txEl>
                                              <p:pRg st="1" end="1"/>
                                            </p:txEl>
                                          </p:spTgt>
                                        </p:tgtEl>
                                        <p:attrNameLst>
                                          <p:attrName>ppt_y</p:attrName>
                                        </p:attrNameLst>
                                      </p:cBhvr>
                                      <p:tavLst>
                                        <p:tav tm="0">
                                          <p:val>
                                            <p:strVal val="#ppt_h+1"/>
                                          </p:val>
                                        </p:tav>
                                        <p:tav tm="100000">
                                          <p:val>
                                            <p:strVal val="#ppt_y"/>
                                          </p:val>
                                        </p:tav>
                                      </p:tavLst>
                                    </p:anim>
                                    <p:animEffect transition="in" filter="fade">
                                      <p:cBhvr>
                                        <p:cTn id="159" dur="500"/>
                                        <p:tgtEl>
                                          <p:spTgt spid="15">
                                            <p:txEl>
                                              <p:pRg st="1" end="1"/>
                                            </p:txEl>
                                          </p:spTgt>
                                        </p:tgtEl>
                                      </p:cBhvr>
                                    </p:animEffect>
                                  </p:childTnLst>
                                </p:cTn>
                              </p:par>
                            </p:childTnLst>
                          </p:cTn>
                        </p:par>
                        <p:par>
                          <p:cTn id="160" fill="hold">
                            <p:stCondLst>
                              <p:cond delay="4000"/>
                            </p:stCondLst>
                            <p:childTnLst>
                              <p:par>
                                <p:cTn id="161" presetID="58" presetClass="entr" presetSubtype="0" accel="100000" fill="hold" nodeType="afterEffect">
                                  <p:stCondLst>
                                    <p:cond delay="1000"/>
                                  </p:stCondLst>
                                  <p:childTnLst>
                                    <p:set>
                                      <p:cBhvr>
                                        <p:cTn id="162" dur="1" fill="hold">
                                          <p:stCondLst>
                                            <p:cond delay="0"/>
                                          </p:stCondLst>
                                        </p:cTn>
                                        <p:tgtEl>
                                          <p:spTgt spid="15">
                                            <p:txEl>
                                              <p:pRg st="2" end="2"/>
                                            </p:txEl>
                                          </p:spTgt>
                                        </p:tgtEl>
                                        <p:attrNameLst>
                                          <p:attrName>style.visibility</p:attrName>
                                        </p:attrNameLst>
                                      </p:cBhvr>
                                      <p:to>
                                        <p:strVal val="visible"/>
                                      </p:to>
                                    </p:set>
                                    <p:anim calcmode="lin" valueType="num">
                                      <p:cBhvr>
                                        <p:cTn id="163" dur="500" fill="hold"/>
                                        <p:tgtEl>
                                          <p:spTgt spid="15">
                                            <p:txEl>
                                              <p:pRg st="2" end="2"/>
                                            </p:txEl>
                                          </p:spTgt>
                                        </p:tgtEl>
                                        <p:attrNameLst>
                                          <p:attrName>ppt_w</p:attrName>
                                        </p:attrNameLst>
                                      </p:cBhvr>
                                      <p:tavLst>
                                        <p:tav tm="0">
                                          <p:val>
                                            <p:strVal val="#ppt_w*2.5"/>
                                          </p:val>
                                        </p:tav>
                                        <p:tav tm="100000">
                                          <p:val>
                                            <p:strVal val="#ppt_w"/>
                                          </p:val>
                                        </p:tav>
                                      </p:tavLst>
                                    </p:anim>
                                    <p:anim calcmode="lin" valueType="num">
                                      <p:cBhvr>
                                        <p:cTn id="164" dur="500" fill="hold"/>
                                        <p:tgtEl>
                                          <p:spTgt spid="15">
                                            <p:txEl>
                                              <p:pRg st="2" end="2"/>
                                            </p:txEl>
                                          </p:spTgt>
                                        </p:tgtEl>
                                        <p:attrNameLst>
                                          <p:attrName>ppt_h</p:attrName>
                                        </p:attrNameLst>
                                      </p:cBhvr>
                                      <p:tavLst>
                                        <p:tav tm="0">
                                          <p:val>
                                            <p:strVal val="#ppt_h*0.01"/>
                                          </p:val>
                                        </p:tav>
                                        <p:tav tm="100000">
                                          <p:val>
                                            <p:strVal val="#ppt_h"/>
                                          </p:val>
                                        </p:tav>
                                      </p:tavLst>
                                    </p:anim>
                                    <p:anim calcmode="lin" valueType="num">
                                      <p:cBhvr>
                                        <p:cTn id="16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6" dur="500" fill="hold"/>
                                        <p:tgtEl>
                                          <p:spTgt spid="15">
                                            <p:txEl>
                                              <p:pRg st="2" end="2"/>
                                            </p:txEl>
                                          </p:spTgt>
                                        </p:tgtEl>
                                        <p:attrNameLst>
                                          <p:attrName>ppt_y</p:attrName>
                                        </p:attrNameLst>
                                      </p:cBhvr>
                                      <p:tavLst>
                                        <p:tav tm="0">
                                          <p:val>
                                            <p:strVal val="#ppt_h+1"/>
                                          </p:val>
                                        </p:tav>
                                        <p:tav tm="100000">
                                          <p:val>
                                            <p:strVal val="#ppt_y"/>
                                          </p:val>
                                        </p:tav>
                                      </p:tavLst>
                                    </p:anim>
                                    <p:animEffect transition="in" filter="fade">
                                      <p:cBhvr>
                                        <p:cTn id="167" dur="500"/>
                                        <p:tgtEl>
                                          <p:spTgt spid="15">
                                            <p:txEl>
                                              <p:pRg st="2" end="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2000"/>
                                        <p:tgtEl>
                                          <p:spTgt spid="15">
                                            <p:txEl>
                                              <p:pRg st="0" end="0"/>
                                            </p:txEl>
                                          </p:spTgt>
                                        </p:tgtEl>
                                      </p:cBhvr>
                                    </p:animEffect>
                                    <p:set>
                                      <p:cBhvr>
                                        <p:cTn id="172" dur="1" fill="hold">
                                          <p:stCondLst>
                                            <p:cond delay="1999"/>
                                          </p:stCondLst>
                                        </p:cTn>
                                        <p:tgtEl>
                                          <p:spTgt spid="15">
                                            <p:txEl>
                                              <p:pRg st="0" end="0"/>
                                            </p:txEl>
                                          </p:spTgt>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2000"/>
                                        <p:tgtEl>
                                          <p:spTgt spid="15">
                                            <p:txEl>
                                              <p:pRg st="1" end="1"/>
                                            </p:txEl>
                                          </p:spTgt>
                                        </p:tgtEl>
                                      </p:cBhvr>
                                    </p:animEffect>
                                    <p:set>
                                      <p:cBhvr>
                                        <p:cTn id="175" dur="1" fill="hold">
                                          <p:stCondLst>
                                            <p:cond delay="1999"/>
                                          </p:stCondLst>
                                        </p:cTn>
                                        <p:tgtEl>
                                          <p:spTgt spid="15">
                                            <p:txEl>
                                              <p:pRg st="1" end="1"/>
                                            </p:txEl>
                                          </p:spTgt>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2000"/>
                                        <p:tgtEl>
                                          <p:spTgt spid="15">
                                            <p:txEl>
                                              <p:pRg st="2" end="2"/>
                                            </p:txEl>
                                          </p:spTgt>
                                        </p:tgtEl>
                                      </p:cBhvr>
                                    </p:animEffect>
                                    <p:set>
                                      <p:cBhvr>
                                        <p:cTn id="178" dur="1" fill="hold">
                                          <p:stCondLst>
                                            <p:cond delay="1999"/>
                                          </p:stCondLst>
                                        </p:cTn>
                                        <p:tgtEl>
                                          <p:spTgt spid="15">
                                            <p:txEl>
                                              <p:pRg st="2" end="2"/>
                                            </p:txEl>
                                          </p:spTgt>
                                        </p:tgtEl>
                                        <p:attrNameLst>
                                          <p:attrName>style.visibility</p:attrName>
                                        </p:attrNameLst>
                                      </p:cBhvr>
                                      <p:to>
                                        <p:strVal val="hidden"/>
                                      </p:to>
                                    </p:set>
                                  </p:childTnLst>
                                </p:cTn>
                              </p:par>
                              <p:par>
                                <p:cTn id="179" presetID="5" presetClass="exit" presetSubtype="5" fill="hold" grpId="1" nodeType="withEffect">
                                  <p:stCondLst>
                                    <p:cond delay="0"/>
                                  </p:stCondLst>
                                  <p:childTnLst>
                                    <p:animEffect transition="out" filter="checkerboard(down)">
                                      <p:cBhvr>
                                        <p:cTn id="180" dur="500"/>
                                        <p:tgtEl>
                                          <p:spTgt spid="14"/>
                                        </p:tgtEl>
                                      </p:cBhvr>
                                    </p:animEffect>
                                    <p:set>
                                      <p:cBhvr>
                                        <p:cTn id="181" dur="1" fill="hold">
                                          <p:stCondLst>
                                            <p:cond delay="499"/>
                                          </p:stCondLst>
                                        </p:cTn>
                                        <p:tgtEl>
                                          <p:spTgt spid="14"/>
                                        </p:tgtEl>
                                        <p:attrNameLst>
                                          <p:attrName>style.visibility</p:attrName>
                                        </p:attrNameLst>
                                      </p:cBhvr>
                                      <p:to>
                                        <p:strVal val="hidden"/>
                                      </p:to>
                                    </p:set>
                                  </p:childTnLst>
                                </p:cTn>
                              </p:par>
                              <p:par>
                                <p:cTn id="182" presetID="5" presetClass="entr" presetSubtype="10" fill="hold" grpId="0" nodeType="withEffect">
                                  <p:stCondLst>
                                    <p:cond delay="0"/>
                                  </p:stCondLst>
                                  <p:childTnLst>
                                    <p:set>
                                      <p:cBhvr>
                                        <p:cTn id="183" dur="1" fill="hold">
                                          <p:stCondLst>
                                            <p:cond delay="0"/>
                                          </p:stCondLst>
                                        </p:cTn>
                                        <p:tgtEl>
                                          <p:spTgt spid="16"/>
                                        </p:tgtEl>
                                        <p:attrNameLst>
                                          <p:attrName>style.visibility</p:attrName>
                                        </p:attrNameLst>
                                      </p:cBhvr>
                                      <p:to>
                                        <p:strVal val="visible"/>
                                      </p:to>
                                    </p:set>
                                    <p:animEffect transition="in" filter="checkerboard(across)">
                                      <p:cBhvr>
                                        <p:cTn id="184" dur="500"/>
                                        <p:tgtEl>
                                          <p:spTgt spid="16"/>
                                        </p:tgtEl>
                                      </p:cBhvr>
                                    </p:animEffect>
                                  </p:childTnLst>
                                </p:cTn>
                              </p:par>
                            </p:childTnLst>
                          </p:cTn>
                        </p:par>
                        <p:par>
                          <p:cTn id="185" fill="hold">
                            <p:stCondLst>
                              <p:cond delay="2000"/>
                            </p:stCondLst>
                            <p:childTnLst>
                              <p:par>
                                <p:cTn id="186" presetID="58" presetClass="entr" presetSubtype="0" accel="100000" fill="hold" nodeType="afterEffect">
                                  <p:stCondLst>
                                    <p:cond delay="0"/>
                                  </p:stCondLst>
                                  <p:childTnLst>
                                    <p:set>
                                      <p:cBhvr>
                                        <p:cTn id="187" dur="1" fill="hold">
                                          <p:stCondLst>
                                            <p:cond delay="0"/>
                                          </p:stCondLst>
                                        </p:cTn>
                                        <p:tgtEl>
                                          <p:spTgt spid="17">
                                            <p:txEl>
                                              <p:pRg st="0" end="0"/>
                                            </p:txEl>
                                          </p:spTgt>
                                        </p:tgtEl>
                                        <p:attrNameLst>
                                          <p:attrName>style.visibility</p:attrName>
                                        </p:attrNameLst>
                                      </p:cBhvr>
                                      <p:to>
                                        <p:strVal val="visible"/>
                                      </p:to>
                                    </p:set>
                                    <p:anim calcmode="lin" valueType="num">
                                      <p:cBhvr>
                                        <p:cTn id="188" dur="500" fill="hold"/>
                                        <p:tgtEl>
                                          <p:spTgt spid="17">
                                            <p:txEl>
                                              <p:pRg st="0" end="0"/>
                                            </p:txEl>
                                          </p:spTgt>
                                        </p:tgtEl>
                                        <p:attrNameLst>
                                          <p:attrName>ppt_w</p:attrName>
                                        </p:attrNameLst>
                                      </p:cBhvr>
                                      <p:tavLst>
                                        <p:tav tm="0">
                                          <p:val>
                                            <p:strVal val="#ppt_w*2.5"/>
                                          </p:val>
                                        </p:tav>
                                        <p:tav tm="100000">
                                          <p:val>
                                            <p:strVal val="#ppt_w"/>
                                          </p:val>
                                        </p:tav>
                                      </p:tavLst>
                                    </p:anim>
                                    <p:anim calcmode="lin" valueType="num">
                                      <p:cBhvr>
                                        <p:cTn id="189" dur="500" fill="hold"/>
                                        <p:tgtEl>
                                          <p:spTgt spid="17">
                                            <p:txEl>
                                              <p:pRg st="0" end="0"/>
                                            </p:txEl>
                                          </p:spTgt>
                                        </p:tgtEl>
                                        <p:attrNameLst>
                                          <p:attrName>ppt_h</p:attrName>
                                        </p:attrNameLst>
                                      </p:cBhvr>
                                      <p:tavLst>
                                        <p:tav tm="0">
                                          <p:val>
                                            <p:strVal val="#ppt_h*0.01"/>
                                          </p:val>
                                        </p:tav>
                                        <p:tav tm="100000">
                                          <p:val>
                                            <p:strVal val="#ppt_h"/>
                                          </p:val>
                                        </p:tav>
                                      </p:tavLst>
                                    </p:anim>
                                    <p:anim calcmode="lin" valueType="num">
                                      <p:cBhvr>
                                        <p:cTn id="19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91" dur="500" fill="hold"/>
                                        <p:tgtEl>
                                          <p:spTgt spid="17">
                                            <p:txEl>
                                              <p:pRg st="0" end="0"/>
                                            </p:txEl>
                                          </p:spTgt>
                                        </p:tgtEl>
                                        <p:attrNameLst>
                                          <p:attrName>ppt_y</p:attrName>
                                        </p:attrNameLst>
                                      </p:cBhvr>
                                      <p:tavLst>
                                        <p:tav tm="0">
                                          <p:val>
                                            <p:strVal val="#ppt_h+1"/>
                                          </p:val>
                                        </p:tav>
                                        <p:tav tm="100000">
                                          <p:val>
                                            <p:strVal val="#ppt_y"/>
                                          </p:val>
                                        </p:tav>
                                      </p:tavLst>
                                    </p:anim>
                                    <p:animEffect transition="in" filter="fade">
                                      <p:cBhvr>
                                        <p:cTn id="192" dur="500"/>
                                        <p:tgtEl>
                                          <p:spTgt spid="17">
                                            <p:txEl>
                                              <p:pRg st="0" end="0"/>
                                            </p:txEl>
                                          </p:spTgt>
                                        </p:tgtEl>
                                      </p:cBhvr>
                                    </p:animEffect>
                                  </p:childTnLst>
                                </p:cTn>
                              </p:par>
                            </p:childTnLst>
                          </p:cTn>
                        </p:par>
                        <p:par>
                          <p:cTn id="193" fill="hold">
                            <p:stCondLst>
                              <p:cond delay="2500"/>
                            </p:stCondLst>
                            <p:childTnLst>
                              <p:par>
                                <p:cTn id="194" presetID="58" presetClass="entr" presetSubtype="0" accel="100000" fill="hold" nodeType="afterEffect">
                                  <p:stCondLst>
                                    <p:cond delay="1000"/>
                                  </p:stCondLst>
                                  <p:childTnLst>
                                    <p:set>
                                      <p:cBhvr>
                                        <p:cTn id="195" dur="1" fill="hold">
                                          <p:stCondLst>
                                            <p:cond delay="0"/>
                                          </p:stCondLst>
                                        </p:cTn>
                                        <p:tgtEl>
                                          <p:spTgt spid="17">
                                            <p:txEl>
                                              <p:pRg st="1" end="1"/>
                                            </p:txEl>
                                          </p:spTgt>
                                        </p:tgtEl>
                                        <p:attrNameLst>
                                          <p:attrName>style.visibility</p:attrName>
                                        </p:attrNameLst>
                                      </p:cBhvr>
                                      <p:to>
                                        <p:strVal val="visible"/>
                                      </p:to>
                                    </p:set>
                                    <p:anim calcmode="lin" valueType="num">
                                      <p:cBhvr>
                                        <p:cTn id="196" dur="500" fill="hold"/>
                                        <p:tgtEl>
                                          <p:spTgt spid="17">
                                            <p:txEl>
                                              <p:pRg st="1" end="1"/>
                                            </p:txEl>
                                          </p:spTgt>
                                        </p:tgtEl>
                                        <p:attrNameLst>
                                          <p:attrName>ppt_w</p:attrName>
                                        </p:attrNameLst>
                                      </p:cBhvr>
                                      <p:tavLst>
                                        <p:tav tm="0">
                                          <p:val>
                                            <p:strVal val="#ppt_w*2.5"/>
                                          </p:val>
                                        </p:tav>
                                        <p:tav tm="100000">
                                          <p:val>
                                            <p:strVal val="#ppt_w"/>
                                          </p:val>
                                        </p:tav>
                                      </p:tavLst>
                                    </p:anim>
                                    <p:anim calcmode="lin" valueType="num">
                                      <p:cBhvr>
                                        <p:cTn id="197" dur="500" fill="hold"/>
                                        <p:tgtEl>
                                          <p:spTgt spid="17">
                                            <p:txEl>
                                              <p:pRg st="1" end="1"/>
                                            </p:txEl>
                                          </p:spTgt>
                                        </p:tgtEl>
                                        <p:attrNameLst>
                                          <p:attrName>ppt_h</p:attrName>
                                        </p:attrNameLst>
                                      </p:cBhvr>
                                      <p:tavLst>
                                        <p:tav tm="0">
                                          <p:val>
                                            <p:strVal val="#ppt_h*0.01"/>
                                          </p:val>
                                        </p:tav>
                                        <p:tav tm="100000">
                                          <p:val>
                                            <p:strVal val="#ppt_h"/>
                                          </p:val>
                                        </p:tav>
                                      </p:tavLst>
                                    </p:anim>
                                    <p:anim calcmode="lin" valueType="num">
                                      <p:cBhvr>
                                        <p:cTn id="198"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9" dur="500" fill="hold"/>
                                        <p:tgtEl>
                                          <p:spTgt spid="17">
                                            <p:txEl>
                                              <p:pRg st="1" end="1"/>
                                            </p:txEl>
                                          </p:spTgt>
                                        </p:tgtEl>
                                        <p:attrNameLst>
                                          <p:attrName>ppt_y</p:attrName>
                                        </p:attrNameLst>
                                      </p:cBhvr>
                                      <p:tavLst>
                                        <p:tav tm="0">
                                          <p:val>
                                            <p:strVal val="#ppt_h+1"/>
                                          </p:val>
                                        </p:tav>
                                        <p:tav tm="100000">
                                          <p:val>
                                            <p:strVal val="#ppt_y"/>
                                          </p:val>
                                        </p:tav>
                                      </p:tavLst>
                                    </p:anim>
                                    <p:animEffect transition="in" filter="fade">
                                      <p:cBhvr>
                                        <p:cTn id="200" dur="500"/>
                                        <p:tgtEl>
                                          <p:spTgt spid="17">
                                            <p:txEl>
                                              <p:pRg st="1" end="1"/>
                                            </p:txEl>
                                          </p:spTgt>
                                        </p:tgtEl>
                                      </p:cBhvr>
                                    </p:animEffect>
                                  </p:childTnLst>
                                </p:cTn>
                              </p:par>
                            </p:childTnLst>
                          </p:cTn>
                        </p:par>
                        <p:par>
                          <p:cTn id="201" fill="hold">
                            <p:stCondLst>
                              <p:cond delay="4000"/>
                            </p:stCondLst>
                            <p:childTnLst>
                              <p:par>
                                <p:cTn id="202" presetID="58" presetClass="entr" presetSubtype="0" accel="100000" fill="hold" nodeType="afterEffect">
                                  <p:stCondLst>
                                    <p:cond delay="1000"/>
                                  </p:stCondLst>
                                  <p:childTnLst>
                                    <p:set>
                                      <p:cBhvr>
                                        <p:cTn id="203" dur="1" fill="hold">
                                          <p:stCondLst>
                                            <p:cond delay="0"/>
                                          </p:stCondLst>
                                        </p:cTn>
                                        <p:tgtEl>
                                          <p:spTgt spid="17">
                                            <p:txEl>
                                              <p:pRg st="2" end="2"/>
                                            </p:txEl>
                                          </p:spTgt>
                                        </p:tgtEl>
                                        <p:attrNameLst>
                                          <p:attrName>style.visibility</p:attrName>
                                        </p:attrNameLst>
                                      </p:cBhvr>
                                      <p:to>
                                        <p:strVal val="visible"/>
                                      </p:to>
                                    </p:set>
                                    <p:anim calcmode="lin" valueType="num">
                                      <p:cBhvr>
                                        <p:cTn id="204" dur="500" fill="hold"/>
                                        <p:tgtEl>
                                          <p:spTgt spid="17">
                                            <p:txEl>
                                              <p:pRg st="2" end="2"/>
                                            </p:txEl>
                                          </p:spTgt>
                                        </p:tgtEl>
                                        <p:attrNameLst>
                                          <p:attrName>ppt_w</p:attrName>
                                        </p:attrNameLst>
                                      </p:cBhvr>
                                      <p:tavLst>
                                        <p:tav tm="0">
                                          <p:val>
                                            <p:strVal val="#ppt_w*2.5"/>
                                          </p:val>
                                        </p:tav>
                                        <p:tav tm="100000">
                                          <p:val>
                                            <p:strVal val="#ppt_w"/>
                                          </p:val>
                                        </p:tav>
                                      </p:tavLst>
                                    </p:anim>
                                    <p:anim calcmode="lin" valueType="num">
                                      <p:cBhvr>
                                        <p:cTn id="205" dur="500" fill="hold"/>
                                        <p:tgtEl>
                                          <p:spTgt spid="17">
                                            <p:txEl>
                                              <p:pRg st="2" end="2"/>
                                            </p:txEl>
                                          </p:spTgt>
                                        </p:tgtEl>
                                        <p:attrNameLst>
                                          <p:attrName>ppt_h</p:attrName>
                                        </p:attrNameLst>
                                      </p:cBhvr>
                                      <p:tavLst>
                                        <p:tav tm="0">
                                          <p:val>
                                            <p:strVal val="#ppt_h*0.01"/>
                                          </p:val>
                                        </p:tav>
                                        <p:tav tm="100000">
                                          <p:val>
                                            <p:strVal val="#ppt_h"/>
                                          </p:val>
                                        </p:tav>
                                      </p:tavLst>
                                    </p:anim>
                                    <p:anim calcmode="lin" valueType="num">
                                      <p:cBhvr>
                                        <p:cTn id="206"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07" dur="500" fill="hold"/>
                                        <p:tgtEl>
                                          <p:spTgt spid="17">
                                            <p:txEl>
                                              <p:pRg st="2" end="2"/>
                                            </p:txEl>
                                          </p:spTgt>
                                        </p:tgtEl>
                                        <p:attrNameLst>
                                          <p:attrName>ppt_y</p:attrName>
                                        </p:attrNameLst>
                                      </p:cBhvr>
                                      <p:tavLst>
                                        <p:tav tm="0">
                                          <p:val>
                                            <p:strVal val="#ppt_h+1"/>
                                          </p:val>
                                        </p:tav>
                                        <p:tav tm="100000">
                                          <p:val>
                                            <p:strVal val="#ppt_y"/>
                                          </p:val>
                                        </p:tav>
                                      </p:tavLst>
                                    </p:anim>
                                    <p:animEffect transition="in" filter="fade">
                                      <p:cBhvr>
                                        <p:cTn id="208" dur="500"/>
                                        <p:tgtEl>
                                          <p:spTgt spid="17">
                                            <p:txEl>
                                              <p:pRg st="2" end="2"/>
                                            </p:txEl>
                                          </p:spTgt>
                                        </p:tgtEl>
                                      </p:cBhvr>
                                    </p:animEffect>
                                  </p:childTnLst>
                                </p:cTn>
                              </p:par>
                            </p:childTnLst>
                          </p:cTn>
                        </p:par>
                        <p:par>
                          <p:cTn id="209" fill="hold">
                            <p:stCondLst>
                              <p:cond delay="5500"/>
                            </p:stCondLst>
                            <p:childTnLst>
                              <p:par>
                                <p:cTn id="210" presetID="58" presetClass="entr" presetSubtype="0" accel="100000" fill="hold" nodeType="afterEffect">
                                  <p:stCondLst>
                                    <p:cond delay="1000"/>
                                  </p:stCondLst>
                                  <p:childTnLst>
                                    <p:set>
                                      <p:cBhvr>
                                        <p:cTn id="211" dur="1" fill="hold">
                                          <p:stCondLst>
                                            <p:cond delay="0"/>
                                          </p:stCondLst>
                                        </p:cTn>
                                        <p:tgtEl>
                                          <p:spTgt spid="17">
                                            <p:txEl>
                                              <p:pRg st="3" end="3"/>
                                            </p:txEl>
                                          </p:spTgt>
                                        </p:tgtEl>
                                        <p:attrNameLst>
                                          <p:attrName>style.visibility</p:attrName>
                                        </p:attrNameLst>
                                      </p:cBhvr>
                                      <p:to>
                                        <p:strVal val="visible"/>
                                      </p:to>
                                    </p:set>
                                    <p:anim calcmode="lin" valueType="num">
                                      <p:cBhvr>
                                        <p:cTn id="212" dur="500" fill="hold"/>
                                        <p:tgtEl>
                                          <p:spTgt spid="17">
                                            <p:txEl>
                                              <p:pRg st="3" end="3"/>
                                            </p:txEl>
                                          </p:spTgt>
                                        </p:tgtEl>
                                        <p:attrNameLst>
                                          <p:attrName>ppt_w</p:attrName>
                                        </p:attrNameLst>
                                      </p:cBhvr>
                                      <p:tavLst>
                                        <p:tav tm="0">
                                          <p:val>
                                            <p:strVal val="#ppt_w*2.5"/>
                                          </p:val>
                                        </p:tav>
                                        <p:tav tm="100000">
                                          <p:val>
                                            <p:strVal val="#ppt_w"/>
                                          </p:val>
                                        </p:tav>
                                      </p:tavLst>
                                    </p:anim>
                                    <p:anim calcmode="lin" valueType="num">
                                      <p:cBhvr>
                                        <p:cTn id="213" dur="500" fill="hold"/>
                                        <p:tgtEl>
                                          <p:spTgt spid="17">
                                            <p:txEl>
                                              <p:pRg st="3" end="3"/>
                                            </p:txEl>
                                          </p:spTgt>
                                        </p:tgtEl>
                                        <p:attrNameLst>
                                          <p:attrName>ppt_h</p:attrName>
                                        </p:attrNameLst>
                                      </p:cBhvr>
                                      <p:tavLst>
                                        <p:tav tm="0">
                                          <p:val>
                                            <p:strVal val="#ppt_h*0.01"/>
                                          </p:val>
                                        </p:tav>
                                        <p:tav tm="100000">
                                          <p:val>
                                            <p:strVal val="#ppt_h"/>
                                          </p:val>
                                        </p:tav>
                                      </p:tavLst>
                                    </p:anim>
                                    <p:anim calcmode="lin" valueType="num">
                                      <p:cBhvr>
                                        <p:cTn id="214"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15" dur="500" fill="hold"/>
                                        <p:tgtEl>
                                          <p:spTgt spid="17">
                                            <p:txEl>
                                              <p:pRg st="3" end="3"/>
                                            </p:txEl>
                                          </p:spTgt>
                                        </p:tgtEl>
                                        <p:attrNameLst>
                                          <p:attrName>ppt_y</p:attrName>
                                        </p:attrNameLst>
                                      </p:cBhvr>
                                      <p:tavLst>
                                        <p:tav tm="0">
                                          <p:val>
                                            <p:strVal val="#ppt_h+1"/>
                                          </p:val>
                                        </p:tav>
                                        <p:tav tm="100000">
                                          <p:val>
                                            <p:strVal val="#ppt_y"/>
                                          </p:val>
                                        </p:tav>
                                      </p:tavLst>
                                    </p:anim>
                                    <p:animEffect transition="in" filter="fade">
                                      <p:cBhvr>
                                        <p:cTn id="216"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P spid="11" grpId="0"/>
      <p:bldP spid="11" grpId="1"/>
      <p:bldP spid="14" grpId="0"/>
      <p:bldP spid="14" grpId="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EDUCATION\BIODIESEL PIC\010709-2.jpg"/>
          <p:cNvPicPr>
            <a:picLocks noChangeAspect="1" noChangeArrowheads="1"/>
          </p:cNvPicPr>
          <p:nvPr/>
        </p:nvPicPr>
        <p:blipFill>
          <a:blip r:embed="rId2">
            <a:lum bright="46000" contrast="1000"/>
          </a:blip>
          <a:srcRect/>
          <a:stretch>
            <a:fillRect/>
          </a:stretch>
        </p:blipFill>
        <p:spPr bwMode="auto">
          <a:xfrm>
            <a:off x="0" y="0"/>
            <a:ext cx="9144000" cy="5715000"/>
          </a:xfrm>
          <a:prstGeom prst="rect">
            <a:avLst/>
          </a:prstGeom>
          <a:noFill/>
        </p:spPr>
      </p:pic>
      <p:sp>
        <p:nvSpPr>
          <p:cNvPr id="5" name="Rectangle 4"/>
          <p:cNvSpPr/>
          <p:nvPr/>
        </p:nvSpPr>
        <p:spPr>
          <a:xfrm>
            <a:off x="457200" y="468004"/>
            <a:ext cx="3463833" cy="584775"/>
          </a:xfrm>
          <a:prstGeom prst="rect">
            <a:avLst/>
          </a:prstGeom>
          <a:noFill/>
        </p:spPr>
        <p:txBody>
          <a:bodyPr wrap="none" lIns="91440" tIns="45720" rIns="91440" bIns="45720">
            <a:spAutoFit/>
          </a:bodyPr>
          <a:lstStyle/>
          <a:p>
            <a:pPr algn="ctr"/>
            <a:r>
              <a:rPr lang="en-US" sz="32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rPr>
              <a:t>IMPACT OF BIODIESEL</a:t>
            </a:r>
            <a:endParaRPr lang="en-US" sz="32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nard MT Condensed" pitchFamily="18" charset="0"/>
            </a:endParaRPr>
          </a:p>
        </p:txBody>
      </p:sp>
      <p:sp>
        <p:nvSpPr>
          <p:cNvPr id="8" name="TextBox 7"/>
          <p:cNvSpPr txBox="1"/>
          <p:nvPr/>
        </p:nvSpPr>
        <p:spPr>
          <a:xfrm>
            <a:off x="457200" y="1333500"/>
            <a:ext cx="3749040" cy="313932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Economies of worldwide petroleum industry, impacts on US (trade deficits, military obligations, etc.)</a:t>
            </a:r>
          </a:p>
          <a:p>
            <a:pPr>
              <a:buFont typeface="Wingdings" pitchFamily="2" charset="2"/>
              <a:buChar char="Ø"/>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Co-product economies (co-products of feed-stocks (i.e. soy meal) and processing (glycerin).</a:t>
            </a:r>
          </a:p>
          <a:p>
            <a:pPr>
              <a:buFont typeface="Wingdings" pitchFamily="2" charset="2"/>
              <a:buChar char="Ø"/>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a:p>
            <a:pPr>
              <a:buFont typeface="Wingdings" pitchFamily="2" charset="2"/>
              <a:buChar char="Ø"/>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rPr>
              <a:t> Economic incentives for greater fuel efficiency and alternative fuel use.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nard MT Condensed" pitchFamily="18" charset="0"/>
            </a:endParaRPr>
          </a:p>
        </p:txBody>
      </p:sp>
      <p:graphicFrame>
        <p:nvGraphicFramePr>
          <p:cNvPr id="9" name="Table 8"/>
          <p:cNvGraphicFramePr>
            <a:graphicFrameLocks noGrp="1"/>
          </p:cNvGraphicFramePr>
          <p:nvPr/>
        </p:nvGraphicFramePr>
        <p:xfrm>
          <a:off x="4267200" y="571500"/>
          <a:ext cx="4648200" cy="4770120"/>
        </p:xfrm>
        <a:graphic>
          <a:graphicData uri="http://schemas.openxmlformats.org/drawingml/2006/table">
            <a:tbl>
              <a:tblPr/>
              <a:tblGrid>
                <a:gridCol w="2743200"/>
                <a:gridCol w="19050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Technological Readiness</a:t>
                      </a:r>
                      <a:r>
                        <a:rPr kumimoji="0" lang="en-US" sz="1200" b="0" i="0" u="none" strike="noStrike" cap="none" normalizeH="0" baseline="0" dirty="0" smtClean="0">
                          <a:ln>
                            <a:noFill/>
                          </a:ln>
                          <a:solidFill>
                            <a:schemeClr val="tx1"/>
                          </a:solidFill>
                          <a:effectLst/>
                          <a:latin typeface="Bernard MT Condensed" pitchFamily="18" charset="0"/>
                        </a:rPr>
                        <a:t> </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Can be used in existing diesel engines, which have already been in use for 100 years</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Fuel Distribution System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Can be distributed with existing filling stations with no changes.</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Fossil Energy Balance [higher is better]</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3.2 units (soy)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4.3 units (rapeseed)      </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Large scale fuel development cost analysis </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For an estimated $169</a:t>
                      </a:r>
                      <a:r>
                        <a:rPr kumimoji="0" lang="en-US" sz="1200" b="0" i="0" u="none" strike="noStrike" cap="none" normalizeH="0" baseline="30000" dirty="0" smtClean="0">
                          <a:ln>
                            <a:noFill/>
                          </a:ln>
                          <a:solidFill>
                            <a:schemeClr val="tx1"/>
                          </a:solidFill>
                          <a:effectLst/>
                          <a:latin typeface="Bernard MT Condensed" pitchFamily="18" charset="0"/>
                          <a:cs typeface="Times New Roman" pitchFamily="18" charset="0"/>
                        </a:rPr>
                        <a:t> </a:t>
                      </a: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billion, enough algae farms could be built to completely replace petroleum transportation fuels with biodiesel</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87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Safety</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Flash point over 300</a:t>
                      </a: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sym typeface="Symbol" pitchFamily="18" charset="2"/>
                        </a:rPr>
                        <a:t></a:t>
                      </a: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F (considered “not flammable”)</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Time scale for wide scale use</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5-15 years</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Cost of engines</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Comparable to existing vehicles</a:t>
                      </a:r>
                      <a:endParaRPr kumimoji="0" lang="en-US" sz="1200" b="0" i="0" u="none" strike="noStrike" cap="none" normalizeH="0" baseline="0" dirty="0" smtClean="0">
                        <a:ln>
                          <a:noFill/>
                        </a:ln>
                        <a:solidFill>
                          <a:schemeClr val="tx1"/>
                        </a:solidFill>
                        <a:effectLst/>
                        <a:latin typeface="Bernard MT Condensed" pitchFamily="18"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Tank capacity required for 1,000 mile range in conventional sedan</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Bernard MT Condensed" pitchFamily="18" charset="0"/>
                          <a:cs typeface="Times New Roman" pitchFamily="18" charset="0"/>
                        </a:rPr>
                        <a:t>20 gallons</a:t>
                      </a:r>
                      <a:r>
                        <a:rPr kumimoji="0" lang="en-US" sz="1200" b="0" i="0" u="none" strike="noStrike" cap="none" normalizeH="0" baseline="0" dirty="0" smtClean="0">
                          <a:ln>
                            <a:noFill/>
                          </a:ln>
                          <a:solidFill>
                            <a:schemeClr val="tx1"/>
                          </a:solidFill>
                          <a:effectLst/>
                          <a:latin typeface="Bernard MT Condensed" pitchFamily="18" charset="0"/>
                        </a:rPr>
                        <a:t> </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8">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8">
                                            <p:txEl>
                                              <p:pRg st="0" end="0"/>
                                            </p:txEl>
                                          </p:spTgt>
                                        </p:tgtEl>
                                      </p:cBhvr>
                                    </p:animEffect>
                                  </p:childTnLst>
                                </p:cTn>
                              </p:par>
                            </p:childTnLst>
                          </p:cTn>
                        </p:par>
                        <p:par>
                          <p:cTn id="12" fill="hold">
                            <p:stCondLst>
                              <p:cond delay="500"/>
                            </p:stCondLst>
                            <p:childTnLst>
                              <p:par>
                                <p:cTn id="13" presetID="58" presetClass="entr" presetSubtype="0" accel="100000" fill="hold" nodeType="afterEffect">
                                  <p:stCondLst>
                                    <p:cond delay="100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p:cTn id="15" dur="500" fill="hold"/>
                                        <p:tgtEl>
                                          <p:spTgt spid="8">
                                            <p:txEl>
                                              <p:pRg st="2" end="2"/>
                                            </p:txEl>
                                          </p:spTgt>
                                        </p:tgtEl>
                                        <p:attrNameLst>
                                          <p:attrName>ppt_w</p:attrName>
                                        </p:attrNameLst>
                                      </p:cBhvr>
                                      <p:tavLst>
                                        <p:tav tm="0">
                                          <p:val>
                                            <p:strVal val="#ppt_w*2.5"/>
                                          </p:val>
                                        </p:tav>
                                        <p:tav tm="100000">
                                          <p:val>
                                            <p:strVal val="#ppt_w"/>
                                          </p:val>
                                        </p:tav>
                                      </p:tavLst>
                                    </p:anim>
                                    <p:anim calcmode="lin" valueType="num">
                                      <p:cBhvr>
                                        <p:cTn id="16" dur="500" fill="hold"/>
                                        <p:tgtEl>
                                          <p:spTgt spid="8">
                                            <p:txEl>
                                              <p:pRg st="2" end="2"/>
                                            </p:txEl>
                                          </p:spTgt>
                                        </p:tgtEl>
                                        <p:attrNameLst>
                                          <p:attrName>ppt_h</p:attrName>
                                        </p:attrNameLst>
                                      </p:cBhvr>
                                      <p:tavLst>
                                        <p:tav tm="0">
                                          <p:val>
                                            <p:strVal val="#ppt_h*0.01"/>
                                          </p:val>
                                        </p:tav>
                                        <p:tav tm="100000">
                                          <p:val>
                                            <p:strVal val="#ppt_h"/>
                                          </p:val>
                                        </p:tav>
                                      </p:tavLst>
                                    </p:anim>
                                    <p:anim calcmode="lin" valueType="num">
                                      <p:cBhvr>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8">
                                            <p:txEl>
                                              <p:pRg st="2" end="2"/>
                                            </p:txEl>
                                          </p:spTgt>
                                        </p:tgtEl>
                                        <p:attrNameLst>
                                          <p:attrName>ppt_y</p:attrName>
                                        </p:attrNameLst>
                                      </p:cBhvr>
                                      <p:tavLst>
                                        <p:tav tm="0">
                                          <p:val>
                                            <p:strVal val="#ppt_h+1"/>
                                          </p:val>
                                        </p:tav>
                                        <p:tav tm="100000">
                                          <p:val>
                                            <p:strVal val="#ppt_y"/>
                                          </p:val>
                                        </p:tav>
                                      </p:tavLst>
                                    </p:anim>
                                    <p:animEffect transition="in" filter="fade">
                                      <p:cBhvr>
                                        <p:cTn id="19" dur="500"/>
                                        <p:tgtEl>
                                          <p:spTgt spid="8">
                                            <p:txEl>
                                              <p:pRg st="2" end="2"/>
                                            </p:txEl>
                                          </p:spTgt>
                                        </p:tgtEl>
                                      </p:cBhvr>
                                    </p:animEffect>
                                  </p:childTnLst>
                                </p:cTn>
                              </p:par>
                            </p:childTnLst>
                          </p:cTn>
                        </p:par>
                        <p:par>
                          <p:cTn id="20" fill="hold">
                            <p:stCondLst>
                              <p:cond delay="2000"/>
                            </p:stCondLst>
                            <p:childTnLst>
                              <p:par>
                                <p:cTn id="21" presetID="58" presetClass="entr" presetSubtype="0" accel="100000" fill="hold" nodeType="afterEffect">
                                  <p:stCondLst>
                                    <p:cond delay="100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p:cTn id="23" dur="500" fill="hold"/>
                                        <p:tgtEl>
                                          <p:spTgt spid="8">
                                            <p:txEl>
                                              <p:pRg st="4" end="4"/>
                                            </p:txEl>
                                          </p:spTgt>
                                        </p:tgtEl>
                                        <p:attrNameLst>
                                          <p:attrName>ppt_w</p:attrName>
                                        </p:attrNameLst>
                                      </p:cBhvr>
                                      <p:tavLst>
                                        <p:tav tm="0">
                                          <p:val>
                                            <p:strVal val="#ppt_w*2.5"/>
                                          </p:val>
                                        </p:tav>
                                        <p:tav tm="100000">
                                          <p:val>
                                            <p:strVal val="#ppt_w"/>
                                          </p:val>
                                        </p:tav>
                                      </p:tavLst>
                                    </p:anim>
                                    <p:anim calcmode="lin" valueType="num">
                                      <p:cBhvr>
                                        <p:cTn id="24" dur="500" fill="hold"/>
                                        <p:tgtEl>
                                          <p:spTgt spid="8">
                                            <p:txEl>
                                              <p:pRg st="4" end="4"/>
                                            </p:txEl>
                                          </p:spTgt>
                                        </p:tgtEl>
                                        <p:attrNameLst>
                                          <p:attrName>ppt_h</p:attrName>
                                        </p:attrNameLst>
                                      </p:cBhvr>
                                      <p:tavLst>
                                        <p:tav tm="0">
                                          <p:val>
                                            <p:strVal val="#ppt_h*0.01"/>
                                          </p:val>
                                        </p:tav>
                                        <p:tav tm="100000">
                                          <p:val>
                                            <p:strVal val="#ppt_h"/>
                                          </p:val>
                                        </p:tav>
                                      </p:tavLst>
                                    </p:anim>
                                    <p:anim calcmode="lin" valueType="num">
                                      <p:cBhvr>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4" end="4"/>
                                            </p:txEl>
                                          </p:spTgt>
                                        </p:tgtEl>
                                        <p:attrNameLst>
                                          <p:attrName>ppt_y</p:attrName>
                                        </p:attrNameLst>
                                      </p:cBhvr>
                                      <p:tavLst>
                                        <p:tav tm="0">
                                          <p:val>
                                            <p:strVal val="#ppt_h+1"/>
                                          </p:val>
                                        </p:tav>
                                        <p:tav tm="100000">
                                          <p:val>
                                            <p:strVal val="#ppt_y"/>
                                          </p:val>
                                        </p:tav>
                                      </p:tavLst>
                                    </p:anim>
                                    <p:animEffect transition="in" filter="fade">
                                      <p:cBhvr>
                                        <p:cTn id="27" dur="500"/>
                                        <p:tgtEl>
                                          <p:spTgt spid="8">
                                            <p:txEl>
                                              <p:pRg st="4" end="4"/>
                                            </p:txEl>
                                          </p:spTgt>
                                        </p:tgtEl>
                                      </p:cBhvr>
                                    </p:animEffect>
                                  </p:childTnLst>
                                </p:cTn>
                              </p:par>
                            </p:childTnLst>
                          </p:cTn>
                        </p:par>
                        <p:par>
                          <p:cTn id="28" fill="hold">
                            <p:stCondLst>
                              <p:cond delay="3500"/>
                            </p:stCondLst>
                            <p:childTnLst>
                              <p:par>
                                <p:cTn id="29" presetID="23" presetClass="entr" presetSubtype="16" fill="hold" nodeType="afterEffect">
                                  <p:stCondLst>
                                    <p:cond delay="10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2040</TotalTime>
  <Words>1746</Words>
  <Application>Microsoft Office PowerPoint</Application>
  <PresentationFormat>On-screen Show (16:10)</PresentationFormat>
  <Paragraphs>290</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DarkOS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DarkUser</dc:creator>
  <cp:lastModifiedBy>PINAKI DEY</cp:lastModifiedBy>
  <cp:revision>207</cp:revision>
  <dcterms:created xsi:type="dcterms:W3CDTF">2010-11-05T17:26:05Z</dcterms:created>
  <dcterms:modified xsi:type="dcterms:W3CDTF">2010-11-09T18:54:38Z</dcterms:modified>
</cp:coreProperties>
</file>