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heme/themeOverride7.xml" ContentType="application/vnd.openxmlformats-officedocument.themeOverride+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Override8.xml" ContentType="application/vnd.openxmlformats-officedocument.themeOverride+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 id="2147483690" r:id="rId2"/>
    <p:sldMasterId id="2147483703" r:id="rId3"/>
    <p:sldMasterId id="2147483715" r:id="rId4"/>
    <p:sldMasterId id="2147483728" r:id="rId5"/>
    <p:sldMasterId id="2147483741" r:id="rId6"/>
    <p:sldMasterId id="2147483754" r:id="rId7"/>
    <p:sldMasterId id="2147483766" r:id="rId8"/>
  </p:sldMasterIdLst>
  <p:notesMasterIdLst>
    <p:notesMasterId r:id="rId39"/>
  </p:notesMasterIdLst>
  <p:sldIdLst>
    <p:sldId id="256" r:id="rId9"/>
    <p:sldId id="290" r:id="rId10"/>
    <p:sldId id="301" r:id="rId11"/>
    <p:sldId id="302" r:id="rId12"/>
    <p:sldId id="291" r:id="rId13"/>
    <p:sldId id="293" r:id="rId14"/>
    <p:sldId id="294" r:id="rId15"/>
    <p:sldId id="295" r:id="rId16"/>
    <p:sldId id="296" r:id="rId17"/>
    <p:sldId id="280" r:id="rId18"/>
    <p:sldId id="263" r:id="rId19"/>
    <p:sldId id="298" r:id="rId20"/>
    <p:sldId id="265" r:id="rId21"/>
    <p:sldId id="260" r:id="rId22"/>
    <p:sldId id="273" r:id="rId23"/>
    <p:sldId id="274" r:id="rId24"/>
    <p:sldId id="275" r:id="rId25"/>
    <p:sldId id="266" r:id="rId26"/>
    <p:sldId id="267" r:id="rId27"/>
    <p:sldId id="285" r:id="rId28"/>
    <p:sldId id="286" r:id="rId29"/>
    <p:sldId id="287" r:id="rId30"/>
    <p:sldId id="300" r:id="rId31"/>
    <p:sldId id="288" r:id="rId32"/>
    <p:sldId id="289" r:id="rId33"/>
    <p:sldId id="281" r:id="rId34"/>
    <p:sldId id="299" r:id="rId35"/>
    <p:sldId id="283" r:id="rId36"/>
    <p:sldId id="284" r:id="rId37"/>
    <p:sldId id="271" r:id="rId3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0C0C0"/>
    <a:srgbClr val="C2C2C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84893" autoAdjust="0"/>
  </p:normalViewPr>
  <p:slideViewPr>
    <p:cSldViewPr>
      <p:cViewPr varScale="1">
        <p:scale>
          <a:sx n="64" d="100"/>
          <a:sy n="64" d="100"/>
        </p:scale>
        <p:origin x="-107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GB"/>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GB"/>
          </a:p>
        </p:txBody>
      </p:sp>
      <p:sp>
        <p:nvSpPr>
          <p:cNvPr id="798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GB"/>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56A8F32-10D2-4946-AF0D-94D6050931F9}"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39CDB31-3167-40E8-8619-C9EC66FCAF38}" type="slidenum">
              <a:rPr lang="en-GB"/>
              <a:pPr/>
              <a:t>1</a:t>
            </a:fld>
            <a:endParaRPr lang="en-GB"/>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933144F-4612-4659-B369-908C6C96E9B7}" type="slidenum">
              <a:rPr lang="en-GB"/>
              <a:pPr/>
              <a:t>13</a:t>
            </a:fld>
            <a:endParaRPr lang="en-GB"/>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r>
              <a:rPr lang="en-GB" smtClean="0"/>
              <a:t>-- the structure, function and interdependence of parts of a complex system is often most easily understood by studying anomalies of that complex system. Thus, traffic flow can be understood by studying traffic jams. The mechanism of the organelle trafficking in cells can be understood by studying mutants where parts of this mechanism are selectively destroyed, as in this C elegans worm. </a:t>
            </a:r>
          </a:p>
          <a:p>
            <a:pPr eaLnBrk="1" hangingPunct="1"/>
            <a:r>
              <a:rPr lang="en-US" smtClean="0"/>
              <a:t>The Brain is the most complex system we know of now. Thus, one of the best ways of studying brain function (and so has been the case, historically), is to study exceptions—and this would mean behavioral oddities—like addiction. </a:t>
            </a:r>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7529DDB2-98AA-455C-A379-60E49F7B4817}" type="slidenum">
              <a:rPr lang="en-GB"/>
              <a:pPr/>
              <a:t>14</a:t>
            </a:fld>
            <a:endParaRPr lang="en-GB"/>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en-US" smtClean="0"/>
              <a:t>Let us now look at a small part of this complex system: more specifically, the circuitry controlling goal directed behavior. Let’s define motivated or goal-directed behavior as a sequence of routines activated by the environment, that leads to a directed behavioral output. Our next task is identifying neural circuits or components of the brain responsible for motivated behavior. We do this by two ways: first, we look for parts of the brain that we know are responsible for determining the importance or “salience” of the signals it processes. We then look for neural circuits that initiate the appropriate specific behavioral response. While we do understand how the first mechanism occurs, we still don’t understand how a SPECIFIC behavior is called by the circuits. </a:t>
            </a:r>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152FA6F1-E5FD-4C71-B347-50355A8BF7B9}" type="slidenum">
              <a:rPr lang="en-GB"/>
              <a:pPr/>
              <a:t>16</a:t>
            </a:fld>
            <a:endParaRPr lang="en-GB"/>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r>
              <a:rPr lang="en-US" smtClean="0"/>
              <a:t>Thus, should the event re occur, the efficiency of eliciting adaptive behavior should increase. </a:t>
            </a:r>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BC93C66-4203-4FF0-88D9-7777D99EEBEE}" type="slidenum">
              <a:rPr lang="en-GB"/>
              <a:pPr/>
              <a:t>18</a:t>
            </a:fld>
            <a:endParaRPr lang="en-GB"/>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GB" smtClean="0"/>
              <a:t>-- addiction is one such disruption to study the ultimate complex system, the brain.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249955E-22EE-4862-A296-2A29AE371E78}" type="slidenum">
              <a:rPr lang="en-GB"/>
              <a:pPr/>
              <a:t>19</a:t>
            </a:fld>
            <a:endParaRPr lang="en-GB"/>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smtClean="0"/>
              <a:t>srinivas</a:t>
            </a:r>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771D6F42-39FD-4FCB-9285-1F686C334937}" type="slidenum">
              <a:rPr lang="en-GB"/>
              <a:pPr/>
              <a:t>26</a:t>
            </a:fld>
            <a:endParaRPr lang="en-GB"/>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GB" smtClean="0"/>
              <a:t>The role of dopamine in addiction is now</a:t>
            </a:r>
          </a:p>
          <a:p>
            <a:pPr eaLnBrk="1" hangingPunct="1"/>
            <a:r>
              <a:rPr lang="en-GB" smtClean="0"/>
              <a:t>recognised as critical in anticipation and</a:t>
            </a:r>
          </a:p>
          <a:p>
            <a:pPr eaLnBrk="1" hangingPunct="1"/>
            <a:r>
              <a:rPr lang="en-GB" smtClean="0"/>
              <a:t>withdrawal as well. In an elegant series of</a:t>
            </a:r>
          </a:p>
          <a:p>
            <a:pPr eaLnBrk="1" hangingPunct="1"/>
            <a:r>
              <a:rPr lang="en-GB" smtClean="0"/>
              <a:t>experiments, Schultz (2001) found that in</a:t>
            </a:r>
          </a:p>
          <a:p>
            <a:pPr eaLnBrk="1" hangingPunct="1"/>
            <a:r>
              <a:rPr lang="en-GB" smtClean="0"/>
              <a:t>primates trained to associate a cue with a</a:t>
            </a:r>
          </a:p>
          <a:p>
            <a:pPr eaLnBrk="1" hangingPunct="1"/>
            <a:r>
              <a:rPr lang="en-GB" smtClean="0"/>
              <a:t>pleasurable experience (food), increased</a:t>
            </a:r>
          </a:p>
          <a:p>
            <a:pPr eaLnBrk="1" hangingPunct="1"/>
            <a:r>
              <a:rPr lang="en-GB" smtClean="0"/>
              <a:t>dopaminergic activity was seen in response</a:t>
            </a:r>
          </a:p>
          <a:p>
            <a:pPr eaLnBrk="1" hangingPunct="1"/>
            <a:r>
              <a:rPr lang="en-GB" smtClean="0"/>
              <a:t>to the cue and not to the food. If the food</a:t>
            </a:r>
          </a:p>
          <a:p>
            <a:pPr eaLnBrk="1" hangingPunct="1"/>
            <a:r>
              <a:rPr lang="en-GB" smtClean="0"/>
              <a:t>was not then presented, dopaminergic</a:t>
            </a:r>
          </a:p>
          <a:p>
            <a:pPr eaLnBrk="1" hangingPunct="1"/>
            <a:r>
              <a:rPr lang="en-GB" smtClean="0"/>
              <a:t>function dropped. Reduced dopaminergic</a:t>
            </a:r>
          </a:p>
          <a:p>
            <a:pPr eaLnBrk="1" hangingPunct="1"/>
            <a:r>
              <a:rPr lang="en-GB" smtClean="0"/>
              <a:t>function is thought to be associated with</a:t>
            </a:r>
          </a:p>
          <a:p>
            <a:pPr eaLnBrk="1" hangingPunct="1"/>
            <a:r>
              <a:rPr lang="en-GB" smtClean="0"/>
              <a:t>negative affect (e.g. dysphoria). Thus, an</a:t>
            </a:r>
          </a:p>
          <a:p>
            <a:pPr eaLnBrk="1" hangingPunct="1"/>
            <a:r>
              <a:rPr lang="en-GB" smtClean="0"/>
              <a:t>individual with an addiction may see a</a:t>
            </a:r>
          </a:p>
          <a:p>
            <a:pPr eaLnBrk="1" hangingPunct="1"/>
            <a:r>
              <a:rPr lang="en-GB" smtClean="0"/>
              <a:t>‘cue’ (e.g. a public house, mirror or needle)</a:t>
            </a:r>
          </a:p>
          <a:p>
            <a:pPr eaLnBrk="1" hangingPunct="1"/>
            <a:r>
              <a:rPr lang="en-GB" smtClean="0"/>
              <a:t>and if their drug of choice is not available</a:t>
            </a:r>
          </a:p>
          <a:p>
            <a:pPr eaLnBrk="1" hangingPunct="1"/>
            <a:r>
              <a:rPr lang="en-GB" smtClean="0"/>
              <a:t>may feel dysphoric, which is likely to increase</a:t>
            </a:r>
          </a:p>
          <a:p>
            <a:pPr eaLnBrk="1" hangingPunct="1"/>
            <a:r>
              <a:rPr lang="en-GB" smtClean="0"/>
              <a:t>the drive to obtain the drug.</a:t>
            </a:r>
          </a:p>
          <a:p>
            <a:pPr eaLnBrk="1" hangingPunct="1"/>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6F5BF16-DCA3-4011-A579-372C891E7D4A}" type="slidenum">
              <a:rPr lang="en-GB"/>
              <a:pPr/>
              <a:t>27</a:t>
            </a:fld>
            <a:endParaRPr lang="en-GB"/>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r>
              <a:rPr lang="en-US" smtClean="0"/>
              <a:t>Drug addiction was once viewed exclusively as a moral problem or character defect. Today we understand it to be a chronic, recurring illness with personal and social underpinnings. Drug addiction produces changes in brain chemistry, but treatment can help restore chemical balance and give patients a chance to regain control of their lives. </a:t>
            </a:r>
          </a:p>
          <a:p>
            <a:pPr eaLnBrk="1" hangingPunct="1"/>
            <a:r>
              <a:rPr lang="en-US" smtClean="0"/>
              <a:t>Drug abuse is a major public health problem, and, although there are many treatments of proven efficacy, the majority of patients are not permanently cured, with relapse rates on the order of 70% or more in the first years for the treatment of almost all drugs of addiction.</a:t>
            </a:r>
          </a:p>
          <a:p>
            <a:pPr eaLnBrk="1" hangingPunct="1"/>
            <a:endParaRPr lang="en-US" smtClean="0"/>
          </a:p>
          <a:p>
            <a:pPr eaLnBrk="1" hangingPunct="1"/>
            <a:r>
              <a:rPr lang="en-GB" smtClean="0"/>
              <a:t>The concept that blocking the actions of a drug of addiction will lead to reduced use and dependence is well established for opiates, where the antagonist naltrexone has a long track record</a:t>
            </a:r>
          </a:p>
          <a:p>
            <a:pPr eaLnBrk="1" hangingPunct="1"/>
            <a:endParaRPr lang="en-GB" smtClean="0"/>
          </a:p>
          <a:p>
            <a:pPr eaLnBrk="1" hangingPunct="1"/>
            <a:r>
              <a:rPr lang="en-GB" smtClean="0"/>
              <a:t>An antagonist approach to cocaine has been considered by means of drugs that block its access to the dopamine uptake site (6) and block the actions of the dopamine that is released by cocaine to stimulate receptors, e.g., ecopipam</a:t>
            </a:r>
          </a:p>
          <a:p>
            <a:pPr eaLnBrk="1" hangingPunct="1"/>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6C4B5BDF-9AE5-4433-BC52-4FDCCDD87013}" type="slidenum">
              <a:rPr lang="en-GB"/>
              <a:pPr/>
              <a:t>28</a:t>
            </a:fld>
            <a:endParaRPr lang="en-GB"/>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r>
              <a:rPr lang="en-US" sz="2400" smtClean="0"/>
              <a:t>Because of the pre-eminence of the dopaminergic reward system in addiction, this has been a target for pharmacotherapy, but with mixed results. One strategy, for instance, has been to block the binding of cocaine to the dopamine transporter site (Nutt, 1993). In cocaine addiction, the development of dopaminergic partial agonists at the D3 receptor currently holds some promise.</a:t>
            </a:r>
          </a:p>
          <a:p>
            <a:pPr eaLnBrk="1" hangingPunct="1"/>
            <a:endParaRPr lang="en-US" sz="2400" smtClean="0"/>
          </a:p>
          <a:p>
            <a:pPr eaLnBrk="1" hangingPunct="1"/>
            <a:r>
              <a:rPr lang="en-US" sz="2400" smtClean="0"/>
              <a:t>Refer back to fact that we mentioned chemical similarity of addictive drug. Indole ring hypothesis. Now discredited. </a:t>
            </a:r>
            <a:endParaRPr lang="en-GB" sz="2400" smtClean="0"/>
          </a:p>
          <a:p>
            <a:pPr eaLnBrk="1" hangingPunct="1"/>
            <a:endParaRPr lang="en-GB" sz="24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58AE477F-98DD-455C-AB42-31F521B69703}" type="slidenum">
              <a:rPr lang="en-GB"/>
              <a:pPr/>
              <a:t>29</a:t>
            </a:fld>
            <a:endParaRPr lang="en-GB"/>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lnSpc>
                <a:spcPct val="80000"/>
              </a:lnSpc>
            </a:pPr>
            <a:r>
              <a:rPr lang="en-US" sz="1000" smtClean="0"/>
              <a:t>How</a:t>
            </a:r>
          </a:p>
          <a:p>
            <a:pPr eaLnBrk="1" hangingPunct="1">
              <a:lnSpc>
                <a:spcPct val="80000"/>
              </a:lnSpc>
            </a:pPr>
            <a:r>
              <a:rPr lang="en-US" sz="1000" smtClean="0"/>
              <a:t>acamprosate achieves its therapeutic effect</a:t>
            </a:r>
          </a:p>
          <a:p>
            <a:pPr eaLnBrk="1" hangingPunct="1">
              <a:lnSpc>
                <a:spcPct val="80000"/>
              </a:lnSpc>
            </a:pPr>
            <a:r>
              <a:rPr lang="en-US" sz="1000" smtClean="0"/>
              <a:t>has not yet been fully characterised; it</a:t>
            </a:r>
          </a:p>
          <a:p>
            <a:pPr eaLnBrk="1" hangingPunct="1">
              <a:lnSpc>
                <a:spcPct val="80000"/>
              </a:lnSpc>
            </a:pPr>
            <a:r>
              <a:rPr lang="en-US" sz="1000" smtClean="0"/>
              <a:t>antagonises the NMDA receptor (possibly</a:t>
            </a:r>
          </a:p>
          <a:p>
            <a:pPr eaLnBrk="1" hangingPunct="1">
              <a:lnSpc>
                <a:spcPct val="80000"/>
              </a:lnSpc>
            </a:pPr>
            <a:r>
              <a:rPr lang="en-US" sz="1000" smtClean="0"/>
              <a:t>through the polyamine site). Acamprosate</a:t>
            </a:r>
          </a:p>
          <a:p>
            <a:pPr eaLnBrk="1" hangingPunct="1">
              <a:lnSpc>
                <a:spcPct val="80000"/>
              </a:lnSpc>
            </a:pPr>
            <a:r>
              <a:rPr lang="en-US" sz="1000" smtClean="0"/>
              <a:t>also reduces glutamate levels and may be</a:t>
            </a:r>
          </a:p>
          <a:p>
            <a:pPr eaLnBrk="1" hangingPunct="1">
              <a:lnSpc>
                <a:spcPct val="80000"/>
              </a:lnSpc>
            </a:pPr>
            <a:r>
              <a:rPr lang="en-US" sz="1000" smtClean="0"/>
              <a:t>neuroprotective</a:t>
            </a:r>
          </a:p>
          <a:p>
            <a:pPr eaLnBrk="1" hangingPunct="1">
              <a:lnSpc>
                <a:spcPct val="80000"/>
              </a:lnSpc>
            </a:pPr>
            <a:endParaRPr lang="en-US" sz="1000" smtClean="0"/>
          </a:p>
          <a:p>
            <a:pPr eaLnBrk="1" hangingPunct="1">
              <a:lnSpc>
                <a:spcPct val="80000"/>
              </a:lnSpc>
            </a:pPr>
            <a:r>
              <a:rPr lang="en-US" sz="1000" smtClean="0"/>
              <a:t>Methadone (like</a:t>
            </a:r>
          </a:p>
          <a:p>
            <a:pPr eaLnBrk="1" hangingPunct="1">
              <a:lnSpc>
                <a:spcPct val="80000"/>
              </a:lnSpc>
            </a:pPr>
            <a:r>
              <a:rPr lang="en-US" sz="1000" smtClean="0"/>
              <a:t>heroin) is a full agonist at the mu receptor,</a:t>
            </a:r>
          </a:p>
          <a:p>
            <a:pPr eaLnBrk="1" hangingPunct="1">
              <a:lnSpc>
                <a:spcPct val="80000"/>
              </a:lnSpc>
            </a:pPr>
            <a:r>
              <a:rPr lang="en-US" sz="1000" smtClean="0"/>
              <a:t>whereas buprenorphine is a mu partial</a:t>
            </a:r>
          </a:p>
          <a:p>
            <a:pPr eaLnBrk="1" hangingPunct="1">
              <a:lnSpc>
                <a:spcPct val="80000"/>
              </a:lnSpc>
            </a:pPr>
            <a:r>
              <a:rPr lang="en-US" sz="1000" smtClean="0"/>
              <a:t>agonist. Partial agonists give lower levels</a:t>
            </a:r>
          </a:p>
          <a:p>
            <a:pPr eaLnBrk="1" hangingPunct="1">
              <a:lnSpc>
                <a:spcPct val="80000"/>
              </a:lnSpc>
            </a:pPr>
            <a:r>
              <a:rPr lang="en-US" sz="1000" smtClean="0"/>
              <a:t>of response at maximal receptor occupancy.</a:t>
            </a:r>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r>
              <a:rPr lang="en-US" sz="1000" smtClean="0"/>
              <a:t>neuroprotective,</a:t>
            </a:r>
          </a:p>
          <a:p>
            <a:pPr eaLnBrk="1" hangingPunct="1">
              <a:lnSpc>
                <a:spcPct val="80000"/>
              </a:lnSpc>
            </a:pPr>
            <a:r>
              <a:rPr lang="en-US" sz="1000" smtClean="0"/>
              <a:t>apparently by blocking ecstasy uptake into</a:t>
            </a:r>
          </a:p>
          <a:p>
            <a:pPr eaLnBrk="1" hangingPunct="1">
              <a:lnSpc>
                <a:spcPct val="80000"/>
              </a:lnSpc>
            </a:pPr>
            <a:r>
              <a:rPr lang="en-US" sz="1000" smtClean="0"/>
              <a:t>5-HT neurons</a:t>
            </a:r>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endParaRPr lang="en-US" sz="1000" smtClean="0"/>
          </a:p>
          <a:p>
            <a:pPr eaLnBrk="1" hangingPunct="1">
              <a:lnSpc>
                <a:spcPct val="80000"/>
              </a:lnSpc>
            </a:pPr>
            <a:r>
              <a:rPr lang="en-US" sz="1000" smtClean="0"/>
              <a:t>increasing</a:t>
            </a:r>
          </a:p>
          <a:p>
            <a:pPr eaLnBrk="1" hangingPunct="1">
              <a:lnSpc>
                <a:spcPct val="80000"/>
              </a:lnSpc>
            </a:pPr>
            <a:r>
              <a:rPr lang="en-US" sz="1000" smtClean="0"/>
              <a:t>the action of GABA, and so result in greater</a:t>
            </a:r>
          </a:p>
          <a:p>
            <a:pPr eaLnBrk="1" hangingPunct="1">
              <a:lnSpc>
                <a:spcPct val="80000"/>
              </a:lnSpc>
            </a:pPr>
            <a:r>
              <a:rPr lang="en-US" sz="1000" smtClean="0"/>
              <a:t>inhibitory activity in the brain</a:t>
            </a:r>
          </a:p>
          <a:p>
            <a:pPr eaLnBrk="1" hangingPunct="1">
              <a:lnSpc>
                <a:spcPct val="80000"/>
              </a:lnSpc>
            </a:pPr>
            <a:endParaRPr lang="en-US" sz="10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0586DC0-59AB-45B4-A81A-B122319D82EE}" type="slidenum">
              <a:rPr lang="en-GB"/>
              <a:pPr/>
              <a:t>2</a:t>
            </a:fld>
            <a:endParaRPr lang="en-GB"/>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16FDCEE-6327-4D0B-921B-3420296EC583}" type="slidenum">
              <a:rPr lang="en-GB"/>
              <a:pPr/>
              <a:t>3</a:t>
            </a:fld>
            <a:endParaRPr lang="en-GB"/>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t>Substance dependence or addiction is a chronologically relapsing disorder that is characterised by a compulsion to seek and take a drug (loss of control in limiting intake), and an impairment in social and occupational function.  </a:t>
            </a:r>
          </a:p>
          <a:p>
            <a:pPr eaLnBrk="1" hangingPunct="1"/>
            <a:r>
              <a:rPr lang="en-IN" smtClean="0"/>
              <a:t>Impulse control disorders are characterized by an increasing sense of tension or arousal before committing an impulsive</a:t>
            </a:r>
          </a:p>
          <a:p>
            <a:pPr eaLnBrk="1" hangingPunct="1"/>
            <a:r>
              <a:rPr lang="en-IN" smtClean="0"/>
              <a:t>act, pleasure, gratification or relief at the time of committing the act, and possibly regret, self-reproach or guilt following</a:t>
            </a:r>
          </a:p>
          <a:p>
            <a:pPr eaLnBrk="1" hangingPunct="1"/>
            <a:r>
              <a:rPr lang="en-IN" smtClean="0"/>
              <a:t>the act [8]. In contrast, compulsive disorders are characterized by anxiety and stress before committing a compulsive</a:t>
            </a:r>
          </a:p>
          <a:p>
            <a:pPr eaLnBrk="1" hangingPunct="1"/>
            <a:r>
              <a:rPr lang="en-IN" smtClean="0"/>
              <a:t>repetitive behavior, and relief from the stress by performing the compulsive behavior. As an individual moves from an</a:t>
            </a:r>
          </a:p>
          <a:p>
            <a:pPr eaLnBrk="1" hangingPunct="1"/>
            <a:r>
              <a:rPr lang="en-IN" smtClean="0"/>
              <a:t>impulsive disorder to a compulsive disorder there is a shift from positive reinforcement driving the motivated behavior</a:t>
            </a:r>
          </a:p>
          <a:p>
            <a:pPr eaLnBrk="1" hangingPunct="1"/>
            <a:r>
              <a:rPr lang="en-IN" smtClean="0"/>
              <a:t>to negative reinforcement driving the motivated behavior.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C2C5AEF-676C-4733-B98B-33C1DD7C04E0}" type="slidenum">
              <a:rPr lang="en-GB"/>
              <a:pPr/>
              <a:t>4</a:t>
            </a:fld>
            <a:endParaRPr lang="en-GB"/>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E8B5B4E-D6F8-461E-8BE1-62CEFF7A40C3}" type="slidenum">
              <a:rPr lang="en-GB"/>
              <a:pPr/>
              <a:t>6</a:t>
            </a:fld>
            <a:endParaRPr lang="en-GB"/>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We have previously said that emotion is all chemicals. Emotions are caused by signals and messages related between different parts of the brain by different chemicals. These chemicals are called neurotransmitters.</a:t>
            </a:r>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29661C0-477D-4BA1-BA85-05E73C8845B7}" type="slidenum">
              <a:rPr lang="en-GB"/>
              <a:pPr/>
              <a:t>7</a:t>
            </a:fld>
            <a:endParaRPr lang="en-GB"/>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smtClean="0"/>
              <a:t>Remember to point out that there’s a common chemical structure. </a:t>
            </a:r>
            <a:r>
              <a:rPr lang="en-GB" smtClean="0"/>
              <a:t>briefly mention that drugs are addictive because they bind more strongly to neurotransmitter receptors than the neurotransmitters themselves. hint that this might be due to a chemical structural similarity.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E44EFD6-FBBB-439D-9679-BA21BCD3D9A9}" type="slidenum">
              <a:rPr lang="en-GB"/>
              <a:pPr/>
              <a:t>8</a:t>
            </a:fld>
            <a:endParaRPr lang="en-GB"/>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t>Remember to point out that there’s a common chemical structure. </a:t>
            </a:r>
            <a:r>
              <a:rPr lang="en-GB" smtClean="0"/>
              <a:t>briefly mention that drugs are addictive because they bind more strongly to neurotransmitter receptors than the neurotransmitters themselves. hint that this might be due to a chemical structural similarity. </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FA45D2E-E541-4F35-8938-70F282B8B2F6}" type="slidenum">
              <a:rPr lang="en-GB"/>
              <a:pPr/>
              <a:t>10</a:t>
            </a:fld>
            <a:endParaRPr lang="en-GB"/>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r>
              <a:rPr lang="en-US" smtClean="0"/>
              <a:t>Dopamine has the chemical formula C6H3(OH)2-CH2-CH2-NH2. Its chemical name is "4-(2-aminoethyl)benzene-1,2-diol" , providing feelings of enjoyment and reinforcement to motivate a person proactively to perform certain activities by naturally rewarding experiences such as food, sex, some drugs, and neutral stimuli that become associated with them. This theory is often discussed in terms of drugs such as cocaine, nicotine,and amphetamines, which seem to directly or indirectly lead to the increase of dopamine in these areas, and in relation to neurobiological theories of chemical addiction, arguing that these dopamine pathways are pathologically altered in addicted persons.</a:t>
            </a:r>
            <a:endParaRPr lang="en-GB" smtClean="0"/>
          </a:p>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53907938-6CB2-4328-B3B4-0298DD2E12E1}" type="slidenum">
              <a:rPr lang="en-GB"/>
              <a:pPr/>
              <a:t>11</a:t>
            </a:fld>
            <a:endParaRPr lang="en-GB"/>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t>The functioning of the brain isn’t only dependent on the molecules. Brain function, especially specific behavior and memory, is better studied at a different level of organization: at that of neuronal circuits in the brain. </a:t>
            </a:r>
          </a:p>
          <a:p>
            <a:pPr eaLnBrk="1" hangingPunct="1"/>
            <a:endParaRPr lang="en-US" smtClean="0"/>
          </a:p>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D80ED4F-999B-4831-9896-4B88D01C652D}"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50994D5-D912-4A40-B36D-AE769BDF0D7D}"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CA74C1-44E3-4E35-BAFF-854800F5022F}"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smtClean="0"/>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smtClean="0"/>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smtClean="0"/>
            </a:lvl1pPr>
          </a:lstStyle>
          <a:p>
            <a:pPr>
              <a:defRPr/>
            </a:pPr>
            <a:fld id="{B2205DF8-15AE-4772-9653-B99FF6B1BF4F}"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smtClean="0"/>
            </a:lvl1pPr>
          </a:lstStyle>
          <a:p>
            <a:pPr>
              <a:defRPr/>
            </a:pPr>
            <a:endParaRPr lang="en-GB"/>
          </a:p>
        </p:txBody>
      </p:sp>
      <p:sp>
        <p:nvSpPr>
          <p:cNvPr id="7" name="Footer Placeholder 6"/>
          <p:cNvSpPr>
            <a:spLocks noGrp="1"/>
          </p:cNvSpPr>
          <p:nvPr>
            <p:ph type="ftr" sz="quarter" idx="11"/>
          </p:nvPr>
        </p:nvSpPr>
        <p:spPr>
          <a:xfrm>
            <a:off x="3124200" y="6245225"/>
            <a:ext cx="2895600" cy="476250"/>
          </a:xfrm>
        </p:spPr>
        <p:txBody>
          <a:bodyPr/>
          <a:lstStyle>
            <a:lvl1pPr>
              <a:defRPr smtClean="0"/>
            </a:lvl1pPr>
          </a:lstStyle>
          <a:p>
            <a:pPr>
              <a:defRPr/>
            </a:pPr>
            <a:endParaRPr lang="en-GB"/>
          </a:p>
        </p:txBody>
      </p:sp>
      <p:sp>
        <p:nvSpPr>
          <p:cNvPr id="8" name="Slide Number Placeholder 7"/>
          <p:cNvSpPr>
            <a:spLocks noGrp="1"/>
          </p:cNvSpPr>
          <p:nvPr>
            <p:ph type="sldNum" sz="quarter" idx="12"/>
          </p:nvPr>
        </p:nvSpPr>
        <p:spPr>
          <a:xfrm>
            <a:off x="6553200" y="6245225"/>
            <a:ext cx="2133600" cy="476250"/>
          </a:xfrm>
        </p:spPr>
        <p:txBody>
          <a:bodyPr/>
          <a:lstStyle>
            <a:lvl1pPr>
              <a:defRPr smtClean="0"/>
            </a:lvl1pPr>
          </a:lstStyle>
          <a:p>
            <a:pPr>
              <a:defRPr/>
            </a:pPr>
            <a:fld id="{B7665246-46ED-495A-81F8-D3F3FA9B66F8}" type="slidenum">
              <a:rPr lang="en-GB"/>
              <a:pPr>
                <a:defRPr/>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endParaRPr lang="en-GB"/>
          </a:p>
        </p:txBody>
      </p:sp>
      <p:sp>
        <p:nvSpPr>
          <p:cNvPr id="16" name="Footer Placeholder 16"/>
          <p:cNvSpPr>
            <a:spLocks noGrp="1"/>
          </p:cNvSpPr>
          <p:nvPr>
            <p:ph type="ftr" sz="quarter" idx="11"/>
          </p:nvPr>
        </p:nvSpPr>
        <p:spPr/>
        <p:txBody>
          <a:bodyPr/>
          <a:lstStyle>
            <a:lvl1pPr>
              <a:defRPr/>
            </a:lvl1pPr>
          </a:lstStyle>
          <a:p>
            <a:pPr>
              <a:defRPr/>
            </a:pPr>
            <a:endParaRPr lang="en-GB"/>
          </a:p>
        </p:txBody>
      </p:sp>
      <p:sp>
        <p:nvSpPr>
          <p:cNvPr id="17" name="Slide Number Placeholder 28"/>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16AA5031-2FA7-453F-B949-D7839E82F467}"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3B5EE869-58BE-4673-A64C-8E6DEBF2E7F8}"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GB"/>
          </a:p>
        </p:txBody>
      </p:sp>
      <p:sp>
        <p:nvSpPr>
          <p:cNvPr id="16" name="Date Placeholder 3"/>
          <p:cNvSpPr>
            <a:spLocks noGrp="1"/>
          </p:cNvSpPr>
          <p:nvPr>
            <p:ph type="dt" sz="half" idx="11"/>
          </p:nvPr>
        </p:nvSpPr>
        <p:spPr/>
        <p:txBody>
          <a:bodyPr/>
          <a:lstStyle>
            <a:lvl1pPr>
              <a:defRPr/>
            </a:lvl1pPr>
          </a:lstStyle>
          <a:p>
            <a:pPr>
              <a:defRPr/>
            </a:pPr>
            <a:endParaRPr lang="en-GB"/>
          </a:p>
        </p:txBody>
      </p:sp>
      <p:sp>
        <p:nvSpPr>
          <p:cNvPr id="17" name="Slide Number Placeholder 5"/>
          <p:cNvSpPr>
            <a:spLocks noGrp="1"/>
          </p:cNvSpPr>
          <p:nvPr>
            <p:ph type="sldNum" sz="quarter" idx="12"/>
          </p:nvPr>
        </p:nvSpPr>
        <p:spPr>
          <a:xfrm>
            <a:off x="4343400" y="2198688"/>
            <a:ext cx="457200" cy="441325"/>
          </a:xfrm>
        </p:spPr>
        <p:txBody>
          <a:bodyPr/>
          <a:lstStyle>
            <a:lvl1pPr>
              <a:defRPr smtClean="0">
                <a:solidFill>
                  <a:schemeClr val="accent3">
                    <a:shade val="75000"/>
                  </a:schemeClr>
                </a:solidFill>
              </a:defRPr>
            </a:lvl1pPr>
          </a:lstStyle>
          <a:p>
            <a:pPr>
              <a:defRPr/>
            </a:pPr>
            <a:fld id="{C8F7E6A6-7960-488B-AD3E-50582D5E13D0}"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endParaRPr lang="en-GB"/>
          </a:p>
        </p:txBody>
      </p:sp>
      <p:sp>
        <p:nvSpPr>
          <p:cNvPr id="7" name="Footer Placeholder 5"/>
          <p:cNvSpPr>
            <a:spLocks noGrp="1"/>
          </p:cNvSpPr>
          <p:nvPr>
            <p:ph type="ftr" sz="quarter" idx="11"/>
          </p:nvPr>
        </p:nvSpPr>
        <p:spPr/>
        <p:txBody>
          <a:bodyPr/>
          <a:lstStyle>
            <a:lvl1pPr>
              <a:defRPr/>
            </a:lvl1pPr>
          </a:lstStyle>
          <a:p>
            <a:pPr>
              <a:defRPr/>
            </a:pPr>
            <a:endParaRPr lang="en-GB"/>
          </a:p>
        </p:txBody>
      </p:sp>
      <p:sp>
        <p:nvSpPr>
          <p:cNvPr id="8" name="Slide Number Placeholder 6"/>
          <p:cNvSpPr>
            <a:spLocks noGrp="1"/>
          </p:cNvSpPr>
          <p:nvPr>
            <p:ph type="sldNum" sz="quarter" idx="12"/>
          </p:nvPr>
        </p:nvSpPr>
        <p:spPr/>
        <p:txBody>
          <a:bodyPr/>
          <a:lstStyle>
            <a:lvl1pPr>
              <a:defRPr/>
            </a:lvl1pPr>
          </a:lstStyle>
          <a:p>
            <a:pPr>
              <a:defRPr/>
            </a:pPr>
            <a:fld id="{8C2113B4-D5FF-4B91-AE91-EA71B65BEDE3}"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endParaRPr lang="en-GB"/>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GB"/>
          </a:p>
        </p:txBody>
      </p:sp>
      <p:sp>
        <p:nvSpPr>
          <p:cNvPr id="20" name="Slide Number Placeholder 8"/>
          <p:cNvSpPr>
            <a:spLocks noGrp="1"/>
          </p:cNvSpPr>
          <p:nvPr>
            <p:ph type="sldNum" sz="quarter" idx="12"/>
          </p:nvPr>
        </p:nvSpPr>
        <p:spPr>
          <a:xfrm>
            <a:off x="4343400" y="1042988"/>
            <a:ext cx="457200" cy="441325"/>
          </a:xfrm>
        </p:spPr>
        <p:txBody>
          <a:bodyPr/>
          <a:lstStyle>
            <a:lvl1pPr algn="ctr">
              <a:defRPr smtClean="0"/>
            </a:lvl1pPr>
          </a:lstStyle>
          <a:p>
            <a:pPr>
              <a:defRPr/>
            </a:pPr>
            <a:fld id="{45072357-7452-4DB7-9901-2B74E53271AE}"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GB"/>
          </a:p>
        </p:txBody>
      </p:sp>
      <p:sp>
        <p:nvSpPr>
          <p:cNvPr id="4" name="Footer Placeholder 3"/>
          <p:cNvSpPr>
            <a:spLocks noGrp="1"/>
          </p:cNvSpPr>
          <p:nvPr>
            <p:ph type="ftr" sz="quarter" idx="11"/>
          </p:nvPr>
        </p:nvSpPr>
        <p:spPr/>
        <p:txBody>
          <a:bodyPr/>
          <a:lstStyle>
            <a:lvl1pPr>
              <a:defRPr/>
            </a:lvl1pPr>
          </a:lstStyle>
          <a:p>
            <a:pPr>
              <a:defRPr/>
            </a:pPr>
            <a:endParaRPr lang="en-GB"/>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304AB5DB-A7AA-4C81-91A6-201949CAAEF7}"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E4D959B-A8BC-4DC4-8BE5-20092CABA679}" type="slidenum">
              <a:rPr lang="en-GB"/>
              <a:pPr>
                <a:defRPr/>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endParaRPr lang="en-GB"/>
          </a:p>
        </p:txBody>
      </p:sp>
      <p:sp>
        <p:nvSpPr>
          <p:cNvPr id="9" name="Footer Placeholder 2"/>
          <p:cNvSpPr>
            <a:spLocks noGrp="1"/>
          </p:cNvSpPr>
          <p:nvPr>
            <p:ph type="ftr" sz="quarter" idx="11"/>
          </p:nvPr>
        </p:nvSpPr>
        <p:spPr/>
        <p:txBody>
          <a:bodyPr/>
          <a:lstStyle>
            <a:lvl1pPr>
              <a:defRPr/>
            </a:lvl1pPr>
          </a:lstStyle>
          <a:p>
            <a:pPr>
              <a:defRPr/>
            </a:pPr>
            <a:endParaRPr lang="en-GB"/>
          </a:p>
        </p:txBody>
      </p:sp>
      <p:sp>
        <p:nvSpPr>
          <p:cNvPr id="10" name="Slide Number Placeholder 3"/>
          <p:cNvSpPr>
            <a:spLocks noGrp="1"/>
          </p:cNvSpPr>
          <p:nvPr>
            <p:ph type="sldNum" sz="quarter" idx="12"/>
          </p:nvPr>
        </p:nvSpPr>
        <p:spPr>
          <a:xfrm>
            <a:off x="4267200" y="6324600"/>
            <a:ext cx="609600" cy="441325"/>
          </a:xfrm>
        </p:spPr>
        <p:txBody>
          <a:bodyPr/>
          <a:lstStyle>
            <a:lvl1pPr>
              <a:defRPr smtClean="0">
                <a:solidFill>
                  <a:srgbClr val="FFFFFF"/>
                </a:solidFill>
              </a:defRPr>
            </a:lvl1pPr>
          </a:lstStyle>
          <a:p>
            <a:pPr>
              <a:defRPr/>
            </a:pPr>
            <a:fld id="{CD870630-E9C9-4110-8FB7-B23FB9E4F4B3}" type="slidenum">
              <a:rPr lang="en-GB"/>
              <a:pPr>
                <a:defRPr/>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smtClean="0">
                <a:solidFill>
                  <a:schemeClr val="accent3">
                    <a:shade val="75000"/>
                  </a:schemeClr>
                </a:solidFill>
              </a:defRPr>
            </a:lvl1pPr>
          </a:lstStyle>
          <a:p>
            <a:pPr>
              <a:defRPr/>
            </a:pPr>
            <a:fld id="{B216EA47-3014-492F-9B25-CD2F26477591}" type="slidenum">
              <a:rPr lang="en-GB"/>
              <a:pPr>
                <a:defRPr/>
              </a:pPr>
              <a:t>‹#›</a:t>
            </a:fld>
            <a:endParaRPr lang="en-GB"/>
          </a:p>
        </p:txBody>
      </p:sp>
      <p:sp>
        <p:nvSpPr>
          <p:cNvPr id="17" name="Date Placeholder 4"/>
          <p:cNvSpPr>
            <a:spLocks noGrp="1"/>
          </p:cNvSpPr>
          <p:nvPr>
            <p:ph type="dt" sz="half" idx="11"/>
          </p:nvPr>
        </p:nvSpPr>
        <p:spPr/>
        <p:txBody>
          <a:bodyPr/>
          <a:lstStyle>
            <a:lvl1pPr>
              <a:defRPr/>
            </a:lvl1pPr>
          </a:lstStyle>
          <a:p>
            <a:pPr>
              <a:defRPr/>
            </a:pPr>
            <a:endParaRPr lang="en-GB"/>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41AC195D-9ACC-43BA-81A8-6A863BF52D8B}" type="slidenum">
              <a:rPr lang="en-GB"/>
              <a:pPr>
                <a:defRPr/>
              </a:pPr>
              <a:t>‹#›</a:t>
            </a:fld>
            <a:endParaRPr lang="en-GB"/>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endParaRPr lang="en-GB"/>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0D69CBD-3AC2-4517-B1C6-C579BDF8F2F5}" type="slidenum">
              <a:rPr lang="en-GB"/>
              <a:pPr>
                <a:defRPr/>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C922B6C-72B7-486D-BFBA-67CAF7651CFD}" type="slidenum">
              <a:rPr lang="en-GB"/>
              <a:pPr>
                <a:defRPr/>
              </a:pPr>
              <a:t>‹#›</a:t>
            </a:fld>
            <a:endParaRPr lang="en-GB"/>
          </a:p>
        </p:txBody>
      </p:sp>
      <p:sp>
        <p:nvSpPr>
          <p:cNvPr id="14" name="Date Placeholder 3"/>
          <p:cNvSpPr>
            <a:spLocks noGrp="1"/>
          </p:cNvSpPr>
          <p:nvPr>
            <p:ph type="dt" sz="half" idx="11"/>
          </p:nvPr>
        </p:nvSpPr>
        <p:spPr/>
        <p:txBody>
          <a:bodyPr/>
          <a:lstStyle>
            <a:lvl1pPr>
              <a:defRPr/>
            </a:lvl1pPr>
          </a:lstStyle>
          <a:p>
            <a:pPr>
              <a:defRPr/>
            </a:pPr>
            <a:endParaRPr lang="en-GB"/>
          </a:p>
        </p:txBody>
      </p:sp>
      <p:sp>
        <p:nvSpPr>
          <p:cNvPr id="15" name="Footer Placeholder 4"/>
          <p:cNvSpPr>
            <a:spLocks noGrp="1"/>
          </p:cNvSpPr>
          <p:nvPr>
            <p:ph type="ftr" sz="quarter" idx="12"/>
          </p:nvPr>
        </p:nvSpPr>
        <p:spPr/>
        <p:txBody>
          <a:bodyPr/>
          <a:lstStyle>
            <a:lvl1pPr>
              <a:defRPr/>
            </a:lvl1pPr>
          </a:lstStyle>
          <a:p>
            <a:pPr>
              <a:defRPr/>
            </a:pPr>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8554E71F-FDA2-4284-B9C1-B589F002D1AA}" type="slidenum">
              <a:rPr lang="en-GB"/>
              <a:pPr>
                <a:defRPr/>
              </a:pPr>
              <a:t>‹#›</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GB"/>
          </a:p>
        </p:txBody>
      </p:sp>
      <p:sp>
        <p:nvSpPr>
          <p:cNvPr id="5" name="Footer Placeholder 18"/>
          <p:cNvSpPr>
            <a:spLocks noGrp="1"/>
          </p:cNvSpPr>
          <p:nvPr>
            <p:ph type="ftr" sz="quarter" idx="11"/>
          </p:nvPr>
        </p:nvSpPr>
        <p:spPr/>
        <p:txBody>
          <a:bodyPr/>
          <a:lstStyle>
            <a:lvl1pPr>
              <a:defRPr/>
            </a:lvl1pPr>
          </a:lstStyle>
          <a:p>
            <a:pPr>
              <a:defRPr/>
            </a:pPr>
            <a:endParaRPr lang="en-GB"/>
          </a:p>
        </p:txBody>
      </p:sp>
      <p:sp>
        <p:nvSpPr>
          <p:cNvPr id="6" name="Slide Number Placeholder 26"/>
          <p:cNvSpPr>
            <a:spLocks noGrp="1"/>
          </p:cNvSpPr>
          <p:nvPr>
            <p:ph type="sldNum" sz="quarter" idx="12"/>
          </p:nvPr>
        </p:nvSpPr>
        <p:spPr/>
        <p:txBody>
          <a:bodyPr/>
          <a:lstStyle>
            <a:lvl1pPr>
              <a:defRPr/>
            </a:lvl1pPr>
          </a:lstStyle>
          <a:p>
            <a:pPr>
              <a:defRPr/>
            </a:pPr>
            <a:fld id="{A66A07A1-5B01-4CD4-BC3C-0489B552EDAD}"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6391C5D4-6DD2-402E-A352-4E8AD3836AE3}" type="slidenum">
              <a:rPr lang="en-GB"/>
              <a:pPr>
                <a:defRPr/>
              </a:pPr>
              <a:t>‹#›</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DD7667C-FABB-4F71-B24E-78670003578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A7D4C9DA-7D3A-4A75-81D2-7702142EDFA5}"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F263BC-57EC-4FEE-908C-7F157D5CE265}" type="slidenum">
              <a:rPr lang="en-GB"/>
              <a:pPr>
                <a:defRPr/>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GB"/>
          </a:p>
        </p:txBody>
      </p:sp>
      <p:sp>
        <p:nvSpPr>
          <p:cNvPr id="8" name="Footer Placeholder 21"/>
          <p:cNvSpPr>
            <a:spLocks noGrp="1"/>
          </p:cNvSpPr>
          <p:nvPr>
            <p:ph type="ftr" sz="quarter" idx="11"/>
          </p:nvPr>
        </p:nvSpPr>
        <p:spPr/>
        <p:txBody>
          <a:bodyPr/>
          <a:lstStyle>
            <a:lvl1pPr>
              <a:defRPr/>
            </a:lvl1pPr>
          </a:lstStyle>
          <a:p>
            <a:pPr>
              <a:defRPr/>
            </a:pPr>
            <a:endParaRPr lang="en-GB"/>
          </a:p>
        </p:txBody>
      </p:sp>
      <p:sp>
        <p:nvSpPr>
          <p:cNvPr id="9" name="Slide Number Placeholder 17"/>
          <p:cNvSpPr>
            <a:spLocks noGrp="1"/>
          </p:cNvSpPr>
          <p:nvPr>
            <p:ph type="sldNum" sz="quarter" idx="12"/>
          </p:nvPr>
        </p:nvSpPr>
        <p:spPr/>
        <p:txBody>
          <a:bodyPr/>
          <a:lstStyle>
            <a:lvl1pPr>
              <a:defRPr/>
            </a:lvl1pPr>
          </a:lstStyle>
          <a:p>
            <a:pPr>
              <a:defRPr/>
            </a:pPr>
            <a:fld id="{7AB1616C-0C5D-499E-AD73-D20671E8251E}" type="slidenum">
              <a:rPr lang="en-GB"/>
              <a:pPr>
                <a:defRPr/>
              </a:pPr>
              <a:t>‹#›</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GB"/>
          </a:p>
        </p:txBody>
      </p:sp>
      <p:sp>
        <p:nvSpPr>
          <p:cNvPr id="4" name="Footer Placeholder 21"/>
          <p:cNvSpPr>
            <a:spLocks noGrp="1"/>
          </p:cNvSpPr>
          <p:nvPr>
            <p:ph type="ftr" sz="quarter" idx="11"/>
          </p:nvPr>
        </p:nvSpPr>
        <p:spPr/>
        <p:txBody>
          <a:bodyPr/>
          <a:lstStyle>
            <a:lvl1pPr>
              <a:defRPr/>
            </a:lvl1pPr>
          </a:lstStyle>
          <a:p>
            <a:pPr>
              <a:defRPr/>
            </a:pPr>
            <a:endParaRPr lang="en-GB"/>
          </a:p>
        </p:txBody>
      </p:sp>
      <p:sp>
        <p:nvSpPr>
          <p:cNvPr id="5" name="Slide Number Placeholder 17"/>
          <p:cNvSpPr>
            <a:spLocks noGrp="1"/>
          </p:cNvSpPr>
          <p:nvPr>
            <p:ph type="sldNum" sz="quarter" idx="12"/>
          </p:nvPr>
        </p:nvSpPr>
        <p:spPr/>
        <p:txBody>
          <a:bodyPr/>
          <a:lstStyle>
            <a:lvl1pPr>
              <a:defRPr/>
            </a:lvl1pPr>
          </a:lstStyle>
          <a:p>
            <a:pPr>
              <a:defRPr/>
            </a:pPr>
            <a:fld id="{F31E890F-15A3-4A5D-BC06-173228C0C493}" type="slidenum">
              <a:rPr lang="en-GB"/>
              <a:pPr>
                <a:defRPr/>
              </a:pPr>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0CC2118A-6B82-475D-A26F-777B2FA8EC4E}" type="slidenum">
              <a:rPr lang="en-GB"/>
              <a:pPr>
                <a:defRPr/>
              </a:pPr>
              <a:t>‹#›</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8DA6B6D8-9D32-4A9B-8488-4EFFC4B8DAEB}" type="slidenum">
              <a:rPr lang="en-GB"/>
              <a:pPr>
                <a:defRPr/>
              </a:pPr>
              <a:t>‹#›</a:t>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GB"/>
          </a:p>
        </p:txBody>
      </p:sp>
      <p:sp>
        <p:nvSpPr>
          <p:cNvPr id="10" name="Footer Placeholder 5"/>
          <p:cNvSpPr>
            <a:spLocks noGrp="1"/>
          </p:cNvSpPr>
          <p:nvPr>
            <p:ph type="ftr" sz="quarter" idx="11"/>
          </p:nvPr>
        </p:nvSpPr>
        <p:spPr/>
        <p:txBody>
          <a:bodyPr/>
          <a:lstStyle>
            <a:lvl1pPr>
              <a:defRPr/>
            </a:lvl1pPr>
          </a:lstStyle>
          <a:p>
            <a:pPr>
              <a:defRPr/>
            </a:pPr>
            <a:endParaRPr lang="en-GB"/>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5057203-0585-425C-9DD3-E50AF5DB2256}" type="slidenum">
              <a:rPr lang="en-GB"/>
              <a:pPr>
                <a:defRPr/>
              </a:pPr>
              <a:t>‹#›</a:t>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339C263A-861B-4E67-8397-71EF56F1C4A2}" type="slidenum">
              <a:rPr lang="en-GB"/>
              <a:pPr>
                <a:defRPr/>
              </a:pPr>
              <a:t>‹#›</a:t>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E5116CEA-B082-42BE-A112-3E1F9FA0ADF3}" type="slidenum">
              <a:rPr lang="en-GB"/>
              <a:pPr>
                <a:defRPr/>
              </a:pPr>
              <a:t>‹#›</a:t>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GB"/>
          </a:p>
        </p:txBody>
      </p:sp>
      <p:sp>
        <p:nvSpPr>
          <p:cNvPr id="5" name="Footer Placeholder 18"/>
          <p:cNvSpPr>
            <a:spLocks noGrp="1"/>
          </p:cNvSpPr>
          <p:nvPr>
            <p:ph type="ftr" sz="quarter" idx="11"/>
          </p:nvPr>
        </p:nvSpPr>
        <p:spPr/>
        <p:txBody>
          <a:bodyPr/>
          <a:lstStyle>
            <a:lvl1pPr>
              <a:defRPr/>
            </a:lvl1pPr>
          </a:lstStyle>
          <a:p>
            <a:pPr>
              <a:defRPr/>
            </a:pPr>
            <a:endParaRPr lang="en-GB"/>
          </a:p>
        </p:txBody>
      </p:sp>
      <p:sp>
        <p:nvSpPr>
          <p:cNvPr id="6" name="Slide Number Placeholder 26"/>
          <p:cNvSpPr>
            <a:spLocks noGrp="1"/>
          </p:cNvSpPr>
          <p:nvPr>
            <p:ph type="sldNum" sz="quarter" idx="12"/>
          </p:nvPr>
        </p:nvSpPr>
        <p:spPr/>
        <p:txBody>
          <a:bodyPr/>
          <a:lstStyle>
            <a:lvl1pPr>
              <a:defRPr/>
            </a:lvl1pPr>
          </a:lstStyle>
          <a:p>
            <a:pPr>
              <a:defRPr/>
            </a:pPr>
            <a:fld id="{3E3949AB-7202-49D4-A15C-C38E0DC80932}"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39A740D7-51FE-4B75-87D2-1FE617BF622D}" type="slidenum">
              <a:rPr lang="en-GB"/>
              <a:pPr>
                <a:defRPr/>
              </a:pPr>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06585BE-210F-4350-BE86-3FB7DD189F6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83445A1-920A-4607-AFD2-C61703ED806B}" type="slidenum">
              <a:rPr lang="en-GB"/>
              <a:pPr>
                <a:defRPr/>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79F78C52-44D8-48F8-9353-F673C5AF9C89}" type="slidenum">
              <a:rPr lang="en-GB"/>
              <a:pPr>
                <a:defRPr/>
              </a:pPr>
              <a:t>‹#›</a:t>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GB"/>
          </a:p>
        </p:txBody>
      </p:sp>
      <p:sp>
        <p:nvSpPr>
          <p:cNvPr id="8" name="Footer Placeholder 21"/>
          <p:cNvSpPr>
            <a:spLocks noGrp="1"/>
          </p:cNvSpPr>
          <p:nvPr>
            <p:ph type="ftr" sz="quarter" idx="11"/>
          </p:nvPr>
        </p:nvSpPr>
        <p:spPr/>
        <p:txBody>
          <a:bodyPr/>
          <a:lstStyle>
            <a:lvl1pPr>
              <a:defRPr/>
            </a:lvl1pPr>
          </a:lstStyle>
          <a:p>
            <a:pPr>
              <a:defRPr/>
            </a:pPr>
            <a:endParaRPr lang="en-GB"/>
          </a:p>
        </p:txBody>
      </p:sp>
      <p:sp>
        <p:nvSpPr>
          <p:cNvPr id="9" name="Slide Number Placeholder 17"/>
          <p:cNvSpPr>
            <a:spLocks noGrp="1"/>
          </p:cNvSpPr>
          <p:nvPr>
            <p:ph type="sldNum" sz="quarter" idx="12"/>
          </p:nvPr>
        </p:nvSpPr>
        <p:spPr/>
        <p:txBody>
          <a:bodyPr/>
          <a:lstStyle>
            <a:lvl1pPr>
              <a:defRPr/>
            </a:lvl1pPr>
          </a:lstStyle>
          <a:p>
            <a:pPr>
              <a:defRPr/>
            </a:pPr>
            <a:fld id="{05ABF7EE-518C-412E-96DD-63475FC8D35B}" type="slidenum">
              <a:rPr lang="en-GB"/>
              <a:pPr>
                <a:defRPr/>
              </a:pPr>
              <a:t>‹#›</a:t>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GB"/>
          </a:p>
        </p:txBody>
      </p:sp>
      <p:sp>
        <p:nvSpPr>
          <p:cNvPr id="4" name="Footer Placeholder 21"/>
          <p:cNvSpPr>
            <a:spLocks noGrp="1"/>
          </p:cNvSpPr>
          <p:nvPr>
            <p:ph type="ftr" sz="quarter" idx="11"/>
          </p:nvPr>
        </p:nvSpPr>
        <p:spPr/>
        <p:txBody>
          <a:bodyPr/>
          <a:lstStyle>
            <a:lvl1pPr>
              <a:defRPr/>
            </a:lvl1pPr>
          </a:lstStyle>
          <a:p>
            <a:pPr>
              <a:defRPr/>
            </a:pPr>
            <a:endParaRPr lang="en-GB"/>
          </a:p>
        </p:txBody>
      </p:sp>
      <p:sp>
        <p:nvSpPr>
          <p:cNvPr id="5" name="Slide Number Placeholder 17"/>
          <p:cNvSpPr>
            <a:spLocks noGrp="1"/>
          </p:cNvSpPr>
          <p:nvPr>
            <p:ph type="sldNum" sz="quarter" idx="12"/>
          </p:nvPr>
        </p:nvSpPr>
        <p:spPr/>
        <p:txBody>
          <a:bodyPr/>
          <a:lstStyle>
            <a:lvl1pPr>
              <a:defRPr/>
            </a:lvl1pPr>
          </a:lstStyle>
          <a:p>
            <a:pPr>
              <a:defRPr/>
            </a:pPr>
            <a:fld id="{210F0E93-8FFE-402A-93B5-A191204EEBD8}" type="slidenum">
              <a:rPr lang="en-GB"/>
              <a:pPr>
                <a:defRPr/>
              </a:pPr>
              <a:t>‹#›</a:t>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3B29D2E5-1C3A-479A-8A7E-3FED59F498F9}" type="slidenum">
              <a:rPr lang="en-GB"/>
              <a:pPr>
                <a:defRPr/>
              </a:pPr>
              <a:t>‹#›</a:t>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07365B52-B7AD-478E-9A8F-93D4CCE6B6AF}" type="slidenum">
              <a:rPr lang="en-GB"/>
              <a:pPr>
                <a:defRPr/>
              </a:pPr>
              <a:t>‹#›</a:t>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GB"/>
          </a:p>
        </p:txBody>
      </p:sp>
      <p:sp>
        <p:nvSpPr>
          <p:cNvPr id="10" name="Footer Placeholder 5"/>
          <p:cNvSpPr>
            <a:spLocks noGrp="1"/>
          </p:cNvSpPr>
          <p:nvPr>
            <p:ph type="ftr" sz="quarter" idx="11"/>
          </p:nvPr>
        </p:nvSpPr>
        <p:spPr/>
        <p:txBody>
          <a:bodyPr/>
          <a:lstStyle>
            <a:lvl1pPr>
              <a:defRPr/>
            </a:lvl1pPr>
          </a:lstStyle>
          <a:p>
            <a:pPr>
              <a:defRPr/>
            </a:pPr>
            <a:endParaRPr lang="en-GB"/>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8DB4F65-1353-44B5-9A3B-FFC7238E863B}" type="slidenum">
              <a:rPr lang="en-GB"/>
              <a:pPr>
                <a:defRPr/>
              </a:pPr>
              <a:t>‹#›</a:t>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8AB7BDFE-1A55-497F-AD84-DED33DBAC948}" type="slidenum">
              <a:rPr lang="en-GB"/>
              <a:pPr>
                <a:defRPr/>
              </a:pPr>
              <a:t>‹#›</a:t>
            </a:fld>
            <a:endParaRPr 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34ECAA98-0C30-400E-97D2-AF18C6C0CA9C}" type="slidenum">
              <a:rPr lang="en-GB"/>
              <a:pPr>
                <a:defRPr/>
              </a:pPr>
              <a:t>‹#›</a:t>
            </a:fld>
            <a:endParaRPr 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49FAD52A-4521-47D3-A9F1-F6D4E2AE3E3A}" type="slidenum">
              <a:rPr lang="en-GB"/>
              <a:pPr>
                <a:defRPr/>
              </a:pPr>
              <a:t>‹#›</a:t>
            </a:fld>
            <a:endParaRPr 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GB"/>
          </a:p>
        </p:txBody>
      </p:sp>
      <p:sp>
        <p:nvSpPr>
          <p:cNvPr id="5" name="Footer Placeholder 18"/>
          <p:cNvSpPr>
            <a:spLocks noGrp="1"/>
          </p:cNvSpPr>
          <p:nvPr>
            <p:ph type="ftr" sz="quarter" idx="11"/>
          </p:nvPr>
        </p:nvSpPr>
        <p:spPr/>
        <p:txBody>
          <a:bodyPr/>
          <a:lstStyle>
            <a:lvl1pPr>
              <a:defRPr/>
            </a:lvl1pPr>
          </a:lstStyle>
          <a:p>
            <a:pPr>
              <a:defRPr/>
            </a:pPr>
            <a:endParaRPr lang="en-GB"/>
          </a:p>
        </p:txBody>
      </p:sp>
      <p:sp>
        <p:nvSpPr>
          <p:cNvPr id="6" name="Slide Number Placeholder 26"/>
          <p:cNvSpPr>
            <a:spLocks noGrp="1"/>
          </p:cNvSpPr>
          <p:nvPr>
            <p:ph type="sldNum" sz="quarter" idx="12"/>
          </p:nvPr>
        </p:nvSpPr>
        <p:spPr/>
        <p:txBody>
          <a:bodyPr/>
          <a:lstStyle>
            <a:lvl1pPr>
              <a:defRPr/>
            </a:lvl1pPr>
          </a:lstStyle>
          <a:p>
            <a:pPr>
              <a:defRPr/>
            </a:pPr>
            <a:fld id="{E2B5F0D1-6E80-496A-9119-93672835C935}"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1C0A2A84-CD01-451F-8432-B1CBB5C6C15E}" type="slidenum">
              <a:rPr lang="en-GB"/>
              <a:pPr>
                <a:defRPr/>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AB85AA50-AC94-4096-A0A9-E31CAA0F913C}" type="slidenum">
              <a:rPr lang="en-GB"/>
              <a:pPr>
                <a:defRPr/>
              </a:pPr>
              <a:t>‹#›</a:t>
            </a:fld>
            <a:endParaRPr 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40EE6D5-AEB1-4499-998D-CD578826163B}"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F5B31ADF-703E-4AF3-B8BC-C5F4B29CA155}" type="slidenum">
              <a:rPr lang="en-GB"/>
              <a:pPr>
                <a:defRPr/>
              </a:pPr>
              <a:t>‹#›</a:t>
            </a:fld>
            <a:endParaRPr 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GB"/>
          </a:p>
        </p:txBody>
      </p:sp>
      <p:sp>
        <p:nvSpPr>
          <p:cNvPr id="8" name="Footer Placeholder 21"/>
          <p:cNvSpPr>
            <a:spLocks noGrp="1"/>
          </p:cNvSpPr>
          <p:nvPr>
            <p:ph type="ftr" sz="quarter" idx="11"/>
          </p:nvPr>
        </p:nvSpPr>
        <p:spPr/>
        <p:txBody>
          <a:bodyPr/>
          <a:lstStyle>
            <a:lvl1pPr>
              <a:defRPr/>
            </a:lvl1pPr>
          </a:lstStyle>
          <a:p>
            <a:pPr>
              <a:defRPr/>
            </a:pPr>
            <a:endParaRPr lang="en-GB"/>
          </a:p>
        </p:txBody>
      </p:sp>
      <p:sp>
        <p:nvSpPr>
          <p:cNvPr id="9" name="Slide Number Placeholder 17"/>
          <p:cNvSpPr>
            <a:spLocks noGrp="1"/>
          </p:cNvSpPr>
          <p:nvPr>
            <p:ph type="sldNum" sz="quarter" idx="12"/>
          </p:nvPr>
        </p:nvSpPr>
        <p:spPr/>
        <p:txBody>
          <a:bodyPr/>
          <a:lstStyle>
            <a:lvl1pPr>
              <a:defRPr/>
            </a:lvl1pPr>
          </a:lstStyle>
          <a:p>
            <a:pPr>
              <a:defRPr/>
            </a:pPr>
            <a:fld id="{9B08689C-E1A6-4C89-9656-C7C1DB22B844}" type="slidenum">
              <a:rPr lang="en-GB"/>
              <a:pPr>
                <a:defRPr/>
              </a:pPr>
              <a:t>‹#›</a:t>
            </a:fld>
            <a:endParaRPr lang="en-GB"/>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GB"/>
          </a:p>
        </p:txBody>
      </p:sp>
      <p:sp>
        <p:nvSpPr>
          <p:cNvPr id="4" name="Footer Placeholder 21"/>
          <p:cNvSpPr>
            <a:spLocks noGrp="1"/>
          </p:cNvSpPr>
          <p:nvPr>
            <p:ph type="ftr" sz="quarter" idx="11"/>
          </p:nvPr>
        </p:nvSpPr>
        <p:spPr/>
        <p:txBody>
          <a:bodyPr/>
          <a:lstStyle>
            <a:lvl1pPr>
              <a:defRPr/>
            </a:lvl1pPr>
          </a:lstStyle>
          <a:p>
            <a:pPr>
              <a:defRPr/>
            </a:pPr>
            <a:endParaRPr lang="en-GB"/>
          </a:p>
        </p:txBody>
      </p:sp>
      <p:sp>
        <p:nvSpPr>
          <p:cNvPr id="5" name="Slide Number Placeholder 17"/>
          <p:cNvSpPr>
            <a:spLocks noGrp="1"/>
          </p:cNvSpPr>
          <p:nvPr>
            <p:ph type="sldNum" sz="quarter" idx="12"/>
          </p:nvPr>
        </p:nvSpPr>
        <p:spPr/>
        <p:txBody>
          <a:bodyPr/>
          <a:lstStyle>
            <a:lvl1pPr>
              <a:defRPr/>
            </a:lvl1pPr>
          </a:lstStyle>
          <a:p>
            <a:pPr>
              <a:defRPr/>
            </a:pPr>
            <a:fld id="{290F041A-795A-4958-A811-8CA72487F517}" type="slidenum">
              <a:rPr lang="en-GB"/>
              <a:pPr>
                <a:defRPr/>
              </a:pPr>
              <a:t>‹#›</a:t>
            </a:fld>
            <a:endParaRPr 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CB59A8E3-2234-489A-98E3-E5F314A57C80}" type="slidenum">
              <a:rPr lang="en-GB"/>
              <a:pPr>
                <a:defRPr/>
              </a:pPr>
              <a:t>‹#›</a:t>
            </a:fld>
            <a:endParaRPr lang="en-GB"/>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1421CF08-B702-4134-B4FE-FE5C68A2D448}" type="slidenum">
              <a:rPr lang="en-GB"/>
              <a:pPr>
                <a:defRPr/>
              </a:pPr>
              <a:t>‹#›</a:t>
            </a:fld>
            <a:endParaRPr lang="en-GB"/>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GB"/>
          </a:p>
        </p:txBody>
      </p:sp>
      <p:sp>
        <p:nvSpPr>
          <p:cNvPr id="10" name="Footer Placeholder 5"/>
          <p:cNvSpPr>
            <a:spLocks noGrp="1"/>
          </p:cNvSpPr>
          <p:nvPr>
            <p:ph type="ftr" sz="quarter" idx="11"/>
          </p:nvPr>
        </p:nvSpPr>
        <p:spPr/>
        <p:txBody>
          <a:bodyPr/>
          <a:lstStyle>
            <a:lvl1pPr>
              <a:defRPr/>
            </a:lvl1pPr>
          </a:lstStyle>
          <a:p>
            <a:pPr>
              <a:defRPr/>
            </a:pPr>
            <a:endParaRPr lang="en-GB"/>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2F1A2B40-AE9E-4350-B288-925F58161B07}" type="slidenum">
              <a:rPr lang="en-GB"/>
              <a:pPr>
                <a:defRPr/>
              </a:pPr>
              <a:t>‹#›</a:t>
            </a:fld>
            <a:endParaRPr 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622A3835-D0C6-4932-9723-3BF7B94E2673}" type="slidenum">
              <a:rPr lang="en-GB"/>
              <a:pPr>
                <a:defRPr/>
              </a:pPr>
              <a:t>‹#›</a:t>
            </a:fld>
            <a:endParaRPr 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7468E0C9-DCEB-4ADA-B579-E6C3BAABBA1F}"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2F3BCE59-507D-43D1-B60A-E6BEBE72AAE5}" type="slidenum">
              <a:rPr lang="en-GB"/>
              <a:pPr>
                <a:defRPr/>
              </a:pPr>
              <a:t>‹#›</a:t>
            </a:fld>
            <a:endParaRPr 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6BC5CA1D-CA84-4175-9FE8-AABF73A602C7}" type="slidenum">
              <a:rPr lang="en-GB"/>
              <a:pPr>
                <a:defRPr/>
              </a:pPr>
              <a:t>‹#›</a:t>
            </a:fld>
            <a:endParaRPr 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GB"/>
          </a:p>
        </p:txBody>
      </p:sp>
      <p:sp>
        <p:nvSpPr>
          <p:cNvPr id="5" name="Footer Placeholder 18"/>
          <p:cNvSpPr>
            <a:spLocks noGrp="1"/>
          </p:cNvSpPr>
          <p:nvPr>
            <p:ph type="ftr" sz="quarter" idx="11"/>
          </p:nvPr>
        </p:nvSpPr>
        <p:spPr/>
        <p:txBody>
          <a:bodyPr/>
          <a:lstStyle>
            <a:lvl1pPr>
              <a:defRPr/>
            </a:lvl1pPr>
          </a:lstStyle>
          <a:p>
            <a:pPr>
              <a:defRPr/>
            </a:pPr>
            <a:endParaRPr lang="en-GB"/>
          </a:p>
        </p:txBody>
      </p:sp>
      <p:sp>
        <p:nvSpPr>
          <p:cNvPr id="6" name="Slide Number Placeholder 26"/>
          <p:cNvSpPr>
            <a:spLocks noGrp="1"/>
          </p:cNvSpPr>
          <p:nvPr>
            <p:ph type="sldNum" sz="quarter" idx="12"/>
          </p:nvPr>
        </p:nvSpPr>
        <p:spPr/>
        <p:txBody>
          <a:bodyPr/>
          <a:lstStyle>
            <a:lvl1pPr>
              <a:defRPr/>
            </a:lvl1pPr>
          </a:lstStyle>
          <a:p>
            <a:pPr>
              <a:defRPr/>
            </a:pPr>
            <a:fld id="{F9ADDD80-400C-4A2E-BF12-92BA153098AC}"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DE3D2E3C-EE3F-4879-BDB9-28575D7B146B}" type="slidenum">
              <a:rPr lang="en-GB"/>
              <a:pPr>
                <a:defRPr/>
              </a:pPr>
              <a:t>‹#›</a:t>
            </a:fld>
            <a:endParaRPr 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8E76401-EE15-4C56-B852-40004140E18F}"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4F59772E-0711-4B4D-AEFB-0401B3F5C91C}" type="slidenum">
              <a:rPr lang="en-GB"/>
              <a:pPr>
                <a:defRPr/>
              </a:pPr>
              <a:t>‹#›</a:t>
            </a:fld>
            <a:endParaRPr 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GB"/>
          </a:p>
        </p:txBody>
      </p:sp>
      <p:sp>
        <p:nvSpPr>
          <p:cNvPr id="8" name="Footer Placeholder 21"/>
          <p:cNvSpPr>
            <a:spLocks noGrp="1"/>
          </p:cNvSpPr>
          <p:nvPr>
            <p:ph type="ftr" sz="quarter" idx="11"/>
          </p:nvPr>
        </p:nvSpPr>
        <p:spPr/>
        <p:txBody>
          <a:bodyPr/>
          <a:lstStyle>
            <a:lvl1pPr>
              <a:defRPr/>
            </a:lvl1pPr>
          </a:lstStyle>
          <a:p>
            <a:pPr>
              <a:defRPr/>
            </a:pPr>
            <a:endParaRPr lang="en-GB"/>
          </a:p>
        </p:txBody>
      </p:sp>
      <p:sp>
        <p:nvSpPr>
          <p:cNvPr id="9" name="Slide Number Placeholder 17"/>
          <p:cNvSpPr>
            <a:spLocks noGrp="1"/>
          </p:cNvSpPr>
          <p:nvPr>
            <p:ph type="sldNum" sz="quarter" idx="12"/>
          </p:nvPr>
        </p:nvSpPr>
        <p:spPr/>
        <p:txBody>
          <a:bodyPr/>
          <a:lstStyle>
            <a:lvl1pPr>
              <a:defRPr/>
            </a:lvl1pPr>
          </a:lstStyle>
          <a:p>
            <a:pPr>
              <a:defRPr/>
            </a:pPr>
            <a:fld id="{1772DAAC-73F5-4B4E-815B-0B89473B22C3}" type="slidenum">
              <a:rPr lang="en-GB"/>
              <a:pPr>
                <a:defRPr/>
              </a:pPr>
              <a:t>‹#›</a:t>
            </a:fld>
            <a:endParaRPr 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GB"/>
          </a:p>
        </p:txBody>
      </p:sp>
      <p:sp>
        <p:nvSpPr>
          <p:cNvPr id="4" name="Footer Placeholder 21"/>
          <p:cNvSpPr>
            <a:spLocks noGrp="1"/>
          </p:cNvSpPr>
          <p:nvPr>
            <p:ph type="ftr" sz="quarter" idx="11"/>
          </p:nvPr>
        </p:nvSpPr>
        <p:spPr/>
        <p:txBody>
          <a:bodyPr/>
          <a:lstStyle>
            <a:lvl1pPr>
              <a:defRPr/>
            </a:lvl1pPr>
          </a:lstStyle>
          <a:p>
            <a:pPr>
              <a:defRPr/>
            </a:pPr>
            <a:endParaRPr lang="en-GB"/>
          </a:p>
        </p:txBody>
      </p:sp>
      <p:sp>
        <p:nvSpPr>
          <p:cNvPr id="5" name="Slide Number Placeholder 17"/>
          <p:cNvSpPr>
            <a:spLocks noGrp="1"/>
          </p:cNvSpPr>
          <p:nvPr>
            <p:ph type="sldNum" sz="quarter" idx="12"/>
          </p:nvPr>
        </p:nvSpPr>
        <p:spPr/>
        <p:txBody>
          <a:bodyPr/>
          <a:lstStyle>
            <a:lvl1pPr>
              <a:defRPr/>
            </a:lvl1pPr>
          </a:lstStyle>
          <a:p>
            <a:pPr>
              <a:defRPr/>
            </a:pPr>
            <a:fld id="{8F480123-A4E3-456D-8632-ACC892D252B3}" type="slidenum">
              <a:rPr lang="en-GB"/>
              <a:pPr>
                <a:defRPr/>
              </a:pPr>
              <a:t>‹#›</a:t>
            </a:fld>
            <a:endParaRPr lang="en-GB"/>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GB"/>
          </a:p>
        </p:txBody>
      </p:sp>
      <p:sp>
        <p:nvSpPr>
          <p:cNvPr id="3" name="Footer Placeholder 21"/>
          <p:cNvSpPr>
            <a:spLocks noGrp="1"/>
          </p:cNvSpPr>
          <p:nvPr>
            <p:ph type="ftr" sz="quarter" idx="11"/>
          </p:nvPr>
        </p:nvSpPr>
        <p:spPr/>
        <p:txBody>
          <a:bodyPr/>
          <a:lstStyle>
            <a:lvl1pPr>
              <a:defRPr/>
            </a:lvl1pPr>
          </a:lstStyle>
          <a:p>
            <a:pPr>
              <a:defRPr/>
            </a:pPr>
            <a:endParaRPr lang="en-GB"/>
          </a:p>
        </p:txBody>
      </p:sp>
      <p:sp>
        <p:nvSpPr>
          <p:cNvPr id="4" name="Slide Number Placeholder 17"/>
          <p:cNvSpPr>
            <a:spLocks noGrp="1"/>
          </p:cNvSpPr>
          <p:nvPr>
            <p:ph type="sldNum" sz="quarter" idx="12"/>
          </p:nvPr>
        </p:nvSpPr>
        <p:spPr/>
        <p:txBody>
          <a:bodyPr/>
          <a:lstStyle>
            <a:lvl1pPr>
              <a:defRPr/>
            </a:lvl1pPr>
          </a:lstStyle>
          <a:p>
            <a:pPr>
              <a:defRPr/>
            </a:pPr>
            <a:fld id="{D5C754EF-FCA0-4262-88D0-3ABC2B93F80D}" type="slidenum">
              <a:rPr lang="en-GB"/>
              <a:pPr>
                <a:defRPr/>
              </a:pPr>
              <a:t>‹#›</a:t>
            </a:fld>
            <a:endParaRPr lang="en-GB"/>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GB"/>
          </a:p>
        </p:txBody>
      </p:sp>
      <p:sp>
        <p:nvSpPr>
          <p:cNvPr id="6" name="Footer Placeholder 21"/>
          <p:cNvSpPr>
            <a:spLocks noGrp="1"/>
          </p:cNvSpPr>
          <p:nvPr>
            <p:ph type="ftr" sz="quarter" idx="11"/>
          </p:nvPr>
        </p:nvSpPr>
        <p:spPr/>
        <p:txBody>
          <a:bodyPr/>
          <a:lstStyle>
            <a:lvl1pPr>
              <a:defRPr/>
            </a:lvl1pPr>
          </a:lstStyle>
          <a:p>
            <a:pPr>
              <a:defRPr/>
            </a:pPr>
            <a:endParaRPr lang="en-GB"/>
          </a:p>
        </p:txBody>
      </p:sp>
      <p:sp>
        <p:nvSpPr>
          <p:cNvPr id="7" name="Slide Number Placeholder 17"/>
          <p:cNvSpPr>
            <a:spLocks noGrp="1"/>
          </p:cNvSpPr>
          <p:nvPr>
            <p:ph type="sldNum" sz="quarter" idx="12"/>
          </p:nvPr>
        </p:nvSpPr>
        <p:spPr/>
        <p:txBody>
          <a:bodyPr/>
          <a:lstStyle>
            <a:lvl1pPr>
              <a:defRPr/>
            </a:lvl1pPr>
          </a:lstStyle>
          <a:p>
            <a:pPr>
              <a:defRPr/>
            </a:pPr>
            <a:fld id="{FD42FCB6-194E-4649-A3AD-7C0ECFE70E34}" type="slidenum">
              <a:rPr lang="en-GB"/>
              <a:pPr>
                <a:defRPr/>
              </a:pPr>
              <a:t>‹#›</a:t>
            </a:fld>
            <a:endParaRPr lang="en-GB"/>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GB"/>
          </a:p>
        </p:txBody>
      </p:sp>
      <p:sp>
        <p:nvSpPr>
          <p:cNvPr id="10" name="Footer Placeholder 5"/>
          <p:cNvSpPr>
            <a:spLocks noGrp="1"/>
          </p:cNvSpPr>
          <p:nvPr>
            <p:ph type="ftr" sz="quarter" idx="11"/>
          </p:nvPr>
        </p:nvSpPr>
        <p:spPr/>
        <p:txBody>
          <a:bodyPr/>
          <a:lstStyle>
            <a:lvl1pPr>
              <a:defRPr/>
            </a:lvl1pPr>
          </a:lstStyle>
          <a:p>
            <a:pPr>
              <a:defRPr/>
            </a:pPr>
            <a:endParaRPr lang="en-GB"/>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958B30A-A3AC-4F3E-A90C-CB66209316A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069C9CF-557D-4A1C-B8BC-C73985051C22}" type="slidenum">
              <a:rPr lang="en-GB"/>
              <a:pPr>
                <a:defRPr/>
              </a:pPr>
              <a:t>‹#›</a:t>
            </a:fld>
            <a:endParaRPr 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DFA27456-F80F-4094-896A-9AB5A387157D}" type="slidenum">
              <a:rPr lang="en-GB"/>
              <a:pPr>
                <a:defRPr/>
              </a:pPr>
              <a:t>‹#›</a:t>
            </a:fld>
            <a:endParaRPr lang="en-GB"/>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GB"/>
          </a:p>
        </p:txBody>
      </p:sp>
      <p:sp>
        <p:nvSpPr>
          <p:cNvPr id="5" name="Footer Placeholder 21"/>
          <p:cNvSpPr>
            <a:spLocks noGrp="1"/>
          </p:cNvSpPr>
          <p:nvPr>
            <p:ph type="ftr" sz="quarter" idx="11"/>
          </p:nvPr>
        </p:nvSpPr>
        <p:spPr/>
        <p:txBody>
          <a:bodyPr/>
          <a:lstStyle>
            <a:lvl1pPr>
              <a:defRPr/>
            </a:lvl1pPr>
          </a:lstStyle>
          <a:p>
            <a:pPr>
              <a:defRPr/>
            </a:pPr>
            <a:endParaRPr lang="en-GB"/>
          </a:p>
        </p:txBody>
      </p:sp>
      <p:sp>
        <p:nvSpPr>
          <p:cNvPr id="6" name="Slide Number Placeholder 17"/>
          <p:cNvSpPr>
            <a:spLocks noGrp="1"/>
          </p:cNvSpPr>
          <p:nvPr>
            <p:ph type="sldNum" sz="quarter" idx="12"/>
          </p:nvPr>
        </p:nvSpPr>
        <p:spPr/>
        <p:txBody>
          <a:bodyPr/>
          <a:lstStyle>
            <a:lvl1pPr>
              <a:defRPr/>
            </a:lvl1pPr>
          </a:lstStyle>
          <a:p>
            <a:pPr>
              <a:defRPr/>
            </a:pPr>
            <a:fld id="{E83D5503-1CF2-400F-8DD8-CD3197F56B57}" type="slidenum">
              <a:rPr lang="en-GB"/>
              <a:pPr>
                <a:defRPr/>
              </a:pPr>
              <a:t>‹#›</a:t>
            </a:fld>
            <a:endParaRPr lang="en-GB"/>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469F1516-5787-40D7-8613-FC0046F4DE61}" type="slidenum">
              <a:rPr lang="en-GB"/>
              <a:pPr>
                <a:defRPr/>
              </a:pPr>
              <a:t>‹#›</a:t>
            </a:fld>
            <a:endParaRPr lang="en-GB"/>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 Diagonal Corner Rectangle 3"/>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8" name="Title 7"/>
          <p:cNvSpPr>
            <a:spLocks noGrp="1"/>
          </p:cNvSpPr>
          <p:nvPr>
            <p:ph type="ctrTitle"/>
          </p:nvPr>
        </p:nvSpPr>
        <p:spPr>
          <a:xfrm>
            <a:off x="464234" y="381001"/>
            <a:ext cx="8229600" cy="2209800"/>
          </a:xfrm>
        </p:spPr>
        <p:txBody>
          <a:bodyPr lIns="45720" rIns="228600"/>
          <a:lstStyle>
            <a:lvl1pPr marL="0" algn="r">
              <a:defRPr sz="4800"/>
            </a:lvl1pPr>
            <a:extLst/>
          </a:lstStyle>
          <a:p>
            <a:r>
              <a:rPr lang="en-US" smtClean="0"/>
              <a:t>Click to edit Master title style</a:t>
            </a:r>
            <a:endParaRPr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5" name="Date Placeholder 9"/>
          <p:cNvSpPr>
            <a:spLocks noGrp="1"/>
          </p:cNvSpPr>
          <p:nvPr>
            <p:ph type="dt" sz="half" idx="10"/>
          </p:nvPr>
        </p:nvSpPr>
        <p:spPr>
          <a:xfrm>
            <a:off x="5562600" y="6508750"/>
            <a:ext cx="3001963" cy="274638"/>
          </a:xfrm>
        </p:spPr>
        <p:txBody>
          <a:bodyPr vert="horz" rtlCol="0"/>
          <a:lstStyle>
            <a:lvl1pPr>
              <a:defRPr/>
            </a:lvl1pPr>
            <a:extLst/>
          </a:lstStyle>
          <a:p>
            <a:pPr>
              <a:defRPr/>
            </a:pPr>
            <a:endParaRPr lang="en-GB"/>
          </a:p>
        </p:txBody>
      </p:sp>
      <p:sp>
        <p:nvSpPr>
          <p:cNvPr id="6" name="Slide Number Placeholder 10"/>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F4669E90-BBFB-483D-90F3-FA88DE7715C4}" type="slidenum">
              <a:rPr lang="en-GB"/>
              <a:pPr>
                <a:defRPr/>
              </a:pPr>
              <a:t>‹#›</a:t>
            </a:fld>
            <a:endParaRPr lang="en-GB"/>
          </a:p>
        </p:txBody>
      </p:sp>
      <p:sp>
        <p:nvSpPr>
          <p:cNvPr id="7" name="Footer Placeholder 11"/>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GB"/>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endParaRPr lang="en-GB"/>
          </a:p>
        </p:txBody>
      </p:sp>
      <p:sp>
        <p:nvSpPr>
          <p:cNvPr id="6" name="Footer Placeholder 4"/>
          <p:cNvSpPr>
            <a:spLocks noGrp="1"/>
          </p:cNvSpPr>
          <p:nvPr>
            <p:ph type="ftr" sz="quarter" idx="11"/>
          </p:nvPr>
        </p:nvSpPr>
        <p:spPr/>
        <p:txBody>
          <a:bodyPr/>
          <a:lstStyle>
            <a:lvl1pPr>
              <a:defRPr/>
            </a:lvl1pPr>
            <a:extLst/>
          </a:lstStyle>
          <a:p>
            <a:pPr>
              <a:defRPr/>
            </a:pPr>
            <a:endParaRPr lang="en-GB"/>
          </a:p>
        </p:txBody>
      </p:sp>
      <p:sp>
        <p:nvSpPr>
          <p:cNvPr id="7" name="Slide Number Placeholder 5"/>
          <p:cNvSpPr>
            <a:spLocks noGrp="1"/>
          </p:cNvSpPr>
          <p:nvPr>
            <p:ph type="sldNum" sz="quarter" idx="12"/>
          </p:nvPr>
        </p:nvSpPr>
        <p:spPr/>
        <p:txBody>
          <a:bodyPr/>
          <a:lstStyle>
            <a:lvl1pPr>
              <a:defRPr/>
            </a:lvl1pPr>
            <a:extLst/>
          </a:lstStyle>
          <a:p>
            <a:pPr>
              <a:defRPr/>
            </a:pPr>
            <a:fld id="{90E3A76D-B23A-4469-89C3-0AA0593F6EC8}" type="slidenum">
              <a:rPr lang="en-GB"/>
              <a:pPr>
                <a:defRPr/>
              </a:pPr>
              <a:t>‹#›</a:t>
            </a:fld>
            <a:endParaRPr lang="en-GB"/>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1000125" y="3267075"/>
            <a:ext cx="74072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lang="en-US" smtClean="0"/>
              <a:t>Click to edit Master title style</a:t>
            </a:r>
            <a:endParaRPr lang="en-US"/>
          </a:p>
        </p:txBody>
      </p:sp>
      <p:sp>
        <p:nvSpPr>
          <p:cNvPr id="3"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5" name="Date Placeholder 7"/>
          <p:cNvSpPr>
            <a:spLocks noGrp="1"/>
          </p:cNvSpPr>
          <p:nvPr>
            <p:ph type="dt" sz="half" idx="10"/>
          </p:nvPr>
        </p:nvSpPr>
        <p:spPr>
          <a:xfrm>
            <a:off x="5562600" y="6513513"/>
            <a:ext cx="3001963" cy="274637"/>
          </a:xfrm>
        </p:spPr>
        <p:txBody>
          <a:bodyPr vert="horz" rtlCol="0"/>
          <a:lstStyle>
            <a:lvl1pPr>
              <a:defRPr/>
            </a:lvl1pPr>
            <a:extLst/>
          </a:lstStyle>
          <a:p>
            <a:pPr>
              <a:defRPr/>
            </a:pPr>
            <a:endParaRPr lang="en-GB"/>
          </a:p>
        </p:txBody>
      </p:sp>
      <p:sp>
        <p:nvSpPr>
          <p:cNvPr id="6" name="Slide Number Placeholder 8"/>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11654B68-9854-4380-BADA-2786C414E478}" type="slidenum">
              <a:rPr lang="en-GB"/>
              <a:pPr>
                <a:defRPr/>
              </a:pPr>
              <a:t>‹#›</a:t>
            </a:fld>
            <a:endParaRPr lang="en-GB"/>
          </a:p>
        </p:txBody>
      </p:sp>
      <p:sp>
        <p:nvSpPr>
          <p:cNvPr id="7" name="Footer Placeholder 9"/>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endParaRPr lang="en-GB"/>
          </a:p>
        </p:txBody>
      </p:sp>
      <p:sp>
        <p:nvSpPr>
          <p:cNvPr id="7" name="Footer Placeholder 5"/>
          <p:cNvSpPr>
            <a:spLocks noGrp="1"/>
          </p:cNvSpPr>
          <p:nvPr>
            <p:ph type="ftr" sz="quarter" idx="11"/>
          </p:nvPr>
        </p:nvSpPr>
        <p:spPr/>
        <p:txBody>
          <a:bodyPr/>
          <a:lstStyle>
            <a:lvl1pPr>
              <a:defRPr/>
            </a:lvl1pPr>
            <a:extLst/>
          </a:lstStyle>
          <a:p>
            <a:pPr>
              <a:defRPr/>
            </a:pPr>
            <a:endParaRPr lang="en-GB"/>
          </a:p>
        </p:txBody>
      </p:sp>
      <p:sp>
        <p:nvSpPr>
          <p:cNvPr id="8" name="Slide Number Placeholder 6"/>
          <p:cNvSpPr>
            <a:spLocks noGrp="1"/>
          </p:cNvSpPr>
          <p:nvPr>
            <p:ph type="sldNum" sz="quarter" idx="12"/>
          </p:nvPr>
        </p:nvSpPr>
        <p:spPr>
          <a:xfrm>
            <a:off x="8640763" y="6515100"/>
            <a:ext cx="465137" cy="273050"/>
          </a:xfrm>
        </p:spPr>
        <p:txBody>
          <a:bodyPr/>
          <a:lstStyle>
            <a:lvl1pPr>
              <a:defRPr/>
            </a:lvl1pPr>
            <a:extLst/>
          </a:lstStyle>
          <a:p>
            <a:pPr>
              <a:defRPr/>
            </a:pPr>
            <a:fld id="{B3104EA1-40F7-4973-95B6-A6A385D5B418}" type="slidenum">
              <a:rPr lang="en-GB"/>
              <a:pPr>
                <a:defRPr/>
              </a:pPr>
              <a:t>‹#›</a:t>
            </a:fld>
            <a:endParaRPr lang="en-GB"/>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617538" y="2165350"/>
            <a:ext cx="3748087"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8" name="Rectangle 7"/>
          <p:cNvSpPr/>
          <p:nvPr/>
        </p:nvSpPr>
        <p:spPr>
          <a:xfrm>
            <a:off x="4800600" y="2165350"/>
            <a:ext cx="3749675"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a:defRPr/>
            </a:pPr>
            <a:endParaRPr lang="en-US"/>
          </a:p>
        </p:txBody>
      </p:sp>
      <p:sp>
        <p:nvSpPr>
          <p:cNvPr id="2" name="Title 1"/>
          <p:cNvSpPr>
            <a:spLocks noGrp="1"/>
          </p:cNvSpPr>
          <p:nvPr>
            <p:ph type="title"/>
          </p:nvPr>
        </p:nvSpPr>
        <p:spPr>
          <a:xfrm>
            <a:off x="457200" y="251948"/>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extLst/>
          </a:lstStyle>
          <a:p>
            <a:pPr>
              <a:defRPr/>
            </a:pPr>
            <a:endParaRPr lang="en-GB"/>
          </a:p>
        </p:txBody>
      </p:sp>
      <p:sp>
        <p:nvSpPr>
          <p:cNvPr id="10" name="Footer Placeholder 7"/>
          <p:cNvSpPr>
            <a:spLocks noGrp="1"/>
          </p:cNvSpPr>
          <p:nvPr>
            <p:ph type="ftr" sz="quarter" idx="11"/>
          </p:nvPr>
        </p:nvSpPr>
        <p:spPr/>
        <p:txBody>
          <a:bodyPr/>
          <a:lstStyle>
            <a:lvl1pPr>
              <a:defRPr/>
            </a:lvl1pPr>
            <a:extLst/>
          </a:lstStyle>
          <a:p>
            <a:pPr>
              <a:defRPr/>
            </a:pPr>
            <a:endParaRPr lang="en-GB"/>
          </a:p>
        </p:txBody>
      </p:sp>
      <p:sp>
        <p:nvSpPr>
          <p:cNvPr id="11" name="Slide Number Placeholder 8"/>
          <p:cNvSpPr>
            <a:spLocks noGrp="1"/>
          </p:cNvSpPr>
          <p:nvPr>
            <p:ph type="sldNum" sz="quarter" idx="12"/>
          </p:nvPr>
        </p:nvSpPr>
        <p:spPr>
          <a:xfrm>
            <a:off x="8640763" y="6515100"/>
            <a:ext cx="465137" cy="273050"/>
          </a:xfrm>
        </p:spPr>
        <p:txBody>
          <a:bodyPr/>
          <a:lstStyle>
            <a:lvl1pPr>
              <a:defRPr/>
            </a:lvl1pPr>
            <a:extLst/>
          </a:lstStyle>
          <a:p>
            <a:pPr>
              <a:defRPr/>
            </a:pPr>
            <a:fld id="{BF466B25-B55D-4219-960B-0AC2BBE75B2F}" type="slidenum">
              <a:rPr lang="en-GB"/>
              <a:pPr>
                <a:defRPr/>
              </a:pPr>
              <a:t>‹#›</a:t>
            </a:fld>
            <a:endParaRPr lang="en-GB"/>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588963" y="1423988"/>
            <a:ext cx="8001000"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253218"/>
            <a:ext cx="8229600" cy="1143000"/>
          </a:xfrm>
        </p:spPr>
        <p:txBody>
          <a:bodyPr/>
          <a:lstStyle>
            <a:extLst/>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extLst/>
          </a:lstStyle>
          <a:p>
            <a:pPr>
              <a:defRPr/>
            </a:pPr>
            <a:endParaRPr lang="en-GB"/>
          </a:p>
        </p:txBody>
      </p:sp>
      <p:sp>
        <p:nvSpPr>
          <p:cNvPr id="5" name="Footer Placeholder 3"/>
          <p:cNvSpPr>
            <a:spLocks noGrp="1"/>
          </p:cNvSpPr>
          <p:nvPr>
            <p:ph type="ftr" sz="quarter" idx="11"/>
          </p:nvPr>
        </p:nvSpPr>
        <p:spPr/>
        <p:txBody>
          <a:bodyPr/>
          <a:lstStyle>
            <a:lvl1pPr>
              <a:defRPr/>
            </a:lvl1pPr>
            <a:extLst/>
          </a:lstStyle>
          <a:p>
            <a:pPr>
              <a:defRPr/>
            </a:pPr>
            <a:endParaRPr lang="en-GB"/>
          </a:p>
        </p:txBody>
      </p:sp>
      <p:sp>
        <p:nvSpPr>
          <p:cNvPr id="6" name="Slide Number Placeholder 4"/>
          <p:cNvSpPr>
            <a:spLocks noGrp="1"/>
          </p:cNvSpPr>
          <p:nvPr>
            <p:ph type="sldNum" sz="quarter" idx="12"/>
          </p:nvPr>
        </p:nvSpPr>
        <p:spPr/>
        <p:txBody>
          <a:bodyPr/>
          <a:lstStyle>
            <a:lvl1pPr>
              <a:defRPr/>
            </a:lvl1pPr>
            <a:extLst/>
          </a:lstStyle>
          <a:p>
            <a:pPr>
              <a:defRPr/>
            </a:pPr>
            <a:fld id="{4E2D3311-611D-44A9-A6CB-7DA344616FCE}" type="slidenum">
              <a:rPr lang="en-GB"/>
              <a:pPr>
                <a:defRPr/>
              </a:pPr>
              <a:t>‹#›</a:t>
            </a:fld>
            <a:endParaRPr lang="en-GB"/>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GB"/>
          </a:p>
        </p:txBody>
      </p:sp>
      <p:sp>
        <p:nvSpPr>
          <p:cNvPr id="3" name="Date Placeholder 13"/>
          <p:cNvSpPr>
            <a:spLocks noGrp="1"/>
          </p:cNvSpPr>
          <p:nvPr>
            <p:ph type="dt" sz="half"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3B01A3CF-8471-4C72-A9B6-B4C4DB3C5D8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B4CC997-2F70-49C5-BD01-541F3747A9A4}" type="slidenum">
              <a:rPr lang="en-GB"/>
              <a:pPr>
                <a:defRPr/>
              </a:pPr>
              <a:t>‹#›</a:t>
            </a:fld>
            <a:endParaRPr 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5057775" y="1057275"/>
            <a:ext cx="3748088" cy="9525"/>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963136" y="304800"/>
            <a:ext cx="3931920" cy="762000"/>
          </a:xfrm>
        </p:spPr>
        <p:txBody>
          <a:bodyPr/>
          <a:lstStyle>
            <a:lvl1pPr marL="0" algn="r">
              <a:buNone/>
              <a:defRPr sz="2000" b="1"/>
            </a:lvl1pPr>
            <a:extLst/>
          </a:lstStyle>
          <a:p>
            <a:r>
              <a:rPr lang="en-US" smtClean="0"/>
              <a:t>Click to edit Master title style</a:t>
            </a:r>
            <a:endParaRPr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8"/>
          <p:cNvSpPr>
            <a:spLocks noGrp="1"/>
          </p:cNvSpPr>
          <p:nvPr>
            <p:ph type="dt" sz="half" idx="10"/>
          </p:nvPr>
        </p:nvSpPr>
        <p:spPr>
          <a:xfrm>
            <a:off x="5562600" y="6513513"/>
            <a:ext cx="3001963" cy="274637"/>
          </a:xfrm>
        </p:spPr>
        <p:txBody>
          <a:bodyPr vert="horz" rtlCol="0"/>
          <a:lstStyle>
            <a:lvl1pPr>
              <a:defRPr/>
            </a:lvl1pPr>
            <a:extLst/>
          </a:lstStyle>
          <a:p>
            <a:pPr>
              <a:defRPr/>
            </a:pPr>
            <a:endParaRPr lang="en-GB"/>
          </a:p>
        </p:txBody>
      </p:sp>
      <p:sp>
        <p:nvSpPr>
          <p:cNvPr id="7" name="Slide Number Placeholder 9"/>
          <p:cNvSpPr>
            <a:spLocks noGrp="1"/>
          </p:cNvSpPr>
          <p:nvPr>
            <p:ph type="sldNum" sz="quarter" idx="11"/>
          </p:nvPr>
        </p:nvSpPr>
        <p:spPr>
          <a:xfrm>
            <a:off x="8639175" y="6513513"/>
            <a:ext cx="463550" cy="274637"/>
          </a:xfrm>
        </p:spPr>
        <p:txBody>
          <a:bodyPr vert="horz" rtlCol="0"/>
          <a:lstStyle>
            <a:lvl1pPr>
              <a:defRPr smtClean="0">
                <a:solidFill>
                  <a:schemeClr val="tx2">
                    <a:shade val="90000"/>
                  </a:schemeClr>
                </a:solidFill>
              </a:defRPr>
            </a:lvl1pPr>
            <a:extLst/>
          </a:lstStyle>
          <a:p>
            <a:pPr>
              <a:defRPr/>
            </a:pPr>
            <a:fld id="{BD9ADC4B-D4B5-4575-9E86-CF3DB16D9B1A}" type="slidenum">
              <a:rPr lang="en-GB"/>
              <a:pPr>
                <a:defRPr/>
              </a:pPr>
              <a:t>‹#›</a:t>
            </a:fld>
            <a:endParaRPr lang="en-GB"/>
          </a:p>
        </p:txBody>
      </p:sp>
      <p:sp>
        <p:nvSpPr>
          <p:cNvPr id="8" name="Footer Placeholder 10"/>
          <p:cNvSpPr>
            <a:spLocks noGrp="1"/>
          </p:cNvSpPr>
          <p:nvPr>
            <p:ph type="ftr" sz="quarter" idx="12"/>
          </p:nvPr>
        </p:nvSpPr>
        <p:spPr>
          <a:xfrm>
            <a:off x="1600200" y="6513513"/>
            <a:ext cx="3906838" cy="274637"/>
          </a:xfrm>
        </p:spPr>
        <p:txBody>
          <a:bodyPr vert="horz" rtlCol="0"/>
          <a:lstStyle>
            <a:lvl1pPr>
              <a:defRPr/>
            </a:lvl1pPr>
            <a:extLst/>
          </a:lstStyle>
          <a:p>
            <a:pPr>
              <a:defRPr/>
            </a:pPr>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lstStyle>
            <a:lvl1pPr marL="0" algn="r">
              <a:buNone/>
              <a:defRPr sz="2000" b="1"/>
            </a:lvl1pPr>
            <a:extLst/>
          </a:lstStyle>
          <a:p>
            <a:r>
              <a:rPr lang="en-US" smtClean="0"/>
              <a:t>Click to edit Master title style</a:t>
            </a:r>
            <a:endParaRPr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extLst/>
          </a:lstStyle>
          <a:p>
            <a:pPr lvl="0"/>
            <a:r>
              <a:rPr lang="en-US" noProof="0" smtClean="0"/>
              <a:t>Click icon to add picture</a:t>
            </a:r>
            <a:endParaRPr lang="en-US" noProof="0" dirty="0"/>
          </a:p>
        </p:txBody>
      </p:sp>
      <p:sp>
        <p:nvSpPr>
          <p:cNvPr id="5" name="Date Placeholder 7"/>
          <p:cNvSpPr>
            <a:spLocks noGrp="1"/>
          </p:cNvSpPr>
          <p:nvPr>
            <p:ph type="dt" sz="half" idx="10"/>
          </p:nvPr>
        </p:nvSpPr>
        <p:spPr>
          <a:xfrm>
            <a:off x="5562600" y="6508750"/>
            <a:ext cx="3001963" cy="274638"/>
          </a:xfrm>
        </p:spPr>
        <p:txBody>
          <a:bodyPr vert="horz" rtlCol="0"/>
          <a:lstStyle>
            <a:lvl1pPr>
              <a:defRPr/>
            </a:lvl1pPr>
            <a:extLst/>
          </a:lstStyle>
          <a:p>
            <a:pPr>
              <a:defRPr/>
            </a:pPr>
            <a:endParaRPr lang="en-GB"/>
          </a:p>
        </p:txBody>
      </p:sp>
      <p:sp>
        <p:nvSpPr>
          <p:cNvPr id="6" name="Slide Number Placeholder 8"/>
          <p:cNvSpPr>
            <a:spLocks noGrp="1"/>
          </p:cNvSpPr>
          <p:nvPr>
            <p:ph type="sldNum" sz="quarter" idx="11"/>
          </p:nvPr>
        </p:nvSpPr>
        <p:spPr>
          <a:xfrm>
            <a:off x="8639175" y="6508750"/>
            <a:ext cx="463550" cy="274638"/>
          </a:xfrm>
        </p:spPr>
        <p:txBody>
          <a:bodyPr vert="horz" rtlCol="0"/>
          <a:lstStyle>
            <a:lvl1pPr>
              <a:defRPr smtClean="0">
                <a:solidFill>
                  <a:schemeClr val="tx2">
                    <a:shade val="90000"/>
                  </a:schemeClr>
                </a:solidFill>
              </a:defRPr>
            </a:lvl1pPr>
            <a:extLst/>
          </a:lstStyle>
          <a:p>
            <a:pPr>
              <a:defRPr/>
            </a:pPr>
            <a:fld id="{272D3C48-BAA9-4EFA-A635-C7330DB67847}" type="slidenum">
              <a:rPr lang="en-GB"/>
              <a:pPr>
                <a:defRPr/>
              </a:pPr>
              <a:t>‹#›</a:t>
            </a:fld>
            <a:endParaRPr lang="en-GB"/>
          </a:p>
        </p:txBody>
      </p:sp>
      <p:sp>
        <p:nvSpPr>
          <p:cNvPr id="7" name="Footer Placeholder 9"/>
          <p:cNvSpPr>
            <a:spLocks noGrp="1"/>
          </p:cNvSpPr>
          <p:nvPr>
            <p:ph type="ftr" sz="quarter" idx="12"/>
          </p:nvPr>
        </p:nvSpPr>
        <p:spPr>
          <a:xfrm>
            <a:off x="1600200" y="6508750"/>
            <a:ext cx="3906838" cy="274638"/>
          </a:xfrm>
        </p:spPr>
        <p:txBody>
          <a:bodyPr vert="horz" rtlCol="0"/>
          <a:lstStyle>
            <a:lvl1pPr>
              <a:defRPr/>
            </a:lvl1pPr>
            <a:extLst/>
          </a:lstStyle>
          <a:p>
            <a:pPr>
              <a:defRPr/>
            </a:pP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GB"/>
          </a:p>
        </p:txBody>
      </p:sp>
      <p:sp>
        <p:nvSpPr>
          <p:cNvPr id="5" name="Date Placeholder 13"/>
          <p:cNvSpPr>
            <a:spLocks noGrp="1"/>
          </p:cNvSpPr>
          <p:nvPr>
            <p:ph type="dt" sz="half"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FEB03CEE-AFE7-4B4F-91F3-4CC1F5075D8B}" type="slidenum">
              <a:rPr lang="en-GB"/>
              <a:pPr>
                <a:defRPr/>
              </a:pPr>
              <a:t>‹#›</a:t>
            </a:fld>
            <a:endParaRPr lang="en-GB"/>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2"/>
          <p:cNvSpPr>
            <a:spLocks noGrp="1"/>
          </p:cNvSpPr>
          <p:nvPr>
            <p:ph type="ftr" sz="quarter" idx="10"/>
          </p:nvPr>
        </p:nvSpPr>
        <p:spPr/>
        <p:txBody>
          <a:bodyPr/>
          <a:lstStyle>
            <a:lvl1pPr>
              <a:defRPr/>
            </a:lvl1pPr>
          </a:lstStyle>
          <a:p>
            <a:pPr>
              <a:defRPr/>
            </a:pPr>
            <a:endParaRPr lang="en-GB"/>
          </a:p>
        </p:txBody>
      </p:sp>
      <p:sp>
        <p:nvSpPr>
          <p:cNvPr id="5" name="Date Placeholder 13"/>
          <p:cNvSpPr>
            <a:spLocks noGrp="1"/>
          </p:cNvSpPr>
          <p:nvPr>
            <p:ph type="dt" sz="half"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2FC8A43A-84F3-48AA-BC67-1896396965D2}" type="slidenum">
              <a:rPr lang="en-GB"/>
              <a:pPr>
                <a:defRPr/>
              </a:pPr>
              <a:t>‹#›</a:t>
            </a:fld>
            <a:endParaRPr lang="en-GB"/>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19F1D0E2-DF1D-4C8A-B3EA-E2404ABCF900}" type="slidenum">
              <a:rPr lang="en-GB"/>
              <a:pPr>
                <a:defRPr/>
              </a:pPr>
              <a:t>‹#›</a:t>
            </a:fld>
            <a:endParaRPr lang="en-GB"/>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523E33DF-7956-4B46-9BDD-86E1937883C7}" type="slidenum">
              <a:rPr lang="en-GB"/>
              <a:pPr>
                <a:defRPr/>
              </a:pPr>
              <a:t>‹#›</a:t>
            </a:fld>
            <a:endParaRPr lang="en-GB"/>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719BBD88-3717-4DAF-BA28-E8E6E5DC5CCE}"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0AF28739-C7E2-425A-92D0-59CC6F60D50C}" type="slidenum">
              <a:rPr lang="en-GB"/>
              <a:pPr>
                <a:defRPr/>
              </a:pPr>
              <a:t>‹#›</a:t>
            </a:fld>
            <a:endParaRPr 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p>
        </p:txBody>
      </p:sp>
      <p:sp>
        <p:nvSpPr>
          <p:cNvPr id="8" name="Footer Placeholder 2"/>
          <p:cNvSpPr>
            <a:spLocks noGrp="1"/>
          </p:cNvSpPr>
          <p:nvPr>
            <p:ph type="ftr" sz="quarter" idx="11"/>
          </p:nvPr>
        </p:nvSpPr>
        <p:spPr/>
        <p:txBody>
          <a:bodyPr/>
          <a:lstStyle>
            <a:lvl1pPr>
              <a:defRPr/>
            </a:lvl1pPr>
          </a:lstStyle>
          <a:p>
            <a:pPr>
              <a:defRPr/>
            </a:pPr>
            <a:endParaRPr lang="en-GB"/>
          </a:p>
        </p:txBody>
      </p:sp>
      <p:sp>
        <p:nvSpPr>
          <p:cNvPr id="9" name="Slide Number Placeholder 22"/>
          <p:cNvSpPr>
            <a:spLocks noGrp="1"/>
          </p:cNvSpPr>
          <p:nvPr>
            <p:ph type="sldNum" sz="quarter" idx="12"/>
          </p:nvPr>
        </p:nvSpPr>
        <p:spPr/>
        <p:txBody>
          <a:bodyPr/>
          <a:lstStyle>
            <a:lvl1pPr>
              <a:defRPr/>
            </a:lvl1pPr>
          </a:lstStyle>
          <a:p>
            <a:pPr>
              <a:defRPr/>
            </a:pPr>
            <a:fld id="{E8567699-04F1-4C67-863E-2534CF584834}" type="slidenum">
              <a:rPr lang="en-GB"/>
              <a:pPr>
                <a:defRPr/>
              </a:pPr>
              <a:t>‹#›</a:t>
            </a:fld>
            <a:endParaRPr 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GB"/>
          </a:p>
        </p:txBody>
      </p:sp>
      <p:sp>
        <p:nvSpPr>
          <p:cNvPr id="4" name="Footer Placeholder 2"/>
          <p:cNvSpPr>
            <a:spLocks noGrp="1"/>
          </p:cNvSpPr>
          <p:nvPr>
            <p:ph type="ftr" sz="quarter" idx="11"/>
          </p:nvPr>
        </p:nvSpPr>
        <p:spPr/>
        <p:txBody>
          <a:bodyPr/>
          <a:lstStyle>
            <a:lvl1pPr>
              <a:defRPr/>
            </a:lvl1pPr>
          </a:lstStyle>
          <a:p>
            <a:pPr>
              <a:defRPr/>
            </a:pPr>
            <a:endParaRPr lang="en-GB"/>
          </a:p>
        </p:txBody>
      </p:sp>
      <p:sp>
        <p:nvSpPr>
          <p:cNvPr id="5" name="Slide Number Placeholder 22"/>
          <p:cNvSpPr>
            <a:spLocks noGrp="1"/>
          </p:cNvSpPr>
          <p:nvPr>
            <p:ph type="sldNum" sz="quarter" idx="12"/>
          </p:nvPr>
        </p:nvSpPr>
        <p:spPr/>
        <p:txBody>
          <a:bodyPr/>
          <a:lstStyle>
            <a:lvl1pPr>
              <a:defRPr/>
            </a:lvl1pPr>
          </a:lstStyle>
          <a:p>
            <a:pPr>
              <a:defRPr/>
            </a:pPr>
            <a:fld id="{3AB553AF-0531-4BDA-B5B5-8B10E9A0A4B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6D27B1D1-4C24-4EC5-84F9-47A23B751907}" type="slidenum">
              <a:rPr lang="en-GB"/>
              <a:pPr>
                <a:defRPr/>
              </a:pPr>
              <a:t>‹#›</a:t>
            </a:fld>
            <a:endParaRPr 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47353A2B-FB98-48E9-A03F-189373837034}" type="slidenum">
              <a:rPr lang="en-GB"/>
              <a:pPr>
                <a:defRPr/>
              </a:pPr>
              <a:t>‹#›</a:t>
            </a:fld>
            <a:endParaRPr lang="en-GB"/>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258D92C9-7CEC-48ED-B5E7-C322F0B920C5}" type="slidenum">
              <a:rPr lang="en-GB"/>
              <a:pPr>
                <a:defRPr/>
              </a:pPr>
              <a:t>‹#›</a:t>
            </a:fld>
            <a:endParaRPr lang="en-GB"/>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4C39C469-A015-4E02-B695-B224EC0BB29D}" type="slidenum">
              <a:rPr lang="en-GB"/>
              <a:pPr>
                <a:defRPr/>
              </a:pPr>
              <a:t>‹#›</a:t>
            </a:fld>
            <a:endParaRPr lang="en-GB"/>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7469A33A-7071-4EA7-801E-FAFBBA61AB26}" type="slidenum">
              <a:rPr lang="en-GB"/>
              <a:pPr>
                <a:defRPr/>
              </a:pPr>
              <a:t>‹#›</a:t>
            </a:fld>
            <a:endParaRPr lang="en-GB"/>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5BA7FE91-2E8A-47B9-9DC0-67463CF3A31C}" type="slidenum">
              <a:rPr lang="en-GB"/>
              <a:pPr>
                <a:defRPr/>
              </a:pPr>
              <a:t>‹#›</a:t>
            </a:fld>
            <a:endParaRPr lang="en-GB"/>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5D4F567F-FF3F-4922-B735-D15CD0F4E61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BB0D9CAD-3BE2-4582-A468-CC4BB837EFDC}"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74" r:id="rId12"/>
    <p:sldLayoutId id="2147483875" r:id="rId13"/>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endParaRPr lang="en-GB"/>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GB"/>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smtClean="0">
                <a:solidFill>
                  <a:schemeClr val="accent3">
                    <a:shade val="75000"/>
                  </a:schemeClr>
                </a:solidFill>
              </a:defRPr>
            </a:lvl1pPr>
          </a:lstStyle>
          <a:p>
            <a:pPr>
              <a:defRPr/>
            </a:pPr>
            <a:fld id="{AD2850EA-0222-4576-859C-012371A2ECC8}" type="slidenum">
              <a:rPr lang="en-GB"/>
              <a:pPr>
                <a:defRPr/>
              </a:pPr>
              <a:t>‹#›</a:t>
            </a:fld>
            <a:endParaRPr lang="en-GB"/>
          </a:p>
        </p:txBody>
      </p:sp>
      <p:sp>
        <p:nvSpPr>
          <p:cNvPr id="2062"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63"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xStyles>
    <p:titleStyle>
      <a:lvl1pPr algn="ctr" rtl="0" fontAlgn="base">
        <a:spcBef>
          <a:spcPct val="0"/>
        </a:spcBef>
        <a:spcAft>
          <a:spcPct val="0"/>
        </a:spcAft>
        <a:defRPr sz="3300" kern="1200">
          <a:solidFill>
            <a:srgbClr val="7B9899"/>
          </a:solidFill>
          <a:latin typeface="+mj-lt"/>
          <a:ea typeface="+mj-ea"/>
          <a:cs typeface="+mj-cs"/>
        </a:defRPr>
      </a:lvl1pPr>
      <a:lvl2pPr algn="ctr" rtl="0" fontAlgn="base">
        <a:spcBef>
          <a:spcPct val="0"/>
        </a:spcBef>
        <a:spcAft>
          <a:spcPct val="0"/>
        </a:spcAft>
        <a:defRPr sz="3300">
          <a:solidFill>
            <a:srgbClr val="7B9899"/>
          </a:solidFill>
          <a:latin typeface="Georgia" pitchFamily="18" charset="0"/>
        </a:defRPr>
      </a:lvl2pPr>
      <a:lvl3pPr algn="ctr" rtl="0" fontAlgn="base">
        <a:spcBef>
          <a:spcPct val="0"/>
        </a:spcBef>
        <a:spcAft>
          <a:spcPct val="0"/>
        </a:spcAft>
        <a:defRPr sz="3300">
          <a:solidFill>
            <a:srgbClr val="7B9899"/>
          </a:solidFill>
          <a:latin typeface="Georgia" pitchFamily="18" charset="0"/>
        </a:defRPr>
      </a:lvl3pPr>
      <a:lvl4pPr algn="ctr" rtl="0" fontAlgn="base">
        <a:spcBef>
          <a:spcPct val="0"/>
        </a:spcBef>
        <a:spcAft>
          <a:spcPct val="0"/>
        </a:spcAft>
        <a:defRPr sz="3300">
          <a:solidFill>
            <a:srgbClr val="7B9899"/>
          </a:solidFill>
          <a:latin typeface="Georgia" pitchFamily="18" charset="0"/>
        </a:defRPr>
      </a:lvl4pPr>
      <a:lvl5pPr algn="ctr" rtl="0" fontAlgn="base">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fontAlgn="base">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fontAlgn="base">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fontAlgn="base">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fontAlgn="base">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307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307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9613E217-7CFF-44E2-ADF2-CA60F962FAA7}" type="slidenum">
              <a:rPr lang="en-GB"/>
              <a:pPr>
                <a:defRPr/>
              </a:pPr>
              <a:t>‹#›</a:t>
            </a:fld>
            <a:endParaRPr lang="en-GB"/>
          </a:p>
        </p:txBody>
      </p:sp>
      <p:grpSp>
        <p:nvGrpSpPr>
          <p:cNvPr id="3081"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88" r:id="rId1"/>
    <p:sldLayoutId id="2147483829" r:id="rId2"/>
    <p:sldLayoutId id="2147483889" r:id="rId3"/>
    <p:sldLayoutId id="2147483830" r:id="rId4"/>
    <p:sldLayoutId id="2147483831" r:id="rId5"/>
    <p:sldLayoutId id="2147483832" r:id="rId6"/>
    <p:sldLayoutId id="2147483833" r:id="rId7"/>
    <p:sldLayoutId id="2147483834" r:id="rId8"/>
    <p:sldLayoutId id="2147483890" r:id="rId9"/>
    <p:sldLayoutId id="2147483835" r:id="rId10"/>
    <p:sldLayoutId id="2147483836"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4100"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4101"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47904A7B-4C27-4BFA-9BD7-8ABB79514EEF}" type="slidenum">
              <a:rPr lang="en-GB"/>
              <a:pPr>
                <a:defRPr/>
              </a:pPr>
              <a:t>‹#›</a:t>
            </a:fld>
            <a:endParaRPr lang="en-GB"/>
          </a:p>
        </p:txBody>
      </p:sp>
      <p:grpSp>
        <p:nvGrpSpPr>
          <p:cNvPr id="4105"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91" r:id="rId1"/>
    <p:sldLayoutId id="2147483837" r:id="rId2"/>
    <p:sldLayoutId id="2147483892" r:id="rId3"/>
    <p:sldLayoutId id="2147483838" r:id="rId4"/>
    <p:sldLayoutId id="2147483839" r:id="rId5"/>
    <p:sldLayoutId id="2147483840" r:id="rId6"/>
    <p:sldLayoutId id="2147483841" r:id="rId7"/>
    <p:sldLayoutId id="2147483842" r:id="rId8"/>
    <p:sldLayoutId id="2147483893" r:id="rId9"/>
    <p:sldLayoutId id="2147483843" r:id="rId10"/>
    <p:sldLayoutId id="2147483844" r:id="rId11"/>
    <p:sldLayoutId id="2147483894"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5124"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5125"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BF5335ED-E668-4014-873E-0AFCF5EAAD2C}" type="slidenum">
              <a:rPr lang="en-GB"/>
              <a:pPr>
                <a:defRPr/>
              </a:pPr>
              <a:t>‹#›</a:t>
            </a:fld>
            <a:endParaRPr lang="en-GB"/>
          </a:p>
        </p:txBody>
      </p:sp>
      <p:grpSp>
        <p:nvGrpSpPr>
          <p:cNvPr id="5129"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95" r:id="rId1"/>
    <p:sldLayoutId id="2147483845" r:id="rId2"/>
    <p:sldLayoutId id="2147483896" r:id="rId3"/>
    <p:sldLayoutId id="2147483846" r:id="rId4"/>
    <p:sldLayoutId id="2147483847" r:id="rId5"/>
    <p:sldLayoutId id="2147483848" r:id="rId6"/>
    <p:sldLayoutId id="2147483849" r:id="rId7"/>
    <p:sldLayoutId id="2147483850" r:id="rId8"/>
    <p:sldLayoutId id="2147483897" r:id="rId9"/>
    <p:sldLayoutId id="2147483851" r:id="rId10"/>
    <p:sldLayoutId id="2147483852" r:id="rId11"/>
    <p:sldLayoutId id="2147483898"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614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614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GB"/>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E3491E4F-5340-45EB-830B-A1E480EBADD4}" type="slidenum">
              <a:rPr lang="en-GB"/>
              <a:pPr>
                <a:defRPr/>
              </a:pPr>
              <a:t>‹#›</a:t>
            </a:fld>
            <a:endParaRPr lang="en-GB"/>
          </a:p>
        </p:txBody>
      </p:sp>
      <p:grpSp>
        <p:nvGrpSpPr>
          <p:cNvPr id="615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99" r:id="rId1"/>
    <p:sldLayoutId id="2147483853" r:id="rId2"/>
    <p:sldLayoutId id="2147483900" r:id="rId3"/>
    <p:sldLayoutId id="2147483854" r:id="rId4"/>
    <p:sldLayoutId id="2147483855" r:id="rId5"/>
    <p:sldLayoutId id="2147483856" r:id="rId6"/>
    <p:sldLayoutId id="2147483857" r:id="rId7"/>
    <p:sldLayoutId id="2147483858" r:id="rId8"/>
    <p:sldLayoutId id="2147483901" r:id="rId9"/>
    <p:sldLayoutId id="2147483859" r:id="rId10"/>
    <p:sldLayoutId id="2147483860" r:id="rId11"/>
    <p:sldLayoutId id="2147483902" r:id="rId12"/>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Footer Placeholder 2"/>
          <p:cNvSpPr>
            <a:spLocks noGrp="1"/>
          </p:cNvSpPr>
          <p:nvPr>
            <p:ph type="ftr" sz="quarter" idx="3"/>
          </p:nvPr>
        </p:nvSpPr>
        <p:spPr>
          <a:xfrm>
            <a:off x="1295400" y="6400800"/>
            <a:ext cx="4211638" cy="274638"/>
          </a:xfrm>
          <a:prstGeom prst="rect">
            <a:avLst/>
          </a:prstGeom>
        </p:spPr>
        <p:txBody>
          <a:bodyPr/>
          <a:lstStyle>
            <a:lvl1pPr algn="r" eaLnBrk="1" latinLnBrk="0" hangingPunct="1">
              <a:defRPr kumimoji="0" sz="1300">
                <a:solidFill>
                  <a:schemeClr val="bg2">
                    <a:tint val="60000"/>
                    <a:satMod val="155000"/>
                  </a:schemeClr>
                </a:solidFill>
              </a:defRPr>
            </a:lvl1pPr>
            <a:extLst/>
          </a:lstStyle>
          <a:p>
            <a:pPr>
              <a:defRPr/>
            </a:pPr>
            <a:endParaRPr lang="en-GB"/>
          </a:p>
        </p:txBody>
      </p:sp>
      <p:sp>
        <p:nvSpPr>
          <p:cNvPr id="14" name="Date Placeholder 13"/>
          <p:cNvSpPr>
            <a:spLocks noGrp="1"/>
          </p:cNvSpPr>
          <p:nvPr>
            <p:ph type="dt" sz="half" idx="2"/>
          </p:nvPr>
        </p:nvSpPr>
        <p:spPr>
          <a:xfrm>
            <a:off x="5562600" y="6400800"/>
            <a:ext cx="3001963" cy="274638"/>
          </a:xfrm>
          <a:prstGeom prst="rect">
            <a:avLst/>
          </a:prstGeom>
        </p:spPr>
        <p:txBody>
          <a:bodyPr/>
          <a:lstStyle>
            <a:lvl1pPr algn="l" eaLnBrk="1" latinLnBrk="0" hangingPunct="1">
              <a:defRPr kumimoji="0" sz="1300">
                <a:solidFill>
                  <a:schemeClr val="bg2">
                    <a:tint val="60000"/>
                    <a:satMod val="155000"/>
                  </a:schemeClr>
                </a:solidFill>
              </a:defRPr>
            </a:lvl1pPr>
            <a:extLst/>
          </a:lstStyle>
          <a:p>
            <a:pPr>
              <a:defRPr/>
            </a:pPr>
            <a:endParaRPr lang="en-GB"/>
          </a:p>
        </p:txBody>
      </p:sp>
      <p:sp>
        <p:nvSpPr>
          <p:cNvPr id="23" name="Slide Number Placeholder 22"/>
          <p:cNvSpPr>
            <a:spLocks noGrp="1"/>
          </p:cNvSpPr>
          <p:nvPr>
            <p:ph type="sldNum" sz="quarter" idx="4"/>
          </p:nvPr>
        </p:nvSpPr>
        <p:spPr>
          <a:xfrm>
            <a:off x="8639175" y="6515100"/>
            <a:ext cx="463550" cy="273050"/>
          </a:xfrm>
          <a:prstGeom prst="rect">
            <a:avLst/>
          </a:prstGeom>
        </p:spPr>
        <p:txBody>
          <a:bodyPr anchor="ctr"/>
          <a:lstStyle>
            <a:lvl1pPr algn="r" eaLnBrk="1" latinLnBrk="0" hangingPunct="1">
              <a:defRPr kumimoji="0" sz="1600" smtClean="0">
                <a:solidFill>
                  <a:schemeClr val="tx2">
                    <a:shade val="90000"/>
                  </a:schemeClr>
                </a:solidFill>
                <a:effectLst/>
              </a:defRPr>
            </a:lvl1pPr>
            <a:extLst/>
          </a:lstStyle>
          <a:p>
            <a:pPr>
              <a:defRPr/>
            </a:pPr>
            <a:fld id="{676483C3-1E0E-45E3-B332-D7262EE04FD7}" type="slidenum">
              <a:rPr lang="en-GB"/>
              <a:pPr>
                <a:defRPr/>
              </a:pPr>
              <a:t>‹#›</a:t>
            </a:fld>
            <a:endParaRPr lang="en-GB"/>
          </a:p>
        </p:txBody>
      </p:sp>
      <p:sp>
        <p:nvSpPr>
          <p:cNvPr id="22" name="Title Placeholder 21"/>
          <p:cNvSpPr>
            <a:spLocks noGrp="1"/>
          </p:cNvSpPr>
          <p:nvPr>
            <p:ph type="title"/>
          </p:nvPr>
        </p:nvSpPr>
        <p:spPr>
          <a:xfrm>
            <a:off x="457200" y="254000"/>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lang="en-US" smtClean="0"/>
              <a:t>Click to edit Master title style</a:t>
            </a:r>
            <a:endParaRPr lang="en-US"/>
          </a:p>
        </p:txBody>
      </p:sp>
      <p:sp>
        <p:nvSpPr>
          <p:cNvPr id="7177" name="Text Placeholder 12"/>
          <p:cNvSpPr>
            <a:spLocks noGrp="1"/>
          </p:cNvSpPr>
          <p:nvPr>
            <p:ph type="body" idx="1"/>
          </p:nvPr>
        </p:nvSpPr>
        <p:spPr bwMode="auto">
          <a:xfrm>
            <a:off x="457200" y="16462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1" tx1="lt1" bg2="dk2" tx2="lt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861" r:id="rId7"/>
    <p:sldLayoutId id="2147483909" r:id="rId8"/>
    <p:sldLayoutId id="2147483910" r:id="rId9"/>
    <p:sldLayoutId id="2147483862" r:id="rId10"/>
    <p:sldLayoutId id="2147483863" r:id="rId11"/>
  </p:sldLayoutIdLst>
  <p:txStyles>
    <p:titleStyle>
      <a:lvl1pPr marL="53975" indent="-53975" algn="r" rtl="0" fontAlgn="base">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fontAlgn="base">
        <a:spcBef>
          <a:spcPct val="0"/>
        </a:spcBef>
        <a:spcAft>
          <a:spcPct val="0"/>
        </a:spcAft>
        <a:defRPr sz="4600">
          <a:solidFill>
            <a:srgbClr val="E7EACB"/>
          </a:solidFill>
          <a:latin typeface="Rockwell" pitchFamily="18" charset="0"/>
        </a:defRPr>
      </a:lvl2pPr>
      <a:lvl3pPr marL="53975" indent="-53975" algn="r" rtl="0" fontAlgn="base">
        <a:spcBef>
          <a:spcPct val="0"/>
        </a:spcBef>
        <a:spcAft>
          <a:spcPct val="0"/>
        </a:spcAft>
        <a:defRPr sz="4600">
          <a:solidFill>
            <a:srgbClr val="E7EACB"/>
          </a:solidFill>
          <a:latin typeface="Rockwell" pitchFamily="18" charset="0"/>
        </a:defRPr>
      </a:lvl3pPr>
      <a:lvl4pPr marL="53975" indent="-53975" algn="r" rtl="0" fontAlgn="base">
        <a:spcBef>
          <a:spcPct val="0"/>
        </a:spcBef>
        <a:spcAft>
          <a:spcPct val="0"/>
        </a:spcAft>
        <a:defRPr sz="4600">
          <a:solidFill>
            <a:srgbClr val="E7EACB"/>
          </a:solidFill>
          <a:latin typeface="Rockwell" pitchFamily="18" charset="0"/>
        </a:defRPr>
      </a:lvl4pPr>
      <a:lvl5pPr marL="53975" indent="-53975" algn="r" rtl="0" fontAlgn="base">
        <a:spcBef>
          <a:spcPct val="0"/>
        </a:spcBef>
        <a:spcAft>
          <a:spcPct val="0"/>
        </a:spcAft>
        <a:defRPr sz="4600">
          <a:solidFill>
            <a:srgbClr val="E7EACB"/>
          </a:solidFill>
          <a:latin typeface="Rockwell" pitchFamily="18" charset="0"/>
        </a:defRPr>
      </a:lvl5pPr>
      <a:lvl6pPr marL="511175" indent="-53975" algn="r" rtl="0" fontAlgn="base">
        <a:spcBef>
          <a:spcPct val="0"/>
        </a:spcBef>
        <a:spcAft>
          <a:spcPct val="0"/>
        </a:spcAft>
        <a:defRPr sz="4600">
          <a:solidFill>
            <a:srgbClr val="E7EACB"/>
          </a:solidFill>
          <a:latin typeface="Rockwell" pitchFamily="18" charset="0"/>
        </a:defRPr>
      </a:lvl6pPr>
      <a:lvl7pPr marL="968375" indent="-53975" algn="r" rtl="0" fontAlgn="base">
        <a:spcBef>
          <a:spcPct val="0"/>
        </a:spcBef>
        <a:spcAft>
          <a:spcPct val="0"/>
        </a:spcAft>
        <a:defRPr sz="4600">
          <a:solidFill>
            <a:srgbClr val="E7EACB"/>
          </a:solidFill>
          <a:latin typeface="Rockwell" pitchFamily="18" charset="0"/>
        </a:defRPr>
      </a:lvl7pPr>
      <a:lvl8pPr marL="1425575" indent="-53975" algn="r" rtl="0" fontAlgn="base">
        <a:spcBef>
          <a:spcPct val="0"/>
        </a:spcBef>
        <a:spcAft>
          <a:spcPct val="0"/>
        </a:spcAft>
        <a:defRPr sz="4600">
          <a:solidFill>
            <a:srgbClr val="E7EACB"/>
          </a:solidFill>
          <a:latin typeface="Rockwell" pitchFamily="18" charset="0"/>
        </a:defRPr>
      </a:lvl8pPr>
      <a:lvl9pPr marL="1882775" indent="-53975" algn="r" rtl="0" fontAlgn="base">
        <a:spcBef>
          <a:spcPct val="0"/>
        </a:spcBef>
        <a:spcAft>
          <a:spcPct val="0"/>
        </a:spcAft>
        <a:defRPr sz="4600">
          <a:solidFill>
            <a:srgbClr val="E7EACB"/>
          </a:solidFill>
          <a:latin typeface="Rockwell" pitchFamily="18" charset="0"/>
        </a:defRPr>
      </a:lvl9pPr>
      <a:extLst/>
    </p:titleStyle>
    <p:bodyStyle>
      <a:lvl1pPr marL="292100" indent="-292100" algn="l" rtl="0" fontAlgn="base">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fontAlgn="base">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fontAlgn="base">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fontAlgn="base">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fontAlgn="base">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8195"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endParaRPr lang="en-GB"/>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GB"/>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smtClean="0">
                <a:solidFill>
                  <a:schemeClr val="tx1">
                    <a:shade val="50000"/>
                  </a:schemeClr>
                </a:solidFill>
              </a:defRPr>
            </a:lvl1pPr>
          </a:lstStyle>
          <a:p>
            <a:pPr>
              <a:defRPr/>
            </a:pPr>
            <a:fld id="{F00657AA-1A6A-4985-BCCB-00F06E3DE8D8}" type="slidenum">
              <a:rPr lang="en-GB"/>
              <a:pPr>
                <a:defRPr/>
              </a:pPr>
              <a:t>‹#›</a:t>
            </a:fld>
            <a:endParaRPr lang="en-GB"/>
          </a:p>
        </p:txBody>
      </p:sp>
    </p:spTree>
  </p:cSld>
  <p:clrMap bg1="dk1" tx1="lt1" bg2="dk2" tx2="lt2" accent1="accent1" accent2="accent2" accent3="accent3" accent4="accent4" accent5="accent5" accent6="accent6" hlink="hlink" folHlink="folHlink"/>
  <p:sldLayoutIdLst>
    <p:sldLayoutId id="2147483864" r:id="rId1"/>
    <p:sldLayoutId id="2147483865" r:id="rId2"/>
    <p:sldLayoutId id="2147483911"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912" r:id="rId12"/>
  </p:sldLayoutIdLst>
  <p:txStyles>
    <p:titleStyle>
      <a:lvl1pPr algn="ctr" rtl="0" fontAlgn="base">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fontAlgn="base">
        <a:spcBef>
          <a:spcPct val="0"/>
        </a:spcBef>
        <a:spcAft>
          <a:spcPct val="0"/>
        </a:spcAft>
        <a:defRPr sz="4100" b="1">
          <a:solidFill>
            <a:schemeClr val="tx1"/>
          </a:solidFill>
          <a:latin typeface="Lucida Sans" pitchFamily="34" charset="0"/>
        </a:defRPr>
      </a:lvl2pPr>
      <a:lvl3pPr algn="ctr" rtl="0" fontAlgn="base">
        <a:spcBef>
          <a:spcPct val="0"/>
        </a:spcBef>
        <a:spcAft>
          <a:spcPct val="0"/>
        </a:spcAft>
        <a:defRPr sz="4100" b="1">
          <a:solidFill>
            <a:schemeClr val="tx1"/>
          </a:solidFill>
          <a:latin typeface="Lucida Sans" pitchFamily="34" charset="0"/>
        </a:defRPr>
      </a:lvl3pPr>
      <a:lvl4pPr algn="ctr" rtl="0" fontAlgn="base">
        <a:spcBef>
          <a:spcPct val="0"/>
        </a:spcBef>
        <a:spcAft>
          <a:spcPct val="0"/>
        </a:spcAft>
        <a:defRPr sz="4100" b="1">
          <a:solidFill>
            <a:schemeClr val="tx1"/>
          </a:solidFill>
          <a:latin typeface="Lucida Sans" pitchFamily="34" charset="0"/>
        </a:defRPr>
      </a:lvl4pPr>
      <a:lvl5pPr algn="ctr" rtl="0" fontAlgn="base">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fontAlgn="base">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fontAlgn="base">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fontAlgn="base">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fontAlgn="base">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fontAlgn="base">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ChangeArrowheads="1"/>
          </p:cNvSpPr>
          <p:nvPr/>
        </p:nvSpPr>
        <p:spPr bwMode="auto">
          <a:xfrm>
            <a:off x="3733800" y="0"/>
            <a:ext cx="5410200" cy="6858000"/>
          </a:xfrm>
          <a:prstGeom prst="rect">
            <a:avLst/>
          </a:prstGeom>
          <a:ln w="0">
            <a:noFill/>
            <a:miter lim="800000"/>
            <a:headEnd/>
            <a:tailEnd/>
          </a:ln>
          <a:effectLst/>
        </p:spPr>
        <p:style>
          <a:lnRef idx="0">
            <a:scrgbClr r="0" g="0" b="0"/>
          </a:lnRef>
          <a:fillRef idx="1002">
            <a:schemeClr val="dk2"/>
          </a:fillRef>
          <a:effectRef idx="0">
            <a:scrgbClr r="0" g="0" b="0"/>
          </a:effectRef>
          <a:fontRef idx="major"/>
        </p:style>
        <p:txBody>
          <a:bodyPr wrap="none" anchor="ctr"/>
          <a:lstStyle/>
          <a:p>
            <a:pPr>
              <a:defRPr/>
            </a:pPr>
            <a:endParaRPr lang="en-US"/>
          </a:p>
        </p:txBody>
      </p:sp>
      <p:sp>
        <p:nvSpPr>
          <p:cNvPr id="2050" name="Rectangle 2"/>
          <p:cNvSpPr>
            <a:spLocks noGrp="1" noChangeArrowheads="1"/>
          </p:cNvSpPr>
          <p:nvPr>
            <p:ph type="ctrTitle"/>
          </p:nvPr>
        </p:nvSpPr>
        <p:spPr>
          <a:xfrm>
            <a:off x="3657600" y="1295400"/>
            <a:ext cx="7772400" cy="1470025"/>
          </a:xfrm>
        </p:spPr>
        <p:txBody>
          <a:bodyPr rtlCol="0">
            <a:normAutofit fontScale="90000"/>
          </a:bodyPr>
          <a:lstStyle/>
          <a:p>
            <a:pPr algn="l" fontAlgn="auto">
              <a:spcAft>
                <a:spcPts val="0"/>
              </a:spcAft>
              <a:defRPr/>
            </a:pPr>
            <a:r>
              <a:rPr lang="en-US" sz="8000" dirty="0" smtClean="0">
                <a:latin typeface="Algerian" pitchFamily="82" charset="0"/>
              </a:rPr>
              <a:t>Drug</a:t>
            </a:r>
            <a:br>
              <a:rPr lang="en-US" sz="8000" dirty="0" smtClean="0">
                <a:latin typeface="Algerian" pitchFamily="82" charset="0"/>
              </a:rPr>
            </a:br>
            <a:r>
              <a:rPr lang="en-US" sz="8000" dirty="0" smtClean="0">
                <a:latin typeface="Algerian" pitchFamily="82" charset="0"/>
              </a:rPr>
              <a:t>Addiction</a:t>
            </a:r>
            <a:endParaRPr lang="en-GB" sz="8000" dirty="0" smtClean="0">
              <a:latin typeface="Algerian" pitchFamily="82" charset="0"/>
            </a:endParaRPr>
          </a:p>
        </p:txBody>
      </p:sp>
      <p:sp>
        <p:nvSpPr>
          <p:cNvPr id="49158" name="Rectangle 3"/>
          <p:cNvSpPr>
            <a:spLocks noGrp="1" noChangeArrowheads="1"/>
          </p:cNvSpPr>
          <p:nvPr>
            <p:ph type="subTitle" idx="1"/>
          </p:nvPr>
        </p:nvSpPr>
        <p:spPr>
          <a:xfrm>
            <a:off x="3810000" y="3962400"/>
            <a:ext cx="5334000" cy="1752600"/>
          </a:xfrm>
        </p:spPr>
        <p:txBody>
          <a:bodyPr/>
          <a:lstStyle/>
          <a:p>
            <a:pPr algn="just"/>
            <a:r>
              <a:rPr lang="en-US" sz="2800" smtClean="0">
                <a:solidFill>
                  <a:schemeClr val="bg1"/>
                </a:solidFill>
                <a:latin typeface="Script MT Bold" pitchFamily="66" charset="0"/>
              </a:rPr>
              <a:t>The Effects of Drugs on Human…</a:t>
            </a:r>
          </a:p>
          <a:p>
            <a:pPr algn="r"/>
            <a:r>
              <a:rPr lang="en-US" sz="2800" smtClean="0">
                <a:solidFill>
                  <a:schemeClr val="bg1"/>
                </a:solidFill>
                <a:latin typeface="Script MT Bold" pitchFamily="66" charset="0"/>
              </a:rPr>
              <a:t>Treatments &amp; Rehabilitation…</a:t>
            </a:r>
          </a:p>
          <a:p>
            <a:pPr algn="r"/>
            <a:r>
              <a:rPr lang="en-US" sz="2800" smtClean="0">
                <a:solidFill>
                  <a:schemeClr val="bg1"/>
                </a:solidFill>
                <a:latin typeface="Script MT Bold" pitchFamily="66" charset="0"/>
              </a:rPr>
              <a:t>…A Comprehensive Preview</a:t>
            </a:r>
            <a:endParaRPr lang="en-GB" sz="2800" smtClean="0">
              <a:solidFill>
                <a:schemeClr val="bg1"/>
              </a:solidFill>
              <a:latin typeface="Script MT Bold" pitchFamily="66" charset="0"/>
            </a:endParaRPr>
          </a:p>
        </p:txBody>
      </p:sp>
      <p:pic>
        <p:nvPicPr>
          <p:cNvPr id="49159" name="Picture 7" descr="C:\Documents and Settings\PINAKI\Desktop\Just Say No collage sm.jpg"/>
          <p:cNvPicPr>
            <a:picLocks noChangeAspect="1" noChangeArrowheads="1"/>
          </p:cNvPicPr>
          <p:nvPr/>
        </p:nvPicPr>
        <p:blipFill>
          <a:blip r:embed="rId3"/>
          <a:srcRect/>
          <a:stretch>
            <a:fillRect/>
          </a:stretch>
        </p:blipFill>
        <p:spPr bwMode="auto">
          <a:xfrm>
            <a:off x="152400" y="1143000"/>
            <a:ext cx="3429000" cy="4297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u="sng" smtClean="0">
                <a:latin typeface="Palatino Linotype" pitchFamily="18" charset="0"/>
              </a:rPr>
              <a:t>Dopamine</a:t>
            </a:r>
            <a:r>
              <a:rPr lang="en-US" smtClean="0">
                <a:latin typeface="Palatino Linotype" pitchFamily="18" charset="0"/>
              </a:rPr>
              <a:t> </a:t>
            </a:r>
            <a:endParaRPr lang="en-GB" smtClean="0">
              <a:latin typeface="Palatino Linotype" pitchFamily="18" charset="0"/>
            </a:endParaRPr>
          </a:p>
        </p:txBody>
      </p:sp>
      <p:sp>
        <p:nvSpPr>
          <p:cNvPr id="58371" name="Rectangle 3"/>
          <p:cNvSpPr>
            <a:spLocks noGrp="1" noChangeArrowheads="1"/>
          </p:cNvSpPr>
          <p:nvPr>
            <p:ph type="body" sz="half" idx="1"/>
          </p:nvPr>
        </p:nvSpPr>
        <p:spPr>
          <a:xfrm>
            <a:off x="228600" y="1905000"/>
            <a:ext cx="7772400" cy="4525963"/>
          </a:xfrm>
        </p:spPr>
        <p:txBody>
          <a:bodyPr/>
          <a:lstStyle/>
          <a:p>
            <a:pPr>
              <a:lnSpc>
                <a:spcPct val="90000"/>
              </a:lnSpc>
              <a:buFont typeface="Wingdings" pitchFamily="2" charset="2"/>
              <a:buNone/>
            </a:pPr>
            <a:r>
              <a:rPr lang="en-US" sz="2800" smtClean="0">
                <a:latin typeface="Palatino Linotype" pitchFamily="18" charset="0"/>
              </a:rPr>
              <a:t>- Is a neurotransmitter. </a:t>
            </a:r>
          </a:p>
          <a:p>
            <a:pPr>
              <a:lnSpc>
                <a:spcPct val="90000"/>
              </a:lnSpc>
              <a:buFont typeface="Wingdings" pitchFamily="2" charset="2"/>
              <a:buNone/>
            </a:pPr>
            <a:endParaRPr lang="en-US" sz="2800" smtClean="0">
              <a:latin typeface="Palatino Linotype" pitchFamily="18" charset="0"/>
            </a:endParaRPr>
          </a:p>
          <a:p>
            <a:pPr>
              <a:lnSpc>
                <a:spcPct val="90000"/>
              </a:lnSpc>
              <a:buFont typeface="Wingdings" pitchFamily="2" charset="2"/>
              <a:buNone/>
            </a:pPr>
            <a:endParaRPr lang="en-US" sz="2800" smtClean="0">
              <a:latin typeface="Palatino Linotype" pitchFamily="18" charset="0"/>
            </a:endParaRPr>
          </a:p>
          <a:p>
            <a:pPr>
              <a:lnSpc>
                <a:spcPct val="90000"/>
              </a:lnSpc>
              <a:buFontTx/>
              <a:buChar char="-"/>
            </a:pPr>
            <a:r>
              <a:rPr lang="en-US" sz="2800" smtClean="0">
                <a:latin typeface="Palatino Linotype" pitchFamily="18" charset="0"/>
              </a:rPr>
              <a:t>Associated with the reward system of the brain</a:t>
            </a:r>
          </a:p>
          <a:p>
            <a:pPr>
              <a:lnSpc>
                <a:spcPct val="90000"/>
              </a:lnSpc>
              <a:buFontTx/>
              <a:buChar char="-"/>
            </a:pPr>
            <a:endParaRPr lang="en-US" sz="2800" smtClean="0">
              <a:latin typeface="Palatino Linotype" pitchFamily="18" charset="0"/>
            </a:endParaRPr>
          </a:p>
          <a:p>
            <a:pPr>
              <a:lnSpc>
                <a:spcPct val="90000"/>
              </a:lnSpc>
              <a:buFontTx/>
              <a:buChar char="-"/>
            </a:pPr>
            <a:endParaRPr lang="en-US" sz="2800" smtClean="0">
              <a:latin typeface="Palatino Linotype" pitchFamily="18" charset="0"/>
            </a:endParaRPr>
          </a:p>
          <a:p>
            <a:pPr>
              <a:lnSpc>
                <a:spcPct val="90000"/>
              </a:lnSpc>
              <a:buFont typeface="Wingdings" pitchFamily="2" charset="2"/>
              <a:buNone/>
            </a:pPr>
            <a:r>
              <a:rPr lang="en-US" sz="2800" smtClean="0">
                <a:latin typeface="Palatino Linotype" pitchFamily="18" charset="0"/>
              </a:rPr>
              <a:t>- Dopamine pathways are pathologically altered in addicted persons. </a:t>
            </a:r>
            <a:r>
              <a:rPr lang="en-US" sz="2800" baseline="30000" smtClean="0">
                <a:latin typeface="Palatino Linotype" pitchFamily="18" charset="0"/>
              </a:rPr>
              <a:t>1</a:t>
            </a:r>
          </a:p>
          <a:p>
            <a:pPr>
              <a:lnSpc>
                <a:spcPct val="90000"/>
              </a:lnSpc>
              <a:buFont typeface="Wingdings" pitchFamily="2" charset="2"/>
              <a:buNone/>
            </a:pPr>
            <a:endParaRPr lang="en-GB" sz="2800" smtClean="0">
              <a:latin typeface="Palatino Linotype" pitchFamily="18" charset="0"/>
            </a:endParaRPr>
          </a:p>
        </p:txBody>
      </p:sp>
      <p:pic>
        <p:nvPicPr>
          <p:cNvPr id="58372" name="Picture 4" descr="230px-Dopamin_-_Dopamine_svg"/>
          <p:cNvPicPr>
            <a:picLocks noGrp="1" noChangeAspect="1" noChangeArrowheads="1"/>
          </p:cNvPicPr>
          <p:nvPr>
            <p:ph sz="half" idx="2"/>
          </p:nvPr>
        </p:nvPicPr>
        <p:blipFill>
          <a:blip r:embed="rId3"/>
          <a:srcRect/>
          <a:stretch>
            <a:fillRect/>
          </a:stretch>
        </p:blipFill>
        <p:spPr>
          <a:xfrm>
            <a:off x="4495800" y="1562100"/>
            <a:ext cx="3886200" cy="1638300"/>
          </a:xfrm>
          <a:noFill/>
        </p:spPr>
      </p:pic>
      <p:sp>
        <p:nvSpPr>
          <p:cNvPr id="58373" name="Text Box 5"/>
          <p:cNvSpPr txBox="1">
            <a:spLocks noChangeArrowheads="1"/>
          </p:cNvSpPr>
          <p:nvPr/>
        </p:nvSpPr>
        <p:spPr bwMode="auto">
          <a:xfrm>
            <a:off x="685800" y="6546850"/>
            <a:ext cx="5638800" cy="311150"/>
          </a:xfrm>
          <a:prstGeom prst="rect">
            <a:avLst/>
          </a:prstGeom>
          <a:noFill/>
          <a:ln w="9525">
            <a:noFill/>
            <a:miter lim="800000"/>
            <a:headEnd/>
            <a:tailEnd/>
          </a:ln>
        </p:spPr>
        <p:txBody>
          <a:bodyPr>
            <a:spAutoFit/>
          </a:bodyPr>
          <a:lstStyle/>
          <a:p>
            <a:pPr>
              <a:lnSpc>
                <a:spcPct val="80000"/>
              </a:lnSpc>
              <a:spcBef>
                <a:spcPct val="20000"/>
              </a:spcBef>
            </a:pPr>
            <a:r>
              <a:rPr lang="en-US"/>
              <a:t>1. Neurotransmitters, </a:t>
            </a:r>
            <a:r>
              <a:rPr lang="en-US" i="1"/>
              <a:t>The Wikipedia</a:t>
            </a: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4" descr="chp_brain"/>
          <p:cNvPicPr>
            <a:picLocks noChangeAspect="1" noChangeArrowheads="1"/>
          </p:cNvPicPr>
          <p:nvPr/>
        </p:nvPicPr>
        <p:blipFill>
          <a:blip r:embed="rId3">
            <a:lum bright="30000"/>
          </a:blip>
          <a:srcRect/>
          <a:stretch>
            <a:fillRect/>
          </a:stretch>
        </p:blipFill>
        <p:spPr bwMode="auto">
          <a:xfrm>
            <a:off x="0" y="-365125"/>
            <a:ext cx="9144000" cy="7223125"/>
          </a:xfrm>
          <a:prstGeom prst="rect">
            <a:avLst/>
          </a:prstGeom>
          <a:noFill/>
          <a:ln w="9525">
            <a:noFill/>
            <a:miter lim="800000"/>
            <a:headEnd/>
            <a:tailEnd/>
          </a:ln>
        </p:spPr>
      </p:pic>
      <p:sp>
        <p:nvSpPr>
          <p:cNvPr id="59395" name="Rectangle 2"/>
          <p:cNvSpPr>
            <a:spLocks noGrp="1" noChangeArrowheads="1"/>
          </p:cNvSpPr>
          <p:nvPr>
            <p:ph type="title"/>
          </p:nvPr>
        </p:nvSpPr>
        <p:spPr/>
        <p:txBody>
          <a:bodyPr/>
          <a:lstStyle/>
          <a:p>
            <a:r>
              <a:rPr lang="en-US" i="1" smtClean="0">
                <a:latin typeface="Palatino Linotype" pitchFamily="18" charset="0"/>
              </a:rPr>
              <a:t>…but not just chemicals!</a:t>
            </a:r>
            <a:endParaRPr lang="en-GB" i="1" smtClean="0">
              <a:latin typeface="Palatino Linotype" pitchFamily="18" charset="0"/>
            </a:endParaRPr>
          </a:p>
        </p:txBody>
      </p:sp>
      <p:sp>
        <p:nvSpPr>
          <p:cNvPr id="59396" name="Rectangle 3"/>
          <p:cNvSpPr>
            <a:spLocks noGrp="1" noChangeArrowheads="1"/>
          </p:cNvSpPr>
          <p:nvPr>
            <p:ph idx="1"/>
          </p:nvPr>
        </p:nvSpPr>
        <p:spPr/>
        <p:txBody>
          <a:bodyPr/>
          <a:lstStyle/>
          <a:p>
            <a:r>
              <a:rPr lang="en-US" smtClean="0">
                <a:latin typeface="Palatino Linotype" pitchFamily="18" charset="0"/>
              </a:rPr>
              <a:t>Neurotransmitters + Neuronal Circuits =  Brain Function. </a:t>
            </a:r>
          </a:p>
          <a:p>
            <a:r>
              <a:rPr lang="en-US" smtClean="0">
                <a:latin typeface="Palatino Linotype" pitchFamily="18" charset="0"/>
              </a:rPr>
              <a:t>Synapse: a functional connection of two neurons. Electrical/chemical. </a:t>
            </a:r>
          </a:p>
          <a:p>
            <a:r>
              <a:rPr lang="en-US" smtClean="0">
                <a:latin typeface="Palatino Linotype" pitchFamily="18" charset="0"/>
              </a:rPr>
              <a:t>Brain: 100 x 10</a:t>
            </a:r>
            <a:r>
              <a:rPr lang="en-US" baseline="30000" smtClean="0">
                <a:latin typeface="Palatino Linotype" pitchFamily="18" charset="0"/>
              </a:rPr>
              <a:t>9</a:t>
            </a:r>
            <a:r>
              <a:rPr lang="en-US" smtClean="0">
                <a:latin typeface="Palatino Linotype" pitchFamily="18" charset="0"/>
              </a:rPr>
              <a:t> neurons x 1000 synapses/neuron </a:t>
            </a:r>
          </a:p>
          <a:p>
            <a:pPr>
              <a:buFontTx/>
              <a:buNone/>
            </a:pPr>
            <a:r>
              <a:rPr lang="en-US" smtClean="0">
                <a:latin typeface="Palatino Linotype" pitchFamily="18" charset="0"/>
              </a:rPr>
              <a:t>   = 100 x 10</a:t>
            </a:r>
            <a:r>
              <a:rPr lang="en-US" baseline="30000" smtClean="0">
                <a:latin typeface="Palatino Linotype" pitchFamily="18" charset="0"/>
              </a:rPr>
              <a:t>12</a:t>
            </a:r>
            <a:r>
              <a:rPr lang="en-US" smtClean="0">
                <a:latin typeface="Palatino Linotype" pitchFamily="18" charset="0"/>
              </a:rPr>
              <a:t> connections in the brain!</a:t>
            </a:r>
            <a:r>
              <a:rPr lang="en-US" baseline="30000" smtClean="0">
                <a:latin typeface="Palatino Linotype" pitchFamily="18" charset="0"/>
              </a:rPr>
              <a:t>2</a:t>
            </a:r>
          </a:p>
          <a:p>
            <a:endParaRPr lang="en-GB" smtClean="0">
              <a:latin typeface="Palatino Linotype" pitchFamily="18" charset="0"/>
            </a:endParaRPr>
          </a:p>
        </p:txBody>
      </p:sp>
      <p:sp>
        <p:nvSpPr>
          <p:cNvPr id="59397" name="Text Box 5"/>
          <p:cNvSpPr txBox="1">
            <a:spLocks noChangeArrowheads="1"/>
          </p:cNvSpPr>
          <p:nvPr/>
        </p:nvSpPr>
        <p:spPr bwMode="auto">
          <a:xfrm>
            <a:off x="685800" y="6546850"/>
            <a:ext cx="6705600" cy="311150"/>
          </a:xfrm>
          <a:prstGeom prst="rect">
            <a:avLst/>
          </a:prstGeom>
          <a:noFill/>
          <a:ln w="9525">
            <a:noFill/>
            <a:miter lim="800000"/>
            <a:headEnd/>
            <a:tailEnd/>
          </a:ln>
        </p:spPr>
        <p:txBody>
          <a:bodyPr>
            <a:spAutoFit/>
          </a:bodyPr>
          <a:lstStyle/>
          <a:p>
            <a:pPr>
              <a:lnSpc>
                <a:spcPct val="80000"/>
              </a:lnSpc>
              <a:spcBef>
                <a:spcPct val="20000"/>
              </a:spcBef>
            </a:pPr>
            <a:r>
              <a:rPr lang="en-US"/>
              <a:t>2. The Brain, a very short Introduction. Oxford University Press</a:t>
            </a: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5" descr="chp_brain"/>
          <p:cNvPicPr>
            <a:picLocks noChangeAspect="1" noChangeArrowheads="1"/>
          </p:cNvPicPr>
          <p:nvPr/>
        </p:nvPicPr>
        <p:blipFill>
          <a:blip r:embed="rId2">
            <a:lum bright="50000" contrast="-20000"/>
          </a:blip>
          <a:srcRect/>
          <a:stretch>
            <a:fillRect/>
          </a:stretch>
        </p:blipFill>
        <p:spPr bwMode="auto">
          <a:xfrm>
            <a:off x="0" y="-365125"/>
            <a:ext cx="9144000" cy="7223125"/>
          </a:xfrm>
          <a:prstGeom prst="rect">
            <a:avLst/>
          </a:prstGeom>
          <a:noFill/>
          <a:ln w="9525">
            <a:noFill/>
            <a:miter lim="800000"/>
            <a:headEnd/>
            <a:tailEnd/>
          </a:ln>
        </p:spPr>
      </p:pic>
      <p:sp>
        <p:nvSpPr>
          <p:cNvPr id="60419" name="Rectangle 2"/>
          <p:cNvSpPr>
            <a:spLocks noGrp="1" noChangeArrowheads="1"/>
          </p:cNvSpPr>
          <p:nvPr>
            <p:ph type="title"/>
          </p:nvPr>
        </p:nvSpPr>
        <p:spPr>
          <a:xfrm>
            <a:off x="533400" y="1143000"/>
            <a:ext cx="8229600" cy="1143000"/>
          </a:xfrm>
        </p:spPr>
        <p:txBody>
          <a:bodyPr/>
          <a:lstStyle/>
          <a:p>
            <a:r>
              <a:rPr lang="en-US" smtClean="0">
                <a:latin typeface="Palatino Linotype" pitchFamily="18" charset="0"/>
              </a:rPr>
              <a:t>Electrical Brain Stimulation!</a:t>
            </a:r>
          </a:p>
        </p:txBody>
      </p:sp>
      <p:sp>
        <p:nvSpPr>
          <p:cNvPr id="60420" name="Rectangle 3"/>
          <p:cNvSpPr>
            <a:spLocks noGrp="1" noChangeArrowheads="1"/>
          </p:cNvSpPr>
          <p:nvPr>
            <p:ph idx="1"/>
          </p:nvPr>
        </p:nvSpPr>
        <p:spPr>
          <a:xfrm>
            <a:off x="457200" y="2133600"/>
            <a:ext cx="8077200" cy="3992563"/>
          </a:xfrm>
        </p:spPr>
        <p:txBody>
          <a:bodyPr/>
          <a:lstStyle/>
          <a:p>
            <a:pPr algn="ctr">
              <a:lnSpc>
                <a:spcPct val="80000"/>
              </a:lnSpc>
              <a:buFontTx/>
              <a:buNone/>
            </a:pPr>
            <a:r>
              <a:rPr lang="en-US" sz="2800" smtClean="0">
                <a:latin typeface="Palatino Linotype" pitchFamily="18" charset="0"/>
              </a:rPr>
              <a:t>Olds and Milner (1954) first identified brain sites where </a:t>
            </a:r>
            <a:r>
              <a:rPr lang="en-US" sz="2800" u="sng" smtClean="0">
                <a:latin typeface="Palatino Linotype" pitchFamily="18" charset="0"/>
              </a:rPr>
              <a:t>direct electrical stimulation is reinforcing</a:t>
            </a:r>
            <a:r>
              <a:rPr lang="en-US" sz="2800" smtClean="0">
                <a:latin typeface="Palatino Linotype" pitchFamily="18" charset="0"/>
              </a:rPr>
              <a:t>.</a:t>
            </a:r>
          </a:p>
          <a:p>
            <a:pPr algn="ctr">
              <a:lnSpc>
                <a:spcPct val="80000"/>
              </a:lnSpc>
              <a:buFontTx/>
              <a:buNone/>
            </a:pPr>
            <a:endParaRPr lang="en-US" sz="2800" smtClean="0">
              <a:latin typeface="Palatino Linotype" pitchFamily="18" charset="0"/>
            </a:endParaRPr>
          </a:p>
          <a:p>
            <a:pPr algn="ctr">
              <a:lnSpc>
                <a:spcPct val="80000"/>
              </a:lnSpc>
              <a:buFontTx/>
              <a:buNone/>
            </a:pPr>
            <a:r>
              <a:rPr lang="en-US" sz="2800" smtClean="0">
                <a:latin typeface="Palatino Linotype" pitchFamily="18" charset="0"/>
              </a:rPr>
              <a:t> The potency of this electrical stimulation is most dramatically illustrated in a classic experiment where the subjects suffered self-imposed starvation when forced to make a choice between obtaining food and water or electrical brain stimulation.</a:t>
            </a:r>
          </a:p>
        </p:txBody>
      </p:sp>
      <p:sp>
        <p:nvSpPr>
          <p:cNvPr id="60421" name="Rectangle 4"/>
          <p:cNvSpPr>
            <a:spLocks noChangeArrowheads="1"/>
          </p:cNvSpPr>
          <p:nvPr/>
        </p:nvSpPr>
        <p:spPr bwMode="auto">
          <a:xfrm>
            <a:off x="609600" y="152400"/>
            <a:ext cx="8229600" cy="1143000"/>
          </a:xfrm>
          <a:prstGeom prst="rect">
            <a:avLst/>
          </a:prstGeom>
          <a:noFill/>
          <a:ln w="9525">
            <a:noFill/>
            <a:miter lim="800000"/>
            <a:headEnd/>
            <a:tailEnd/>
          </a:ln>
        </p:spPr>
        <p:txBody>
          <a:bodyPr anchor="ctr"/>
          <a:lstStyle/>
          <a:p>
            <a:pPr algn="ctr"/>
            <a:r>
              <a:rPr lang="en-US" sz="4400" i="1">
                <a:solidFill>
                  <a:schemeClr val="tx2"/>
                </a:solidFill>
                <a:latin typeface="Palatino Linotype" pitchFamily="18" charset="0"/>
              </a:rPr>
              <a:t>…but not just chemicals!</a:t>
            </a:r>
            <a:endParaRPr lang="en-GB" sz="4400" i="1">
              <a:solidFill>
                <a:schemeClr val="tx2"/>
              </a:solidFill>
              <a:latin typeface="Palatino Linotyp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53536"/>
            <a:ext cx="8229600" cy="1143000"/>
          </a:xfrm>
        </p:spPr>
        <p:txBody>
          <a:bodyPr/>
          <a:lstStyle/>
          <a:p>
            <a:pPr marL="54864" indent="0" fontAlgn="auto">
              <a:spcAft>
                <a:spcPts val="0"/>
              </a:spcAft>
              <a:defRPr/>
            </a:pPr>
            <a:r>
              <a:rPr lang="en-US" dirty="0">
                <a:solidFill>
                  <a:schemeClr val="tx2">
                    <a:tint val="100000"/>
                    <a:shade val="90000"/>
                    <a:satMod val="250000"/>
                    <a:alpha val="100000"/>
                  </a:schemeClr>
                </a:solidFill>
                <a:latin typeface="Palatino Linotype" pitchFamily="18" charset="0"/>
              </a:rPr>
              <a:t>Complex systems</a:t>
            </a:r>
            <a:endParaRPr lang="en-GB" dirty="0">
              <a:solidFill>
                <a:schemeClr val="tx2">
                  <a:tint val="100000"/>
                  <a:shade val="90000"/>
                  <a:satMod val="250000"/>
                  <a:alpha val="100000"/>
                </a:schemeClr>
              </a:solidFill>
              <a:latin typeface="Palatino Linotype" pitchFamily="18" charset="0"/>
            </a:endParaRPr>
          </a:p>
        </p:txBody>
      </p:sp>
      <p:pic>
        <p:nvPicPr>
          <p:cNvPr id="15369" name="Picture 9" descr="uchr_02_img0126"/>
          <p:cNvPicPr>
            <a:picLocks noGrp="1" noChangeAspect="1" noChangeArrowheads="1"/>
          </p:cNvPicPr>
          <p:nvPr>
            <p:ph idx="1"/>
          </p:nvPr>
        </p:nvPicPr>
        <p:blipFill>
          <a:blip r:embed="rId3"/>
          <a:srcRect/>
          <a:stretch>
            <a:fillRect/>
          </a:stretch>
        </p:blipFill>
        <p:spPr>
          <a:xfrm>
            <a:off x="5105400" y="1874838"/>
            <a:ext cx="3500438" cy="4525962"/>
          </a:xfrm>
          <a:noFill/>
        </p:spPr>
      </p:pic>
      <p:sp>
        <p:nvSpPr>
          <p:cNvPr id="15368" name="Text Box 8"/>
          <p:cNvSpPr txBox="1">
            <a:spLocks noChangeArrowheads="1"/>
          </p:cNvSpPr>
          <p:nvPr/>
        </p:nvSpPr>
        <p:spPr bwMode="auto">
          <a:xfrm>
            <a:off x="381000" y="1465263"/>
            <a:ext cx="4800600" cy="4554537"/>
          </a:xfrm>
          <a:prstGeom prst="rect">
            <a:avLst/>
          </a:prstGeom>
          <a:noFill/>
          <a:ln w="9525">
            <a:noFill/>
            <a:miter lim="800000"/>
            <a:headEnd/>
            <a:tailEnd/>
          </a:ln>
        </p:spPr>
        <p:txBody>
          <a:bodyPr>
            <a:spAutoFit/>
          </a:bodyPr>
          <a:lstStyle/>
          <a:p>
            <a:pPr>
              <a:spcBef>
                <a:spcPct val="50000"/>
              </a:spcBef>
              <a:buFontTx/>
              <a:buChar char="-"/>
            </a:pPr>
            <a:r>
              <a:rPr lang="en-US" sz="2000" b="1">
                <a:latin typeface="Bell MT" pitchFamily="18" charset="0"/>
              </a:rPr>
              <a:t>The Brain is possibly the most complex system known</a:t>
            </a:r>
          </a:p>
          <a:p>
            <a:pPr>
              <a:spcBef>
                <a:spcPct val="50000"/>
              </a:spcBef>
              <a:buFontTx/>
              <a:buChar char="-"/>
            </a:pPr>
            <a:r>
              <a:rPr lang="en-US" sz="2000">
                <a:latin typeface="Bell MT" pitchFamily="18" charset="0"/>
              </a:rPr>
              <a:t> Complexity at several levels: </a:t>
            </a:r>
            <a:r>
              <a:rPr lang="en-US" sz="2000" b="1">
                <a:latin typeface="Bell MT" pitchFamily="18" charset="0"/>
              </a:rPr>
              <a:t>Molecular</a:t>
            </a:r>
            <a:r>
              <a:rPr lang="en-US" sz="2000">
                <a:latin typeface="Bell MT" pitchFamily="18" charset="0"/>
              </a:rPr>
              <a:t> (neurotransmitter structures and functions)</a:t>
            </a:r>
          </a:p>
          <a:p>
            <a:pPr>
              <a:spcBef>
                <a:spcPct val="50000"/>
              </a:spcBef>
              <a:buFontTx/>
              <a:buChar char="-"/>
            </a:pPr>
            <a:r>
              <a:rPr lang="en-US" sz="2000">
                <a:latin typeface="Bell MT" pitchFamily="18" charset="0"/>
              </a:rPr>
              <a:t> </a:t>
            </a:r>
            <a:r>
              <a:rPr lang="en-US" sz="2000" b="1">
                <a:latin typeface="Bell MT" pitchFamily="18" charset="0"/>
              </a:rPr>
              <a:t>Cellular:</a:t>
            </a:r>
            <a:r>
              <a:rPr lang="en-US" sz="2000">
                <a:latin typeface="Bell MT" pitchFamily="18" charset="0"/>
              </a:rPr>
              <a:t> Neuron- neuron interactions. Synaptic complexity. </a:t>
            </a:r>
          </a:p>
          <a:p>
            <a:pPr>
              <a:spcBef>
                <a:spcPct val="50000"/>
              </a:spcBef>
              <a:buFontTx/>
              <a:buChar char="-"/>
            </a:pPr>
            <a:r>
              <a:rPr lang="en-US" sz="2000" b="1">
                <a:latin typeface="Bell MT" pitchFamily="18" charset="0"/>
              </a:rPr>
              <a:t>Tissue level:</a:t>
            </a:r>
            <a:r>
              <a:rPr lang="en-US" sz="2000">
                <a:latin typeface="Bell MT" pitchFamily="18" charset="0"/>
              </a:rPr>
              <a:t> local area organization and functional complexity. </a:t>
            </a:r>
          </a:p>
          <a:p>
            <a:pPr>
              <a:spcBef>
                <a:spcPct val="50000"/>
              </a:spcBef>
              <a:buFontTx/>
              <a:buChar char="-"/>
            </a:pPr>
            <a:r>
              <a:rPr lang="en-US" sz="2000" b="1">
                <a:latin typeface="Bell MT" pitchFamily="18" charset="0"/>
              </a:rPr>
              <a:t>Organ level</a:t>
            </a:r>
            <a:r>
              <a:rPr lang="en-US" sz="2000">
                <a:latin typeface="Bell MT" pitchFamily="18" charset="0"/>
              </a:rPr>
              <a:t>: Nervous integration and system-wide synchronization</a:t>
            </a:r>
          </a:p>
          <a:p>
            <a:pPr>
              <a:spcBef>
                <a:spcPct val="50000"/>
              </a:spcBef>
              <a:buFontTx/>
              <a:buChar char="-"/>
            </a:pPr>
            <a:r>
              <a:rPr lang="en-US" sz="2000">
                <a:latin typeface="Bell MT" pitchFamily="18" charset="0"/>
              </a:rPr>
              <a:t>And beyond? Organism-level complexity? Populations? </a:t>
            </a:r>
            <a:endParaRPr lang="en-GB" sz="2000">
              <a:latin typeface="Bell MT"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fontAlgn="auto">
              <a:spcAft>
                <a:spcPts val="0"/>
              </a:spcAft>
              <a:defRPr/>
            </a:pPr>
            <a:r>
              <a:rPr lang="en-US" sz="4000">
                <a:latin typeface="Palatino Linotype" pitchFamily="18" charset="0"/>
              </a:rPr>
              <a:t>A complex part of a complex Brain: Motivated Behavior</a:t>
            </a:r>
            <a:endParaRPr lang="en-GB" sz="4000">
              <a:latin typeface="Palatino Linotype" pitchFamily="18" charset="0"/>
            </a:endParaRPr>
          </a:p>
        </p:txBody>
      </p:sp>
      <p:sp>
        <p:nvSpPr>
          <p:cNvPr id="62467" name="Rectangle 3"/>
          <p:cNvSpPr>
            <a:spLocks noGrp="1" noChangeArrowheads="1"/>
          </p:cNvSpPr>
          <p:nvPr>
            <p:ph type="body" sz="half" idx="1"/>
          </p:nvPr>
        </p:nvSpPr>
        <p:spPr>
          <a:xfrm>
            <a:off x="3276600" y="1828800"/>
            <a:ext cx="5867400" cy="5029200"/>
          </a:xfrm>
        </p:spPr>
        <p:txBody>
          <a:bodyPr/>
          <a:lstStyle/>
          <a:p>
            <a:r>
              <a:rPr lang="en-US" sz="2800" u="sng" smtClean="0">
                <a:latin typeface="Palatino Linotype" pitchFamily="18" charset="0"/>
              </a:rPr>
              <a:t>What is Motivated Behavior? </a:t>
            </a:r>
          </a:p>
          <a:p>
            <a:pPr>
              <a:buFontTx/>
              <a:buNone/>
            </a:pPr>
            <a:endParaRPr lang="en-US" sz="2800" u="sng" smtClean="0">
              <a:latin typeface="Palatino Linotype" pitchFamily="18" charset="0"/>
            </a:endParaRPr>
          </a:p>
          <a:p>
            <a:r>
              <a:rPr lang="en-US" sz="2800" u="sng" smtClean="0">
                <a:latin typeface="Palatino Linotype" pitchFamily="18" charset="0"/>
              </a:rPr>
              <a:t>What neural circuits cause Motivated Behavior?</a:t>
            </a:r>
            <a:r>
              <a:rPr lang="en-US" sz="2800" smtClean="0">
                <a:latin typeface="Palatino Linotype" pitchFamily="18" charset="0"/>
              </a:rPr>
              <a:t> </a:t>
            </a:r>
          </a:p>
          <a:p>
            <a:pPr>
              <a:buFontTx/>
              <a:buNone/>
            </a:pPr>
            <a:r>
              <a:rPr lang="en-US" sz="2800" smtClean="0">
                <a:latin typeface="Palatino Linotype" pitchFamily="18" charset="0"/>
              </a:rPr>
              <a:t> - </a:t>
            </a:r>
            <a:r>
              <a:rPr lang="en-US" sz="2300" smtClean="0">
                <a:latin typeface="Palatino Linotype" pitchFamily="18" charset="0"/>
              </a:rPr>
              <a:t>Look for neural components that attaches importance to different stimuli, i.e. that determine the </a:t>
            </a:r>
            <a:r>
              <a:rPr lang="en-US" sz="2300" u="sng" smtClean="0">
                <a:latin typeface="Palatino Linotype" pitchFamily="18" charset="0"/>
              </a:rPr>
              <a:t>‘salience’</a:t>
            </a:r>
            <a:r>
              <a:rPr lang="en-US" sz="2300" smtClean="0">
                <a:latin typeface="Palatino Linotype" pitchFamily="18" charset="0"/>
              </a:rPr>
              <a:t> of the stimuli, so that the behavior is turned ‘ON’. </a:t>
            </a:r>
          </a:p>
          <a:p>
            <a:pPr>
              <a:buFontTx/>
              <a:buNone/>
            </a:pPr>
            <a:endParaRPr lang="en-US" sz="2300" smtClean="0">
              <a:latin typeface="Palatino Linotype" pitchFamily="18" charset="0"/>
            </a:endParaRPr>
          </a:p>
          <a:p>
            <a:pPr>
              <a:buFontTx/>
              <a:buNone/>
            </a:pPr>
            <a:r>
              <a:rPr lang="en-US" sz="2300" smtClean="0">
                <a:latin typeface="Palatino Linotype" pitchFamily="18" charset="0"/>
              </a:rPr>
              <a:t>-  These components must ‘chain-load’  a </a:t>
            </a:r>
            <a:r>
              <a:rPr lang="en-US" sz="2300" u="sng" smtClean="0">
                <a:latin typeface="Palatino Linotype" pitchFamily="18" charset="0"/>
              </a:rPr>
              <a:t>specific </a:t>
            </a:r>
            <a:r>
              <a:rPr lang="en-US" sz="2300" smtClean="0">
                <a:latin typeface="Palatino Linotype" pitchFamily="18" charset="0"/>
              </a:rPr>
              <a:t>behavioral response when ‘ON’.</a:t>
            </a:r>
            <a:endParaRPr lang="en-GB" sz="2300" u="sng" smtClean="0">
              <a:latin typeface="Palatino Linotype" pitchFamily="18" charset="0"/>
            </a:endParaRPr>
          </a:p>
        </p:txBody>
      </p:sp>
      <p:pic>
        <p:nvPicPr>
          <p:cNvPr id="62468" name="Picture 8" descr="Neuron0"/>
          <p:cNvPicPr>
            <a:picLocks noGrp="1" noChangeAspect="1" noChangeArrowheads="1"/>
          </p:cNvPicPr>
          <p:nvPr>
            <p:ph sz="half" idx="2"/>
          </p:nvPr>
        </p:nvPicPr>
        <p:blipFill>
          <a:blip r:embed="rId3"/>
          <a:srcRect/>
          <a:stretch>
            <a:fillRect/>
          </a:stretch>
        </p:blipFill>
        <p:spPr>
          <a:xfrm>
            <a:off x="0" y="1447800"/>
            <a:ext cx="3178175" cy="5410200"/>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066800" y="274638"/>
            <a:ext cx="8229600" cy="1143000"/>
          </a:xfrm>
        </p:spPr>
        <p:txBody>
          <a:bodyPr>
            <a:normAutofit fontScale="90000"/>
          </a:bodyPr>
          <a:lstStyle/>
          <a:p>
            <a:pPr fontAlgn="auto">
              <a:spcAft>
                <a:spcPts val="0"/>
              </a:spcAft>
              <a:defRPr/>
            </a:pPr>
            <a:r>
              <a:rPr lang="en-US" sz="3600" u="sng" dirty="0">
                <a:latin typeface="Palatino Linotype" pitchFamily="18" charset="0"/>
              </a:rPr>
              <a:t>The Activation of </a:t>
            </a:r>
            <a:br>
              <a:rPr lang="en-US" sz="3600" u="sng" dirty="0">
                <a:latin typeface="Palatino Linotype" pitchFamily="18" charset="0"/>
              </a:rPr>
            </a:br>
            <a:r>
              <a:rPr lang="en-US" sz="3600" u="sng" dirty="0">
                <a:latin typeface="Palatino Linotype" pitchFamily="18" charset="0"/>
              </a:rPr>
              <a:t>Motivated Behavior</a:t>
            </a:r>
            <a:endParaRPr lang="en-GB" sz="3600" u="sng" dirty="0">
              <a:latin typeface="Palatino Linotype" pitchFamily="18" charset="0"/>
            </a:endParaRPr>
          </a:p>
        </p:txBody>
      </p:sp>
      <p:sp>
        <p:nvSpPr>
          <p:cNvPr id="63491" name="Rectangle 3"/>
          <p:cNvSpPr>
            <a:spLocks noGrp="1" noChangeArrowheads="1"/>
          </p:cNvSpPr>
          <p:nvPr>
            <p:ph type="body" sz="half" idx="1"/>
          </p:nvPr>
        </p:nvSpPr>
        <p:spPr>
          <a:xfrm>
            <a:off x="457200" y="1752600"/>
            <a:ext cx="7848600" cy="4572000"/>
          </a:xfrm>
        </p:spPr>
        <p:txBody>
          <a:bodyPr/>
          <a:lstStyle/>
          <a:p>
            <a:pPr marL="533400" indent="-533400">
              <a:buFontTx/>
              <a:buNone/>
            </a:pPr>
            <a:r>
              <a:rPr lang="en-US" sz="2400" smtClean="0">
                <a:latin typeface="Bell MT" pitchFamily="18" charset="0"/>
              </a:rPr>
              <a:t>Three regions of the brain we </a:t>
            </a:r>
          </a:p>
          <a:p>
            <a:pPr marL="533400" indent="-533400">
              <a:buFontTx/>
              <a:buNone/>
            </a:pPr>
            <a:r>
              <a:rPr lang="en-US" sz="2400" smtClean="0">
                <a:latin typeface="Bell MT" pitchFamily="18" charset="0"/>
              </a:rPr>
              <a:t>could guess would contribute: </a:t>
            </a:r>
          </a:p>
          <a:p>
            <a:pPr marL="533400" indent="-533400">
              <a:buFontTx/>
              <a:buNone/>
            </a:pPr>
            <a:endParaRPr lang="en-US" sz="2400" smtClean="0">
              <a:latin typeface="Bell MT" pitchFamily="18" charset="0"/>
            </a:endParaRPr>
          </a:p>
          <a:p>
            <a:pPr marL="533400" indent="-533400">
              <a:buFontTx/>
              <a:buAutoNum type="arabicPeriod"/>
            </a:pPr>
            <a:r>
              <a:rPr lang="en-US" sz="2400" smtClean="0">
                <a:latin typeface="Bell MT" pitchFamily="18" charset="0"/>
              </a:rPr>
              <a:t>Amygdala		         : fear. </a:t>
            </a:r>
          </a:p>
          <a:p>
            <a:pPr marL="533400" indent="-533400">
              <a:buFontTx/>
              <a:buAutoNum type="arabicPeriod"/>
            </a:pPr>
            <a:endParaRPr lang="en-US" sz="2400" smtClean="0">
              <a:latin typeface="Bell MT" pitchFamily="18" charset="0"/>
            </a:endParaRPr>
          </a:p>
          <a:p>
            <a:pPr marL="533400" indent="-533400">
              <a:buFontTx/>
              <a:buNone/>
            </a:pPr>
            <a:r>
              <a:rPr lang="en-US" sz="2400" smtClean="0">
                <a:latin typeface="Bell MT" pitchFamily="18" charset="0"/>
              </a:rPr>
              <a:t>2. Prefrontal Cortex (PFC) : “measures” intensity of 						emotion.</a:t>
            </a:r>
          </a:p>
          <a:p>
            <a:pPr marL="533400" indent="-533400">
              <a:buFontTx/>
              <a:buNone/>
            </a:pPr>
            <a:endParaRPr lang="en-US" sz="2400" smtClean="0">
              <a:latin typeface="Bell MT" pitchFamily="18" charset="0"/>
            </a:endParaRPr>
          </a:p>
          <a:p>
            <a:pPr marL="533400" indent="-533400">
              <a:buFontTx/>
              <a:buNone/>
            </a:pPr>
            <a:r>
              <a:rPr lang="en-US" sz="2400" smtClean="0">
                <a:latin typeface="Bell MT" pitchFamily="18" charset="0"/>
              </a:rPr>
              <a:t>3. Nucleus Accumbens         : linked to reward motivated 				            behavior. </a:t>
            </a:r>
            <a:endParaRPr lang="en-GB" sz="2400" smtClean="0">
              <a:latin typeface="Bell MT" pitchFamily="18" charset="0"/>
            </a:endParaRPr>
          </a:p>
        </p:txBody>
      </p:sp>
      <p:pic>
        <p:nvPicPr>
          <p:cNvPr id="63492" name="Picture 8" descr="i_03_cr_par_1a"/>
          <p:cNvPicPr>
            <a:picLocks noGrp="1" noChangeAspect="1" noChangeArrowheads="1"/>
          </p:cNvPicPr>
          <p:nvPr>
            <p:ph sz="half" idx="2"/>
          </p:nvPr>
        </p:nvPicPr>
        <p:blipFill>
          <a:blip r:embed="rId2"/>
          <a:srcRect/>
          <a:stretch>
            <a:fillRect/>
          </a:stretch>
        </p:blipFill>
        <p:spPr>
          <a:xfrm>
            <a:off x="5486400" y="533400"/>
            <a:ext cx="3492500" cy="29083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1000" y="0"/>
            <a:ext cx="8229600" cy="1143000"/>
          </a:xfrm>
        </p:spPr>
        <p:txBody>
          <a:bodyPr/>
          <a:lstStyle/>
          <a:p>
            <a:pPr algn="l"/>
            <a:r>
              <a:rPr lang="en-US" smtClean="0">
                <a:latin typeface="Palatino Linotype" pitchFamily="18" charset="0"/>
              </a:rPr>
              <a:t>The actual circuit</a:t>
            </a:r>
            <a:endParaRPr lang="en-GB" smtClean="0">
              <a:latin typeface="Palatino Linotype" pitchFamily="18" charset="0"/>
            </a:endParaRPr>
          </a:p>
        </p:txBody>
      </p:sp>
      <p:sp>
        <p:nvSpPr>
          <p:cNvPr id="64515" name="Rectangle 3"/>
          <p:cNvSpPr>
            <a:spLocks noGrp="1" noChangeArrowheads="1"/>
          </p:cNvSpPr>
          <p:nvPr>
            <p:ph idx="1"/>
          </p:nvPr>
        </p:nvSpPr>
        <p:spPr>
          <a:xfrm>
            <a:off x="0" y="838200"/>
            <a:ext cx="5181600" cy="4572000"/>
          </a:xfrm>
        </p:spPr>
        <p:txBody>
          <a:bodyPr/>
          <a:lstStyle/>
          <a:p>
            <a:pPr marL="609600" indent="-609600">
              <a:buFontTx/>
              <a:buAutoNum type="arabicPeriod"/>
            </a:pPr>
            <a:r>
              <a:rPr lang="en-US" sz="2400" u="sng" smtClean="0">
                <a:latin typeface="Palatino Linotype" pitchFamily="18" charset="0"/>
              </a:rPr>
              <a:t>Ventral Tegmental Area (VTA)</a:t>
            </a:r>
          </a:p>
          <a:p>
            <a:pPr marL="609600" indent="-609600">
              <a:buFontTx/>
              <a:buNone/>
            </a:pPr>
            <a:endParaRPr lang="en-GB" sz="2800" smtClean="0">
              <a:latin typeface="Palatino Linotype" pitchFamily="18" charset="0"/>
            </a:endParaRPr>
          </a:p>
        </p:txBody>
      </p:sp>
      <p:pic>
        <p:nvPicPr>
          <p:cNvPr id="64516" name="Picture 4"/>
          <p:cNvPicPr>
            <a:picLocks noChangeAspect="1" noChangeArrowheads="1"/>
          </p:cNvPicPr>
          <p:nvPr/>
        </p:nvPicPr>
        <p:blipFill>
          <a:blip r:embed="rId3"/>
          <a:srcRect/>
          <a:stretch>
            <a:fillRect/>
          </a:stretch>
        </p:blipFill>
        <p:spPr bwMode="auto">
          <a:xfrm>
            <a:off x="4905375" y="914400"/>
            <a:ext cx="4238625" cy="5788025"/>
          </a:xfrm>
          <a:prstGeom prst="rect">
            <a:avLst/>
          </a:prstGeom>
          <a:noFill/>
          <a:ln w="9525">
            <a:noFill/>
            <a:miter lim="800000"/>
            <a:headEnd/>
            <a:tailEnd/>
          </a:ln>
        </p:spPr>
      </p:pic>
      <p:sp>
        <p:nvSpPr>
          <p:cNvPr id="64517" name="Oval 5"/>
          <p:cNvSpPr>
            <a:spLocks noChangeArrowheads="1"/>
          </p:cNvSpPr>
          <p:nvPr/>
        </p:nvSpPr>
        <p:spPr bwMode="auto">
          <a:xfrm>
            <a:off x="685800" y="1295400"/>
            <a:ext cx="2743200" cy="1219200"/>
          </a:xfrm>
          <a:prstGeom prst="ellipse">
            <a:avLst/>
          </a:prstGeom>
          <a:solidFill>
            <a:schemeClr val="accent1"/>
          </a:solidFill>
          <a:ln w="9525">
            <a:solidFill>
              <a:schemeClr val="tx1"/>
            </a:solidFill>
            <a:round/>
            <a:headEnd/>
            <a:tailEnd/>
          </a:ln>
        </p:spPr>
        <p:txBody>
          <a:bodyPr wrap="none" anchor="ctr"/>
          <a:lstStyle/>
          <a:p>
            <a:pPr algn="ctr"/>
            <a:r>
              <a:rPr lang="en-US"/>
              <a:t>Dopamine released in </a:t>
            </a:r>
          </a:p>
          <a:p>
            <a:pPr algn="ctr"/>
            <a:r>
              <a:rPr lang="en-US"/>
              <a:t>response to motivationally </a:t>
            </a:r>
          </a:p>
          <a:p>
            <a:pPr algn="ctr"/>
            <a:r>
              <a:rPr lang="en-US"/>
              <a:t>relevant event “X”</a:t>
            </a:r>
            <a:endParaRPr lang="en-GB"/>
          </a:p>
        </p:txBody>
      </p:sp>
      <p:sp>
        <p:nvSpPr>
          <p:cNvPr id="64518" name="Oval 6"/>
          <p:cNvSpPr>
            <a:spLocks noChangeArrowheads="1"/>
          </p:cNvSpPr>
          <p:nvPr/>
        </p:nvSpPr>
        <p:spPr bwMode="auto">
          <a:xfrm>
            <a:off x="304800" y="2743200"/>
            <a:ext cx="2057400" cy="1143000"/>
          </a:xfrm>
          <a:prstGeom prst="ellipse">
            <a:avLst/>
          </a:prstGeom>
          <a:solidFill>
            <a:schemeClr val="accent1"/>
          </a:solidFill>
          <a:ln w="9525">
            <a:solidFill>
              <a:schemeClr val="tx1"/>
            </a:solidFill>
            <a:round/>
            <a:headEnd/>
            <a:tailEnd/>
          </a:ln>
        </p:spPr>
        <p:txBody>
          <a:bodyPr wrap="none" anchor="ctr"/>
          <a:lstStyle/>
          <a:p>
            <a:pPr algn="ctr"/>
            <a:r>
              <a:rPr lang="en-US"/>
              <a:t>Initiate ada</a:t>
            </a:r>
          </a:p>
          <a:p>
            <a:pPr algn="ctr"/>
            <a:r>
              <a:rPr lang="en-US"/>
              <a:t>-ptive behavioral </a:t>
            </a:r>
          </a:p>
          <a:p>
            <a:pPr algn="ctr"/>
            <a:r>
              <a:rPr lang="en-US"/>
              <a:t>response</a:t>
            </a:r>
            <a:endParaRPr lang="en-GB"/>
          </a:p>
        </p:txBody>
      </p:sp>
      <p:sp>
        <p:nvSpPr>
          <p:cNvPr id="64519" name="Oval 7"/>
          <p:cNvSpPr>
            <a:spLocks noChangeArrowheads="1"/>
          </p:cNvSpPr>
          <p:nvPr/>
        </p:nvSpPr>
        <p:spPr bwMode="auto">
          <a:xfrm>
            <a:off x="152400" y="4343400"/>
            <a:ext cx="2286000" cy="1447800"/>
          </a:xfrm>
          <a:prstGeom prst="ellipse">
            <a:avLst/>
          </a:prstGeom>
          <a:solidFill>
            <a:schemeClr val="accent1"/>
          </a:solidFill>
          <a:ln w="9525">
            <a:solidFill>
              <a:schemeClr val="tx1"/>
            </a:solidFill>
            <a:round/>
            <a:headEnd/>
            <a:tailEnd/>
          </a:ln>
        </p:spPr>
        <p:txBody>
          <a:bodyPr wrap="none" anchor="ctr"/>
          <a:lstStyle/>
          <a:p>
            <a:pPr algn="ctr"/>
            <a:r>
              <a:rPr lang="en-US"/>
              <a:t>Initiate cellular </a:t>
            </a:r>
          </a:p>
          <a:p>
            <a:pPr algn="ctr"/>
            <a:r>
              <a:rPr lang="en-US"/>
              <a:t>changes to establish </a:t>
            </a:r>
          </a:p>
          <a:p>
            <a:pPr algn="ctr"/>
            <a:r>
              <a:rPr lang="en-US"/>
              <a:t>learned associations</a:t>
            </a:r>
            <a:endParaRPr lang="en-GB"/>
          </a:p>
        </p:txBody>
      </p:sp>
      <p:sp>
        <p:nvSpPr>
          <p:cNvPr id="64520" name="AutoShape 10"/>
          <p:cNvSpPr>
            <a:spLocks noChangeArrowheads="1"/>
          </p:cNvSpPr>
          <p:nvPr/>
        </p:nvSpPr>
        <p:spPr bwMode="auto">
          <a:xfrm>
            <a:off x="1371600" y="2438400"/>
            <a:ext cx="228600" cy="381000"/>
          </a:xfrm>
          <a:prstGeom prst="downArrow">
            <a:avLst>
              <a:gd name="adj1" fmla="val 50000"/>
              <a:gd name="adj2" fmla="val 41667"/>
            </a:avLst>
          </a:prstGeom>
          <a:solidFill>
            <a:schemeClr val="accent1"/>
          </a:solidFill>
          <a:ln w="9525">
            <a:solidFill>
              <a:schemeClr val="tx1"/>
            </a:solidFill>
            <a:miter lim="800000"/>
            <a:headEnd/>
            <a:tailEnd/>
          </a:ln>
        </p:spPr>
        <p:txBody>
          <a:bodyPr wrap="none" anchor="ctr"/>
          <a:lstStyle/>
          <a:p>
            <a:endParaRPr lang="en-US"/>
          </a:p>
        </p:txBody>
      </p:sp>
      <p:sp>
        <p:nvSpPr>
          <p:cNvPr id="64521" name="AutoShape 11"/>
          <p:cNvSpPr>
            <a:spLocks noChangeArrowheads="1"/>
          </p:cNvSpPr>
          <p:nvPr/>
        </p:nvSpPr>
        <p:spPr bwMode="auto">
          <a:xfrm>
            <a:off x="1219200" y="3886200"/>
            <a:ext cx="228600" cy="533400"/>
          </a:xfrm>
          <a:prstGeom prst="down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p>
        </p:txBody>
      </p:sp>
      <p:sp>
        <p:nvSpPr>
          <p:cNvPr id="64522" name="Text Box 12"/>
          <p:cNvSpPr txBox="1">
            <a:spLocks noChangeArrowheads="1"/>
          </p:cNvSpPr>
          <p:nvPr/>
        </p:nvSpPr>
        <p:spPr bwMode="auto">
          <a:xfrm>
            <a:off x="4876800" y="304800"/>
            <a:ext cx="1828800" cy="274638"/>
          </a:xfrm>
          <a:prstGeom prst="rect">
            <a:avLst/>
          </a:prstGeom>
          <a:noFill/>
          <a:ln w="9525">
            <a:noFill/>
            <a:miter lim="800000"/>
            <a:headEnd/>
            <a:tailEnd/>
          </a:ln>
        </p:spPr>
        <p:txBody>
          <a:bodyPr>
            <a:spAutoFit/>
          </a:bodyPr>
          <a:lstStyle/>
          <a:p>
            <a:pPr>
              <a:spcBef>
                <a:spcPct val="50000"/>
              </a:spcBef>
            </a:pPr>
            <a:r>
              <a:rPr lang="en-US" baseline="30000"/>
              <a:t>3</a:t>
            </a:r>
            <a:endParaRPr lang="en-GB" baseline="30000"/>
          </a:p>
        </p:txBody>
      </p:sp>
      <p:sp>
        <p:nvSpPr>
          <p:cNvPr id="64523" name="Text Box 14"/>
          <p:cNvSpPr txBox="1">
            <a:spLocks noChangeArrowheads="1"/>
          </p:cNvSpPr>
          <p:nvPr/>
        </p:nvSpPr>
        <p:spPr bwMode="auto">
          <a:xfrm>
            <a:off x="0" y="5942013"/>
            <a:ext cx="5638800" cy="915987"/>
          </a:xfrm>
          <a:prstGeom prst="rect">
            <a:avLst/>
          </a:prstGeom>
          <a:noFill/>
          <a:ln w="9525">
            <a:noFill/>
            <a:miter lim="800000"/>
            <a:headEnd/>
            <a:tailEnd/>
          </a:ln>
        </p:spPr>
        <p:txBody>
          <a:bodyPr>
            <a:spAutoFit/>
          </a:bodyPr>
          <a:lstStyle/>
          <a:p>
            <a:r>
              <a:rPr lang="en-US"/>
              <a:t>3. The Neural Basis of Addiction:</a:t>
            </a:r>
          </a:p>
          <a:p>
            <a:r>
              <a:rPr lang="en-US"/>
              <a:t>A Pathology of Motivation and Choice</a:t>
            </a:r>
          </a:p>
          <a:p>
            <a:r>
              <a:rPr lang="en-US"/>
              <a:t>Peter W. Kalivas,Nora D. Volkow</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a:r>
              <a:rPr lang="en-US" sz="3400" b="1" u="sng" smtClean="0">
                <a:latin typeface="Palatino Linotype" pitchFamily="18" charset="0"/>
              </a:rPr>
              <a:t>What happens in the VTA in normal </a:t>
            </a:r>
            <a:br>
              <a:rPr lang="en-US" sz="3400" b="1" u="sng" smtClean="0">
                <a:latin typeface="Palatino Linotype" pitchFamily="18" charset="0"/>
              </a:rPr>
            </a:br>
            <a:r>
              <a:rPr lang="en-US" sz="3400" b="1" u="sng" smtClean="0">
                <a:latin typeface="Palatino Linotype" pitchFamily="18" charset="0"/>
              </a:rPr>
              <a:t>motivated behavior?</a:t>
            </a:r>
            <a:endParaRPr lang="en-GB" sz="3400" b="1" u="sng" smtClean="0">
              <a:latin typeface="Palatino Linotype" pitchFamily="18" charset="0"/>
            </a:endParaRPr>
          </a:p>
        </p:txBody>
      </p:sp>
      <p:sp>
        <p:nvSpPr>
          <p:cNvPr id="37891" name="Rectangle 3"/>
          <p:cNvSpPr>
            <a:spLocks noGrp="1" noChangeArrowheads="1"/>
          </p:cNvSpPr>
          <p:nvPr>
            <p:ph type="body" sz="half" idx="1"/>
          </p:nvPr>
        </p:nvSpPr>
        <p:spPr>
          <a:xfrm>
            <a:off x="457200" y="1600200"/>
            <a:ext cx="8229600" cy="4525963"/>
          </a:xfrm>
        </p:spPr>
        <p:txBody>
          <a:bodyPr rtlCol="0">
            <a:normAutofit lnSpcReduction="10000"/>
          </a:bodyPr>
          <a:lstStyle/>
          <a:p>
            <a:pPr fontAlgn="auto">
              <a:spcAft>
                <a:spcPts val="0"/>
              </a:spcAft>
              <a:buFontTx/>
              <a:buChar char="-"/>
              <a:defRPr/>
            </a:pPr>
            <a:r>
              <a:rPr lang="en-US" sz="2400" smtClean="0">
                <a:latin typeface="Palatino Linotype" pitchFamily="18" charset="0"/>
              </a:rPr>
              <a:t>As the causal event ‘X’ becomes </a:t>
            </a:r>
          </a:p>
          <a:p>
            <a:pPr fontAlgn="auto">
              <a:spcAft>
                <a:spcPts val="0"/>
              </a:spcAft>
              <a:buFontTx/>
              <a:buNone/>
              <a:defRPr/>
            </a:pPr>
            <a:r>
              <a:rPr lang="en-US" sz="2400" smtClean="0">
                <a:latin typeface="Palatino Linotype" pitchFamily="18" charset="0"/>
              </a:rPr>
              <a:t>	familiar, dopamine release is no </a:t>
            </a:r>
          </a:p>
          <a:p>
            <a:pPr fontAlgn="auto">
              <a:spcAft>
                <a:spcPts val="0"/>
              </a:spcAft>
              <a:buFontTx/>
              <a:buNone/>
              <a:defRPr/>
            </a:pPr>
            <a:r>
              <a:rPr lang="en-US" sz="2400" smtClean="0">
                <a:latin typeface="Palatino Linotype" pitchFamily="18" charset="0"/>
              </a:rPr>
              <a:t>	longer induced. </a:t>
            </a:r>
            <a:br>
              <a:rPr lang="en-US" sz="2400" smtClean="0">
                <a:latin typeface="Palatino Linotype" pitchFamily="18" charset="0"/>
              </a:rPr>
            </a:br>
            <a:endParaRPr lang="en-US" sz="2400" smtClean="0">
              <a:latin typeface="Palatino Linotype" pitchFamily="18" charset="0"/>
            </a:endParaRPr>
          </a:p>
          <a:p>
            <a:pPr fontAlgn="auto">
              <a:spcAft>
                <a:spcPts val="0"/>
              </a:spcAft>
              <a:buFontTx/>
              <a:buChar char="-"/>
              <a:defRPr/>
            </a:pPr>
            <a:r>
              <a:rPr lang="en-US" sz="2400" smtClean="0">
                <a:latin typeface="Palatino Linotype" pitchFamily="18" charset="0"/>
              </a:rPr>
              <a:t>BUT: Behavior elicited is </a:t>
            </a:r>
            <a:r>
              <a:rPr lang="en-US" sz="2400" i="1" u="sng" smtClean="0">
                <a:latin typeface="Palatino Linotype" pitchFamily="18" charset="0"/>
              </a:rPr>
              <a:t>still</a:t>
            </a:r>
            <a:r>
              <a:rPr lang="en-US" sz="2400" smtClean="0">
                <a:latin typeface="Palatino Linotype" pitchFamily="18" charset="0"/>
              </a:rPr>
              <a:t> </a:t>
            </a:r>
          </a:p>
          <a:p>
            <a:pPr fontAlgn="auto">
              <a:spcAft>
                <a:spcPts val="0"/>
              </a:spcAft>
              <a:buFontTx/>
              <a:buNone/>
              <a:defRPr/>
            </a:pPr>
            <a:r>
              <a:rPr lang="en-US" sz="2400" smtClean="0">
                <a:latin typeface="Palatino Linotype" pitchFamily="18" charset="0"/>
              </a:rPr>
              <a:t>	goal directed</a:t>
            </a:r>
          </a:p>
          <a:p>
            <a:pPr fontAlgn="auto">
              <a:spcAft>
                <a:spcPts val="0"/>
              </a:spcAft>
              <a:buFontTx/>
              <a:buChar char="-"/>
              <a:defRPr/>
            </a:pPr>
            <a:endParaRPr lang="en-US" sz="2400" smtClean="0">
              <a:latin typeface="Palatino Linotype" pitchFamily="18" charset="0"/>
            </a:endParaRPr>
          </a:p>
          <a:p>
            <a:pPr fontAlgn="auto">
              <a:spcAft>
                <a:spcPts val="0"/>
              </a:spcAft>
              <a:buFontTx/>
              <a:buChar char="-"/>
              <a:defRPr/>
            </a:pPr>
            <a:r>
              <a:rPr lang="en-US" sz="2400" smtClean="0">
                <a:latin typeface="Palatino Linotype" pitchFamily="18" charset="0"/>
              </a:rPr>
              <a:t>BUT, since it is well learned, </a:t>
            </a:r>
          </a:p>
          <a:p>
            <a:pPr fontAlgn="auto">
              <a:spcAft>
                <a:spcPts val="0"/>
              </a:spcAft>
              <a:buFontTx/>
              <a:buChar char="-"/>
              <a:defRPr/>
            </a:pPr>
            <a:endParaRPr lang="en-US" sz="2400" smtClean="0">
              <a:latin typeface="Palatino Linotype" pitchFamily="18" charset="0"/>
            </a:endParaRPr>
          </a:p>
          <a:p>
            <a:pPr fontAlgn="auto">
              <a:spcAft>
                <a:spcPts val="0"/>
              </a:spcAft>
              <a:buFontTx/>
              <a:buChar char="-"/>
              <a:defRPr/>
            </a:pPr>
            <a:r>
              <a:rPr lang="en-US" sz="2000" u="sng" smtClean="0">
                <a:latin typeface="Palatino Linotype" pitchFamily="18" charset="0"/>
              </a:rPr>
              <a:t>DOPAMINE INDUCED NEUROPLASTIC CHANGES ARE NOT NECESSARY. </a:t>
            </a:r>
          </a:p>
          <a:p>
            <a:pPr fontAlgn="auto">
              <a:spcAft>
                <a:spcPts val="0"/>
              </a:spcAft>
              <a:buFontTx/>
              <a:buChar char="-"/>
              <a:defRPr/>
            </a:pPr>
            <a:endParaRPr lang="en-GB" sz="2000" u="sng" smtClean="0">
              <a:latin typeface="Palatino Linotype" pitchFamily="18" charset="0"/>
            </a:endParaRPr>
          </a:p>
        </p:txBody>
      </p:sp>
      <p:pic>
        <p:nvPicPr>
          <p:cNvPr id="65540" name="Picture 5" descr="target01"/>
          <p:cNvPicPr>
            <a:picLocks noGrp="1" noChangeAspect="1" noChangeArrowheads="1"/>
          </p:cNvPicPr>
          <p:nvPr>
            <p:ph sz="half" idx="2"/>
          </p:nvPr>
        </p:nvPicPr>
        <p:blipFill>
          <a:blip r:embed="rId2"/>
          <a:srcRect/>
          <a:stretch>
            <a:fillRect/>
          </a:stretch>
        </p:blipFill>
        <p:spPr>
          <a:xfrm>
            <a:off x="5791200" y="1943100"/>
            <a:ext cx="2857500" cy="2857500"/>
          </a:xfrm>
          <a:noFill/>
        </p:spPr>
      </p:pic>
      <p:sp>
        <p:nvSpPr>
          <p:cNvPr id="65541" name="Text Box 4"/>
          <p:cNvSpPr txBox="1">
            <a:spLocks noChangeArrowheads="1"/>
          </p:cNvSpPr>
          <p:nvPr/>
        </p:nvSpPr>
        <p:spPr bwMode="auto">
          <a:xfrm>
            <a:off x="5410200" y="838200"/>
            <a:ext cx="1828800" cy="274638"/>
          </a:xfrm>
          <a:prstGeom prst="rect">
            <a:avLst/>
          </a:prstGeom>
          <a:noFill/>
          <a:ln w="9525">
            <a:noFill/>
            <a:miter lim="800000"/>
            <a:headEnd/>
            <a:tailEnd/>
          </a:ln>
        </p:spPr>
        <p:txBody>
          <a:bodyPr>
            <a:spAutoFit/>
          </a:bodyPr>
          <a:lstStyle/>
          <a:p>
            <a:pPr>
              <a:spcBef>
                <a:spcPct val="50000"/>
              </a:spcBef>
            </a:pPr>
            <a:r>
              <a:rPr lang="en-US" baseline="30000"/>
              <a:t>3</a:t>
            </a:r>
            <a:endParaRPr lang="en-GB" baseline="30000"/>
          </a:p>
        </p:txBody>
      </p:sp>
      <p:sp>
        <p:nvSpPr>
          <p:cNvPr id="65542" name="Text Box 7"/>
          <p:cNvSpPr txBox="1">
            <a:spLocks noChangeArrowheads="1"/>
          </p:cNvSpPr>
          <p:nvPr/>
        </p:nvSpPr>
        <p:spPr bwMode="auto">
          <a:xfrm>
            <a:off x="0" y="6216650"/>
            <a:ext cx="9144000" cy="641350"/>
          </a:xfrm>
          <a:prstGeom prst="rect">
            <a:avLst/>
          </a:prstGeom>
          <a:noFill/>
          <a:ln w="9525">
            <a:noFill/>
            <a:miter lim="800000"/>
            <a:headEnd/>
            <a:tailEnd/>
          </a:ln>
        </p:spPr>
        <p:txBody>
          <a:bodyPr>
            <a:spAutoFit/>
          </a:bodyPr>
          <a:lstStyle/>
          <a:p>
            <a:r>
              <a:rPr lang="en-US"/>
              <a:t>3. The Neural Basis of Addiction: A Pathology of Motivation and Choice</a:t>
            </a:r>
          </a:p>
          <a:p>
            <a:r>
              <a:rPr lang="en-US"/>
              <a:t>Peter W. Kalivas,Nora D. Volkow</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u="sng" smtClean="0">
                <a:latin typeface="Palatino Linotype" pitchFamily="18" charset="0"/>
              </a:rPr>
              <a:t>Addiction:</a:t>
            </a:r>
            <a:endParaRPr lang="en-GB" u="sng" smtClean="0">
              <a:latin typeface="Palatino Linotype" pitchFamily="18" charset="0"/>
            </a:endParaRPr>
          </a:p>
        </p:txBody>
      </p:sp>
      <p:sp>
        <p:nvSpPr>
          <p:cNvPr id="66563" name="Rectangle 3"/>
          <p:cNvSpPr>
            <a:spLocks noGrp="1" noChangeArrowheads="1"/>
          </p:cNvSpPr>
          <p:nvPr>
            <p:ph idx="1"/>
          </p:nvPr>
        </p:nvSpPr>
        <p:spPr/>
        <p:txBody>
          <a:bodyPr/>
          <a:lstStyle/>
          <a:p>
            <a:r>
              <a:rPr lang="en-US" smtClean="0">
                <a:latin typeface="Palatino Linotype" pitchFamily="18" charset="0"/>
              </a:rPr>
              <a:t>Addiction: a dis-regulation of the motive circuit.  </a:t>
            </a:r>
          </a:p>
          <a:p>
            <a:endParaRPr lang="en-GB" smtClean="0">
              <a:latin typeface="Palatino Linotype" pitchFamily="18" charset="0"/>
            </a:endParaRPr>
          </a:p>
        </p:txBody>
      </p:sp>
      <p:pic>
        <p:nvPicPr>
          <p:cNvPr id="66564" name="Picture 4"/>
          <p:cNvPicPr>
            <a:picLocks noChangeAspect="1" noChangeArrowheads="1"/>
          </p:cNvPicPr>
          <p:nvPr/>
        </p:nvPicPr>
        <p:blipFill>
          <a:blip r:embed="rId3"/>
          <a:srcRect/>
          <a:stretch>
            <a:fillRect/>
          </a:stretch>
        </p:blipFill>
        <p:spPr bwMode="auto">
          <a:xfrm>
            <a:off x="4868863" y="2106613"/>
            <a:ext cx="4275137" cy="4751387"/>
          </a:xfrm>
          <a:prstGeom prst="rect">
            <a:avLst/>
          </a:prstGeom>
          <a:noFill/>
          <a:ln w="9525">
            <a:noFill/>
            <a:miter lim="800000"/>
            <a:headEnd/>
            <a:tailEnd/>
          </a:ln>
        </p:spPr>
      </p:pic>
      <p:sp>
        <p:nvSpPr>
          <p:cNvPr id="66565" name="Rectangle 5"/>
          <p:cNvSpPr>
            <a:spLocks noChangeArrowheads="1"/>
          </p:cNvSpPr>
          <p:nvPr/>
        </p:nvSpPr>
        <p:spPr bwMode="auto">
          <a:xfrm>
            <a:off x="381000" y="2971800"/>
            <a:ext cx="4343400" cy="4525963"/>
          </a:xfrm>
          <a:prstGeom prst="rect">
            <a:avLst/>
          </a:prstGeom>
          <a:noFill/>
          <a:ln w="9525">
            <a:noFill/>
            <a:miter lim="800000"/>
            <a:headEnd/>
            <a:tailEnd/>
          </a:ln>
        </p:spPr>
        <p:txBody>
          <a:bodyPr/>
          <a:lstStyle/>
          <a:p>
            <a:pPr marL="342900" indent="-342900">
              <a:spcBef>
                <a:spcPct val="20000"/>
              </a:spcBef>
              <a:buFontTx/>
              <a:buChar char="•"/>
            </a:pPr>
            <a:r>
              <a:rPr lang="en-US" sz="3200">
                <a:latin typeface="Palatino Linotype" pitchFamily="18" charset="0"/>
              </a:rPr>
              <a:t>This pathway is associated with repeated drug use</a:t>
            </a:r>
            <a:endParaRPr lang="en-GB" sz="3200">
              <a:latin typeface="Palatino Linotype"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rmAutofit fontScale="90000"/>
          </a:bodyPr>
          <a:lstStyle/>
          <a:p>
            <a:pPr fontAlgn="auto">
              <a:spcAft>
                <a:spcPts val="0"/>
              </a:spcAft>
              <a:defRPr/>
            </a:pPr>
            <a:r>
              <a:rPr lang="en-US" sz="4000" u="sng" smtClean="0">
                <a:latin typeface="Palatino Linotype" pitchFamily="18" charset="0"/>
              </a:rPr>
              <a:t>certain common pathways emerge from the disrupted circuit</a:t>
            </a:r>
            <a:endParaRPr lang="en-GB" sz="4000" u="sng" smtClean="0">
              <a:latin typeface="Palatino Linotype" pitchFamily="18" charset="0"/>
            </a:endParaRPr>
          </a:p>
        </p:txBody>
      </p:sp>
      <p:sp>
        <p:nvSpPr>
          <p:cNvPr id="67587" name="Rectangle 5"/>
          <p:cNvSpPr>
            <a:spLocks noGrp="1" noChangeArrowheads="1"/>
          </p:cNvSpPr>
          <p:nvPr>
            <p:ph idx="1"/>
          </p:nvPr>
        </p:nvSpPr>
        <p:spPr>
          <a:xfrm>
            <a:off x="457200" y="1524000"/>
            <a:ext cx="4038600" cy="4602163"/>
          </a:xfrm>
        </p:spPr>
        <p:txBody>
          <a:bodyPr/>
          <a:lstStyle/>
          <a:p>
            <a:r>
              <a:rPr lang="en-US" sz="2400" smtClean="0">
                <a:latin typeface="Palatino Linotype" pitchFamily="18" charset="0"/>
              </a:rPr>
              <a:t>Inactivate PFC</a:t>
            </a:r>
          </a:p>
          <a:p>
            <a:endParaRPr lang="en-US" sz="2400" smtClean="0">
              <a:latin typeface="Palatino Linotype" pitchFamily="18" charset="0"/>
            </a:endParaRPr>
          </a:p>
          <a:p>
            <a:r>
              <a:rPr lang="en-US" sz="2400" smtClean="0">
                <a:latin typeface="Palatino Linotype" pitchFamily="18" charset="0"/>
              </a:rPr>
              <a:t>Block AMPA glutamate receptors on nucleus accumbens</a:t>
            </a:r>
          </a:p>
          <a:p>
            <a:r>
              <a:rPr lang="en-US" sz="2400" smtClean="0">
                <a:latin typeface="Palatino Linotype" pitchFamily="18" charset="0"/>
              </a:rPr>
              <a:t>Prevent global glutamate release </a:t>
            </a:r>
          </a:p>
          <a:p>
            <a:pPr>
              <a:buFontTx/>
              <a:buNone/>
            </a:pPr>
            <a:endParaRPr lang="en-GB" sz="2400" smtClean="0">
              <a:latin typeface="Palatino Linotype" pitchFamily="18" charset="0"/>
            </a:endParaRPr>
          </a:p>
        </p:txBody>
      </p:sp>
      <p:sp>
        <p:nvSpPr>
          <p:cNvPr id="67588" name="Text Box 6"/>
          <p:cNvSpPr txBox="1">
            <a:spLocks noChangeArrowheads="1"/>
          </p:cNvSpPr>
          <p:nvPr/>
        </p:nvSpPr>
        <p:spPr bwMode="auto">
          <a:xfrm>
            <a:off x="5105400" y="1524000"/>
            <a:ext cx="3429000" cy="2830513"/>
          </a:xfrm>
          <a:prstGeom prst="rect">
            <a:avLst/>
          </a:prstGeom>
          <a:noFill/>
          <a:ln w="9525">
            <a:noFill/>
            <a:miter lim="800000"/>
            <a:headEnd/>
            <a:tailEnd/>
          </a:ln>
        </p:spPr>
        <p:txBody>
          <a:bodyPr>
            <a:spAutoFit/>
          </a:bodyPr>
          <a:lstStyle/>
          <a:p>
            <a:pPr>
              <a:spcBef>
                <a:spcPct val="50000"/>
              </a:spcBef>
            </a:pPr>
            <a:r>
              <a:rPr lang="en-US" sz="2400">
                <a:latin typeface="Palatino Linotype" pitchFamily="18" charset="0"/>
              </a:rPr>
              <a:t>Reinstatement of drug seeking inactivated</a:t>
            </a:r>
          </a:p>
          <a:p>
            <a:pPr>
              <a:spcBef>
                <a:spcPct val="50000"/>
              </a:spcBef>
            </a:pPr>
            <a:r>
              <a:rPr lang="en-US" sz="2400">
                <a:latin typeface="Palatino Linotype" pitchFamily="18" charset="0"/>
              </a:rPr>
              <a:t>Drug and cue reinstatement inactivated</a:t>
            </a:r>
            <a:br>
              <a:rPr lang="en-US" sz="2400">
                <a:latin typeface="Palatino Linotype" pitchFamily="18" charset="0"/>
              </a:rPr>
            </a:br>
            <a:r>
              <a:rPr lang="en-US" sz="2400">
                <a:latin typeface="Palatino Linotype" pitchFamily="18" charset="0"/>
              </a:rPr>
              <a:t>Drug seeking prevented</a:t>
            </a:r>
            <a:endParaRPr lang="en-GB" sz="2400">
              <a:latin typeface="Palatino Linotype" pitchFamily="18" charset="0"/>
            </a:endParaRPr>
          </a:p>
        </p:txBody>
      </p:sp>
      <p:sp>
        <p:nvSpPr>
          <p:cNvPr id="19466" name="Text Box 10"/>
          <p:cNvSpPr txBox="1">
            <a:spLocks noChangeArrowheads="1"/>
          </p:cNvSpPr>
          <p:nvPr/>
        </p:nvSpPr>
        <p:spPr bwMode="auto">
          <a:xfrm>
            <a:off x="381000" y="4572000"/>
            <a:ext cx="3962400" cy="1552575"/>
          </a:xfrm>
          <a:prstGeom prst="rect">
            <a:avLst/>
          </a:prstGeom>
          <a:noFill/>
          <a:ln w="9525">
            <a:noFill/>
            <a:miter lim="800000"/>
            <a:headEnd/>
            <a:tailEnd/>
          </a:ln>
        </p:spPr>
        <p:txBody>
          <a:bodyPr>
            <a:spAutoFit/>
          </a:bodyPr>
          <a:lstStyle/>
          <a:p>
            <a:pPr>
              <a:spcBef>
                <a:spcPct val="50000"/>
              </a:spcBef>
            </a:pPr>
            <a:r>
              <a:rPr lang="en-US" sz="2400" b="1">
                <a:latin typeface="Palatino Linotype" pitchFamily="18" charset="0"/>
              </a:rPr>
              <a:t>Glutamatergic projections from PFC to Nucleus accumbens are a final common pathway</a:t>
            </a:r>
            <a:endParaRPr lang="en-GB" sz="2400" b="1">
              <a:latin typeface="Palatino Linotype" pitchFamily="18" charset="0"/>
            </a:endParaRPr>
          </a:p>
        </p:txBody>
      </p:sp>
      <p:sp>
        <p:nvSpPr>
          <p:cNvPr id="67590" name="AutoShape 11"/>
          <p:cNvSpPr>
            <a:spLocks noChangeArrowheads="1"/>
          </p:cNvSpPr>
          <p:nvPr/>
        </p:nvSpPr>
        <p:spPr bwMode="auto">
          <a:xfrm>
            <a:off x="4114800" y="1676400"/>
            <a:ext cx="990600" cy="228600"/>
          </a:xfrm>
          <a:prstGeom prst="rightArrow">
            <a:avLst>
              <a:gd name="adj1" fmla="val 50000"/>
              <a:gd name="adj2" fmla="val 108333"/>
            </a:avLst>
          </a:prstGeom>
          <a:solidFill>
            <a:srgbClr val="FF0000"/>
          </a:solidFill>
          <a:ln w="9525">
            <a:solidFill>
              <a:schemeClr val="tx1"/>
            </a:solidFill>
            <a:miter lim="800000"/>
            <a:headEnd/>
            <a:tailEnd/>
          </a:ln>
        </p:spPr>
        <p:txBody>
          <a:bodyPr wrap="none" anchor="ctr"/>
          <a:lstStyle/>
          <a:p>
            <a:endParaRPr lang="en-US"/>
          </a:p>
        </p:txBody>
      </p:sp>
      <p:sp>
        <p:nvSpPr>
          <p:cNvPr id="67591" name="AutoShape 12"/>
          <p:cNvSpPr>
            <a:spLocks noChangeArrowheads="1"/>
          </p:cNvSpPr>
          <p:nvPr/>
        </p:nvSpPr>
        <p:spPr bwMode="auto">
          <a:xfrm>
            <a:off x="4114800" y="2590800"/>
            <a:ext cx="990600" cy="228600"/>
          </a:xfrm>
          <a:prstGeom prst="rightArrow">
            <a:avLst>
              <a:gd name="adj1" fmla="val 50000"/>
              <a:gd name="adj2" fmla="val 108333"/>
            </a:avLst>
          </a:prstGeom>
          <a:solidFill>
            <a:srgbClr val="FF0000"/>
          </a:solidFill>
          <a:ln w="9525">
            <a:solidFill>
              <a:schemeClr val="tx1"/>
            </a:solidFill>
            <a:miter lim="800000"/>
            <a:headEnd/>
            <a:tailEnd/>
          </a:ln>
        </p:spPr>
        <p:txBody>
          <a:bodyPr wrap="none" anchor="ctr"/>
          <a:lstStyle/>
          <a:p>
            <a:endParaRPr lang="en-US"/>
          </a:p>
        </p:txBody>
      </p:sp>
      <p:sp>
        <p:nvSpPr>
          <p:cNvPr id="67592" name="AutoShape 13"/>
          <p:cNvSpPr>
            <a:spLocks noChangeArrowheads="1"/>
          </p:cNvSpPr>
          <p:nvPr/>
        </p:nvSpPr>
        <p:spPr bwMode="auto">
          <a:xfrm>
            <a:off x="4114800" y="3962400"/>
            <a:ext cx="990600" cy="228600"/>
          </a:xfrm>
          <a:prstGeom prst="rightArrow">
            <a:avLst>
              <a:gd name="adj1" fmla="val 50000"/>
              <a:gd name="adj2" fmla="val 108333"/>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715962"/>
          </a:xfrm>
        </p:spPr>
        <p:txBody>
          <a:bodyPr/>
          <a:lstStyle/>
          <a:p>
            <a:r>
              <a:rPr lang="en-US" smtClean="0">
                <a:latin typeface="Palatino Linotype" pitchFamily="18" charset="0"/>
              </a:rPr>
              <a:t>Drug</a:t>
            </a:r>
            <a:endParaRPr lang="en-IN" smtClean="0">
              <a:latin typeface="Palatino Linotype" pitchFamily="18" charset="0"/>
            </a:endParaRPr>
          </a:p>
        </p:txBody>
      </p:sp>
      <p:sp>
        <p:nvSpPr>
          <p:cNvPr id="50179" name="Rectangle 3"/>
          <p:cNvSpPr>
            <a:spLocks noGrp="1" noChangeArrowheads="1"/>
          </p:cNvSpPr>
          <p:nvPr>
            <p:ph type="body" sz="half" idx="1"/>
          </p:nvPr>
        </p:nvSpPr>
        <p:spPr>
          <a:xfrm>
            <a:off x="4724400" y="838200"/>
            <a:ext cx="4114800" cy="6019800"/>
          </a:xfrm>
        </p:spPr>
        <p:txBody>
          <a:bodyPr/>
          <a:lstStyle/>
          <a:p>
            <a:pPr marL="609600" indent="-609600">
              <a:lnSpc>
                <a:spcPct val="90000"/>
              </a:lnSpc>
              <a:buFontTx/>
              <a:buNone/>
            </a:pPr>
            <a:endParaRPr lang="en-US" sz="2400" smtClean="0">
              <a:latin typeface="Palatino Linotype" pitchFamily="18" charset="0"/>
            </a:endParaRPr>
          </a:p>
          <a:p>
            <a:pPr marL="609600" indent="-609600">
              <a:lnSpc>
                <a:spcPct val="90000"/>
              </a:lnSpc>
            </a:pPr>
            <a:endParaRPr lang="en-US" sz="2400" smtClean="0">
              <a:latin typeface="Palatino Linotype" pitchFamily="18" charset="0"/>
            </a:endParaRPr>
          </a:p>
          <a:p>
            <a:pPr marL="609600" indent="-609600">
              <a:lnSpc>
                <a:spcPct val="90000"/>
              </a:lnSpc>
              <a:buClr>
                <a:schemeClr val="accent2"/>
              </a:buClr>
              <a:buFont typeface="Wingdings" pitchFamily="2" charset="2"/>
              <a:buChar char="v"/>
            </a:pPr>
            <a:r>
              <a:rPr lang="en-US" sz="2000" smtClean="0">
                <a:latin typeface="Bell MT" pitchFamily="18" charset="0"/>
              </a:rPr>
              <a:t>In </a:t>
            </a:r>
            <a:r>
              <a:rPr lang="en-US" sz="2000" b="1" smtClean="0">
                <a:latin typeface="Bell MT" pitchFamily="18" charset="0"/>
              </a:rPr>
              <a:t>pharmacology</a:t>
            </a:r>
            <a:r>
              <a:rPr lang="en-US" sz="2000" smtClean="0">
                <a:latin typeface="Bell MT" pitchFamily="18" charset="0"/>
              </a:rPr>
              <a:t>, a drug is "a chemical substance used in the treatment, cure, prevention, or diagnosis of disease or used to otherwise enhance physical or mental well-being.”</a:t>
            </a:r>
          </a:p>
          <a:p>
            <a:pPr marL="609600" indent="-609600">
              <a:lnSpc>
                <a:spcPct val="90000"/>
              </a:lnSpc>
              <a:buClr>
                <a:schemeClr val="accent2"/>
              </a:buClr>
              <a:buFont typeface="Wingdings" pitchFamily="2" charset="2"/>
              <a:buChar char="v"/>
            </a:pPr>
            <a:r>
              <a:rPr lang="en-US" sz="2000" b="1" smtClean="0">
                <a:latin typeface="Bell MT" pitchFamily="18" charset="0"/>
              </a:rPr>
              <a:t>Recreational drugs</a:t>
            </a:r>
            <a:r>
              <a:rPr lang="en-US" sz="2000" smtClean="0">
                <a:latin typeface="Bell MT" pitchFamily="18" charset="0"/>
              </a:rPr>
              <a:t> are chemical substances that affect the central nervous system, such as opioids or hallucinogens. They may be used for perceived beneficial effects on perception, consciousness, personality, and behavior.</a:t>
            </a:r>
          </a:p>
        </p:txBody>
      </p:sp>
      <p:pic>
        <p:nvPicPr>
          <p:cNvPr id="50180" name="Picture 11" descr="C:\Documents and Settings\PINAKI\Desktop\drugaddiction.jpg"/>
          <p:cNvPicPr>
            <a:picLocks noChangeAspect="1" noChangeArrowheads="1"/>
          </p:cNvPicPr>
          <p:nvPr/>
        </p:nvPicPr>
        <p:blipFill>
          <a:blip r:embed="rId3"/>
          <a:srcRect/>
          <a:stretch>
            <a:fillRect/>
          </a:stretch>
        </p:blipFill>
        <p:spPr bwMode="auto">
          <a:xfrm>
            <a:off x="381000" y="2209800"/>
            <a:ext cx="4013200" cy="283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4191000" y="1981200"/>
            <a:ext cx="4343400" cy="4191000"/>
            <a:chOff x="2448" y="2064"/>
            <a:chExt cx="2544" cy="1728"/>
          </a:xfrm>
        </p:grpSpPr>
        <p:pic>
          <p:nvPicPr>
            <p:cNvPr id="68613" name="Picture 17" descr="chap04_circuit_experiment_2007"/>
            <p:cNvPicPr>
              <a:picLocks noChangeAspect="1" noChangeArrowheads="1"/>
            </p:cNvPicPr>
            <p:nvPr/>
          </p:nvPicPr>
          <p:blipFill>
            <a:blip r:embed="rId2"/>
            <a:srcRect/>
            <a:stretch>
              <a:fillRect/>
            </a:stretch>
          </p:blipFill>
          <p:spPr bwMode="auto">
            <a:xfrm>
              <a:off x="2448" y="2064"/>
              <a:ext cx="2544" cy="1696"/>
            </a:xfrm>
            <a:prstGeom prst="rect">
              <a:avLst/>
            </a:prstGeom>
            <a:noFill/>
            <a:ln w="9525">
              <a:noFill/>
              <a:miter lim="800000"/>
              <a:headEnd/>
              <a:tailEnd/>
            </a:ln>
          </p:spPr>
        </p:pic>
        <p:sp>
          <p:nvSpPr>
            <p:cNvPr id="68614" name="Rectangle 19"/>
            <p:cNvSpPr>
              <a:spLocks noChangeArrowheads="1"/>
            </p:cNvSpPr>
            <p:nvPr/>
          </p:nvSpPr>
          <p:spPr bwMode="auto">
            <a:xfrm>
              <a:off x="2448" y="3456"/>
              <a:ext cx="2544" cy="336"/>
            </a:xfrm>
            <a:prstGeom prst="rect">
              <a:avLst/>
            </a:prstGeom>
            <a:solidFill>
              <a:schemeClr val="bg1"/>
            </a:solidFill>
            <a:ln w="9525">
              <a:solidFill>
                <a:schemeClr val="bg1"/>
              </a:solidFill>
              <a:miter lim="800000"/>
              <a:headEnd/>
              <a:tailEnd/>
            </a:ln>
          </p:spPr>
          <p:txBody>
            <a:bodyPr wrap="none" anchor="ctr"/>
            <a:lstStyle/>
            <a:p>
              <a:endParaRPr lang="en-US"/>
            </a:p>
          </p:txBody>
        </p:sp>
      </p:grpSp>
      <p:sp>
        <p:nvSpPr>
          <p:cNvPr id="56322" name="Rectangle 2"/>
          <p:cNvSpPr>
            <a:spLocks noGrp="1" noChangeArrowheads="1"/>
          </p:cNvSpPr>
          <p:nvPr>
            <p:ph type="title"/>
          </p:nvPr>
        </p:nvSpPr>
        <p:spPr/>
        <p:txBody>
          <a:bodyPr rtlCol="0">
            <a:normAutofit fontScale="90000"/>
          </a:bodyPr>
          <a:lstStyle/>
          <a:p>
            <a:pPr fontAlgn="auto">
              <a:spcAft>
                <a:spcPts val="0"/>
              </a:spcAft>
              <a:defRPr/>
            </a:pPr>
            <a:r>
              <a:rPr lang="en-US" sz="4000" u="sng" dirty="0" smtClean="0">
                <a:latin typeface="Palatino Linotype" pitchFamily="18" charset="0"/>
              </a:rPr>
              <a:t>Other parts of circuit are shut down!</a:t>
            </a:r>
            <a:endParaRPr lang="en-GB" sz="4000" u="sng" dirty="0" smtClean="0">
              <a:latin typeface="Palatino Linotype" pitchFamily="18" charset="0"/>
            </a:endParaRPr>
          </a:p>
        </p:txBody>
      </p:sp>
      <p:sp>
        <p:nvSpPr>
          <p:cNvPr id="56323" name="Rectangle 3"/>
          <p:cNvSpPr>
            <a:spLocks noGrp="1" noChangeArrowheads="1"/>
          </p:cNvSpPr>
          <p:nvPr>
            <p:ph type="body" sz="half" idx="1"/>
          </p:nvPr>
        </p:nvSpPr>
        <p:spPr>
          <a:xfrm>
            <a:off x="457200" y="1600200"/>
            <a:ext cx="3810000" cy="5257800"/>
          </a:xfrm>
        </p:spPr>
        <p:txBody>
          <a:bodyPr/>
          <a:lstStyle/>
          <a:p>
            <a:r>
              <a:rPr lang="en-US" sz="2800" smtClean="0">
                <a:latin typeface="Palatino Linotype" pitchFamily="18" charset="0"/>
              </a:rPr>
              <a:t>- activation of anterior cingulate, OFC in addicts inhibited</a:t>
            </a:r>
          </a:p>
          <a:p>
            <a:endParaRPr lang="en-US" sz="2800" smtClean="0">
              <a:latin typeface="Palatino Linotype" pitchFamily="18" charset="0"/>
            </a:endParaRPr>
          </a:p>
          <a:p>
            <a:r>
              <a:rPr lang="en-US" sz="2800" smtClean="0">
                <a:latin typeface="Palatino Linotype" pitchFamily="18" charset="0"/>
              </a:rPr>
              <a:t>    - during decisions</a:t>
            </a:r>
          </a:p>
          <a:p>
            <a:pPr>
              <a:buFontTx/>
              <a:buNone/>
            </a:pPr>
            <a:r>
              <a:rPr lang="en-US" sz="2800" smtClean="0">
                <a:latin typeface="Palatino Linotype" pitchFamily="18" charset="0"/>
              </a:rPr>
              <a:t> </a:t>
            </a:r>
          </a:p>
          <a:p>
            <a:r>
              <a:rPr lang="en-US" sz="2800" smtClean="0">
                <a:latin typeface="Palatino Linotype" pitchFamily="18" charset="0"/>
              </a:rPr>
              <a:t>    - in response to biologically relevant           	rewards</a:t>
            </a:r>
            <a:endParaRPr lang="en-GB" sz="2800" smtClean="0">
              <a:latin typeface="Palatino Linotyp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6323">
                                            <p:txEl>
                                              <p:pRg st="4" end="4"/>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52400" y="274638"/>
            <a:ext cx="8991600" cy="1143000"/>
          </a:xfrm>
        </p:spPr>
        <p:txBody>
          <a:bodyPr/>
          <a:lstStyle/>
          <a:p>
            <a:r>
              <a:rPr lang="en-US" sz="4000" u="sng" smtClean="0">
                <a:latin typeface="Palatino Linotype" pitchFamily="18" charset="0"/>
              </a:rPr>
              <a:t>Other parts of circuit are shut down!</a:t>
            </a:r>
            <a:endParaRPr lang="en-GB" sz="4000" u="sng" smtClean="0">
              <a:latin typeface="Palatino Linotype" pitchFamily="18" charset="0"/>
            </a:endParaRPr>
          </a:p>
        </p:txBody>
      </p:sp>
      <p:pic>
        <p:nvPicPr>
          <p:cNvPr id="69635" name="Picture 4"/>
          <p:cNvPicPr>
            <a:picLocks noGrp="1" noChangeAspect="1" noChangeArrowheads="1"/>
          </p:cNvPicPr>
          <p:nvPr>
            <p:ph idx="1"/>
          </p:nvPr>
        </p:nvPicPr>
        <p:blipFill>
          <a:blip r:embed="rId2"/>
          <a:srcRect/>
          <a:stretch>
            <a:fillRect/>
          </a:stretch>
        </p:blipFill>
        <p:spPr>
          <a:xfrm>
            <a:off x="381000" y="1447800"/>
            <a:ext cx="3314700" cy="4525963"/>
          </a:xfrm>
          <a:noFill/>
        </p:spPr>
      </p:pic>
      <p:pic>
        <p:nvPicPr>
          <p:cNvPr id="69636" name="Picture 5"/>
          <p:cNvPicPr>
            <a:picLocks noChangeAspect="1" noChangeArrowheads="1"/>
          </p:cNvPicPr>
          <p:nvPr/>
        </p:nvPicPr>
        <p:blipFill>
          <a:blip r:embed="rId3"/>
          <a:srcRect/>
          <a:stretch>
            <a:fillRect/>
          </a:stretch>
        </p:blipFill>
        <p:spPr bwMode="auto">
          <a:xfrm>
            <a:off x="4648200" y="1447800"/>
            <a:ext cx="4275138" cy="4751388"/>
          </a:xfrm>
          <a:prstGeom prst="rect">
            <a:avLst/>
          </a:prstGeom>
          <a:noFill/>
          <a:ln w="9525">
            <a:noFill/>
            <a:miter lim="800000"/>
            <a:headEnd/>
            <a:tailEnd/>
          </a:ln>
        </p:spPr>
      </p:pic>
      <p:sp>
        <p:nvSpPr>
          <p:cNvPr id="69637" name="AutoShape 6"/>
          <p:cNvSpPr>
            <a:spLocks noChangeArrowheads="1"/>
          </p:cNvSpPr>
          <p:nvPr/>
        </p:nvSpPr>
        <p:spPr bwMode="auto">
          <a:xfrm>
            <a:off x="3657600" y="3048000"/>
            <a:ext cx="1371600" cy="838200"/>
          </a:xfrm>
          <a:prstGeom prst="rightArrow">
            <a:avLst>
              <a:gd name="adj1" fmla="val 50000"/>
              <a:gd name="adj2" fmla="val 40909"/>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rtlCol="0">
            <a:normAutofit fontScale="90000"/>
          </a:bodyPr>
          <a:lstStyle/>
          <a:p>
            <a:pPr fontAlgn="auto">
              <a:spcAft>
                <a:spcPts val="0"/>
              </a:spcAft>
              <a:defRPr/>
            </a:pPr>
            <a:r>
              <a:rPr lang="en-US" sz="4000" u="sng" smtClean="0">
                <a:latin typeface="Palatino Linotype" pitchFamily="18" charset="0"/>
              </a:rPr>
              <a:t>Three features of the modified circuit</a:t>
            </a:r>
            <a:endParaRPr lang="en-GB" sz="4000" u="sng" smtClean="0">
              <a:latin typeface="Palatino Linotype" pitchFamily="18" charset="0"/>
            </a:endParaRPr>
          </a:p>
        </p:txBody>
      </p:sp>
      <p:sp>
        <p:nvSpPr>
          <p:cNvPr id="70659" name="Rectangle 3"/>
          <p:cNvSpPr>
            <a:spLocks noGrp="1" noChangeArrowheads="1"/>
          </p:cNvSpPr>
          <p:nvPr>
            <p:ph type="body" sz="half" idx="1"/>
          </p:nvPr>
        </p:nvSpPr>
        <p:spPr/>
        <p:txBody>
          <a:bodyPr/>
          <a:lstStyle/>
          <a:p>
            <a:pPr marL="609600" indent="-609600">
              <a:buFontTx/>
              <a:buAutoNum type="arabicPeriod"/>
            </a:pPr>
            <a:r>
              <a:rPr lang="en-US" sz="2800" smtClean="0">
                <a:latin typeface="Palatino Linotype" pitchFamily="18" charset="0"/>
              </a:rPr>
              <a:t>The common glutamatergic pathway</a:t>
            </a:r>
          </a:p>
          <a:p>
            <a:pPr marL="609600" indent="-609600">
              <a:buFontTx/>
              <a:buNone/>
            </a:pPr>
            <a:r>
              <a:rPr lang="en-US" sz="2800" smtClean="0">
                <a:latin typeface="Palatino Linotype" pitchFamily="18" charset="0"/>
              </a:rPr>
              <a:t>2. Modality dependant sub circuits</a:t>
            </a:r>
          </a:p>
          <a:p>
            <a:pPr marL="609600" indent="-609600">
              <a:buFontTx/>
              <a:buNone/>
            </a:pPr>
            <a:r>
              <a:rPr lang="en-US" sz="2800" smtClean="0">
                <a:latin typeface="Palatino Linotype" pitchFamily="18" charset="0"/>
              </a:rPr>
              <a:t>3. All three modalities require dopamine transmission</a:t>
            </a:r>
            <a:endParaRPr lang="en-GB" sz="2800" smtClean="0">
              <a:latin typeface="Palatino Linotype" pitchFamily="18" charset="0"/>
            </a:endParaRPr>
          </a:p>
        </p:txBody>
      </p:sp>
      <p:pic>
        <p:nvPicPr>
          <p:cNvPr id="70660" name="Picture 7" descr="circ7_changing_circuits4"/>
          <p:cNvPicPr>
            <a:picLocks noGrp="1" noChangeAspect="1" noChangeArrowheads="1"/>
          </p:cNvPicPr>
          <p:nvPr>
            <p:ph sz="half" idx="2"/>
          </p:nvPr>
        </p:nvPicPr>
        <p:blipFill>
          <a:blip r:embed="rId2"/>
          <a:srcRect/>
          <a:stretch>
            <a:fillRect/>
          </a:stretch>
        </p:blipFill>
        <p:spPr>
          <a:xfrm>
            <a:off x="5105400" y="2433638"/>
            <a:ext cx="3124200" cy="2857500"/>
          </a:xfr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Grp="1" noChangeArrowheads="1"/>
          </p:cNvSpPr>
          <p:nvPr>
            <p:ph type="title"/>
          </p:nvPr>
        </p:nvSpPr>
        <p:spPr/>
        <p:txBody>
          <a:bodyPr rtlCol="0">
            <a:normAutofit fontScale="90000"/>
          </a:bodyPr>
          <a:lstStyle/>
          <a:p>
            <a:pPr fontAlgn="auto">
              <a:spcBef>
                <a:spcPct val="50000"/>
              </a:spcBef>
              <a:spcAft>
                <a:spcPts val="0"/>
              </a:spcAft>
              <a:defRPr/>
            </a:pPr>
            <a:r>
              <a:rPr lang="en-US" sz="4000" smtClean="0"/>
              <a:t>1. </a:t>
            </a:r>
            <a:r>
              <a:rPr lang="en-US" sz="4000" u="sng" smtClean="0"/>
              <a:t>The common Glutamatergic</a:t>
            </a:r>
            <a:r>
              <a:rPr lang="en-US" sz="4000" smtClean="0"/>
              <a:t>.</a:t>
            </a:r>
            <a:r>
              <a:rPr lang="en-US" sz="4000" u="sng" smtClean="0"/>
              <a:t> pathway</a:t>
            </a:r>
            <a:endParaRPr lang="en-GB" sz="4000" u="sng" smtClean="0"/>
          </a:p>
        </p:txBody>
      </p:sp>
      <p:pic>
        <p:nvPicPr>
          <p:cNvPr id="96261" name="Picture 5"/>
          <p:cNvPicPr>
            <a:picLocks noGrp="1" noChangeAspect="1" noChangeArrowheads="1"/>
          </p:cNvPicPr>
          <p:nvPr>
            <p:ph idx="1"/>
          </p:nvPr>
        </p:nvPicPr>
        <p:blipFill>
          <a:blip r:embed="rId2"/>
          <a:srcRect/>
          <a:stretch>
            <a:fillRect/>
          </a:stretch>
        </p:blipFill>
        <p:spPr>
          <a:xfrm>
            <a:off x="2535238" y="1600200"/>
            <a:ext cx="4073525" cy="4525963"/>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62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4000" u="sng" smtClean="0">
                <a:latin typeface="Palatino Linotype" pitchFamily="18" charset="0"/>
              </a:rPr>
              <a:t>2. Modality Dependant sub-circuits</a:t>
            </a:r>
            <a:endParaRPr lang="en-GB" sz="4000" u="sng" smtClean="0">
              <a:latin typeface="Palatino Linotype" pitchFamily="18" charset="0"/>
            </a:endParaRPr>
          </a:p>
        </p:txBody>
      </p:sp>
      <p:sp>
        <p:nvSpPr>
          <p:cNvPr id="72707" name="Rectangle 3"/>
          <p:cNvSpPr>
            <a:spLocks noGrp="1" noChangeArrowheads="1"/>
          </p:cNvSpPr>
          <p:nvPr>
            <p:ph type="body" sz="half" idx="1"/>
          </p:nvPr>
        </p:nvSpPr>
        <p:spPr/>
        <p:txBody>
          <a:bodyPr/>
          <a:lstStyle/>
          <a:p>
            <a:r>
              <a:rPr lang="en-US" sz="2800" smtClean="0">
                <a:latin typeface="Palatino Linotype" pitchFamily="18" charset="0"/>
              </a:rPr>
              <a:t>Each modality (drug/stress/cue) has its own mechanism of action, and is initiated in a different neuronal sub-circuit. </a:t>
            </a:r>
          </a:p>
          <a:p>
            <a:endParaRPr lang="en-US" sz="2800" smtClean="0">
              <a:latin typeface="Palatino Linotype" pitchFamily="18" charset="0"/>
            </a:endParaRPr>
          </a:p>
          <a:p>
            <a:r>
              <a:rPr lang="en-US" sz="2800" smtClean="0">
                <a:latin typeface="Palatino Linotype" pitchFamily="18" charset="0"/>
              </a:rPr>
              <a:t>Multiple pathways to reinstatement? </a:t>
            </a:r>
            <a:endParaRPr lang="en-GB" sz="2800" smtClean="0">
              <a:latin typeface="Palatino Linotype" pitchFamily="18" charset="0"/>
            </a:endParaRPr>
          </a:p>
        </p:txBody>
      </p:sp>
      <p:pic>
        <p:nvPicPr>
          <p:cNvPr id="72708" name="Picture 4" descr="cigarette"/>
          <p:cNvPicPr>
            <a:picLocks noGrp="1" noChangeAspect="1" noChangeArrowheads="1"/>
          </p:cNvPicPr>
          <p:nvPr>
            <p:ph sz="quarter" idx="2"/>
          </p:nvPr>
        </p:nvPicPr>
        <p:blipFill>
          <a:blip r:embed="rId2"/>
          <a:srcRect/>
          <a:stretch>
            <a:fillRect/>
          </a:stretch>
        </p:blipFill>
        <p:spPr>
          <a:xfrm>
            <a:off x="5029200" y="2667000"/>
            <a:ext cx="1933575" cy="2667000"/>
          </a:xfrm>
          <a:noFill/>
        </p:spPr>
      </p:pic>
      <p:pic>
        <p:nvPicPr>
          <p:cNvPr id="72709" name="Picture 6" descr="4510984362"/>
          <p:cNvPicPr>
            <a:picLocks noGrp="1" noChangeAspect="1" noChangeArrowheads="1"/>
          </p:cNvPicPr>
          <p:nvPr>
            <p:ph sz="quarter" idx="3"/>
          </p:nvPr>
        </p:nvPicPr>
        <p:blipFill>
          <a:blip r:embed="rId3" cstate="print"/>
          <a:srcRect/>
          <a:stretch>
            <a:fillRect/>
          </a:stretch>
        </p:blipFill>
        <p:spPr>
          <a:xfrm>
            <a:off x="6019800" y="1371600"/>
            <a:ext cx="2792413" cy="2093913"/>
          </a:xfrm>
          <a:noFill/>
        </p:spPr>
      </p:pic>
      <p:pic>
        <p:nvPicPr>
          <p:cNvPr id="72710" name="Picture 8" descr="injection"/>
          <p:cNvPicPr>
            <a:picLocks noChangeAspect="1" noChangeArrowheads="1"/>
          </p:cNvPicPr>
          <p:nvPr/>
        </p:nvPicPr>
        <p:blipFill>
          <a:blip r:embed="rId4"/>
          <a:srcRect/>
          <a:stretch>
            <a:fillRect/>
          </a:stretch>
        </p:blipFill>
        <p:spPr bwMode="auto">
          <a:xfrm>
            <a:off x="5943600" y="4611688"/>
            <a:ext cx="2819400" cy="18653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rtlCol="0">
            <a:normAutofit fontScale="90000"/>
          </a:bodyPr>
          <a:lstStyle/>
          <a:p>
            <a:pPr fontAlgn="auto">
              <a:spcAft>
                <a:spcPts val="0"/>
              </a:spcAft>
              <a:defRPr/>
            </a:pPr>
            <a:r>
              <a:rPr lang="en-US" sz="4000" u="sng" smtClean="0">
                <a:latin typeface="Palatino Linotype" pitchFamily="18" charset="0"/>
              </a:rPr>
              <a:t>3. All three modalities require dopamine transmission</a:t>
            </a:r>
            <a:endParaRPr lang="en-GB" sz="4000" u="sng" smtClean="0">
              <a:latin typeface="Palatino Linotype" pitchFamily="18" charset="0"/>
            </a:endParaRPr>
          </a:p>
        </p:txBody>
      </p:sp>
      <p:sp>
        <p:nvSpPr>
          <p:cNvPr id="73731" name="Rectangle 3"/>
          <p:cNvSpPr>
            <a:spLocks noGrp="1" noChangeArrowheads="1"/>
          </p:cNvSpPr>
          <p:nvPr>
            <p:ph idx="1"/>
          </p:nvPr>
        </p:nvSpPr>
        <p:spPr>
          <a:xfrm>
            <a:off x="457200" y="1600200"/>
            <a:ext cx="4191000" cy="4572000"/>
          </a:xfrm>
        </p:spPr>
        <p:txBody>
          <a:bodyPr/>
          <a:lstStyle/>
          <a:p>
            <a:pPr>
              <a:lnSpc>
                <a:spcPct val="90000"/>
              </a:lnSpc>
              <a:buFontTx/>
              <a:buChar char="-"/>
            </a:pPr>
            <a:r>
              <a:rPr lang="en-US" smtClean="0">
                <a:latin typeface="Palatino Linotype" pitchFamily="18" charset="0"/>
              </a:rPr>
              <a:t>Drug seeking initiated by inactivating VTA</a:t>
            </a:r>
          </a:p>
          <a:p>
            <a:pPr>
              <a:lnSpc>
                <a:spcPct val="90000"/>
              </a:lnSpc>
              <a:buFontTx/>
              <a:buChar char="-"/>
            </a:pPr>
            <a:r>
              <a:rPr lang="en-US" smtClean="0">
                <a:latin typeface="Palatino Linotype" pitchFamily="18" charset="0"/>
              </a:rPr>
              <a:t>Reward of acute drug use may be associated with a ‘high’</a:t>
            </a:r>
          </a:p>
          <a:p>
            <a:pPr>
              <a:lnSpc>
                <a:spcPct val="90000"/>
              </a:lnSpc>
              <a:buFontTx/>
              <a:buChar char="-"/>
            </a:pPr>
            <a:r>
              <a:rPr lang="en-US" smtClean="0">
                <a:latin typeface="Palatino Linotype" pitchFamily="18" charset="0"/>
              </a:rPr>
              <a:t>Drug seeking reinstatement</a:t>
            </a:r>
          </a:p>
          <a:p>
            <a:pPr>
              <a:lnSpc>
                <a:spcPct val="90000"/>
              </a:lnSpc>
              <a:buFontTx/>
              <a:buChar char="-"/>
            </a:pPr>
            <a:endParaRPr lang="en-GB" smtClean="0">
              <a:latin typeface="Palatino Linotype" pitchFamily="18" charset="0"/>
            </a:endParaRPr>
          </a:p>
        </p:txBody>
      </p:sp>
      <p:sp>
        <p:nvSpPr>
          <p:cNvPr id="73732" name="Text Box 4"/>
          <p:cNvSpPr txBox="1">
            <a:spLocks noChangeArrowheads="1"/>
          </p:cNvSpPr>
          <p:nvPr/>
        </p:nvSpPr>
        <p:spPr bwMode="auto">
          <a:xfrm>
            <a:off x="5105400" y="1752600"/>
            <a:ext cx="4038600" cy="4291013"/>
          </a:xfrm>
          <a:prstGeom prst="rect">
            <a:avLst/>
          </a:prstGeom>
          <a:noFill/>
          <a:ln w="9525">
            <a:noFill/>
            <a:miter lim="800000"/>
            <a:headEnd/>
            <a:tailEnd/>
          </a:ln>
        </p:spPr>
        <p:txBody>
          <a:bodyPr>
            <a:spAutoFit/>
          </a:bodyPr>
          <a:lstStyle/>
          <a:p>
            <a:pPr>
              <a:spcBef>
                <a:spcPct val="50000"/>
              </a:spcBef>
              <a:buFontTx/>
              <a:buChar char="-"/>
            </a:pPr>
            <a:r>
              <a:rPr lang="en-US" sz="2400">
                <a:latin typeface="Palatino Linotype" pitchFamily="18" charset="0"/>
              </a:rPr>
              <a:t>Mesocorticolimbic dopamine projection ESSENTIAL for reinstatement</a:t>
            </a:r>
          </a:p>
          <a:p>
            <a:pPr>
              <a:spcBef>
                <a:spcPct val="50000"/>
              </a:spcBef>
              <a:buFontTx/>
              <a:buChar char="-"/>
            </a:pPr>
            <a:r>
              <a:rPr lang="en-US" sz="2400">
                <a:latin typeface="Palatino Linotype" pitchFamily="18" charset="0"/>
              </a:rPr>
              <a:t>Increased dopamine release in nucleus accumbens</a:t>
            </a:r>
          </a:p>
          <a:p>
            <a:pPr>
              <a:spcBef>
                <a:spcPct val="50000"/>
              </a:spcBef>
              <a:buFontTx/>
              <a:buChar char="-"/>
            </a:pPr>
            <a:endParaRPr lang="en-US" sz="2400">
              <a:latin typeface="Palatino Linotype" pitchFamily="18" charset="0"/>
            </a:endParaRPr>
          </a:p>
          <a:p>
            <a:pPr>
              <a:spcBef>
                <a:spcPct val="50000"/>
              </a:spcBef>
              <a:buFontTx/>
              <a:buChar char="-"/>
            </a:pPr>
            <a:r>
              <a:rPr lang="en-US" sz="2400">
                <a:latin typeface="Palatino Linotype" pitchFamily="18" charset="0"/>
              </a:rPr>
              <a:t>Dopamine release in PFC, amygdala, but NOT in nucleus accumbens</a:t>
            </a:r>
            <a:endParaRPr lang="en-GB" sz="2400">
              <a:latin typeface="Palatino Linotype" pitchFamily="18" charset="0"/>
            </a:endParaRPr>
          </a:p>
        </p:txBody>
      </p:sp>
      <p:sp>
        <p:nvSpPr>
          <p:cNvPr id="73733" name="AutoShape 5"/>
          <p:cNvSpPr>
            <a:spLocks noChangeArrowheads="1"/>
          </p:cNvSpPr>
          <p:nvPr/>
        </p:nvSpPr>
        <p:spPr bwMode="auto">
          <a:xfrm>
            <a:off x="4343400" y="2133600"/>
            <a:ext cx="762000" cy="4572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73734" name="AutoShape 6"/>
          <p:cNvSpPr>
            <a:spLocks noChangeArrowheads="1"/>
          </p:cNvSpPr>
          <p:nvPr/>
        </p:nvSpPr>
        <p:spPr bwMode="auto">
          <a:xfrm>
            <a:off x="4267200" y="3505200"/>
            <a:ext cx="762000" cy="4572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
        <p:nvSpPr>
          <p:cNvPr id="73735" name="AutoShape 7"/>
          <p:cNvSpPr>
            <a:spLocks noChangeArrowheads="1"/>
          </p:cNvSpPr>
          <p:nvPr/>
        </p:nvSpPr>
        <p:spPr bwMode="auto">
          <a:xfrm>
            <a:off x="4267200" y="5029200"/>
            <a:ext cx="762000" cy="457200"/>
          </a:xfrm>
          <a:prstGeom prst="rightArrow">
            <a:avLst>
              <a:gd name="adj1" fmla="val 50000"/>
              <a:gd name="adj2" fmla="val 41667"/>
            </a:avLst>
          </a:prstGeom>
          <a:solidFill>
            <a:srgbClr val="FF0000"/>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274638"/>
            <a:ext cx="8229600" cy="1143000"/>
          </a:xfrm>
        </p:spPr>
        <p:txBody>
          <a:bodyPr rtlCol="0">
            <a:normAutofit fontScale="90000"/>
          </a:bodyPr>
          <a:lstStyle/>
          <a:p>
            <a:pPr fontAlgn="auto">
              <a:spcAft>
                <a:spcPts val="0"/>
              </a:spcAft>
              <a:defRPr/>
            </a:pPr>
            <a:r>
              <a:rPr lang="en-US" sz="4000" smtClean="0">
                <a:latin typeface="Palatino Linotype" pitchFamily="18" charset="0"/>
              </a:rPr>
              <a:t>Role of Dopaminergic </a:t>
            </a:r>
            <a:br>
              <a:rPr lang="en-US" sz="4000" smtClean="0">
                <a:latin typeface="Palatino Linotype" pitchFamily="18" charset="0"/>
              </a:rPr>
            </a:br>
            <a:r>
              <a:rPr lang="en-US" sz="4000" smtClean="0">
                <a:latin typeface="Palatino Linotype" pitchFamily="18" charset="0"/>
              </a:rPr>
              <a:t>Pathway in Addiction</a:t>
            </a:r>
          </a:p>
        </p:txBody>
      </p:sp>
      <p:sp>
        <p:nvSpPr>
          <p:cNvPr id="74755" name="Rectangle 3"/>
          <p:cNvSpPr>
            <a:spLocks noGrp="1" noChangeArrowheads="1"/>
          </p:cNvSpPr>
          <p:nvPr>
            <p:ph type="body" sz="half" idx="1"/>
          </p:nvPr>
        </p:nvSpPr>
        <p:spPr>
          <a:xfrm>
            <a:off x="0" y="1447800"/>
            <a:ext cx="5105400" cy="4525963"/>
          </a:xfrm>
        </p:spPr>
        <p:txBody>
          <a:bodyPr/>
          <a:lstStyle/>
          <a:p>
            <a:pPr>
              <a:buFontTx/>
              <a:buNone/>
            </a:pPr>
            <a:r>
              <a:rPr lang="en-GB" sz="2800" smtClean="0">
                <a:latin typeface="Palatino Linotype" pitchFamily="18" charset="0"/>
              </a:rPr>
              <a:t>	Dopaminergic Pathway is now recognised as critical in anticipation and withdrawal as well. </a:t>
            </a:r>
            <a:r>
              <a:rPr lang="en-GB" sz="2800" baseline="30000" smtClean="0">
                <a:latin typeface="Palatino Linotype" pitchFamily="18" charset="0"/>
              </a:rPr>
              <a:t>4</a:t>
            </a:r>
          </a:p>
          <a:p>
            <a:pPr>
              <a:buFontTx/>
              <a:buNone/>
            </a:pPr>
            <a:endParaRPr lang="en-GB" sz="2800" baseline="30000" smtClean="0">
              <a:latin typeface="Palatino Linotype" pitchFamily="18" charset="0"/>
            </a:endParaRPr>
          </a:p>
          <a:p>
            <a:pPr>
              <a:buFontTx/>
              <a:buNone/>
            </a:pPr>
            <a:endParaRPr lang="en-GB" sz="2800" smtClean="0">
              <a:latin typeface="Palatino Linotype" pitchFamily="18" charset="0"/>
            </a:endParaRPr>
          </a:p>
        </p:txBody>
      </p:sp>
      <p:pic>
        <p:nvPicPr>
          <p:cNvPr id="74756" name="Picture 15" descr="0917bandi11"/>
          <p:cNvPicPr>
            <a:picLocks noGrp="1" noChangeAspect="1" noChangeArrowheads="1"/>
          </p:cNvPicPr>
          <p:nvPr>
            <p:ph sz="half" idx="2"/>
          </p:nvPr>
        </p:nvPicPr>
        <p:blipFill>
          <a:blip r:embed="rId3"/>
          <a:srcRect/>
          <a:stretch>
            <a:fillRect/>
          </a:stretch>
        </p:blipFill>
        <p:spPr>
          <a:xfrm>
            <a:off x="5562600" y="0"/>
            <a:ext cx="4038600" cy="2468563"/>
          </a:xfrm>
          <a:noFill/>
        </p:spPr>
      </p:pic>
      <p:grpSp>
        <p:nvGrpSpPr>
          <p:cNvPr id="74757" name="Group 17"/>
          <p:cNvGrpSpPr>
            <a:grpSpLocks/>
          </p:cNvGrpSpPr>
          <p:nvPr/>
        </p:nvGrpSpPr>
        <p:grpSpPr bwMode="auto">
          <a:xfrm>
            <a:off x="304800" y="2590800"/>
            <a:ext cx="8534400" cy="3733800"/>
            <a:chOff x="336" y="1968"/>
            <a:chExt cx="5136" cy="2304"/>
          </a:xfrm>
        </p:grpSpPr>
        <p:sp>
          <p:nvSpPr>
            <p:cNvPr id="74759" name="AutoShape 4"/>
            <p:cNvSpPr>
              <a:spLocks noChangeArrowheads="1"/>
            </p:cNvSpPr>
            <p:nvPr/>
          </p:nvSpPr>
          <p:spPr bwMode="auto">
            <a:xfrm>
              <a:off x="384" y="2304"/>
              <a:ext cx="1104" cy="57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2000"/>
                <a:t>Cue</a:t>
              </a:r>
            </a:p>
          </p:txBody>
        </p:sp>
        <p:sp>
          <p:nvSpPr>
            <p:cNvPr id="74760" name="AutoShape 5"/>
            <p:cNvSpPr>
              <a:spLocks noChangeArrowheads="1"/>
            </p:cNvSpPr>
            <p:nvPr/>
          </p:nvSpPr>
          <p:spPr bwMode="auto">
            <a:xfrm>
              <a:off x="2448" y="2304"/>
              <a:ext cx="768" cy="576"/>
            </a:xfrm>
            <a:prstGeom prst="octagon">
              <a:avLst>
                <a:gd name="adj" fmla="val 29287"/>
              </a:avLst>
            </a:prstGeom>
            <a:solidFill>
              <a:schemeClr val="accent1"/>
            </a:solidFill>
            <a:ln w="9525">
              <a:solidFill>
                <a:schemeClr val="tx1"/>
              </a:solidFill>
              <a:miter lim="800000"/>
              <a:headEnd/>
              <a:tailEnd/>
            </a:ln>
          </p:spPr>
          <p:txBody>
            <a:bodyPr wrap="none" anchor="ctr"/>
            <a:lstStyle/>
            <a:p>
              <a:pPr algn="ctr"/>
              <a:r>
                <a:rPr lang="en-US"/>
                <a:t>Food</a:t>
              </a:r>
            </a:p>
          </p:txBody>
        </p:sp>
        <p:sp>
          <p:nvSpPr>
            <p:cNvPr id="74761" name="Oval 6"/>
            <p:cNvSpPr>
              <a:spLocks noChangeArrowheads="1"/>
            </p:cNvSpPr>
            <p:nvPr/>
          </p:nvSpPr>
          <p:spPr bwMode="auto">
            <a:xfrm>
              <a:off x="4176" y="1968"/>
              <a:ext cx="1200" cy="1104"/>
            </a:xfrm>
            <a:prstGeom prst="ellipse">
              <a:avLst/>
            </a:prstGeom>
            <a:solidFill>
              <a:schemeClr val="accent1"/>
            </a:solidFill>
            <a:ln w="9525">
              <a:solidFill>
                <a:schemeClr val="tx1"/>
              </a:solidFill>
              <a:round/>
              <a:headEnd/>
              <a:tailEnd/>
            </a:ln>
          </p:spPr>
          <p:txBody>
            <a:bodyPr wrap="none" anchor="ctr"/>
            <a:lstStyle/>
            <a:p>
              <a:pPr algn="ctr"/>
              <a:r>
                <a:rPr lang="en-US"/>
                <a:t> Phasic burst </a:t>
              </a:r>
            </a:p>
            <a:p>
              <a:pPr algn="ctr"/>
              <a:r>
                <a:rPr lang="en-US"/>
                <a:t>of neuron activity </a:t>
              </a:r>
            </a:p>
          </p:txBody>
        </p:sp>
        <p:sp>
          <p:nvSpPr>
            <p:cNvPr id="74762" name="AutoShape 7"/>
            <p:cNvSpPr>
              <a:spLocks noChangeArrowheads="1"/>
            </p:cNvSpPr>
            <p:nvPr/>
          </p:nvSpPr>
          <p:spPr bwMode="auto">
            <a:xfrm>
              <a:off x="336" y="3456"/>
              <a:ext cx="1104" cy="576"/>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2000"/>
                <a:t>Cue</a:t>
              </a:r>
            </a:p>
          </p:txBody>
        </p:sp>
        <p:sp>
          <p:nvSpPr>
            <p:cNvPr id="74763" name="AutoShape 8"/>
            <p:cNvSpPr>
              <a:spLocks noChangeArrowheads="1"/>
            </p:cNvSpPr>
            <p:nvPr/>
          </p:nvSpPr>
          <p:spPr bwMode="auto">
            <a:xfrm>
              <a:off x="2400" y="3312"/>
              <a:ext cx="912" cy="768"/>
            </a:xfrm>
            <a:prstGeom prst="diamond">
              <a:avLst/>
            </a:prstGeom>
            <a:solidFill>
              <a:schemeClr val="accent1"/>
            </a:solidFill>
            <a:ln w="9525">
              <a:solidFill>
                <a:schemeClr val="tx1"/>
              </a:solidFill>
              <a:miter lim="800000"/>
              <a:headEnd/>
              <a:tailEnd/>
            </a:ln>
          </p:spPr>
          <p:txBody>
            <a:bodyPr wrap="none" anchor="ctr"/>
            <a:lstStyle/>
            <a:p>
              <a:pPr algn="ctr"/>
              <a:r>
                <a:rPr lang="en-US"/>
                <a:t>No Food</a:t>
              </a:r>
            </a:p>
          </p:txBody>
        </p:sp>
        <p:sp>
          <p:nvSpPr>
            <p:cNvPr id="74764" name="Rectangle 9"/>
            <p:cNvSpPr>
              <a:spLocks noChangeArrowheads="1"/>
            </p:cNvSpPr>
            <p:nvPr/>
          </p:nvSpPr>
          <p:spPr bwMode="auto">
            <a:xfrm>
              <a:off x="4080" y="3168"/>
              <a:ext cx="1392" cy="1104"/>
            </a:xfrm>
            <a:prstGeom prst="rect">
              <a:avLst/>
            </a:prstGeom>
            <a:solidFill>
              <a:schemeClr val="accent1"/>
            </a:solidFill>
            <a:ln w="9525">
              <a:solidFill>
                <a:schemeClr val="tx1"/>
              </a:solidFill>
              <a:miter lim="800000"/>
              <a:headEnd/>
              <a:tailEnd/>
            </a:ln>
          </p:spPr>
          <p:txBody>
            <a:bodyPr wrap="none" anchor="ctr"/>
            <a:lstStyle/>
            <a:p>
              <a:pPr algn="ctr"/>
              <a:r>
                <a:rPr lang="en-US"/>
                <a:t>Pause in  normal </a:t>
              </a:r>
            </a:p>
            <a:p>
              <a:pPr algn="ctr"/>
              <a:r>
                <a:rPr lang="en-US"/>
                <a:t>(basal) neuron firing</a:t>
              </a:r>
            </a:p>
          </p:txBody>
        </p:sp>
        <p:sp>
          <p:nvSpPr>
            <p:cNvPr id="74765" name="Text Box 10"/>
            <p:cNvSpPr txBox="1">
              <a:spLocks noChangeArrowheads="1"/>
            </p:cNvSpPr>
            <p:nvPr/>
          </p:nvSpPr>
          <p:spPr bwMode="auto">
            <a:xfrm>
              <a:off x="1872" y="2515"/>
              <a:ext cx="432" cy="357"/>
            </a:xfrm>
            <a:prstGeom prst="rect">
              <a:avLst/>
            </a:prstGeom>
            <a:noFill/>
            <a:ln w="9525">
              <a:noFill/>
              <a:miter lim="800000"/>
              <a:headEnd/>
              <a:tailEnd/>
            </a:ln>
          </p:spPr>
          <p:txBody>
            <a:bodyPr>
              <a:spAutoFit/>
            </a:bodyPr>
            <a:lstStyle/>
            <a:p>
              <a:pPr>
                <a:spcBef>
                  <a:spcPct val="50000"/>
                </a:spcBef>
              </a:pPr>
              <a:r>
                <a:rPr lang="en-US" sz="3200" b="1"/>
                <a:t>+</a:t>
              </a:r>
            </a:p>
          </p:txBody>
        </p:sp>
        <p:sp>
          <p:nvSpPr>
            <p:cNvPr id="74766" name="Text Box 11"/>
            <p:cNvSpPr txBox="1">
              <a:spLocks noChangeArrowheads="1"/>
            </p:cNvSpPr>
            <p:nvPr/>
          </p:nvSpPr>
          <p:spPr bwMode="auto">
            <a:xfrm>
              <a:off x="1872" y="3523"/>
              <a:ext cx="432" cy="357"/>
            </a:xfrm>
            <a:prstGeom prst="rect">
              <a:avLst/>
            </a:prstGeom>
            <a:noFill/>
            <a:ln w="9525">
              <a:noFill/>
              <a:miter lim="800000"/>
              <a:headEnd/>
              <a:tailEnd/>
            </a:ln>
          </p:spPr>
          <p:txBody>
            <a:bodyPr>
              <a:spAutoFit/>
            </a:bodyPr>
            <a:lstStyle/>
            <a:p>
              <a:pPr>
                <a:spcBef>
                  <a:spcPct val="50000"/>
                </a:spcBef>
              </a:pPr>
              <a:r>
                <a:rPr lang="en-US" sz="3200" b="1"/>
                <a:t>+</a:t>
              </a:r>
            </a:p>
          </p:txBody>
        </p:sp>
        <p:sp>
          <p:nvSpPr>
            <p:cNvPr id="74767" name="AutoShape 12"/>
            <p:cNvSpPr>
              <a:spLocks noChangeArrowheads="1"/>
            </p:cNvSpPr>
            <p:nvPr/>
          </p:nvSpPr>
          <p:spPr bwMode="auto">
            <a:xfrm>
              <a:off x="3504" y="2544"/>
              <a:ext cx="528" cy="96"/>
            </a:xfrm>
            <a:prstGeom prst="rightArrow">
              <a:avLst>
                <a:gd name="adj1" fmla="val 50000"/>
                <a:gd name="adj2" fmla="val 137500"/>
              </a:avLst>
            </a:prstGeom>
            <a:solidFill>
              <a:schemeClr val="accent1"/>
            </a:solidFill>
            <a:ln w="9525">
              <a:solidFill>
                <a:schemeClr val="tx1"/>
              </a:solidFill>
              <a:miter lim="800000"/>
              <a:headEnd/>
              <a:tailEnd/>
            </a:ln>
          </p:spPr>
          <p:txBody>
            <a:bodyPr wrap="none" anchor="ctr"/>
            <a:lstStyle/>
            <a:p>
              <a:endParaRPr lang="en-US"/>
            </a:p>
          </p:txBody>
        </p:sp>
        <p:sp>
          <p:nvSpPr>
            <p:cNvPr id="74768" name="AutoShape 13"/>
            <p:cNvSpPr>
              <a:spLocks noChangeArrowheads="1"/>
            </p:cNvSpPr>
            <p:nvPr/>
          </p:nvSpPr>
          <p:spPr bwMode="auto">
            <a:xfrm>
              <a:off x="3483" y="3621"/>
              <a:ext cx="528" cy="96"/>
            </a:xfrm>
            <a:prstGeom prst="rightArrow">
              <a:avLst>
                <a:gd name="adj1" fmla="val 50000"/>
                <a:gd name="adj2" fmla="val 137500"/>
              </a:avLst>
            </a:prstGeom>
            <a:solidFill>
              <a:schemeClr val="accent1"/>
            </a:solidFill>
            <a:ln w="9525">
              <a:solidFill>
                <a:schemeClr val="tx1"/>
              </a:solidFill>
              <a:miter lim="800000"/>
              <a:headEnd/>
              <a:tailEnd/>
            </a:ln>
          </p:spPr>
          <p:txBody>
            <a:bodyPr wrap="none" anchor="ctr"/>
            <a:lstStyle/>
            <a:p>
              <a:endParaRPr lang="en-US"/>
            </a:p>
          </p:txBody>
        </p:sp>
      </p:grpSp>
      <p:sp>
        <p:nvSpPr>
          <p:cNvPr id="74758" name="Text Box 18"/>
          <p:cNvSpPr txBox="1">
            <a:spLocks noChangeArrowheads="1"/>
          </p:cNvSpPr>
          <p:nvPr/>
        </p:nvSpPr>
        <p:spPr bwMode="auto">
          <a:xfrm>
            <a:off x="152400" y="6411913"/>
            <a:ext cx="8955088" cy="579437"/>
          </a:xfrm>
          <a:prstGeom prst="rect">
            <a:avLst/>
          </a:prstGeom>
          <a:noFill/>
          <a:ln w="9525">
            <a:noFill/>
            <a:miter lim="800000"/>
            <a:headEnd/>
            <a:tailEnd/>
          </a:ln>
        </p:spPr>
        <p:txBody>
          <a:bodyPr wrap="none">
            <a:spAutoFit/>
          </a:bodyPr>
          <a:lstStyle/>
          <a:p>
            <a:r>
              <a:rPr lang="en-IN" sz="1400"/>
              <a:t>Addiction: A Disease of Learning and Memory: Steven E. Hyman, M.D. </a:t>
            </a:r>
            <a:r>
              <a:rPr lang="en-IN" sz="1400" i="1"/>
              <a:t>(Am J Psychiatry 2005; 162:1414–1422)</a:t>
            </a:r>
            <a:endParaRPr lang="en-IN" sz="1400"/>
          </a:p>
          <a:p>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mtClean="0">
                <a:latin typeface="Palatino Linotype" pitchFamily="18" charset="0"/>
              </a:rPr>
              <a:t>Fighting addiction</a:t>
            </a:r>
            <a:r>
              <a:rPr lang="en-US" baseline="30000" smtClean="0">
                <a:latin typeface="Palatino Linotype" pitchFamily="18" charset="0"/>
              </a:rPr>
              <a:t>5</a:t>
            </a:r>
            <a:endParaRPr lang="en-GB" baseline="30000" smtClean="0">
              <a:latin typeface="Palatino Linotype" pitchFamily="18" charset="0"/>
            </a:endParaRPr>
          </a:p>
        </p:txBody>
      </p:sp>
      <p:sp>
        <p:nvSpPr>
          <p:cNvPr id="75779" name="Rectangle 3"/>
          <p:cNvSpPr>
            <a:spLocks noGrp="1" noChangeArrowheads="1"/>
          </p:cNvSpPr>
          <p:nvPr>
            <p:ph type="body" sz="half" idx="1"/>
          </p:nvPr>
        </p:nvSpPr>
        <p:spPr>
          <a:xfrm>
            <a:off x="4800600" y="1600200"/>
            <a:ext cx="4038600" cy="4525963"/>
          </a:xfrm>
        </p:spPr>
        <p:txBody>
          <a:bodyPr/>
          <a:lstStyle/>
          <a:p>
            <a:pPr>
              <a:buFontTx/>
              <a:buNone/>
            </a:pPr>
            <a:r>
              <a:rPr lang="en-US" sz="2800" smtClean="0">
                <a:latin typeface="Palatino Linotype" pitchFamily="18" charset="0"/>
              </a:rPr>
              <a:t>Three methods:</a:t>
            </a:r>
          </a:p>
          <a:p>
            <a:pPr>
              <a:buFontTx/>
              <a:buNone/>
            </a:pPr>
            <a:r>
              <a:rPr lang="en-US" sz="2800" smtClean="0">
                <a:latin typeface="Palatino Linotype" pitchFamily="18" charset="0"/>
              </a:rPr>
              <a:t>	1. substitution or a blocking antibody</a:t>
            </a:r>
          </a:p>
          <a:p>
            <a:pPr>
              <a:buFontTx/>
              <a:buNone/>
            </a:pPr>
            <a:r>
              <a:rPr lang="en-US" sz="2800" smtClean="0">
                <a:latin typeface="Palatino Linotype" pitchFamily="18" charset="0"/>
              </a:rPr>
              <a:t>	</a:t>
            </a:r>
          </a:p>
          <a:p>
            <a:pPr>
              <a:buFontTx/>
              <a:buNone/>
            </a:pPr>
            <a:r>
              <a:rPr lang="en-US" sz="2800" smtClean="0">
                <a:latin typeface="Palatino Linotype" pitchFamily="18" charset="0"/>
              </a:rPr>
              <a:t>	2. the antagonistic approach</a:t>
            </a:r>
          </a:p>
          <a:p>
            <a:pPr>
              <a:buFontTx/>
              <a:buNone/>
            </a:pPr>
            <a:endParaRPr lang="en-US" sz="2800" smtClean="0">
              <a:latin typeface="Palatino Linotype" pitchFamily="18" charset="0"/>
            </a:endParaRPr>
          </a:p>
          <a:p>
            <a:pPr>
              <a:buFontTx/>
              <a:buNone/>
            </a:pPr>
            <a:r>
              <a:rPr lang="en-US" sz="2800" smtClean="0">
                <a:latin typeface="Palatino Linotype" pitchFamily="18" charset="0"/>
              </a:rPr>
              <a:t>	3. pain instead of pleasure</a:t>
            </a:r>
          </a:p>
          <a:p>
            <a:pPr>
              <a:buFontTx/>
              <a:buNone/>
            </a:pPr>
            <a:endParaRPr lang="en-GB" sz="2800" smtClean="0">
              <a:latin typeface="Palatino Linotype" pitchFamily="18" charset="0"/>
            </a:endParaRPr>
          </a:p>
        </p:txBody>
      </p:sp>
      <p:pic>
        <p:nvPicPr>
          <p:cNvPr id="75780" name="Picture 5" descr="ist2_279133_addiction"/>
          <p:cNvPicPr>
            <a:picLocks noGrp="1" noChangeAspect="1" noChangeArrowheads="1"/>
          </p:cNvPicPr>
          <p:nvPr>
            <p:ph sz="half" idx="2"/>
          </p:nvPr>
        </p:nvPicPr>
        <p:blipFill>
          <a:blip r:embed="rId3"/>
          <a:srcRect/>
          <a:stretch>
            <a:fillRect/>
          </a:stretch>
        </p:blipFill>
        <p:spPr>
          <a:xfrm>
            <a:off x="381000" y="1828800"/>
            <a:ext cx="4038600" cy="4038600"/>
          </a:xfrm>
          <a:noFill/>
        </p:spPr>
      </p:pic>
      <p:sp>
        <p:nvSpPr>
          <p:cNvPr id="75781" name="Text Box 7"/>
          <p:cNvSpPr txBox="1">
            <a:spLocks noChangeArrowheads="1"/>
          </p:cNvSpPr>
          <p:nvPr/>
        </p:nvSpPr>
        <p:spPr bwMode="auto">
          <a:xfrm>
            <a:off x="0" y="6551613"/>
            <a:ext cx="8991600" cy="611187"/>
          </a:xfrm>
          <a:prstGeom prst="rect">
            <a:avLst/>
          </a:prstGeom>
          <a:noFill/>
          <a:ln w="9525">
            <a:noFill/>
            <a:miter lim="800000"/>
            <a:headEnd/>
            <a:tailEnd/>
          </a:ln>
        </p:spPr>
        <p:txBody>
          <a:bodyPr>
            <a:spAutoFit/>
          </a:bodyPr>
          <a:lstStyle/>
          <a:p>
            <a:r>
              <a:rPr lang="en-IN" sz="1600"/>
              <a:t>5. </a:t>
            </a:r>
            <a:r>
              <a:rPr lang="en-IN"/>
              <a:t>Infecting the brain to stop addiction?. David Nutt and Anne Lingford-Hughes. PNAS</a:t>
            </a:r>
          </a:p>
          <a:p>
            <a:endParaRPr lang="en-IN" sz="16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219200" y="274638"/>
            <a:ext cx="8229600" cy="1143000"/>
          </a:xfrm>
        </p:spPr>
        <p:txBody>
          <a:bodyPr/>
          <a:lstStyle/>
          <a:p>
            <a:r>
              <a:rPr lang="en-US" smtClean="0">
                <a:latin typeface="Palatino Linotype" pitchFamily="18" charset="0"/>
              </a:rPr>
              <a:t>Pharmacotherapy</a:t>
            </a:r>
            <a:r>
              <a:rPr lang="en-US" baseline="30000" smtClean="0">
                <a:latin typeface="Palatino Linotype" pitchFamily="18" charset="0"/>
              </a:rPr>
              <a:t>6</a:t>
            </a:r>
            <a:endParaRPr lang="en-GB" baseline="30000" smtClean="0">
              <a:latin typeface="Palatino Linotype" pitchFamily="18" charset="0"/>
            </a:endParaRPr>
          </a:p>
        </p:txBody>
      </p:sp>
      <p:sp>
        <p:nvSpPr>
          <p:cNvPr id="76803" name="Rectangle 3"/>
          <p:cNvSpPr>
            <a:spLocks noGrp="1" noChangeArrowheads="1"/>
          </p:cNvSpPr>
          <p:nvPr>
            <p:ph type="body" sz="half" idx="1"/>
          </p:nvPr>
        </p:nvSpPr>
        <p:spPr/>
        <p:txBody>
          <a:bodyPr/>
          <a:lstStyle/>
          <a:p>
            <a:pPr>
              <a:buFontTx/>
              <a:buNone/>
            </a:pPr>
            <a:r>
              <a:rPr lang="en-US" sz="2800" smtClean="0"/>
              <a:t>	</a:t>
            </a:r>
          </a:p>
        </p:txBody>
      </p:sp>
      <p:pic>
        <p:nvPicPr>
          <p:cNvPr id="76804" name="Picture 12" descr="prescription_drugs"/>
          <p:cNvPicPr>
            <a:picLocks noGrp="1" noChangeAspect="1" noChangeArrowheads="1"/>
          </p:cNvPicPr>
          <p:nvPr>
            <p:ph sz="half" idx="2"/>
          </p:nvPr>
        </p:nvPicPr>
        <p:blipFill>
          <a:blip r:embed="rId3"/>
          <a:srcRect/>
          <a:stretch>
            <a:fillRect/>
          </a:stretch>
        </p:blipFill>
        <p:spPr>
          <a:xfrm>
            <a:off x="0" y="0"/>
            <a:ext cx="3051175" cy="4572000"/>
          </a:xfrm>
          <a:noFill/>
        </p:spPr>
      </p:pic>
      <p:sp>
        <p:nvSpPr>
          <p:cNvPr id="76805" name="Text Box 4"/>
          <p:cNvSpPr txBox="1">
            <a:spLocks noChangeArrowheads="1"/>
          </p:cNvSpPr>
          <p:nvPr/>
        </p:nvSpPr>
        <p:spPr bwMode="auto">
          <a:xfrm>
            <a:off x="1905000" y="1219200"/>
            <a:ext cx="6781800" cy="457200"/>
          </a:xfrm>
          <a:prstGeom prst="rect">
            <a:avLst/>
          </a:prstGeom>
          <a:noFill/>
          <a:ln w="9525">
            <a:noFill/>
            <a:miter lim="800000"/>
            <a:headEnd/>
            <a:tailEnd/>
          </a:ln>
        </p:spPr>
        <p:txBody>
          <a:bodyPr>
            <a:spAutoFit/>
          </a:bodyPr>
          <a:lstStyle/>
          <a:p>
            <a:pPr algn="ctr">
              <a:spcBef>
                <a:spcPct val="50000"/>
              </a:spcBef>
            </a:pPr>
            <a:r>
              <a:rPr lang="en-US" sz="2400">
                <a:latin typeface="Palatino Linotype" pitchFamily="18" charset="0"/>
              </a:rPr>
              <a:t>Blocking vs. Antagonist</a:t>
            </a:r>
          </a:p>
        </p:txBody>
      </p:sp>
      <p:sp>
        <p:nvSpPr>
          <p:cNvPr id="76806" name="Text Box 5"/>
          <p:cNvSpPr txBox="1">
            <a:spLocks noChangeArrowheads="1"/>
          </p:cNvSpPr>
          <p:nvPr/>
        </p:nvSpPr>
        <p:spPr bwMode="auto">
          <a:xfrm>
            <a:off x="3200400" y="1981200"/>
            <a:ext cx="5943600" cy="3230563"/>
          </a:xfrm>
          <a:prstGeom prst="rect">
            <a:avLst/>
          </a:prstGeom>
          <a:noFill/>
          <a:ln w="9525">
            <a:noFill/>
            <a:miter lim="800000"/>
            <a:headEnd/>
            <a:tailEnd/>
          </a:ln>
        </p:spPr>
        <p:txBody>
          <a:bodyPr>
            <a:spAutoFit/>
          </a:bodyPr>
          <a:lstStyle/>
          <a:p>
            <a:pPr marL="342900" indent="-342900">
              <a:spcBef>
                <a:spcPct val="50000"/>
              </a:spcBef>
              <a:buFontTx/>
              <a:buAutoNum type="arabicPeriod"/>
            </a:pPr>
            <a:r>
              <a:rPr lang="en-US" sz="2000">
                <a:latin typeface="Palatino Linotype" pitchFamily="18" charset="0"/>
              </a:rPr>
              <a:t>Blocking Antibody is “dormant” except when drug is taken</a:t>
            </a:r>
          </a:p>
          <a:p>
            <a:pPr marL="342900" indent="-342900">
              <a:spcBef>
                <a:spcPct val="50000"/>
              </a:spcBef>
              <a:buFontTx/>
              <a:buAutoNum type="arabicPeriod"/>
            </a:pPr>
            <a:r>
              <a:rPr lang="en-US" sz="2000">
                <a:latin typeface="Palatino Linotype" pitchFamily="18" charset="0"/>
              </a:rPr>
              <a:t>Stops drug effects “at source”, which is easier than stopping drug effects later on</a:t>
            </a:r>
          </a:p>
          <a:p>
            <a:pPr marL="342900" indent="-342900">
              <a:spcBef>
                <a:spcPct val="50000"/>
              </a:spcBef>
              <a:buFontTx/>
              <a:buAutoNum type="arabicPeriod"/>
            </a:pPr>
            <a:r>
              <a:rPr lang="en-US" sz="2000">
                <a:latin typeface="Palatino Linotype" pitchFamily="18" charset="0"/>
              </a:rPr>
              <a:t>Blocking antibody does not affect normal neurotransmitter functions </a:t>
            </a:r>
          </a:p>
          <a:p>
            <a:pPr marL="342900" indent="-342900">
              <a:spcBef>
                <a:spcPct val="50000"/>
              </a:spcBef>
              <a:buFontTx/>
              <a:buAutoNum type="arabicPeriod"/>
            </a:pPr>
            <a:endParaRPr lang="en-US" sz="2000">
              <a:latin typeface="Palatino Linotype" pitchFamily="18" charset="0"/>
            </a:endParaRPr>
          </a:p>
          <a:p>
            <a:pPr marL="342900" indent="-342900">
              <a:spcBef>
                <a:spcPct val="50000"/>
              </a:spcBef>
              <a:buFontTx/>
              <a:buAutoNum type="arabicPeriod"/>
            </a:pPr>
            <a:endParaRPr lang="en-US" sz="2400">
              <a:latin typeface="Palatino Linotype" pitchFamily="18" charset="0"/>
            </a:endParaRPr>
          </a:p>
        </p:txBody>
      </p:sp>
      <p:sp>
        <p:nvSpPr>
          <p:cNvPr id="76807" name="Text Box 14"/>
          <p:cNvSpPr txBox="1">
            <a:spLocks noChangeArrowheads="1"/>
          </p:cNvSpPr>
          <p:nvPr/>
        </p:nvSpPr>
        <p:spPr bwMode="auto">
          <a:xfrm>
            <a:off x="304800" y="4953000"/>
            <a:ext cx="8839200" cy="1463675"/>
          </a:xfrm>
          <a:prstGeom prst="rect">
            <a:avLst/>
          </a:prstGeom>
          <a:noFill/>
          <a:ln w="9525">
            <a:noFill/>
            <a:miter lim="800000"/>
            <a:headEnd/>
            <a:tailEnd/>
          </a:ln>
        </p:spPr>
        <p:txBody>
          <a:bodyPr>
            <a:spAutoFit/>
          </a:bodyPr>
          <a:lstStyle/>
          <a:p>
            <a:pPr marL="342900" indent="-342900">
              <a:spcBef>
                <a:spcPct val="50000"/>
              </a:spcBef>
            </a:pPr>
            <a:r>
              <a:rPr lang="en-US" sz="2000">
                <a:latin typeface="Palatino Linotype" pitchFamily="18" charset="0"/>
              </a:rPr>
              <a:t> 4. Antagonists of the various neurotransmitters would lead to unwanted actions on the many aspects of brain function, for instance, in the case of dopamine, mood, attention, and movement.</a:t>
            </a:r>
          </a:p>
          <a:p>
            <a:pPr marL="342900" indent="-342900">
              <a:spcBef>
                <a:spcPct val="50000"/>
              </a:spcBef>
            </a:pPr>
            <a:endParaRPr lang="en-US" sz="2000">
              <a:latin typeface="Palatino Linotype" pitchFamily="18" charset="0"/>
            </a:endParaRPr>
          </a:p>
        </p:txBody>
      </p:sp>
      <p:sp>
        <p:nvSpPr>
          <p:cNvPr id="76808" name="Text Box 15"/>
          <p:cNvSpPr txBox="1">
            <a:spLocks noChangeArrowheads="1"/>
          </p:cNvSpPr>
          <p:nvPr/>
        </p:nvSpPr>
        <p:spPr bwMode="auto">
          <a:xfrm>
            <a:off x="-44450" y="6262688"/>
            <a:ext cx="9188450" cy="1190625"/>
          </a:xfrm>
          <a:prstGeom prst="rect">
            <a:avLst/>
          </a:prstGeom>
          <a:noFill/>
          <a:ln w="9525">
            <a:noFill/>
            <a:miter lim="800000"/>
            <a:headEnd/>
            <a:tailEnd/>
          </a:ln>
        </p:spPr>
        <p:txBody>
          <a:bodyPr wrap="none">
            <a:spAutoFit/>
          </a:bodyPr>
          <a:lstStyle/>
          <a:p>
            <a:r>
              <a:rPr lang="en-IN"/>
              <a:t>6 Neurobiology of addiction and implications for treatment</a:t>
            </a:r>
          </a:p>
          <a:p>
            <a:r>
              <a:rPr lang="en-IN"/>
              <a:t>ANNE LINGFORD-HUGHES and DAVID NUTT, BRITISH JOURNAL OF P SYCHIATRY </a:t>
            </a:r>
          </a:p>
          <a:p>
            <a:endParaRPr lang="en-IN"/>
          </a:p>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rtlCol="0">
            <a:normAutofit fontScale="90000"/>
          </a:bodyPr>
          <a:lstStyle/>
          <a:p>
            <a:pPr fontAlgn="auto">
              <a:spcAft>
                <a:spcPts val="0"/>
              </a:spcAft>
              <a:defRPr/>
            </a:pPr>
            <a:r>
              <a:rPr lang="en-US" sz="4000" u="sng" smtClean="0">
                <a:latin typeface="Palatino Linotype" pitchFamily="18" charset="0"/>
              </a:rPr>
              <a:t>Some common prescription drugs to deal with Substance Abuse</a:t>
            </a:r>
            <a:br>
              <a:rPr lang="en-US" sz="4000" u="sng" smtClean="0">
                <a:latin typeface="Palatino Linotype" pitchFamily="18" charset="0"/>
              </a:rPr>
            </a:br>
            <a:endParaRPr lang="en-US" sz="4000" u="sng" smtClean="0">
              <a:latin typeface="Palatino Linotype" pitchFamily="18" charset="0"/>
            </a:endParaRPr>
          </a:p>
        </p:txBody>
      </p:sp>
      <p:sp>
        <p:nvSpPr>
          <p:cNvPr id="77827" name="Rectangle 3"/>
          <p:cNvSpPr>
            <a:spLocks noGrp="1" noChangeArrowheads="1"/>
          </p:cNvSpPr>
          <p:nvPr>
            <p:ph type="body" sz="half" idx="1"/>
          </p:nvPr>
        </p:nvSpPr>
        <p:spPr/>
        <p:txBody>
          <a:bodyPr/>
          <a:lstStyle/>
          <a:p>
            <a:pPr>
              <a:lnSpc>
                <a:spcPct val="90000"/>
              </a:lnSpc>
              <a:buFontTx/>
              <a:buNone/>
            </a:pPr>
            <a:r>
              <a:rPr lang="en-US" sz="2400" b="1" smtClean="0">
                <a:latin typeface="Palatino Linotype" pitchFamily="18" charset="0"/>
              </a:rPr>
              <a:t>Alcohol</a:t>
            </a:r>
            <a:r>
              <a:rPr lang="en-US" sz="2400" smtClean="0">
                <a:latin typeface="Palatino Linotype" pitchFamily="18" charset="0"/>
              </a:rPr>
              <a:t>		-Acamprosate, a taurine derivative</a:t>
            </a:r>
          </a:p>
          <a:p>
            <a:pPr>
              <a:lnSpc>
                <a:spcPct val="90000"/>
              </a:lnSpc>
              <a:buFontTx/>
              <a:buNone/>
            </a:pPr>
            <a:r>
              <a:rPr lang="en-US" sz="2400" b="1" smtClean="0">
                <a:latin typeface="Palatino Linotype" pitchFamily="18" charset="0"/>
              </a:rPr>
              <a:t>Opiates</a:t>
            </a:r>
            <a:r>
              <a:rPr lang="en-US" sz="2400" smtClean="0">
                <a:latin typeface="Palatino Linotype" pitchFamily="18" charset="0"/>
              </a:rPr>
              <a:t>		-methadone and buprenorphine</a:t>
            </a:r>
          </a:p>
          <a:p>
            <a:pPr>
              <a:lnSpc>
                <a:spcPct val="90000"/>
              </a:lnSpc>
              <a:buFontTx/>
              <a:buNone/>
            </a:pPr>
            <a:r>
              <a:rPr lang="en-US" sz="2400" b="1" smtClean="0">
                <a:latin typeface="Palatino Linotype" pitchFamily="18" charset="0"/>
              </a:rPr>
              <a:t>Ecstasy</a:t>
            </a:r>
            <a:r>
              <a:rPr lang="en-US" sz="2400" smtClean="0">
                <a:latin typeface="Palatino Linotype" pitchFamily="18" charset="0"/>
              </a:rPr>
              <a:t>		- fluoxetine (in animals)</a:t>
            </a:r>
          </a:p>
          <a:p>
            <a:pPr>
              <a:lnSpc>
                <a:spcPct val="90000"/>
              </a:lnSpc>
              <a:buFontTx/>
              <a:buNone/>
            </a:pPr>
            <a:r>
              <a:rPr lang="en-US" sz="2400" b="1" smtClean="0">
                <a:latin typeface="Palatino Linotype" pitchFamily="18" charset="0"/>
              </a:rPr>
              <a:t>Benzodiazepine</a:t>
            </a:r>
            <a:r>
              <a:rPr lang="en-US" sz="2400" smtClean="0">
                <a:latin typeface="Palatino Linotype" pitchFamily="18" charset="0"/>
              </a:rPr>
              <a:t>	- Gamma-hydroxybutyrate </a:t>
            </a:r>
          </a:p>
          <a:p>
            <a:pPr>
              <a:lnSpc>
                <a:spcPct val="90000"/>
              </a:lnSpc>
              <a:buFontTx/>
              <a:buNone/>
            </a:pPr>
            <a:r>
              <a:rPr lang="en-US" sz="2400" smtClean="0">
                <a:latin typeface="Palatino Linotype" pitchFamily="18" charset="0"/>
              </a:rPr>
              <a:t>                 (GHB)</a:t>
            </a:r>
          </a:p>
          <a:p>
            <a:pPr>
              <a:lnSpc>
                <a:spcPct val="90000"/>
              </a:lnSpc>
              <a:buFontTx/>
              <a:buNone/>
            </a:pPr>
            <a:endParaRPr lang="en-US" sz="2400" smtClean="0">
              <a:latin typeface="Palatino Linotype" pitchFamily="18" charset="0"/>
            </a:endParaRPr>
          </a:p>
          <a:p>
            <a:pPr>
              <a:lnSpc>
                <a:spcPct val="90000"/>
              </a:lnSpc>
              <a:buFontTx/>
              <a:buNone/>
            </a:pPr>
            <a:endParaRPr lang="en-US" sz="2400" smtClean="0">
              <a:latin typeface="Palatino Linotype" pitchFamily="18" charset="0"/>
            </a:endParaRPr>
          </a:p>
          <a:p>
            <a:pPr>
              <a:lnSpc>
                <a:spcPct val="90000"/>
              </a:lnSpc>
              <a:buFontTx/>
              <a:buNone/>
            </a:pPr>
            <a:endParaRPr lang="en-US" sz="2400" smtClean="0">
              <a:latin typeface="Palatino Linotype" pitchFamily="18" charset="0"/>
            </a:endParaRPr>
          </a:p>
        </p:txBody>
      </p:sp>
      <p:pic>
        <p:nvPicPr>
          <p:cNvPr id="77828" name="Picture 4" descr="LARGE%20PHOTOS_ALCOHOL"/>
          <p:cNvPicPr>
            <a:picLocks noGrp="1" noChangeAspect="1" noChangeArrowheads="1"/>
          </p:cNvPicPr>
          <p:nvPr>
            <p:ph sz="quarter" idx="2"/>
          </p:nvPr>
        </p:nvPicPr>
        <p:blipFill>
          <a:blip r:embed="rId3"/>
          <a:srcRect/>
          <a:stretch>
            <a:fillRect/>
          </a:stretch>
        </p:blipFill>
        <p:spPr>
          <a:xfrm>
            <a:off x="5029200" y="1295400"/>
            <a:ext cx="3275013" cy="2185988"/>
          </a:xfrm>
          <a:noFill/>
        </p:spPr>
      </p:pic>
      <p:pic>
        <p:nvPicPr>
          <p:cNvPr id="77829" name="Picture 6" descr="LARGE-PHOTOS_ECSTASY"/>
          <p:cNvPicPr>
            <a:picLocks noGrp="1" noChangeAspect="1" noChangeArrowheads="1"/>
          </p:cNvPicPr>
          <p:nvPr>
            <p:ph sz="quarter" idx="3"/>
          </p:nvPr>
        </p:nvPicPr>
        <p:blipFill>
          <a:blip r:embed="rId4"/>
          <a:srcRect/>
          <a:stretch>
            <a:fillRect/>
          </a:stretch>
        </p:blipFill>
        <p:spPr>
          <a:xfrm>
            <a:off x="5029200" y="3581400"/>
            <a:ext cx="3276600" cy="2187575"/>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latin typeface="Palatino Linotype" pitchFamily="18" charset="0"/>
              </a:rPr>
              <a:t>                           Addiction </a:t>
            </a:r>
            <a:endParaRPr lang="en-IN" smtClean="0">
              <a:latin typeface="Palatino Linotype" pitchFamily="18" charset="0"/>
            </a:endParaRPr>
          </a:p>
        </p:txBody>
      </p:sp>
      <p:sp>
        <p:nvSpPr>
          <p:cNvPr id="51203" name="Rectangle 3"/>
          <p:cNvSpPr>
            <a:spLocks noGrp="1" noChangeArrowheads="1"/>
          </p:cNvSpPr>
          <p:nvPr>
            <p:ph type="body" sz="half" idx="1"/>
          </p:nvPr>
        </p:nvSpPr>
        <p:spPr>
          <a:xfrm>
            <a:off x="4724400" y="838200"/>
            <a:ext cx="4114800" cy="6019800"/>
          </a:xfrm>
        </p:spPr>
        <p:txBody>
          <a:bodyPr/>
          <a:lstStyle/>
          <a:p>
            <a:pPr marL="609600" indent="-609600">
              <a:lnSpc>
                <a:spcPct val="90000"/>
              </a:lnSpc>
              <a:buFontTx/>
              <a:buNone/>
            </a:pPr>
            <a:endParaRPr lang="en-US" sz="2400" smtClean="0">
              <a:latin typeface="Palatino Linotype" pitchFamily="18" charset="0"/>
            </a:endParaRPr>
          </a:p>
          <a:p>
            <a:pPr marL="609600" indent="-609600">
              <a:lnSpc>
                <a:spcPct val="90000"/>
              </a:lnSpc>
            </a:pPr>
            <a:endParaRPr lang="en-US" sz="2400" smtClean="0">
              <a:latin typeface="Palatino Linotype" pitchFamily="18" charset="0"/>
            </a:endParaRPr>
          </a:p>
          <a:p>
            <a:pPr marL="609600" indent="-609600">
              <a:lnSpc>
                <a:spcPct val="90000"/>
              </a:lnSpc>
              <a:buClr>
                <a:schemeClr val="accent2"/>
              </a:buClr>
              <a:buFont typeface="Wingdings" pitchFamily="2" charset="2"/>
              <a:buChar char="v"/>
            </a:pPr>
            <a:r>
              <a:rPr lang="en-US" sz="2400" smtClean="0">
                <a:latin typeface="Palatino Linotype" pitchFamily="18" charset="0"/>
              </a:rPr>
              <a:t>Compulsion to seek  and take a drug.</a:t>
            </a:r>
          </a:p>
          <a:p>
            <a:pPr marL="609600" indent="-609600">
              <a:lnSpc>
                <a:spcPct val="90000"/>
              </a:lnSpc>
              <a:buClr>
                <a:schemeClr val="accent2"/>
              </a:buClr>
              <a:buFont typeface="Wingdings" pitchFamily="2" charset="2"/>
              <a:buChar char="v"/>
            </a:pPr>
            <a:endParaRPr lang="en-US" sz="2400" smtClean="0">
              <a:latin typeface="Palatino Linotype" pitchFamily="18" charset="0"/>
            </a:endParaRPr>
          </a:p>
          <a:p>
            <a:pPr marL="609600" indent="-609600">
              <a:lnSpc>
                <a:spcPct val="90000"/>
              </a:lnSpc>
              <a:buClr>
                <a:schemeClr val="accent2"/>
              </a:buClr>
              <a:buFont typeface="Wingdings" pitchFamily="2" charset="2"/>
              <a:buChar char="v"/>
            </a:pPr>
            <a:r>
              <a:rPr lang="en-US" sz="2400" smtClean="0">
                <a:latin typeface="Palatino Linotype" pitchFamily="18" charset="0"/>
              </a:rPr>
              <a:t>Chronologically relapsing disorder.</a:t>
            </a:r>
          </a:p>
          <a:p>
            <a:pPr marL="609600" indent="-609600">
              <a:lnSpc>
                <a:spcPct val="90000"/>
              </a:lnSpc>
              <a:buClr>
                <a:schemeClr val="accent2"/>
              </a:buClr>
              <a:buFont typeface="Wingdings" pitchFamily="2" charset="2"/>
              <a:buChar char="v"/>
            </a:pPr>
            <a:endParaRPr lang="en-US" sz="2400" smtClean="0">
              <a:latin typeface="Palatino Linotype" pitchFamily="18" charset="0"/>
            </a:endParaRPr>
          </a:p>
          <a:p>
            <a:pPr marL="609600" indent="-609600">
              <a:lnSpc>
                <a:spcPct val="90000"/>
              </a:lnSpc>
              <a:buClr>
                <a:schemeClr val="accent2"/>
              </a:buClr>
              <a:buFont typeface="Wingdings" pitchFamily="2" charset="2"/>
              <a:buChar char="v"/>
            </a:pPr>
            <a:r>
              <a:rPr lang="en-US" sz="2400" smtClean="0">
                <a:latin typeface="Palatino Linotype" pitchFamily="18" charset="0"/>
              </a:rPr>
              <a:t>Loss of control on intake.</a:t>
            </a:r>
          </a:p>
          <a:p>
            <a:pPr marL="609600" indent="-609600">
              <a:lnSpc>
                <a:spcPct val="90000"/>
              </a:lnSpc>
              <a:buClr>
                <a:schemeClr val="accent2"/>
              </a:buClr>
              <a:buFont typeface="Wingdings" pitchFamily="2" charset="2"/>
              <a:buChar char="v"/>
            </a:pPr>
            <a:endParaRPr lang="en-US" sz="2400" smtClean="0">
              <a:latin typeface="Palatino Linotype" pitchFamily="18" charset="0"/>
            </a:endParaRPr>
          </a:p>
          <a:p>
            <a:pPr marL="609600" indent="-609600">
              <a:lnSpc>
                <a:spcPct val="90000"/>
              </a:lnSpc>
              <a:buClr>
                <a:schemeClr val="accent2"/>
              </a:buClr>
              <a:buFont typeface="Wingdings" pitchFamily="2" charset="2"/>
              <a:buChar char="v"/>
            </a:pPr>
            <a:r>
              <a:rPr lang="en-US" sz="2400" smtClean="0">
                <a:latin typeface="Palatino Linotype" pitchFamily="18" charset="0"/>
              </a:rPr>
              <a:t>Different from ‘recreational’ drug use</a:t>
            </a:r>
          </a:p>
        </p:txBody>
      </p:sp>
      <p:pic>
        <p:nvPicPr>
          <p:cNvPr id="51204" name="Picture 9" descr="addiction-drug-information"/>
          <p:cNvPicPr>
            <a:picLocks noGrp="1" noChangeAspect="1" noChangeArrowheads="1"/>
          </p:cNvPicPr>
          <p:nvPr>
            <p:ph sz="half" idx="2"/>
          </p:nvPr>
        </p:nvPicPr>
        <p:blipFill>
          <a:blip r:embed="rId3"/>
          <a:srcRect/>
          <a:stretch>
            <a:fillRect/>
          </a:stretch>
        </p:blipFill>
        <p:spPr>
          <a:xfrm>
            <a:off x="0" y="0"/>
            <a:ext cx="4572000" cy="6858000"/>
          </a:xfr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5400" b="1" smtClean="0">
                <a:latin typeface="Palatino Linotype" pitchFamily="18" charset="0"/>
              </a:rPr>
              <a:t>To sum up…</a:t>
            </a:r>
            <a:endParaRPr lang="en-GB" sz="5400" b="1" smtClean="0">
              <a:latin typeface="Palatino Linotype" pitchFamily="18" charset="0"/>
            </a:endParaRPr>
          </a:p>
        </p:txBody>
      </p:sp>
      <p:sp>
        <p:nvSpPr>
          <p:cNvPr id="24579" name="Rectangle 3"/>
          <p:cNvSpPr>
            <a:spLocks noGrp="1" noChangeArrowheads="1"/>
          </p:cNvSpPr>
          <p:nvPr>
            <p:ph type="body" sz="half" idx="1"/>
          </p:nvPr>
        </p:nvSpPr>
        <p:spPr/>
        <p:txBody>
          <a:bodyPr rtlCol="0">
            <a:normAutofit fontScale="92500" lnSpcReduction="10000"/>
          </a:bodyPr>
          <a:lstStyle/>
          <a:p>
            <a:pPr fontAlgn="auto">
              <a:spcAft>
                <a:spcPts val="0"/>
              </a:spcAft>
              <a:buFontTx/>
              <a:buChar char="-"/>
              <a:defRPr/>
            </a:pPr>
            <a:r>
              <a:rPr lang="en-US" smtClean="0">
                <a:latin typeface="Palatino Linotype" pitchFamily="18" charset="0"/>
              </a:rPr>
              <a:t>Addiction </a:t>
            </a:r>
            <a:r>
              <a:rPr lang="en-US" b="1" u="sng" smtClean="0">
                <a:solidFill>
                  <a:srgbClr val="FF0000"/>
                </a:solidFill>
                <a:latin typeface="Palatino Linotype" pitchFamily="18" charset="0"/>
              </a:rPr>
              <a:t>cannot</a:t>
            </a:r>
            <a:r>
              <a:rPr lang="en-US" smtClean="0">
                <a:latin typeface="Palatino Linotype" pitchFamily="18" charset="0"/>
              </a:rPr>
              <a:t> be fought by willpower. </a:t>
            </a:r>
          </a:p>
          <a:p>
            <a:pPr fontAlgn="auto">
              <a:spcAft>
                <a:spcPts val="0"/>
              </a:spcAft>
              <a:buFontTx/>
              <a:buChar char="-"/>
              <a:defRPr/>
            </a:pPr>
            <a:r>
              <a:rPr lang="en-US" smtClean="0">
                <a:latin typeface="Palatino Linotype" pitchFamily="18" charset="0"/>
              </a:rPr>
              <a:t>Reward </a:t>
            </a:r>
            <a:r>
              <a:rPr lang="en-US" b="1" u="sng" smtClean="0">
                <a:solidFill>
                  <a:srgbClr val="FF0000"/>
                </a:solidFill>
                <a:latin typeface="Palatino Linotype" pitchFamily="18" charset="0"/>
              </a:rPr>
              <a:t>not equal</a:t>
            </a:r>
            <a:r>
              <a:rPr lang="en-US" smtClean="0">
                <a:latin typeface="Palatino Linotype" pitchFamily="18" charset="0"/>
              </a:rPr>
              <a:t> to pleasure.</a:t>
            </a:r>
          </a:p>
          <a:p>
            <a:pPr fontAlgn="auto">
              <a:spcAft>
                <a:spcPts val="0"/>
              </a:spcAft>
              <a:buFontTx/>
              <a:buChar char="-"/>
              <a:defRPr/>
            </a:pPr>
            <a:r>
              <a:rPr lang="en-US" smtClean="0">
                <a:latin typeface="Palatino Linotype" pitchFamily="18" charset="0"/>
              </a:rPr>
              <a:t>Relapse is due to distributed modalities</a:t>
            </a:r>
          </a:p>
          <a:p>
            <a:pPr fontAlgn="auto">
              <a:spcAft>
                <a:spcPts val="0"/>
              </a:spcAft>
              <a:buFontTx/>
              <a:buChar char="-"/>
              <a:defRPr/>
            </a:pPr>
            <a:r>
              <a:rPr lang="en-US" smtClean="0">
                <a:latin typeface="Palatino Linotype" pitchFamily="18" charset="0"/>
              </a:rPr>
              <a:t>Cure doesn’t change the circuit</a:t>
            </a:r>
            <a:endParaRPr lang="en-GB" smtClean="0">
              <a:latin typeface="Palatino Linotype" pitchFamily="18" charset="0"/>
            </a:endParaRPr>
          </a:p>
        </p:txBody>
      </p:sp>
      <p:pic>
        <p:nvPicPr>
          <p:cNvPr id="78852" name="Picture 4" descr="addiction%20misery"/>
          <p:cNvPicPr>
            <a:picLocks noGrp="1" noChangeAspect="1" noChangeArrowheads="1"/>
          </p:cNvPicPr>
          <p:nvPr>
            <p:ph sz="quarter" idx="2"/>
          </p:nvPr>
        </p:nvPicPr>
        <p:blipFill>
          <a:blip r:embed="rId2"/>
          <a:srcRect/>
          <a:stretch>
            <a:fillRect/>
          </a:stretch>
        </p:blipFill>
        <p:spPr>
          <a:xfrm>
            <a:off x="5210175" y="1600200"/>
            <a:ext cx="2914650" cy="2185988"/>
          </a:xfrm>
          <a:noFill/>
        </p:spPr>
      </p:pic>
      <p:pic>
        <p:nvPicPr>
          <p:cNvPr id="78853" name="Picture 6" descr="ist2_995240_drug_addict"/>
          <p:cNvPicPr>
            <a:picLocks noGrp="1" noChangeAspect="1" noChangeArrowheads="1"/>
          </p:cNvPicPr>
          <p:nvPr>
            <p:ph sz="quarter" idx="3"/>
          </p:nvPr>
        </p:nvPicPr>
        <p:blipFill>
          <a:blip r:embed="rId3"/>
          <a:srcRect/>
          <a:stretch>
            <a:fillRect/>
          </a:stretch>
        </p:blipFill>
        <p:spPr>
          <a:xfrm>
            <a:off x="5024438" y="3938588"/>
            <a:ext cx="3286125" cy="2187575"/>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715962"/>
          </a:xfrm>
        </p:spPr>
        <p:txBody>
          <a:bodyPr/>
          <a:lstStyle/>
          <a:p>
            <a:r>
              <a:rPr lang="en-US" smtClean="0">
                <a:latin typeface="Palatino Linotype" pitchFamily="18" charset="0"/>
              </a:rPr>
              <a:t>Drug Addiction</a:t>
            </a:r>
            <a:endParaRPr lang="en-IN" smtClean="0">
              <a:latin typeface="Palatino Linotype" pitchFamily="18" charset="0"/>
            </a:endParaRPr>
          </a:p>
        </p:txBody>
      </p:sp>
      <p:sp>
        <p:nvSpPr>
          <p:cNvPr id="52227" name="Rectangle 3"/>
          <p:cNvSpPr>
            <a:spLocks noGrp="1" noChangeArrowheads="1"/>
          </p:cNvSpPr>
          <p:nvPr>
            <p:ph type="body" sz="half" idx="1"/>
          </p:nvPr>
        </p:nvSpPr>
        <p:spPr>
          <a:xfrm>
            <a:off x="304800" y="1447800"/>
            <a:ext cx="8534400" cy="5181600"/>
          </a:xfrm>
        </p:spPr>
        <p:txBody>
          <a:bodyPr/>
          <a:lstStyle/>
          <a:p>
            <a:pPr marL="609600" indent="-609600" algn="just">
              <a:lnSpc>
                <a:spcPct val="90000"/>
              </a:lnSpc>
              <a:buFontTx/>
              <a:buNone/>
            </a:pPr>
            <a:r>
              <a:rPr lang="en-US" sz="2400" smtClean="0">
                <a:latin typeface="Bell MT" pitchFamily="18" charset="0"/>
              </a:rPr>
              <a:t>The 1957 World Health Organization (WHO) Expert Committee on Addiction-Producing Drugs defined addiction as components of drug abuse:</a:t>
            </a:r>
          </a:p>
          <a:p>
            <a:pPr marL="609600" indent="-609600" algn="just">
              <a:lnSpc>
                <a:spcPct val="90000"/>
              </a:lnSpc>
              <a:buFontTx/>
              <a:buNone/>
            </a:pPr>
            <a:endParaRPr lang="en-US" sz="2400" smtClean="0">
              <a:latin typeface="Bell MT" pitchFamily="18" charset="0"/>
            </a:endParaRPr>
          </a:p>
          <a:p>
            <a:pPr marL="609600" indent="-609600" algn="just">
              <a:lnSpc>
                <a:spcPct val="90000"/>
              </a:lnSpc>
              <a:buFontTx/>
              <a:buNone/>
            </a:pPr>
            <a:r>
              <a:rPr lang="en-US" sz="2400" b="1" smtClean="0">
                <a:latin typeface="Bell MT" pitchFamily="18" charset="0"/>
              </a:rPr>
              <a:t>Drug addiction</a:t>
            </a:r>
            <a:r>
              <a:rPr lang="en-US" sz="2400" smtClean="0">
                <a:latin typeface="Bell MT" pitchFamily="18" charset="0"/>
              </a:rPr>
              <a:t> is a state of periodic or chronic intoxication produced by the repeated consumption of a drug (natural or synthetic). </a:t>
            </a:r>
          </a:p>
          <a:p>
            <a:pPr marL="609600" indent="-609600" algn="just">
              <a:lnSpc>
                <a:spcPct val="90000"/>
              </a:lnSpc>
              <a:buFontTx/>
              <a:buNone/>
            </a:pPr>
            <a:r>
              <a:rPr lang="en-US" sz="2400" smtClean="0">
                <a:latin typeface="Bell MT" pitchFamily="18" charset="0"/>
              </a:rPr>
              <a:t>Its characteristics include: </a:t>
            </a:r>
          </a:p>
          <a:p>
            <a:pPr marL="882650" lvl="1" indent="-609600" algn="just">
              <a:lnSpc>
                <a:spcPct val="90000"/>
              </a:lnSpc>
              <a:buFontTx/>
              <a:buAutoNum type="romanLcParenBoth"/>
            </a:pPr>
            <a:r>
              <a:rPr lang="en-US" sz="1900" smtClean="0">
                <a:latin typeface="Bell MT" pitchFamily="18" charset="0"/>
              </a:rPr>
              <a:t>an overpowering desire or need (compulsion) to continue taking the drug and to obtain it by any means; </a:t>
            </a:r>
          </a:p>
          <a:p>
            <a:pPr marL="882650" lvl="1" indent="-609600" algn="just">
              <a:lnSpc>
                <a:spcPct val="90000"/>
              </a:lnSpc>
              <a:buFontTx/>
              <a:buAutoNum type="romanLcParenBoth"/>
            </a:pPr>
            <a:r>
              <a:rPr lang="en-US" sz="1900" smtClean="0">
                <a:latin typeface="Bell MT" pitchFamily="18" charset="0"/>
              </a:rPr>
              <a:t>a tendency to increase the dose; </a:t>
            </a:r>
          </a:p>
          <a:p>
            <a:pPr marL="882650" lvl="1" indent="-609600" algn="just">
              <a:lnSpc>
                <a:spcPct val="90000"/>
              </a:lnSpc>
              <a:buFontTx/>
              <a:buAutoNum type="romanLcParenBoth"/>
            </a:pPr>
            <a:r>
              <a:rPr lang="en-US" sz="1900" smtClean="0">
                <a:latin typeface="Bell MT" pitchFamily="18" charset="0"/>
              </a:rPr>
              <a:t>a psychic (psychological) and generally a physical dependence on the effects of the drug; and</a:t>
            </a:r>
          </a:p>
          <a:p>
            <a:pPr marL="882650" lvl="1" indent="-609600" algn="just">
              <a:lnSpc>
                <a:spcPct val="90000"/>
              </a:lnSpc>
              <a:buFontTx/>
              <a:buAutoNum type="romanLcParenBoth"/>
            </a:pPr>
            <a:r>
              <a:rPr lang="en-US" sz="1900" smtClean="0">
                <a:latin typeface="Bell MT" pitchFamily="18" charset="0"/>
              </a:rPr>
              <a:t>detrimental effects on the individual and on society.</a:t>
            </a:r>
            <a:endParaRPr lang="en-US" sz="1500" smtClean="0">
              <a:latin typeface="Bell MT"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latin typeface="Palatino Linotype" pitchFamily="18" charset="0"/>
              </a:rPr>
              <a:t>Stages of addiction</a:t>
            </a:r>
            <a:endParaRPr lang="en-IN" smtClean="0">
              <a:latin typeface="Palatino Linotype" pitchFamily="18" charset="0"/>
            </a:endParaRPr>
          </a:p>
        </p:txBody>
      </p:sp>
      <p:sp>
        <p:nvSpPr>
          <p:cNvPr id="63491" name="Rectangle 3"/>
          <p:cNvSpPr>
            <a:spLocks noGrp="1" noChangeArrowheads="1"/>
          </p:cNvSpPr>
          <p:nvPr>
            <p:ph type="body" sz="half" idx="1"/>
          </p:nvPr>
        </p:nvSpPr>
        <p:spPr>
          <a:xfrm>
            <a:off x="304800" y="1447800"/>
            <a:ext cx="8610600" cy="4525963"/>
          </a:xfrm>
        </p:spPr>
        <p:txBody>
          <a:bodyPr rtlCol="0">
            <a:normAutofit fontScale="92500" lnSpcReduction="10000"/>
          </a:bodyPr>
          <a:lstStyle/>
          <a:p>
            <a:pPr fontAlgn="auto">
              <a:spcAft>
                <a:spcPts val="0"/>
              </a:spcAft>
              <a:buFont typeface="Arial" pitchFamily="34" charset="0"/>
              <a:buChar char="•"/>
              <a:defRPr/>
            </a:pPr>
            <a:endParaRPr lang="en-US" sz="2800" dirty="0" smtClean="0">
              <a:latin typeface="Palatino Linotype" pitchFamily="18" charset="0"/>
            </a:endParaRPr>
          </a:p>
          <a:p>
            <a:pPr lvl="1" fontAlgn="auto">
              <a:spcAft>
                <a:spcPts val="0"/>
              </a:spcAft>
              <a:buFontTx/>
              <a:buAutoNum type="arabicPeriod"/>
              <a:defRPr/>
            </a:pPr>
            <a:r>
              <a:rPr lang="en-GB" sz="2400" b="1" dirty="0" smtClean="0">
                <a:latin typeface="Palatino Linotype" pitchFamily="18" charset="0"/>
              </a:rPr>
              <a:t>Acute drug effects-</a:t>
            </a:r>
            <a:r>
              <a:rPr lang="en-GB" sz="1800" dirty="0" smtClean="0">
                <a:latin typeface="Palatino Linotype" pitchFamily="18" charset="0"/>
              </a:rPr>
              <a:t> dopamine levels are spiked to very high levels.</a:t>
            </a:r>
          </a:p>
          <a:p>
            <a:pPr lvl="1" fontAlgn="auto">
              <a:spcAft>
                <a:spcPts val="0"/>
              </a:spcAft>
              <a:buFontTx/>
              <a:buAutoNum type="arabicPeriod"/>
              <a:defRPr/>
            </a:pPr>
            <a:endParaRPr lang="en-GB" sz="1800" dirty="0" smtClean="0">
              <a:latin typeface="Palatino Linotype" pitchFamily="18" charset="0"/>
            </a:endParaRPr>
          </a:p>
          <a:p>
            <a:pPr lvl="1" fontAlgn="auto">
              <a:spcAft>
                <a:spcPts val="0"/>
              </a:spcAft>
              <a:buFontTx/>
              <a:buAutoNum type="arabicPeriod"/>
              <a:defRPr/>
            </a:pPr>
            <a:r>
              <a:rPr lang="en-GB" sz="2400" b="1" dirty="0" smtClean="0">
                <a:latin typeface="Palatino Linotype" pitchFamily="18" charset="0"/>
              </a:rPr>
              <a:t>Transition to addiction-</a:t>
            </a:r>
            <a:r>
              <a:rPr lang="en-GB" sz="1800" dirty="0" smtClean="0">
                <a:latin typeface="Palatino Linotype" pitchFamily="18" charset="0"/>
              </a:rPr>
              <a:t> </a:t>
            </a:r>
          </a:p>
          <a:p>
            <a:pPr lvl="1" fontAlgn="auto">
              <a:spcAft>
                <a:spcPts val="0"/>
              </a:spcAft>
              <a:buFontTx/>
              <a:buNone/>
              <a:defRPr/>
            </a:pPr>
            <a:r>
              <a:rPr lang="en-GB" sz="1800" dirty="0" smtClean="0">
                <a:latin typeface="Palatino Linotype" pitchFamily="18" charset="0"/>
              </a:rPr>
              <a:t>     </a:t>
            </a:r>
            <a:r>
              <a:rPr lang="en-GB" sz="1800" dirty="0" err="1" smtClean="0">
                <a:latin typeface="Palatino Linotype" pitchFamily="18" charset="0"/>
              </a:rPr>
              <a:t>glutamatergic</a:t>
            </a:r>
            <a:r>
              <a:rPr lang="en-GB" sz="1800" dirty="0" smtClean="0">
                <a:latin typeface="Palatino Linotype" pitchFamily="18" charset="0"/>
              </a:rPr>
              <a:t> projections from the </a:t>
            </a:r>
          </a:p>
          <a:p>
            <a:pPr lvl="1" fontAlgn="auto">
              <a:spcAft>
                <a:spcPts val="0"/>
              </a:spcAft>
              <a:buFontTx/>
              <a:buNone/>
              <a:defRPr/>
            </a:pPr>
            <a:r>
              <a:rPr lang="en-GB" sz="1800" dirty="0" smtClean="0">
                <a:latin typeface="Palatino Linotype" pitchFamily="18" charset="0"/>
              </a:rPr>
              <a:t>	prefrontal cortex to the </a:t>
            </a:r>
            <a:r>
              <a:rPr lang="en-GB" sz="1800" dirty="0" err="1" smtClean="0">
                <a:latin typeface="Palatino Linotype" pitchFamily="18" charset="0"/>
              </a:rPr>
              <a:t>accumbens</a:t>
            </a:r>
            <a:r>
              <a:rPr lang="en-GB" sz="1800" dirty="0" smtClean="0">
                <a:latin typeface="Palatino Linotype" pitchFamily="18" charset="0"/>
              </a:rPr>
              <a:t> is </a:t>
            </a:r>
          </a:p>
          <a:p>
            <a:pPr lvl="1" fontAlgn="auto">
              <a:spcAft>
                <a:spcPts val="0"/>
              </a:spcAft>
              <a:buFontTx/>
              <a:buNone/>
              <a:defRPr/>
            </a:pPr>
            <a:r>
              <a:rPr lang="en-GB" sz="1800" dirty="0" smtClean="0">
                <a:latin typeface="Palatino Linotype" pitchFamily="18" charset="0"/>
              </a:rPr>
              <a:t>	mainly responsible for drug seeking </a:t>
            </a:r>
          </a:p>
          <a:p>
            <a:pPr lvl="1" fontAlgn="auto">
              <a:spcAft>
                <a:spcPts val="0"/>
              </a:spcAft>
              <a:buFontTx/>
              <a:buNone/>
              <a:defRPr/>
            </a:pPr>
            <a:r>
              <a:rPr lang="en-GB" sz="1800" dirty="0" smtClean="0">
                <a:latin typeface="Palatino Linotype" pitchFamily="18" charset="0"/>
              </a:rPr>
              <a:t>	behaviour.</a:t>
            </a:r>
          </a:p>
          <a:p>
            <a:pPr lvl="1" fontAlgn="auto">
              <a:spcAft>
                <a:spcPts val="0"/>
              </a:spcAft>
              <a:buFontTx/>
              <a:buAutoNum type="arabicPeriod"/>
              <a:defRPr/>
            </a:pPr>
            <a:endParaRPr lang="en-GB" sz="1800" dirty="0" smtClean="0">
              <a:latin typeface="Palatino Linotype" pitchFamily="18" charset="0"/>
            </a:endParaRPr>
          </a:p>
          <a:p>
            <a:pPr lvl="1" fontAlgn="auto">
              <a:spcAft>
                <a:spcPts val="0"/>
              </a:spcAft>
              <a:buFontTx/>
              <a:buNone/>
              <a:defRPr/>
            </a:pPr>
            <a:r>
              <a:rPr lang="en-GB" sz="2400" b="1" dirty="0" smtClean="0">
                <a:latin typeface="Palatino Linotype" pitchFamily="18" charset="0"/>
              </a:rPr>
              <a:t>3. End stage addiction-</a:t>
            </a:r>
            <a:r>
              <a:rPr lang="en-GB" sz="1800" dirty="0" smtClean="0">
                <a:latin typeface="Palatino Linotype" pitchFamily="18" charset="0"/>
              </a:rPr>
              <a:t> </a:t>
            </a:r>
          </a:p>
          <a:p>
            <a:pPr lvl="1" fontAlgn="auto">
              <a:spcAft>
                <a:spcPts val="0"/>
              </a:spcAft>
              <a:buFontTx/>
              <a:buNone/>
              <a:defRPr/>
            </a:pPr>
            <a:r>
              <a:rPr lang="en-GB" sz="1800" dirty="0" smtClean="0">
                <a:latin typeface="Palatino Linotype" pitchFamily="18" charset="0"/>
              </a:rPr>
              <a:t>	characterised by overwhelming urge to</a:t>
            </a:r>
          </a:p>
          <a:p>
            <a:pPr lvl="1" fontAlgn="auto">
              <a:spcAft>
                <a:spcPts val="0"/>
              </a:spcAft>
              <a:buFontTx/>
              <a:buNone/>
              <a:defRPr/>
            </a:pPr>
            <a:r>
              <a:rPr lang="en-GB" sz="1800" dirty="0" smtClean="0">
                <a:latin typeface="Palatino Linotype" pitchFamily="18" charset="0"/>
              </a:rPr>
              <a:t> 	obtain the drug, a diminished ability to </a:t>
            </a:r>
          </a:p>
          <a:p>
            <a:pPr lvl="1" fontAlgn="auto">
              <a:spcAft>
                <a:spcPts val="0"/>
              </a:spcAft>
              <a:buFontTx/>
              <a:buNone/>
              <a:defRPr/>
            </a:pPr>
            <a:r>
              <a:rPr lang="en-GB" sz="1800" dirty="0" smtClean="0">
                <a:latin typeface="Palatino Linotype" pitchFamily="18" charset="0"/>
              </a:rPr>
              <a:t>	control drug seeking and reduced </a:t>
            </a:r>
          </a:p>
          <a:p>
            <a:pPr lvl="1" fontAlgn="auto">
              <a:spcAft>
                <a:spcPts val="0"/>
              </a:spcAft>
              <a:buFontTx/>
              <a:buNone/>
              <a:defRPr/>
            </a:pPr>
            <a:r>
              <a:rPr lang="en-GB" sz="1800" dirty="0" smtClean="0">
                <a:latin typeface="Palatino Linotype" pitchFamily="18" charset="0"/>
              </a:rPr>
              <a:t>	pleasure from biological rewards.</a:t>
            </a:r>
          </a:p>
          <a:p>
            <a:pPr fontAlgn="auto">
              <a:spcAft>
                <a:spcPts val="0"/>
              </a:spcAft>
              <a:buFont typeface="Arial" pitchFamily="34" charset="0"/>
              <a:buChar char="•"/>
              <a:defRPr/>
            </a:pPr>
            <a:endParaRPr lang="en-IN" sz="2800" dirty="0" smtClean="0">
              <a:latin typeface="Palatino Linotype" pitchFamily="18" charset="0"/>
            </a:endParaRPr>
          </a:p>
        </p:txBody>
      </p:sp>
      <p:pic>
        <p:nvPicPr>
          <p:cNvPr id="53252" name="Picture 7" descr="heroinMS1808_468x444"/>
          <p:cNvPicPr>
            <a:picLocks noGrp="1" noChangeAspect="1" noChangeArrowheads="1"/>
          </p:cNvPicPr>
          <p:nvPr>
            <p:ph sz="half" idx="2"/>
          </p:nvPr>
        </p:nvPicPr>
        <p:blipFill>
          <a:blip r:embed="rId2"/>
          <a:srcRect/>
          <a:stretch>
            <a:fillRect/>
          </a:stretch>
        </p:blipFill>
        <p:spPr>
          <a:xfrm>
            <a:off x="4953000" y="2514600"/>
            <a:ext cx="4038600" cy="3832225"/>
          </a:xfr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762000" y="53975"/>
            <a:ext cx="7772400" cy="1317625"/>
          </a:xfrm>
        </p:spPr>
        <p:txBody>
          <a:bodyPr/>
          <a:lstStyle/>
          <a:p>
            <a:pPr algn="ctr" fontAlgn="auto">
              <a:spcAft>
                <a:spcPts val="0"/>
              </a:spcAft>
              <a:defRPr/>
            </a:pPr>
            <a:r>
              <a:rPr lang="en-US" dirty="0">
                <a:latin typeface="Bell MT" pitchFamily="18" charset="0"/>
              </a:rPr>
              <a:t>Neurotransmitters </a:t>
            </a:r>
            <a:endParaRPr lang="en-IN" dirty="0">
              <a:latin typeface="Bell MT" pitchFamily="18" charset="0"/>
            </a:endParaRPr>
          </a:p>
        </p:txBody>
      </p:sp>
      <p:sp>
        <p:nvSpPr>
          <p:cNvPr id="54275" name="Rectangle 3"/>
          <p:cNvSpPr>
            <a:spLocks noGrp="1" noChangeArrowheads="1"/>
          </p:cNvSpPr>
          <p:nvPr>
            <p:ph type="subTitle" idx="1"/>
          </p:nvPr>
        </p:nvSpPr>
        <p:spPr>
          <a:xfrm>
            <a:off x="4572000" y="1295400"/>
            <a:ext cx="4572000" cy="5029200"/>
          </a:xfrm>
        </p:spPr>
        <p:txBody>
          <a:bodyPr/>
          <a:lstStyle/>
          <a:p>
            <a:pPr marR="0" algn="l">
              <a:lnSpc>
                <a:spcPct val="90000"/>
              </a:lnSpc>
            </a:pPr>
            <a:endParaRPr lang="en-US" sz="2400" smtClean="0">
              <a:latin typeface="Palatino Linotype" pitchFamily="18" charset="0"/>
            </a:endParaRPr>
          </a:p>
          <a:p>
            <a:pPr marR="0" algn="l">
              <a:lnSpc>
                <a:spcPct val="90000"/>
              </a:lnSpc>
              <a:buFontTx/>
              <a:buChar char="-"/>
            </a:pPr>
            <a:r>
              <a:rPr lang="en-US" sz="2400" smtClean="0">
                <a:latin typeface="Palatino Linotype" pitchFamily="18" charset="0"/>
              </a:rPr>
              <a:t>chemicals used to </a:t>
            </a:r>
            <a:r>
              <a:rPr lang="en-US" sz="2400" u="sng" smtClean="0">
                <a:latin typeface="Palatino Linotype" pitchFamily="18" charset="0"/>
              </a:rPr>
              <a:t>relay, amplify and modulate</a:t>
            </a:r>
            <a:r>
              <a:rPr lang="en-US" sz="2400" smtClean="0">
                <a:latin typeface="Palatino Linotype" pitchFamily="18" charset="0"/>
              </a:rPr>
              <a:t> signals between neurons.</a:t>
            </a:r>
          </a:p>
          <a:p>
            <a:pPr marR="0" algn="l">
              <a:lnSpc>
                <a:spcPct val="90000"/>
              </a:lnSpc>
              <a:buFontTx/>
              <a:buChar char="-"/>
            </a:pPr>
            <a:endParaRPr lang="en-US" sz="2400" smtClean="0">
              <a:latin typeface="Palatino Linotype" pitchFamily="18" charset="0"/>
            </a:endParaRPr>
          </a:p>
          <a:p>
            <a:pPr marR="0" algn="l">
              <a:lnSpc>
                <a:spcPct val="90000"/>
              </a:lnSpc>
            </a:pPr>
            <a:r>
              <a:rPr lang="en-US" sz="2400" smtClean="0">
                <a:latin typeface="Palatino Linotype" pitchFamily="18" charset="0"/>
              </a:rPr>
              <a:t>- Characteristics of a neurotransmitter</a:t>
            </a:r>
          </a:p>
          <a:p>
            <a:pPr lvl="1" algn="l">
              <a:lnSpc>
                <a:spcPct val="90000"/>
              </a:lnSpc>
            </a:pPr>
            <a:r>
              <a:rPr lang="en-US" sz="2000" smtClean="0">
                <a:latin typeface="Palatino Linotype" pitchFamily="18" charset="0"/>
              </a:rPr>
              <a:t>1. Made in presynaptic neuron</a:t>
            </a:r>
          </a:p>
          <a:p>
            <a:pPr lvl="1" algn="l">
              <a:lnSpc>
                <a:spcPct val="90000"/>
              </a:lnSpc>
            </a:pPr>
            <a:r>
              <a:rPr lang="en-US" sz="2000" smtClean="0">
                <a:latin typeface="Palatino Linotype" pitchFamily="18" charset="0"/>
              </a:rPr>
              <a:t>2. Present and available in presynaptic neuron</a:t>
            </a:r>
          </a:p>
          <a:p>
            <a:pPr lvl="1" algn="l">
              <a:lnSpc>
                <a:spcPct val="90000"/>
              </a:lnSpc>
            </a:pPr>
            <a:r>
              <a:rPr lang="en-US" sz="2000" smtClean="0">
                <a:latin typeface="Palatino Linotype" pitchFamily="18" charset="0"/>
              </a:rPr>
              <a:t>3. Postsynaptic receptors should be able to bind to it.</a:t>
            </a:r>
          </a:p>
          <a:p>
            <a:pPr lvl="1" algn="l">
              <a:lnSpc>
                <a:spcPct val="90000"/>
              </a:lnSpc>
            </a:pPr>
            <a:r>
              <a:rPr lang="en-US" sz="2000" smtClean="0">
                <a:latin typeface="Palatino Linotype" pitchFamily="18" charset="0"/>
              </a:rPr>
              <a:t>4. A biochemical mechanism for inactivation exists. </a:t>
            </a:r>
          </a:p>
          <a:p>
            <a:pPr marR="0" algn="l">
              <a:lnSpc>
                <a:spcPct val="90000"/>
              </a:lnSpc>
              <a:buFontTx/>
              <a:buChar char="•"/>
            </a:pPr>
            <a:endParaRPr lang="en-IN" sz="2400" smtClean="0">
              <a:latin typeface="Palatino Linotype" pitchFamily="18" charset="0"/>
            </a:endParaRPr>
          </a:p>
        </p:txBody>
      </p:sp>
      <p:pic>
        <p:nvPicPr>
          <p:cNvPr id="54276" name="Picture 5" descr="26080"/>
          <p:cNvPicPr>
            <a:picLocks noChangeAspect="1" noChangeArrowheads="1"/>
          </p:cNvPicPr>
          <p:nvPr/>
        </p:nvPicPr>
        <p:blipFill>
          <a:blip r:embed="rId3"/>
          <a:srcRect/>
          <a:stretch>
            <a:fillRect/>
          </a:stretch>
        </p:blipFill>
        <p:spPr bwMode="auto">
          <a:xfrm>
            <a:off x="304800" y="1447800"/>
            <a:ext cx="39624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fontAlgn="auto">
              <a:spcAft>
                <a:spcPts val="0"/>
              </a:spcAft>
              <a:defRPr/>
            </a:pPr>
            <a:r>
              <a:rPr lang="en-US" sz="4000">
                <a:latin typeface="Palatino Linotype" pitchFamily="18" charset="0"/>
              </a:rPr>
              <a:t>Types and Effects of Neurotransmitters</a:t>
            </a:r>
            <a:endParaRPr lang="en-GB" sz="4000">
              <a:latin typeface="Palatino Linotype" pitchFamily="18" charset="0"/>
            </a:endParaRPr>
          </a:p>
        </p:txBody>
      </p:sp>
      <p:sp>
        <p:nvSpPr>
          <p:cNvPr id="55299" name="Rectangle 3"/>
          <p:cNvSpPr>
            <a:spLocks noGrp="1" noChangeArrowheads="1"/>
          </p:cNvSpPr>
          <p:nvPr>
            <p:ph type="body" sz="half" idx="1"/>
          </p:nvPr>
        </p:nvSpPr>
        <p:spPr>
          <a:xfrm>
            <a:off x="228600" y="1600200"/>
            <a:ext cx="4572000" cy="5257800"/>
          </a:xfrm>
        </p:spPr>
        <p:txBody>
          <a:bodyPr/>
          <a:lstStyle/>
          <a:p>
            <a:pPr>
              <a:lnSpc>
                <a:spcPct val="80000"/>
              </a:lnSpc>
              <a:buFontTx/>
              <a:buNone/>
            </a:pPr>
            <a:r>
              <a:rPr lang="en-US" sz="2000" smtClean="0">
                <a:latin typeface="Palatino Linotype" pitchFamily="18" charset="0"/>
              </a:rPr>
              <a:t>Some examples of neurotransmitter action:</a:t>
            </a:r>
          </a:p>
          <a:p>
            <a:pPr>
              <a:lnSpc>
                <a:spcPct val="80000"/>
              </a:lnSpc>
            </a:pPr>
            <a:r>
              <a:rPr lang="en-US" sz="2000" b="1" smtClean="0">
                <a:solidFill>
                  <a:srgbClr val="FF0000"/>
                </a:solidFill>
                <a:latin typeface="Palatino Linotype" pitchFamily="18" charset="0"/>
              </a:rPr>
              <a:t>Acetylcholine </a:t>
            </a:r>
            <a:r>
              <a:rPr lang="en-US" sz="2000" smtClean="0">
                <a:latin typeface="Palatino Linotype" pitchFamily="18" charset="0"/>
              </a:rPr>
              <a:t>	- voluntary movement of the muscles </a:t>
            </a:r>
          </a:p>
          <a:p>
            <a:pPr>
              <a:lnSpc>
                <a:spcPct val="80000"/>
              </a:lnSpc>
            </a:pPr>
            <a:r>
              <a:rPr lang="en-US" sz="2000" b="1" smtClean="0">
                <a:solidFill>
                  <a:srgbClr val="FF0000"/>
                </a:solidFill>
                <a:latin typeface="Palatino Linotype" pitchFamily="18" charset="0"/>
              </a:rPr>
              <a:t>Norepinephrine</a:t>
            </a:r>
            <a:r>
              <a:rPr lang="en-US" sz="2000" smtClean="0">
                <a:latin typeface="Palatino Linotype" pitchFamily="18" charset="0"/>
              </a:rPr>
              <a:t>   - wakefulness or arousal </a:t>
            </a:r>
          </a:p>
          <a:p>
            <a:pPr>
              <a:lnSpc>
                <a:spcPct val="80000"/>
              </a:lnSpc>
            </a:pPr>
            <a:r>
              <a:rPr lang="en-US" sz="2000" b="1" smtClean="0">
                <a:solidFill>
                  <a:srgbClr val="FF0000"/>
                </a:solidFill>
                <a:latin typeface="Palatino Linotype" pitchFamily="18" charset="0"/>
              </a:rPr>
              <a:t>Dopamine </a:t>
            </a:r>
            <a:r>
              <a:rPr lang="en-US" sz="2000" smtClean="0">
                <a:latin typeface="Palatino Linotype" pitchFamily="18" charset="0"/>
              </a:rPr>
              <a:t>	- voluntary movement and motivation, 	"wanting", pleasure, associated with 	addiction and love </a:t>
            </a:r>
          </a:p>
          <a:p>
            <a:pPr>
              <a:lnSpc>
                <a:spcPct val="80000"/>
              </a:lnSpc>
            </a:pPr>
            <a:r>
              <a:rPr lang="en-US" sz="2000" b="1" smtClean="0">
                <a:solidFill>
                  <a:srgbClr val="FF0000"/>
                </a:solidFill>
                <a:latin typeface="Palatino Linotype" pitchFamily="18" charset="0"/>
              </a:rPr>
              <a:t>Serotonin</a:t>
            </a:r>
            <a:r>
              <a:rPr lang="en-US" sz="2000" smtClean="0">
                <a:latin typeface="Palatino Linotype" pitchFamily="18" charset="0"/>
              </a:rPr>
              <a:t> 	- memory, emotions, wakefulness, sleep and temperature regulation </a:t>
            </a:r>
          </a:p>
          <a:p>
            <a:pPr>
              <a:lnSpc>
                <a:spcPct val="80000"/>
              </a:lnSpc>
            </a:pPr>
            <a:r>
              <a:rPr lang="en-US" sz="2000" b="1" smtClean="0">
                <a:solidFill>
                  <a:srgbClr val="FF0000"/>
                </a:solidFill>
                <a:latin typeface="Palatino Linotype" pitchFamily="18" charset="0"/>
              </a:rPr>
              <a:t>GABA (gamma aminobutyric acid)</a:t>
            </a:r>
            <a:r>
              <a:rPr lang="en-US" sz="2000" smtClean="0">
                <a:latin typeface="Palatino Linotype" pitchFamily="18" charset="0"/>
              </a:rPr>
              <a:t> - inhibition of motor neurons </a:t>
            </a:r>
          </a:p>
          <a:p>
            <a:pPr>
              <a:lnSpc>
                <a:spcPct val="80000"/>
              </a:lnSpc>
              <a:buFontTx/>
              <a:buNone/>
            </a:pPr>
            <a:r>
              <a:rPr lang="en-US" sz="2000" smtClean="0">
                <a:latin typeface="Palatino Linotype" pitchFamily="18" charset="0"/>
              </a:rPr>
              <a:t>	</a:t>
            </a:r>
          </a:p>
          <a:p>
            <a:pPr>
              <a:lnSpc>
                <a:spcPct val="80000"/>
              </a:lnSpc>
              <a:buFontTx/>
              <a:buNone/>
            </a:pPr>
            <a:r>
              <a:rPr lang="en-US" sz="1600" smtClean="0">
                <a:latin typeface="Palatino Linotype" pitchFamily="18" charset="0"/>
              </a:rPr>
              <a:t>	</a:t>
            </a:r>
            <a:endParaRPr lang="en-US" sz="1600" u="sng" smtClean="0">
              <a:latin typeface="Palatino Linotype" pitchFamily="18" charset="0"/>
            </a:endParaRPr>
          </a:p>
        </p:txBody>
      </p:sp>
      <p:pic>
        <p:nvPicPr>
          <p:cNvPr id="55300" name="Picture 5" descr="001neurotransmitters"/>
          <p:cNvPicPr>
            <a:picLocks noGrp="1" noChangeAspect="1" noChangeArrowheads="1"/>
          </p:cNvPicPr>
          <p:nvPr>
            <p:ph sz="half" idx="2"/>
          </p:nvPr>
        </p:nvPicPr>
        <p:blipFill>
          <a:blip r:embed="rId3"/>
          <a:srcRect/>
          <a:stretch>
            <a:fillRect/>
          </a:stretch>
        </p:blipFill>
        <p:spPr>
          <a:xfrm>
            <a:off x="4724400" y="1600200"/>
            <a:ext cx="3810000" cy="4219575"/>
          </a:xfrm>
          <a:noFill/>
        </p:spPr>
      </p:pic>
      <p:sp>
        <p:nvSpPr>
          <p:cNvPr id="55301" name="AutoShape 4"/>
          <p:cNvSpPr>
            <a:spLocks noChangeArrowheads="1"/>
          </p:cNvSpPr>
          <p:nvPr/>
        </p:nvSpPr>
        <p:spPr bwMode="auto">
          <a:xfrm>
            <a:off x="838200" y="6019800"/>
            <a:ext cx="7391400" cy="762000"/>
          </a:xfrm>
          <a:prstGeom prst="roundRect">
            <a:avLst>
              <a:gd name="adj" fmla="val 16667"/>
            </a:avLst>
          </a:prstGeom>
          <a:solidFill>
            <a:schemeClr val="accent1"/>
          </a:solidFill>
          <a:ln w="9525">
            <a:solidFill>
              <a:schemeClr val="tx1"/>
            </a:solidFill>
            <a:round/>
            <a:headEnd/>
            <a:tailEnd/>
          </a:ln>
        </p:spPr>
        <p:txBody>
          <a:bodyPr wrap="none" anchor="ctr"/>
          <a:lstStyle/>
          <a:p>
            <a:pPr algn="ctr"/>
            <a:r>
              <a:rPr lang="en-US" sz="2400" u="sng"/>
              <a:t>It is important to appreciate that it is the receptor </a:t>
            </a:r>
          </a:p>
          <a:p>
            <a:pPr algn="ctr"/>
            <a:r>
              <a:rPr lang="en-US" sz="2400" u="sng"/>
              <a:t>that dictates the neurotransmitter's effect.</a:t>
            </a:r>
            <a:endParaRPr lang="en-US" sz="2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latin typeface="Palatino Linotype" pitchFamily="18" charset="0"/>
              </a:rPr>
              <a:t>Major systems</a:t>
            </a:r>
            <a:r>
              <a:rPr lang="en-US" smtClean="0"/>
              <a:t> </a:t>
            </a:r>
          </a:p>
        </p:txBody>
      </p:sp>
      <p:sp>
        <p:nvSpPr>
          <p:cNvPr id="56323" name="Rectangle 3"/>
          <p:cNvSpPr>
            <a:spLocks noGrp="1" noChangeArrowheads="1"/>
          </p:cNvSpPr>
          <p:nvPr>
            <p:ph type="body" sz="half" idx="1"/>
          </p:nvPr>
        </p:nvSpPr>
        <p:spPr>
          <a:xfrm>
            <a:off x="0" y="1524000"/>
            <a:ext cx="8763000" cy="4525963"/>
          </a:xfrm>
        </p:spPr>
        <p:txBody>
          <a:bodyPr/>
          <a:lstStyle/>
          <a:p>
            <a:pPr marL="533400" indent="-533400" algn="ctr">
              <a:buFontTx/>
              <a:buNone/>
            </a:pPr>
            <a:r>
              <a:rPr lang="en-US" sz="2400" smtClean="0">
                <a:latin typeface="Palatino Linotype" pitchFamily="18" charset="0"/>
              </a:rPr>
              <a:t>    The major neurotransmitter systems are:</a:t>
            </a:r>
          </a:p>
          <a:p>
            <a:pPr marL="533400" indent="-533400" algn="ctr">
              <a:buFontTx/>
              <a:buNone/>
            </a:pPr>
            <a:r>
              <a:rPr lang="en-US" sz="2400" smtClean="0">
                <a:latin typeface="Palatino Linotype" pitchFamily="18" charset="0"/>
              </a:rPr>
              <a:t>	</a:t>
            </a:r>
          </a:p>
          <a:p>
            <a:pPr marL="533400" indent="-533400">
              <a:buFontTx/>
              <a:buAutoNum type="arabicPeriod"/>
            </a:pPr>
            <a:r>
              <a:rPr lang="en-US" sz="2400" smtClean="0">
                <a:latin typeface="Palatino Linotype" pitchFamily="18" charset="0"/>
              </a:rPr>
              <a:t>Noradrenaline </a:t>
            </a:r>
          </a:p>
          <a:p>
            <a:pPr marL="533400" indent="-533400">
              <a:buFontTx/>
              <a:buNone/>
            </a:pPr>
            <a:r>
              <a:rPr lang="en-US" sz="2400" smtClean="0">
                <a:latin typeface="Palatino Linotype" pitchFamily="18" charset="0"/>
              </a:rPr>
              <a:t>	system</a:t>
            </a:r>
          </a:p>
          <a:p>
            <a:pPr marL="533400" indent="-533400">
              <a:buFontTx/>
              <a:buNone/>
            </a:pPr>
            <a:endParaRPr lang="en-US" sz="2400" smtClean="0">
              <a:latin typeface="Palatino Linotype" pitchFamily="18" charset="0"/>
            </a:endParaRPr>
          </a:p>
          <a:p>
            <a:pPr marL="533400" indent="-533400">
              <a:buFontTx/>
              <a:buNone/>
            </a:pPr>
            <a:r>
              <a:rPr lang="en-US" sz="2400" smtClean="0">
                <a:latin typeface="Palatino Linotype" pitchFamily="18" charset="0"/>
              </a:rPr>
              <a:t>2. Dopamine system</a:t>
            </a:r>
          </a:p>
          <a:p>
            <a:pPr marL="533400" indent="-533400">
              <a:buFontTx/>
              <a:buNone/>
            </a:pPr>
            <a:endParaRPr lang="en-US" sz="2400" smtClean="0">
              <a:latin typeface="Palatino Linotype" pitchFamily="18" charset="0"/>
            </a:endParaRPr>
          </a:p>
          <a:p>
            <a:pPr marL="533400" indent="-533400">
              <a:buFontTx/>
              <a:buNone/>
            </a:pPr>
            <a:r>
              <a:rPr lang="en-US" sz="2400" smtClean="0">
                <a:latin typeface="Palatino Linotype" pitchFamily="18" charset="0"/>
              </a:rPr>
              <a:t>3. Serotonin system</a:t>
            </a:r>
          </a:p>
          <a:p>
            <a:pPr marL="533400" indent="-533400">
              <a:buFontTx/>
              <a:buNone/>
            </a:pPr>
            <a:endParaRPr lang="en-US" sz="2400" smtClean="0">
              <a:latin typeface="Palatino Linotype" pitchFamily="18" charset="0"/>
            </a:endParaRPr>
          </a:p>
          <a:p>
            <a:pPr marL="533400" indent="-533400">
              <a:buFontTx/>
              <a:buNone/>
            </a:pPr>
            <a:r>
              <a:rPr lang="en-US" sz="2400" smtClean="0">
                <a:latin typeface="Palatino Linotype" pitchFamily="18" charset="0"/>
              </a:rPr>
              <a:t>4. Cholinergic system.</a:t>
            </a:r>
          </a:p>
          <a:p>
            <a:pPr marL="533400" indent="-533400" algn="ctr"/>
            <a:endParaRPr lang="en-US" sz="2400" smtClean="0">
              <a:latin typeface="Palatino Linotype" pitchFamily="18" charset="0"/>
            </a:endParaRPr>
          </a:p>
        </p:txBody>
      </p:sp>
      <p:pic>
        <p:nvPicPr>
          <p:cNvPr id="56324" name="Picture 4" descr="DAmet"/>
          <p:cNvPicPr>
            <a:picLocks noGrp="1" noChangeAspect="1" noChangeArrowheads="1"/>
          </p:cNvPicPr>
          <p:nvPr>
            <p:ph sz="half" idx="2"/>
          </p:nvPr>
        </p:nvPicPr>
        <p:blipFill>
          <a:blip r:embed="rId3"/>
          <a:srcRect/>
          <a:stretch>
            <a:fillRect/>
          </a:stretch>
        </p:blipFill>
        <p:spPr>
          <a:xfrm>
            <a:off x="3581400" y="2438400"/>
            <a:ext cx="5334000" cy="3790950"/>
          </a:xfr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latin typeface="Palatino Linotype" pitchFamily="18" charset="0"/>
              </a:rPr>
              <a:t>Effect of drugs</a:t>
            </a:r>
            <a:r>
              <a:rPr lang="en-US" smtClean="0"/>
              <a:t> </a:t>
            </a:r>
            <a:endParaRPr lang="en-IN" smtClean="0"/>
          </a:p>
        </p:txBody>
      </p:sp>
      <p:sp>
        <p:nvSpPr>
          <p:cNvPr id="71683" name="Rectangle 3"/>
          <p:cNvSpPr>
            <a:spLocks noGrp="1" noChangeArrowheads="1"/>
          </p:cNvSpPr>
          <p:nvPr>
            <p:ph type="body" sz="half" idx="1"/>
          </p:nvPr>
        </p:nvSpPr>
        <p:spPr>
          <a:xfrm>
            <a:off x="304800" y="1371600"/>
            <a:ext cx="4038600" cy="4525963"/>
          </a:xfrm>
        </p:spPr>
        <p:txBody>
          <a:bodyPr>
            <a:normAutofit fontScale="92500" lnSpcReduction="10000"/>
          </a:bodyPr>
          <a:lstStyle/>
          <a:p>
            <a:pPr marL="274320" indent="-274320" fontAlgn="auto">
              <a:lnSpc>
                <a:spcPct val="90000"/>
              </a:lnSpc>
              <a:spcAft>
                <a:spcPts val="0"/>
              </a:spcAft>
              <a:buClr>
                <a:schemeClr val="accent3"/>
              </a:buClr>
              <a:buFontTx/>
              <a:buNone/>
              <a:defRPr/>
            </a:pPr>
            <a:r>
              <a:rPr lang="en-US" sz="2400" dirty="0">
                <a:latin typeface="Palatino Linotype" pitchFamily="18" charset="0"/>
              </a:rPr>
              <a:t>	Drugs targeting the neurotransmitter </a:t>
            </a:r>
            <a:r>
              <a:rPr lang="en-US" sz="2400" b="1" dirty="0">
                <a:latin typeface="Palatino Linotype" pitchFamily="18" charset="0"/>
              </a:rPr>
              <a:t>affects the whole system</a:t>
            </a:r>
            <a:r>
              <a:rPr lang="en-US" sz="2400" b="1" dirty="0" smtClean="0">
                <a:latin typeface="Palatino Linotype" pitchFamily="18" charset="0"/>
              </a:rPr>
              <a:t>:</a:t>
            </a:r>
          </a:p>
          <a:p>
            <a:pPr marL="274320" indent="-274320" fontAlgn="auto">
              <a:lnSpc>
                <a:spcPct val="90000"/>
              </a:lnSpc>
              <a:spcAft>
                <a:spcPts val="0"/>
              </a:spcAft>
              <a:buClr>
                <a:schemeClr val="accent3"/>
              </a:buClr>
              <a:buFontTx/>
              <a:buNone/>
              <a:defRPr/>
            </a:pPr>
            <a:endParaRPr lang="en-US" sz="2400" b="1" dirty="0">
              <a:latin typeface="Palatino Linotype" pitchFamily="18" charset="0"/>
            </a:endParaRPr>
          </a:p>
          <a:p>
            <a:pPr marL="274320" indent="-274320" fontAlgn="auto">
              <a:lnSpc>
                <a:spcPct val="90000"/>
              </a:lnSpc>
              <a:spcAft>
                <a:spcPts val="0"/>
              </a:spcAft>
              <a:buClr>
                <a:schemeClr val="accent3"/>
              </a:buClr>
              <a:buFontTx/>
              <a:buNone/>
              <a:defRPr/>
            </a:pPr>
            <a:r>
              <a:rPr lang="en-US" sz="2400" dirty="0">
                <a:latin typeface="Palatino Linotype" pitchFamily="18" charset="0"/>
              </a:rPr>
              <a:t>	1. 	</a:t>
            </a:r>
            <a:r>
              <a:rPr lang="en-US" sz="2400" u="sng" dirty="0">
                <a:latin typeface="Palatino Linotype" pitchFamily="18" charset="0"/>
              </a:rPr>
              <a:t>Cocaine </a:t>
            </a:r>
            <a:r>
              <a:rPr lang="en-US" sz="2400" dirty="0">
                <a:latin typeface="Palatino Linotype" pitchFamily="18" charset="0"/>
              </a:rPr>
              <a:t>blocks dopamine + dopamine 	receptor binding, leaving dopamine in the 	synaptic gap longer. </a:t>
            </a:r>
            <a:r>
              <a:rPr lang="en-US" sz="2400" baseline="30000" dirty="0">
                <a:latin typeface="Palatino Linotype" pitchFamily="18" charset="0"/>
              </a:rPr>
              <a:t>1</a:t>
            </a:r>
          </a:p>
          <a:p>
            <a:pPr marL="274320" indent="-274320" fontAlgn="auto">
              <a:lnSpc>
                <a:spcPct val="90000"/>
              </a:lnSpc>
              <a:spcAft>
                <a:spcPts val="0"/>
              </a:spcAft>
              <a:buClr>
                <a:schemeClr val="accent3"/>
              </a:buClr>
              <a:buFontTx/>
              <a:buNone/>
              <a:defRPr/>
            </a:pPr>
            <a:endParaRPr lang="en-US" sz="2400" dirty="0">
              <a:latin typeface="Palatino Linotype" pitchFamily="18" charset="0"/>
            </a:endParaRPr>
          </a:p>
          <a:p>
            <a:pPr marL="274320" indent="-274320" fontAlgn="auto">
              <a:lnSpc>
                <a:spcPct val="90000"/>
              </a:lnSpc>
              <a:spcAft>
                <a:spcPts val="0"/>
              </a:spcAft>
              <a:buClr>
                <a:schemeClr val="accent3"/>
              </a:buClr>
              <a:buFontTx/>
              <a:buNone/>
              <a:defRPr/>
            </a:pPr>
            <a:r>
              <a:rPr lang="en-US" sz="2400" dirty="0">
                <a:latin typeface="Palatino Linotype" pitchFamily="18" charset="0"/>
              </a:rPr>
              <a:t>	2. 	</a:t>
            </a:r>
            <a:r>
              <a:rPr lang="en-US" sz="2400" u="sng" dirty="0">
                <a:latin typeface="Palatino Linotype" pitchFamily="18" charset="0"/>
              </a:rPr>
              <a:t>Prozac</a:t>
            </a:r>
            <a:r>
              <a:rPr lang="en-US" sz="2400" dirty="0">
                <a:latin typeface="Palatino Linotype" pitchFamily="18" charset="0"/>
              </a:rPr>
              <a:t> blocks serotonin + serotonin receptor 	binding,  boosting effect of naturally 	produced serotonin. </a:t>
            </a:r>
            <a:r>
              <a:rPr lang="en-US" sz="2400" baseline="30000" dirty="0">
                <a:latin typeface="Palatino Linotype" pitchFamily="18" charset="0"/>
              </a:rPr>
              <a:t>1</a:t>
            </a:r>
            <a:endParaRPr lang="en-IN" sz="2400" baseline="30000" dirty="0">
              <a:latin typeface="Palatino Linotype" pitchFamily="18" charset="0"/>
            </a:endParaRPr>
          </a:p>
        </p:txBody>
      </p:sp>
      <p:pic>
        <p:nvPicPr>
          <p:cNvPr id="57348" name="Picture 7" descr="Fig09-01"/>
          <p:cNvPicPr>
            <a:picLocks noGrp="1" noChangeAspect="1" noChangeArrowheads="1"/>
          </p:cNvPicPr>
          <p:nvPr>
            <p:ph sz="half" idx="2"/>
          </p:nvPr>
        </p:nvPicPr>
        <p:blipFill>
          <a:blip r:embed="rId2"/>
          <a:srcRect l="7954" t="7307" r="1906" b="20834"/>
          <a:stretch>
            <a:fillRect/>
          </a:stretch>
        </p:blipFill>
        <p:spPr>
          <a:xfrm>
            <a:off x="4495800" y="1371600"/>
            <a:ext cx="4432300" cy="4495800"/>
          </a:xfrm>
          <a:noFill/>
        </p:spPr>
      </p:pic>
      <p:sp>
        <p:nvSpPr>
          <p:cNvPr id="57349" name="Text Box 8"/>
          <p:cNvSpPr txBox="1">
            <a:spLocks noChangeArrowheads="1"/>
          </p:cNvSpPr>
          <p:nvPr/>
        </p:nvSpPr>
        <p:spPr bwMode="auto">
          <a:xfrm>
            <a:off x="685800" y="6546850"/>
            <a:ext cx="5638800" cy="311150"/>
          </a:xfrm>
          <a:prstGeom prst="rect">
            <a:avLst/>
          </a:prstGeom>
          <a:noFill/>
          <a:ln w="9525">
            <a:noFill/>
            <a:miter lim="800000"/>
            <a:headEnd/>
            <a:tailEnd/>
          </a:ln>
        </p:spPr>
        <p:txBody>
          <a:bodyPr>
            <a:spAutoFit/>
          </a:bodyPr>
          <a:lstStyle/>
          <a:p>
            <a:pPr>
              <a:lnSpc>
                <a:spcPct val="80000"/>
              </a:lnSpc>
              <a:spcBef>
                <a:spcPct val="20000"/>
              </a:spcBef>
            </a:pPr>
            <a:r>
              <a:rPr lang="en-US"/>
              <a:t>1. Neurotransmitters, </a:t>
            </a:r>
            <a:r>
              <a:rPr lang="en-US" i="1"/>
              <a:t>The Wikipedia</a:t>
            </a:r>
            <a:endParaRPr lang="en-IN"/>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_rels/theme8.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7.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8.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7.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8.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817</TotalTime>
  <Words>2366</Words>
  <Application>Microsoft Office PowerPoint</Application>
  <PresentationFormat>On-screen Show (4:3)</PresentationFormat>
  <Paragraphs>315</Paragraphs>
  <Slides>30</Slides>
  <Notes>18</Notes>
  <HiddenSlides>0</HiddenSlides>
  <MMClips>0</MMClips>
  <ScaleCrop>false</ScaleCrop>
  <HeadingPairs>
    <vt:vector size="6" baseType="variant">
      <vt:variant>
        <vt:lpstr>Fonts Used</vt:lpstr>
      </vt:variant>
      <vt:variant>
        <vt:i4>14</vt:i4>
      </vt:variant>
      <vt:variant>
        <vt:lpstr>Theme</vt:lpstr>
      </vt:variant>
      <vt:variant>
        <vt:i4>8</vt:i4>
      </vt:variant>
      <vt:variant>
        <vt:lpstr>Slide Titles</vt:lpstr>
      </vt:variant>
      <vt:variant>
        <vt:i4>30</vt:i4>
      </vt:variant>
    </vt:vector>
  </HeadingPairs>
  <TitlesOfParts>
    <vt:vector size="52" baseType="lpstr">
      <vt:lpstr>Arial</vt:lpstr>
      <vt:lpstr>Calibri</vt:lpstr>
      <vt:lpstr>Georgia</vt:lpstr>
      <vt:lpstr>Wingdings 2</vt:lpstr>
      <vt:lpstr>Wingdings</vt:lpstr>
      <vt:lpstr>Constantia</vt:lpstr>
      <vt:lpstr>Rockwell</vt:lpstr>
      <vt:lpstr>Lucida Sans</vt:lpstr>
      <vt:lpstr>Book Antiqua</vt:lpstr>
      <vt:lpstr>Wingdings 3</vt:lpstr>
      <vt:lpstr>Algerian</vt:lpstr>
      <vt:lpstr>Script MT Bold</vt:lpstr>
      <vt:lpstr>Palatino Linotype</vt:lpstr>
      <vt:lpstr>Bell MT</vt:lpstr>
      <vt:lpstr>Office Theme</vt:lpstr>
      <vt:lpstr>Civic</vt:lpstr>
      <vt:lpstr>Flow</vt:lpstr>
      <vt:lpstr>1_Flow</vt:lpstr>
      <vt:lpstr>2_Flow</vt:lpstr>
      <vt:lpstr>3_Flow</vt:lpstr>
      <vt:lpstr>Foundry</vt:lpstr>
      <vt:lpstr>Apex</vt:lpstr>
      <vt:lpstr>Drug Addiction</vt:lpstr>
      <vt:lpstr>Drug</vt:lpstr>
      <vt:lpstr>                           Addiction </vt:lpstr>
      <vt:lpstr>Drug Addiction</vt:lpstr>
      <vt:lpstr>Stages of addiction</vt:lpstr>
      <vt:lpstr>Neurotransmitters </vt:lpstr>
      <vt:lpstr>Types and Effects of Neurotransmitters</vt:lpstr>
      <vt:lpstr>Major systems </vt:lpstr>
      <vt:lpstr>Effect of drugs </vt:lpstr>
      <vt:lpstr>Dopamine </vt:lpstr>
      <vt:lpstr>…but not just chemicals!</vt:lpstr>
      <vt:lpstr>Electrical Brain Stimulation!</vt:lpstr>
      <vt:lpstr>Complex systems</vt:lpstr>
      <vt:lpstr>A complex part of a complex Brain: Motivated Behavior</vt:lpstr>
      <vt:lpstr>The Activation of  Motivated Behavior</vt:lpstr>
      <vt:lpstr>The actual circuit</vt:lpstr>
      <vt:lpstr>What happens in the VTA in normal  motivated behavior?</vt:lpstr>
      <vt:lpstr>Addiction:</vt:lpstr>
      <vt:lpstr>certain common pathways emerge from the disrupted circuit</vt:lpstr>
      <vt:lpstr>Other parts of circuit are shut down!</vt:lpstr>
      <vt:lpstr>Other parts of circuit are shut down!</vt:lpstr>
      <vt:lpstr>Three features of the modified circuit</vt:lpstr>
      <vt:lpstr>1. The common Glutamatergic. pathway</vt:lpstr>
      <vt:lpstr>2. Modality Dependant sub-circuits</vt:lpstr>
      <vt:lpstr>3. All three modalities require dopamine transmission</vt:lpstr>
      <vt:lpstr>Role of Dopaminergic  Pathway in Addiction</vt:lpstr>
      <vt:lpstr>Fighting addiction5</vt:lpstr>
      <vt:lpstr>Pharmacotherapy6</vt:lpstr>
      <vt:lpstr>Some common prescription drugs to deal with Substance Abuse </vt:lpstr>
      <vt:lpstr>To sum up…</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Addiction</dc:title>
  <dc:creator>G S Srinivas</dc:creator>
  <cp:lastModifiedBy>PINAKI</cp:lastModifiedBy>
  <cp:revision>359</cp:revision>
  <dcterms:created xsi:type="dcterms:W3CDTF">2008-01-21T12:12:32Z</dcterms:created>
  <dcterms:modified xsi:type="dcterms:W3CDTF">2009-10-12T21:08:06Z</dcterms:modified>
</cp:coreProperties>
</file>