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9" r:id="rId17"/>
    <p:sldId id="281" r:id="rId18"/>
    <p:sldId id="282" r:id="rId19"/>
    <p:sldId id="283" r:id="rId20"/>
    <p:sldId id="284" r:id="rId21"/>
    <p:sldId id="285" r:id="rId22"/>
    <p:sldId id="286" r:id="rId23"/>
    <p:sldId id="264"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90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747D3-704F-4F14-BA74-A5BF27A08BB4}" type="doc">
      <dgm:prSet loTypeId="urn:microsoft.com/office/officeart/2005/8/layout/chevron2" loCatId="process" qsTypeId="urn:microsoft.com/office/officeart/2005/8/quickstyle/simple3" qsCatId="simple" csTypeId="urn:microsoft.com/office/officeart/2005/8/colors/colorful2" csCatId="colorful" phldr="1"/>
      <dgm:spPr/>
      <dgm:t>
        <a:bodyPr/>
        <a:lstStyle/>
        <a:p>
          <a:endParaRPr lang="en-IN"/>
        </a:p>
      </dgm:t>
    </dgm:pt>
    <dgm:pt modelId="{9BCB5A7A-9EA8-463F-8CCB-B554E0934916}">
      <dgm:prSet phldrT="[Text]" custT="1"/>
      <dgm:spPr/>
      <dgm:t>
        <a:bodyPr/>
        <a:lstStyle/>
        <a:p>
          <a:r>
            <a:rPr lang="en-IN" sz="1600" dirty="0" smtClean="0">
              <a:latin typeface="Times New Roman" pitchFamily="18" charset="0"/>
              <a:cs typeface="Times New Roman" pitchFamily="18" charset="0"/>
            </a:rPr>
            <a:t>Surface Preparation</a:t>
          </a:r>
          <a:endParaRPr lang="en-IN" sz="1600" dirty="0">
            <a:latin typeface="Times New Roman" pitchFamily="18" charset="0"/>
            <a:cs typeface="Times New Roman" pitchFamily="18" charset="0"/>
          </a:endParaRPr>
        </a:p>
      </dgm:t>
    </dgm:pt>
    <dgm:pt modelId="{FA8911EB-D5A7-4E29-9AB9-A1A8184B7E85}" type="parTrans" cxnId="{8C9ED603-C439-4CF8-AF55-95563A947A8B}">
      <dgm:prSet/>
      <dgm:spPr/>
      <dgm:t>
        <a:bodyPr/>
        <a:lstStyle/>
        <a:p>
          <a:endParaRPr lang="en-IN" sz="1600">
            <a:latin typeface="Times New Roman" pitchFamily="18" charset="0"/>
            <a:cs typeface="Times New Roman" pitchFamily="18" charset="0"/>
          </a:endParaRPr>
        </a:p>
      </dgm:t>
    </dgm:pt>
    <dgm:pt modelId="{53495844-9A29-4C8B-A897-9B852D58F9A9}" type="sibTrans" cxnId="{8C9ED603-C439-4CF8-AF55-95563A947A8B}">
      <dgm:prSet/>
      <dgm:spPr/>
      <dgm:t>
        <a:bodyPr/>
        <a:lstStyle/>
        <a:p>
          <a:endParaRPr lang="en-IN" sz="1600">
            <a:latin typeface="Times New Roman" pitchFamily="18" charset="0"/>
            <a:cs typeface="Times New Roman" pitchFamily="18" charset="0"/>
          </a:endParaRPr>
        </a:p>
      </dgm:t>
    </dgm:pt>
    <dgm:pt modelId="{74F47715-11A1-4CE2-A9CA-CC6775013DAB}">
      <dgm:prSet phldrT="[Text]" custT="1"/>
      <dgm:spPr/>
      <dgm:t>
        <a:bodyPr/>
        <a:lstStyle/>
        <a:p>
          <a:r>
            <a:rPr lang="en-IN" sz="1600" dirty="0" smtClean="0">
              <a:latin typeface="Times New Roman" pitchFamily="18" charset="0"/>
              <a:cs typeface="Times New Roman" pitchFamily="18" charset="0"/>
            </a:rPr>
            <a:t>Monocrystalline Si (100) wafer</a:t>
          </a:r>
          <a:endParaRPr lang="en-IN" sz="1600" dirty="0">
            <a:latin typeface="Times New Roman" pitchFamily="18" charset="0"/>
            <a:cs typeface="Times New Roman" pitchFamily="18" charset="0"/>
          </a:endParaRPr>
        </a:p>
      </dgm:t>
    </dgm:pt>
    <dgm:pt modelId="{0DBF7AE5-59B0-4122-A796-0FCE210347CE}" type="parTrans" cxnId="{5BF13D1B-1E60-427F-99FB-729CDA31B444}">
      <dgm:prSet/>
      <dgm:spPr/>
      <dgm:t>
        <a:bodyPr/>
        <a:lstStyle/>
        <a:p>
          <a:endParaRPr lang="en-IN" sz="1600">
            <a:latin typeface="Times New Roman" pitchFamily="18" charset="0"/>
            <a:cs typeface="Times New Roman" pitchFamily="18" charset="0"/>
          </a:endParaRPr>
        </a:p>
      </dgm:t>
    </dgm:pt>
    <dgm:pt modelId="{A13D638F-9332-462D-83CF-459B80ADFECB}" type="sibTrans" cxnId="{5BF13D1B-1E60-427F-99FB-729CDA31B444}">
      <dgm:prSet/>
      <dgm:spPr/>
      <dgm:t>
        <a:bodyPr/>
        <a:lstStyle/>
        <a:p>
          <a:endParaRPr lang="en-IN" sz="1600">
            <a:latin typeface="Times New Roman" pitchFamily="18" charset="0"/>
            <a:cs typeface="Times New Roman" pitchFamily="18" charset="0"/>
          </a:endParaRPr>
        </a:p>
      </dgm:t>
    </dgm:pt>
    <dgm:pt modelId="{357FA5CD-38E6-4AEF-997A-3329684E9073}">
      <dgm:prSet phldrT="[Text]" custT="1"/>
      <dgm:spPr/>
      <dgm:t>
        <a:bodyPr/>
        <a:lstStyle/>
        <a:p>
          <a:r>
            <a:rPr lang="en-IN" sz="1600" dirty="0" smtClean="0">
              <a:latin typeface="Times New Roman" pitchFamily="18" charset="0"/>
              <a:cs typeface="Times New Roman" pitchFamily="18" charset="0"/>
            </a:rPr>
            <a:t>RCA cleaning, Dehydration</a:t>
          </a:r>
          <a:endParaRPr lang="en-IN" sz="1600" dirty="0">
            <a:latin typeface="Times New Roman" pitchFamily="18" charset="0"/>
            <a:cs typeface="Times New Roman" pitchFamily="18" charset="0"/>
          </a:endParaRPr>
        </a:p>
      </dgm:t>
    </dgm:pt>
    <dgm:pt modelId="{B5CCB700-F409-42E3-8720-132D1DF02C63}" type="parTrans" cxnId="{1EED5A67-017D-4EB5-84B5-1EB2A3B77060}">
      <dgm:prSet/>
      <dgm:spPr/>
      <dgm:t>
        <a:bodyPr/>
        <a:lstStyle/>
        <a:p>
          <a:endParaRPr lang="en-IN" sz="1600">
            <a:latin typeface="Times New Roman" pitchFamily="18" charset="0"/>
            <a:cs typeface="Times New Roman" pitchFamily="18" charset="0"/>
          </a:endParaRPr>
        </a:p>
      </dgm:t>
    </dgm:pt>
    <dgm:pt modelId="{206AE289-177F-4CCF-9C80-320954F60307}" type="sibTrans" cxnId="{1EED5A67-017D-4EB5-84B5-1EB2A3B77060}">
      <dgm:prSet/>
      <dgm:spPr/>
      <dgm:t>
        <a:bodyPr/>
        <a:lstStyle/>
        <a:p>
          <a:endParaRPr lang="en-IN" sz="1600">
            <a:latin typeface="Times New Roman" pitchFamily="18" charset="0"/>
            <a:cs typeface="Times New Roman" pitchFamily="18" charset="0"/>
          </a:endParaRPr>
        </a:p>
      </dgm:t>
    </dgm:pt>
    <dgm:pt modelId="{5C4BB618-CF1B-4B99-9FB5-09D692CF367F}">
      <dgm:prSet phldrT="[Text]" custT="1"/>
      <dgm:spPr/>
      <dgm:t>
        <a:bodyPr/>
        <a:lstStyle/>
        <a:p>
          <a:r>
            <a:rPr lang="en-IN" sz="1600" dirty="0" smtClean="0">
              <a:latin typeface="Times New Roman" pitchFamily="18" charset="0"/>
              <a:cs typeface="Times New Roman" pitchFamily="18" charset="0"/>
            </a:rPr>
            <a:t>Thermal Growth I</a:t>
          </a:r>
          <a:endParaRPr lang="en-IN" sz="1600" dirty="0">
            <a:latin typeface="Times New Roman" pitchFamily="18" charset="0"/>
            <a:cs typeface="Times New Roman" pitchFamily="18" charset="0"/>
          </a:endParaRPr>
        </a:p>
      </dgm:t>
    </dgm:pt>
    <dgm:pt modelId="{3B1B1A86-2351-41E9-B13D-E7EF55F906D4}" type="parTrans" cxnId="{7AD419FC-6E2D-4C4D-923A-A4BBCE180DC8}">
      <dgm:prSet/>
      <dgm:spPr/>
      <dgm:t>
        <a:bodyPr/>
        <a:lstStyle/>
        <a:p>
          <a:endParaRPr lang="en-IN" sz="1600">
            <a:latin typeface="Times New Roman" pitchFamily="18" charset="0"/>
            <a:cs typeface="Times New Roman" pitchFamily="18" charset="0"/>
          </a:endParaRPr>
        </a:p>
      </dgm:t>
    </dgm:pt>
    <dgm:pt modelId="{5F7F250A-8A40-43C0-B6DB-E1C592443EC3}" type="sibTrans" cxnId="{7AD419FC-6E2D-4C4D-923A-A4BBCE180DC8}">
      <dgm:prSet/>
      <dgm:spPr/>
      <dgm:t>
        <a:bodyPr/>
        <a:lstStyle/>
        <a:p>
          <a:endParaRPr lang="en-IN" sz="1600">
            <a:latin typeface="Times New Roman" pitchFamily="18" charset="0"/>
            <a:cs typeface="Times New Roman" pitchFamily="18" charset="0"/>
          </a:endParaRPr>
        </a:p>
      </dgm:t>
    </dgm:pt>
    <dgm:pt modelId="{E2155DAB-8D34-419D-A793-BFC049CDBAE6}">
      <dgm:prSet phldrT="[Text]" custT="1"/>
      <dgm:spPr/>
      <dgm:t>
        <a:bodyPr/>
        <a:lstStyle/>
        <a:p>
          <a:r>
            <a:rPr lang="en-IN" sz="1600" dirty="0" smtClean="0">
              <a:latin typeface="Times New Roman" pitchFamily="18" charset="0"/>
              <a:cs typeface="Times New Roman" pitchFamily="18" charset="0"/>
            </a:rPr>
            <a:t>Deposition of SiO</a:t>
          </a:r>
          <a:r>
            <a:rPr lang="en-IN" sz="1600" baseline="-25000" dirty="0" smtClean="0">
              <a:latin typeface="Times New Roman" pitchFamily="18" charset="0"/>
              <a:cs typeface="Times New Roman" pitchFamily="18" charset="0"/>
            </a:rPr>
            <a:t>2</a:t>
          </a:r>
          <a:r>
            <a:rPr lang="en-IN" sz="1600" dirty="0" smtClean="0">
              <a:latin typeface="Times New Roman" pitchFamily="18" charset="0"/>
              <a:cs typeface="Times New Roman" pitchFamily="18" charset="0"/>
            </a:rPr>
            <a:t> layer</a:t>
          </a:r>
          <a:endParaRPr lang="en-IN" sz="1600" dirty="0">
            <a:latin typeface="Times New Roman" pitchFamily="18" charset="0"/>
            <a:cs typeface="Times New Roman" pitchFamily="18" charset="0"/>
          </a:endParaRPr>
        </a:p>
      </dgm:t>
    </dgm:pt>
    <dgm:pt modelId="{5DA2FC33-FF56-4C4F-A659-273A39DCCF62}" type="parTrans" cxnId="{F468462B-C977-4C75-8A79-80C18FD01B38}">
      <dgm:prSet/>
      <dgm:spPr/>
      <dgm:t>
        <a:bodyPr/>
        <a:lstStyle/>
        <a:p>
          <a:endParaRPr lang="en-IN" sz="1600">
            <a:latin typeface="Times New Roman" pitchFamily="18" charset="0"/>
            <a:cs typeface="Times New Roman" pitchFamily="18" charset="0"/>
          </a:endParaRPr>
        </a:p>
      </dgm:t>
    </dgm:pt>
    <dgm:pt modelId="{5846774E-A636-4B74-9E1B-0F19E5D71ADE}" type="sibTrans" cxnId="{F468462B-C977-4C75-8A79-80C18FD01B38}">
      <dgm:prSet/>
      <dgm:spPr/>
      <dgm:t>
        <a:bodyPr/>
        <a:lstStyle/>
        <a:p>
          <a:endParaRPr lang="en-IN" sz="1600">
            <a:latin typeface="Times New Roman" pitchFamily="18" charset="0"/>
            <a:cs typeface="Times New Roman" pitchFamily="18" charset="0"/>
          </a:endParaRPr>
        </a:p>
      </dgm:t>
    </dgm:pt>
    <dgm:pt modelId="{7B5C606F-6213-4285-855C-A1E20A49B6A9}">
      <dgm:prSet phldrT="[Text]" custT="1"/>
      <dgm:spPr/>
      <dgm:t>
        <a:bodyPr/>
        <a:lstStyle/>
        <a:p>
          <a:r>
            <a:rPr lang="en-IN" sz="1600" dirty="0" smtClean="0">
              <a:latin typeface="Times New Roman" pitchFamily="18" charset="0"/>
              <a:cs typeface="Times New Roman" pitchFamily="18" charset="0"/>
            </a:rPr>
            <a:t>Patterning I</a:t>
          </a:r>
          <a:endParaRPr lang="en-IN" sz="1600" dirty="0">
            <a:latin typeface="Times New Roman" pitchFamily="18" charset="0"/>
            <a:cs typeface="Times New Roman" pitchFamily="18" charset="0"/>
          </a:endParaRPr>
        </a:p>
      </dgm:t>
    </dgm:pt>
    <dgm:pt modelId="{CFA13BBA-424A-49D5-AD65-2946D6F83F64}" type="parTrans" cxnId="{C2B03FF7-AA66-4931-A756-945A733D2728}">
      <dgm:prSet/>
      <dgm:spPr/>
      <dgm:t>
        <a:bodyPr/>
        <a:lstStyle/>
        <a:p>
          <a:endParaRPr lang="en-IN" sz="1600">
            <a:latin typeface="Times New Roman" pitchFamily="18" charset="0"/>
            <a:cs typeface="Times New Roman" pitchFamily="18" charset="0"/>
          </a:endParaRPr>
        </a:p>
      </dgm:t>
    </dgm:pt>
    <dgm:pt modelId="{68CE5975-F200-46BE-A458-A000CB6CA8BC}" type="sibTrans" cxnId="{C2B03FF7-AA66-4931-A756-945A733D2728}">
      <dgm:prSet/>
      <dgm:spPr/>
      <dgm:t>
        <a:bodyPr/>
        <a:lstStyle/>
        <a:p>
          <a:endParaRPr lang="en-IN" sz="1600">
            <a:latin typeface="Times New Roman" pitchFamily="18" charset="0"/>
            <a:cs typeface="Times New Roman" pitchFamily="18" charset="0"/>
          </a:endParaRPr>
        </a:p>
      </dgm:t>
    </dgm:pt>
    <dgm:pt modelId="{C73665D1-2D9F-4AAE-89DB-BA63D583CA6A}">
      <dgm:prSet phldrT="[Text]" custT="1"/>
      <dgm:spPr/>
      <dgm:t>
        <a:bodyPr/>
        <a:lstStyle/>
        <a:p>
          <a:r>
            <a:rPr lang="en-IN" sz="1600" dirty="0" smtClean="0">
              <a:latin typeface="Times New Roman" pitchFamily="18" charset="0"/>
              <a:cs typeface="Times New Roman" pitchFamily="18" charset="0"/>
            </a:rPr>
            <a:t>6 inch diameter, 500 µm thickness</a:t>
          </a:r>
          <a:endParaRPr lang="en-IN" sz="1600" dirty="0">
            <a:latin typeface="Times New Roman" pitchFamily="18" charset="0"/>
            <a:cs typeface="Times New Roman" pitchFamily="18" charset="0"/>
          </a:endParaRPr>
        </a:p>
      </dgm:t>
    </dgm:pt>
    <dgm:pt modelId="{81A06182-2F32-4CA1-BC4F-32EE1F4BA8B8}" type="parTrans" cxnId="{78696E0B-9A41-44F4-9AEA-8937B4C62F21}">
      <dgm:prSet/>
      <dgm:spPr/>
      <dgm:t>
        <a:bodyPr/>
        <a:lstStyle/>
        <a:p>
          <a:endParaRPr lang="en-IN"/>
        </a:p>
      </dgm:t>
    </dgm:pt>
    <dgm:pt modelId="{E2BECE4C-22B9-436E-99F2-83022A3838CE}" type="sibTrans" cxnId="{78696E0B-9A41-44F4-9AEA-8937B4C62F21}">
      <dgm:prSet/>
      <dgm:spPr/>
      <dgm:t>
        <a:bodyPr/>
        <a:lstStyle/>
        <a:p>
          <a:endParaRPr lang="en-IN"/>
        </a:p>
      </dgm:t>
    </dgm:pt>
    <dgm:pt modelId="{2A67CC14-DB91-45A1-9689-533CEEE9F1F7}">
      <dgm:prSet phldrT="[Text]" custT="1"/>
      <dgm:spPr/>
      <dgm:t>
        <a:bodyPr/>
        <a:lstStyle/>
        <a:p>
          <a:pPr algn="just"/>
          <a:endParaRPr lang="en-IN" sz="1600" dirty="0">
            <a:latin typeface="Times New Roman" pitchFamily="18" charset="0"/>
            <a:cs typeface="Times New Roman" pitchFamily="18" charset="0"/>
          </a:endParaRPr>
        </a:p>
      </dgm:t>
    </dgm:pt>
    <dgm:pt modelId="{A1ADF54C-B29C-4A18-AAE1-ED4A7AFEC902}" type="parTrans" cxnId="{3C1B51A5-29C9-4A75-B901-908921B76528}">
      <dgm:prSet/>
      <dgm:spPr/>
      <dgm:t>
        <a:bodyPr/>
        <a:lstStyle/>
        <a:p>
          <a:endParaRPr lang="en-IN"/>
        </a:p>
      </dgm:t>
    </dgm:pt>
    <dgm:pt modelId="{BEB13EA8-251C-4A37-B117-DB91BC1D8331}" type="sibTrans" cxnId="{3C1B51A5-29C9-4A75-B901-908921B76528}">
      <dgm:prSet/>
      <dgm:spPr/>
      <dgm:t>
        <a:bodyPr/>
        <a:lstStyle/>
        <a:p>
          <a:endParaRPr lang="en-IN"/>
        </a:p>
      </dgm:t>
    </dgm:pt>
    <dgm:pt modelId="{07B87493-7964-474D-9BAF-DA14CA035CB8}">
      <dgm:prSet phldrT="[Text]" custT="1"/>
      <dgm:spPr/>
      <dgm:t>
        <a:bodyPr/>
        <a:lstStyle/>
        <a:p>
          <a:pPr algn="just"/>
          <a:r>
            <a:rPr lang="en-IN" sz="1600" dirty="0" smtClean="0">
              <a:latin typeface="Times New Roman" pitchFamily="18" charset="0"/>
              <a:cs typeface="Times New Roman" pitchFamily="18" charset="0"/>
            </a:rPr>
            <a:t>Dark-field mask</a:t>
          </a:r>
          <a:endParaRPr lang="en-IN" sz="1600" dirty="0">
            <a:latin typeface="Times New Roman" pitchFamily="18" charset="0"/>
            <a:cs typeface="Times New Roman" pitchFamily="18" charset="0"/>
          </a:endParaRPr>
        </a:p>
      </dgm:t>
    </dgm:pt>
    <dgm:pt modelId="{981FD35B-60C1-4E0F-9580-7F5200BDCCC8}" type="parTrans" cxnId="{DB81A0AE-DA45-4C20-8760-DBE9B20F8849}">
      <dgm:prSet/>
      <dgm:spPr/>
      <dgm:t>
        <a:bodyPr/>
        <a:lstStyle/>
        <a:p>
          <a:endParaRPr lang="en-IN"/>
        </a:p>
      </dgm:t>
    </dgm:pt>
    <dgm:pt modelId="{6F4EEC2B-06B2-44EC-A859-4C95C3B7D6F9}" type="sibTrans" cxnId="{DB81A0AE-DA45-4C20-8760-DBE9B20F8849}">
      <dgm:prSet/>
      <dgm:spPr/>
      <dgm:t>
        <a:bodyPr/>
        <a:lstStyle/>
        <a:p>
          <a:endParaRPr lang="en-IN"/>
        </a:p>
      </dgm:t>
    </dgm:pt>
    <dgm:pt modelId="{B9FCE183-81E9-470F-BA33-DC9739A32632}">
      <dgm:prSet phldrT="[Text]" custT="1"/>
      <dgm:spPr/>
      <dgm:t>
        <a:bodyPr/>
        <a:lstStyle/>
        <a:p>
          <a:pPr algn="just"/>
          <a:r>
            <a:rPr lang="en-IN" sz="1600" dirty="0" smtClean="0">
              <a:latin typeface="Times New Roman" pitchFamily="18" charset="0"/>
              <a:cs typeface="Times New Roman" pitchFamily="18" charset="0"/>
            </a:rPr>
            <a:t>Photolithography</a:t>
          </a:r>
          <a:endParaRPr lang="en-IN" sz="1600" dirty="0">
            <a:latin typeface="Times New Roman" pitchFamily="18" charset="0"/>
            <a:cs typeface="Times New Roman" pitchFamily="18" charset="0"/>
          </a:endParaRPr>
        </a:p>
      </dgm:t>
    </dgm:pt>
    <dgm:pt modelId="{004EDECD-92CB-416B-9A08-8D6E5A11A39C}" type="parTrans" cxnId="{B1943397-437B-4F41-9A95-D77EA584260A}">
      <dgm:prSet/>
      <dgm:spPr/>
      <dgm:t>
        <a:bodyPr/>
        <a:lstStyle/>
        <a:p>
          <a:endParaRPr lang="en-IN"/>
        </a:p>
      </dgm:t>
    </dgm:pt>
    <dgm:pt modelId="{A90C6E73-168A-4EF5-ACDB-3D36EFAF0064}" type="sibTrans" cxnId="{B1943397-437B-4F41-9A95-D77EA584260A}">
      <dgm:prSet/>
      <dgm:spPr/>
      <dgm:t>
        <a:bodyPr/>
        <a:lstStyle/>
        <a:p>
          <a:endParaRPr lang="en-IN"/>
        </a:p>
      </dgm:t>
    </dgm:pt>
    <dgm:pt modelId="{2395BFD2-23F5-446D-A66A-CAFB6FC616AD}">
      <dgm:prSet phldrT="[Text]" custT="1"/>
      <dgm:spPr/>
      <dgm:t>
        <a:bodyPr/>
        <a:lstStyle/>
        <a:p>
          <a:pPr algn="just"/>
          <a:r>
            <a:rPr lang="en-IN" sz="1600" dirty="0" smtClean="0">
              <a:latin typeface="Times New Roman" pitchFamily="18" charset="0"/>
              <a:cs typeface="Times New Roman" pitchFamily="18" charset="0"/>
            </a:rPr>
            <a:t>Develop &amp; Etch</a:t>
          </a:r>
          <a:endParaRPr lang="en-IN" sz="1600" dirty="0">
            <a:latin typeface="Times New Roman" pitchFamily="18" charset="0"/>
            <a:cs typeface="Times New Roman" pitchFamily="18" charset="0"/>
          </a:endParaRPr>
        </a:p>
      </dgm:t>
    </dgm:pt>
    <dgm:pt modelId="{8B1939EF-EED7-4AEF-AA83-DFF03231A620}" type="parTrans" cxnId="{736F302B-56A5-466C-86C9-90D7D5EAB9E0}">
      <dgm:prSet/>
      <dgm:spPr/>
      <dgm:t>
        <a:bodyPr/>
        <a:lstStyle/>
        <a:p>
          <a:endParaRPr lang="en-IN"/>
        </a:p>
      </dgm:t>
    </dgm:pt>
    <dgm:pt modelId="{A29DC088-1500-4482-A3BC-618DA1460F8B}" type="sibTrans" cxnId="{736F302B-56A5-466C-86C9-90D7D5EAB9E0}">
      <dgm:prSet/>
      <dgm:spPr/>
      <dgm:t>
        <a:bodyPr/>
        <a:lstStyle/>
        <a:p>
          <a:endParaRPr lang="en-IN"/>
        </a:p>
      </dgm:t>
    </dgm:pt>
    <dgm:pt modelId="{34191659-14CC-4B3D-893A-B52B4ECEBEA9}">
      <dgm:prSet phldrT="[Text]" custT="1"/>
      <dgm:spPr/>
      <dgm:t>
        <a:bodyPr/>
        <a:lstStyle/>
        <a:p>
          <a:pPr algn="just"/>
          <a:endParaRPr lang="en-IN" sz="1600" dirty="0">
            <a:latin typeface="Times New Roman" pitchFamily="18" charset="0"/>
            <a:cs typeface="Times New Roman" pitchFamily="18" charset="0"/>
          </a:endParaRPr>
        </a:p>
      </dgm:t>
    </dgm:pt>
    <dgm:pt modelId="{18150134-49DE-47EB-9149-FCCB7CE7FACC}" type="parTrans" cxnId="{FC586F54-19C1-4871-A335-E027AF3E8612}">
      <dgm:prSet/>
      <dgm:spPr/>
      <dgm:t>
        <a:bodyPr/>
        <a:lstStyle/>
        <a:p>
          <a:endParaRPr lang="en-IN"/>
        </a:p>
      </dgm:t>
    </dgm:pt>
    <dgm:pt modelId="{2F811EBE-2C62-4411-8B34-8B33872619F7}" type="sibTrans" cxnId="{FC586F54-19C1-4871-A335-E027AF3E8612}">
      <dgm:prSet/>
      <dgm:spPr/>
      <dgm:t>
        <a:bodyPr/>
        <a:lstStyle/>
        <a:p>
          <a:endParaRPr lang="en-IN"/>
        </a:p>
      </dgm:t>
    </dgm:pt>
    <dgm:pt modelId="{E6ED4467-1EF5-497E-85C1-E6FDA5116A68}">
      <dgm:prSet phldrT="[Text]" custT="1"/>
      <dgm:spPr/>
      <dgm:t>
        <a:bodyPr/>
        <a:lstStyle/>
        <a:p>
          <a:pPr algn="just"/>
          <a:r>
            <a:rPr lang="en-IN" sz="1600" dirty="0" smtClean="0">
              <a:latin typeface="Times New Roman" pitchFamily="18" charset="0"/>
              <a:cs typeface="Times New Roman" pitchFamily="18" charset="0"/>
            </a:rPr>
            <a:t>Spin coating of PMMA</a:t>
          </a:r>
          <a:endParaRPr lang="en-IN" sz="1600" dirty="0">
            <a:latin typeface="Times New Roman" pitchFamily="18" charset="0"/>
            <a:cs typeface="Times New Roman" pitchFamily="18" charset="0"/>
          </a:endParaRPr>
        </a:p>
      </dgm:t>
    </dgm:pt>
    <dgm:pt modelId="{4F907976-33B4-41AF-8998-20FC033BAC27}" type="parTrans" cxnId="{AE84D7A7-6687-407B-B00B-F4838545711C}">
      <dgm:prSet/>
      <dgm:spPr/>
      <dgm:t>
        <a:bodyPr/>
        <a:lstStyle/>
        <a:p>
          <a:endParaRPr lang="en-IN"/>
        </a:p>
      </dgm:t>
    </dgm:pt>
    <dgm:pt modelId="{A7C634BA-D1A8-465B-B6FB-E6DC9BF2D6F2}" type="sibTrans" cxnId="{AE84D7A7-6687-407B-B00B-F4838545711C}">
      <dgm:prSet/>
      <dgm:spPr/>
      <dgm:t>
        <a:bodyPr/>
        <a:lstStyle/>
        <a:p>
          <a:endParaRPr lang="en-IN"/>
        </a:p>
      </dgm:t>
    </dgm:pt>
    <dgm:pt modelId="{9EAB3775-8A64-4C52-8125-3CB99C499D73}" type="pres">
      <dgm:prSet presAssocID="{669747D3-704F-4F14-BA74-A5BF27A08BB4}" presName="linearFlow" presStyleCnt="0">
        <dgm:presLayoutVars>
          <dgm:dir/>
          <dgm:animLvl val="lvl"/>
          <dgm:resizeHandles val="exact"/>
        </dgm:presLayoutVars>
      </dgm:prSet>
      <dgm:spPr/>
      <dgm:t>
        <a:bodyPr/>
        <a:lstStyle/>
        <a:p>
          <a:endParaRPr lang="en-IN"/>
        </a:p>
      </dgm:t>
    </dgm:pt>
    <dgm:pt modelId="{63376226-C8E9-4AFF-AE2A-4C0503D39B90}" type="pres">
      <dgm:prSet presAssocID="{9BCB5A7A-9EA8-463F-8CCB-B554E0934916}" presName="composite" presStyleCnt="0"/>
      <dgm:spPr/>
    </dgm:pt>
    <dgm:pt modelId="{6407B658-6EE7-41CC-A06C-25A06A2F09D3}" type="pres">
      <dgm:prSet presAssocID="{9BCB5A7A-9EA8-463F-8CCB-B554E0934916}" presName="parentText" presStyleLbl="alignNode1" presStyleIdx="0" presStyleCnt="3">
        <dgm:presLayoutVars>
          <dgm:chMax val="1"/>
          <dgm:bulletEnabled val="1"/>
        </dgm:presLayoutVars>
      </dgm:prSet>
      <dgm:spPr/>
      <dgm:t>
        <a:bodyPr/>
        <a:lstStyle/>
        <a:p>
          <a:endParaRPr lang="en-IN"/>
        </a:p>
      </dgm:t>
    </dgm:pt>
    <dgm:pt modelId="{654D1309-E340-471C-8AD8-EE392166B850}" type="pres">
      <dgm:prSet presAssocID="{9BCB5A7A-9EA8-463F-8CCB-B554E0934916}" presName="descendantText" presStyleLbl="alignAcc1" presStyleIdx="0" presStyleCnt="3">
        <dgm:presLayoutVars>
          <dgm:bulletEnabled val="1"/>
        </dgm:presLayoutVars>
      </dgm:prSet>
      <dgm:spPr/>
      <dgm:t>
        <a:bodyPr/>
        <a:lstStyle/>
        <a:p>
          <a:endParaRPr lang="en-IN"/>
        </a:p>
      </dgm:t>
    </dgm:pt>
    <dgm:pt modelId="{BD806AF2-1D1A-4271-A1CE-B2E44EE49985}" type="pres">
      <dgm:prSet presAssocID="{53495844-9A29-4C8B-A897-9B852D58F9A9}" presName="sp" presStyleCnt="0"/>
      <dgm:spPr/>
    </dgm:pt>
    <dgm:pt modelId="{F079F2C1-97AB-49B6-82D3-0DC6EFAAFB0F}" type="pres">
      <dgm:prSet presAssocID="{5C4BB618-CF1B-4B99-9FB5-09D692CF367F}" presName="composite" presStyleCnt="0"/>
      <dgm:spPr/>
    </dgm:pt>
    <dgm:pt modelId="{CF686FA7-F4F7-4FF3-9155-FD93D47BE74B}" type="pres">
      <dgm:prSet presAssocID="{5C4BB618-CF1B-4B99-9FB5-09D692CF367F}" presName="parentText" presStyleLbl="alignNode1" presStyleIdx="1" presStyleCnt="3">
        <dgm:presLayoutVars>
          <dgm:chMax val="1"/>
          <dgm:bulletEnabled val="1"/>
        </dgm:presLayoutVars>
      </dgm:prSet>
      <dgm:spPr/>
      <dgm:t>
        <a:bodyPr/>
        <a:lstStyle/>
        <a:p>
          <a:endParaRPr lang="en-IN"/>
        </a:p>
      </dgm:t>
    </dgm:pt>
    <dgm:pt modelId="{CA3A6C11-A12E-483B-B1D1-ABB2FC19F440}" type="pres">
      <dgm:prSet presAssocID="{5C4BB618-CF1B-4B99-9FB5-09D692CF367F}" presName="descendantText" presStyleLbl="alignAcc1" presStyleIdx="1" presStyleCnt="3">
        <dgm:presLayoutVars>
          <dgm:bulletEnabled val="1"/>
        </dgm:presLayoutVars>
      </dgm:prSet>
      <dgm:spPr/>
      <dgm:t>
        <a:bodyPr/>
        <a:lstStyle/>
        <a:p>
          <a:endParaRPr lang="en-IN"/>
        </a:p>
      </dgm:t>
    </dgm:pt>
    <dgm:pt modelId="{A7529613-EF9B-41A5-8499-72F532D319E5}" type="pres">
      <dgm:prSet presAssocID="{5F7F250A-8A40-43C0-B6DB-E1C592443EC3}" presName="sp" presStyleCnt="0"/>
      <dgm:spPr/>
    </dgm:pt>
    <dgm:pt modelId="{AEC7476C-6D13-4155-92FA-9B7565F724D5}" type="pres">
      <dgm:prSet presAssocID="{7B5C606F-6213-4285-855C-A1E20A49B6A9}" presName="composite" presStyleCnt="0"/>
      <dgm:spPr/>
    </dgm:pt>
    <dgm:pt modelId="{6D481947-D903-41CE-95AD-6E4C1981C3BD}" type="pres">
      <dgm:prSet presAssocID="{7B5C606F-6213-4285-855C-A1E20A49B6A9}" presName="parentText" presStyleLbl="alignNode1" presStyleIdx="2" presStyleCnt="3">
        <dgm:presLayoutVars>
          <dgm:chMax val="1"/>
          <dgm:bulletEnabled val="1"/>
        </dgm:presLayoutVars>
      </dgm:prSet>
      <dgm:spPr/>
      <dgm:t>
        <a:bodyPr/>
        <a:lstStyle/>
        <a:p>
          <a:endParaRPr lang="en-IN"/>
        </a:p>
      </dgm:t>
    </dgm:pt>
    <dgm:pt modelId="{EAD604B4-0E4B-43EE-98C5-9768C1AEFBEF}" type="pres">
      <dgm:prSet presAssocID="{7B5C606F-6213-4285-855C-A1E20A49B6A9}" presName="descendantText" presStyleLbl="alignAcc1" presStyleIdx="2" presStyleCnt="3">
        <dgm:presLayoutVars>
          <dgm:bulletEnabled val="1"/>
        </dgm:presLayoutVars>
      </dgm:prSet>
      <dgm:spPr/>
      <dgm:t>
        <a:bodyPr/>
        <a:lstStyle/>
        <a:p>
          <a:endParaRPr lang="en-IN"/>
        </a:p>
      </dgm:t>
    </dgm:pt>
  </dgm:ptLst>
  <dgm:cxnLst>
    <dgm:cxn modelId="{F468462B-C977-4C75-8A79-80C18FD01B38}" srcId="{5C4BB618-CF1B-4B99-9FB5-09D692CF367F}" destId="{E2155DAB-8D34-419D-A793-BFC049CDBAE6}" srcOrd="0" destOrd="0" parTransId="{5DA2FC33-FF56-4C4F-A659-273A39DCCF62}" sibTransId="{5846774E-A636-4B74-9E1B-0F19E5D71ADE}"/>
    <dgm:cxn modelId="{C2B03FF7-AA66-4931-A756-945A733D2728}" srcId="{669747D3-704F-4F14-BA74-A5BF27A08BB4}" destId="{7B5C606F-6213-4285-855C-A1E20A49B6A9}" srcOrd="2" destOrd="0" parTransId="{CFA13BBA-424A-49D5-AD65-2946D6F83F64}" sibTransId="{68CE5975-F200-46BE-A458-A000CB6CA8BC}"/>
    <dgm:cxn modelId="{FC586F54-19C1-4871-A335-E027AF3E8612}" srcId="{7B5C606F-6213-4285-855C-A1E20A49B6A9}" destId="{34191659-14CC-4B3D-893A-B52B4ECEBEA9}" srcOrd="0" destOrd="0" parTransId="{18150134-49DE-47EB-9149-FCCB7CE7FACC}" sibTransId="{2F811EBE-2C62-4411-8B34-8B33872619F7}"/>
    <dgm:cxn modelId="{1FAF3B64-A7BF-48B4-ABD1-0B477B5C4656}" type="presOf" srcId="{7B5C606F-6213-4285-855C-A1E20A49B6A9}" destId="{6D481947-D903-41CE-95AD-6E4C1981C3BD}" srcOrd="0" destOrd="0" presId="urn:microsoft.com/office/officeart/2005/8/layout/chevron2"/>
    <dgm:cxn modelId="{27E2D183-1547-4C0E-8336-4F88A13A3B98}" type="presOf" srcId="{C73665D1-2D9F-4AAE-89DB-BA63D583CA6A}" destId="{654D1309-E340-471C-8AD8-EE392166B850}" srcOrd="0" destOrd="1" presId="urn:microsoft.com/office/officeart/2005/8/layout/chevron2"/>
    <dgm:cxn modelId="{885B32E5-B9AA-44D3-9B07-3BAE40B5214F}" type="presOf" srcId="{74F47715-11A1-4CE2-A9CA-CC6775013DAB}" destId="{654D1309-E340-471C-8AD8-EE392166B850}" srcOrd="0" destOrd="0" presId="urn:microsoft.com/office/officeart/2005/8/layout/chevron2"/>
    <dgm:cxn modelId="{5C4873AB-2750-4720-8EC3-4913021CEC44}" type="presOf" srcId="{669747D3-704F-4F14-BA74-A5BF27A08BB4}" destId="{9EAB3775-8A64-4C52-8125-3CB99C499D73}" srcOrd="0" destOrd="0" presId="urn:microsoft.com/office/officeart/2005/8/layout/chevron2"/>
    <dgm:cxn modelId="{B391C000-023F-42E1-A4EC-84B26CB79ED2}" type="presOf" srcId="{5C4BB618-CF1B-4B99-9FB5-09D692CF367F}" destId="{CF686FA7-F4F7-4FF3-9155-FD93D47BE74B}" srcOrd="0" destOrd="0" presId="urn:microsoft.com/office/officeart/2005/8/layout/chevron2"/>
    <dgm:cxn modelId="{5BF13D1B-1E60-427F-99FB-729CDA31B444}" srcId="{9BCB5A7A-9EA8-463F-8CCB-B554E0934916}" destId="{74F47715-11A1-4CE2-A9CA-CC6775013DAB}" srcOrd="0" destOrd="0" parTransId="{0DBF7AE5-59B0-4122-A796-0FCE210347CE}" sibTransId="{A13D638F-9332-462D-83CF-459B80ADFECB}"/>
    <dgm:cxn modelId="{ECCB4065-B8F7-4B5B-9833-A8E8B2EF23A3}" type="presOf" srcId="{07B87493-7964-474D-9BAF-DA14CA035CB8}" destId="{EAD604B4-0E4B-43EE-98C5-9768C1AEFBEF}" srcOrd="0" destOrd="2" presId="urn:microsoft.com/office/officeart/2005/8/layout/chevron2"/>
    <dgm:cxn modelId="{1AEC7DDA-95F3-40A8-9C1C-CCED1592EA5F}" type="presOf" srcId="{2395BFD2-23F5-446D-A66A-CAFB6FC616AD}" destId="{EAD604B4-0E4B-43EE-98C5-9768C1AEFBEF}" srcOrd="0" destOrd="4" presId="urn:microsoft.com/office/officeart/2005/8/layout/chevron2"/>
    <dgm:cxn modelId="{3C1B51A5-29C9-4A75-B901-908921B76528}" srcId="{7B5C606F-6213-4285-855C-A1E20A49B6A9}" destId="{2A67CC14-DB91-45A1-9689-533CEEE9F1F7}" srcOrd="5" destOrd="0" parTransId="{A1ADF54C-B29C-4A18-AAE1-ED4A7AFEC902}" sibTransId="{BEB13EA8-251C-4A37-B117-DB91BC1D8331}"/>
    <dgm:cxn modelId="{411636D6-0088-46B3-865F-46D69E6D47FC}" type="presOf" srcId="{B9FCE183-81E9-470F-BA33-DC9739A32632}" destId="{EAD604B4-0E4B-43EE-98C5-9768C1AEFBEF}" srcOrd="0" destOrd="3" presId="urn:microsoft.com/office/officeart/2005/8/layout/chevron2"/>
    <dgm:cxn modelId="{D8FBA47F-751B-45C5-ACAE-F723EAA1F0D2}" type="presOf" srcId="{357FA5CD-38E6-4AEF-997A-3329684E9073}" destId="{654D1309-E340-471C-8AD8-EE392166B850}" srcOrd="0" destOrd="2" presId="urn:microsoft.com/office/officeart/2005/8/layout/chevron2"/>
    <dgm:cxn modelId="{88AE40C6-83A8-41F8-A809-2FB86EF4974D}" type="presOf" srcId="{2A67CC14-DB91-45A1-9689-533CEEE9F1F7}" destId="{EAD604B4-0E4B-43EE-98C5-9768C1AEFBEF}" srcOrd="0" destOrd="5" presId="urn:microsoft.com/office/officeart/2005/8/layout/chevron2"/>
    <dgm:cxn modelId="{DA9A3DC8-3E12-4570-AA4C-905A7FC90857}" type="presOf" srcId="{E6ED4467-1EF5-497E-85C1-E6FDA5116A68}" destId="{EAD604B4-0E4B-43EE-98C5-9768C1AEFBEF}" srcOrd="0" destOrd="1" presId="urn:microsoft.com/office/officeart/2005/8/layout/chevron2"/>
    <dgm:cxn modelId="{78696E0B-9A41-44F4-9AEA-8937B4C62F21}" srcId="{9BCB5A7A-9EA8-463F-8CCB-B554E0934916}" destId="{C73665D1-2D9F-4AAE-89DB-BA63D583CA6A}" srcOrd="1" destOrd="0" parTransId="{81A06182-2F32-4CA1-BC4F-32EE1F4BA8B8}" sibTransId="{E2BECE4C-22B9-436E-99F2-83022A3838CE}"/>
    <dgm:cxn modelId="{1EED5A67-017D-4EB5-84B5-1EB2A3B77060}" srcId="{9BCB5A7A-9EA8-463F-8CCB-B554E0934916}" destId="{357FA5CD-38E6-4AEF-997A-3329684E9073}" srcOrd="2" destOrd="0" parTransId="{B5CCB700-F409-42E3-8720-132D1DF02C63}" sibTransId="{206AE289-177F-4CCF-9C80-320954F60307}"/>
    <dgm:cxn modelId="{FD854A4F-0B0D-4F4B-9D91-B25F41385EA2}" type="presOf" srcId="{E2155DAB-8D34-419D-A793-BFC049CDBAE6}" destId="{CA3A6C11-A12E-483B-B1D1-ABB2FC19F440}" srcOrd="0" destOrd="0" presId="urn:microsoft.com/office/officeart/2005/8/layout/chevron2"/>
    <dgm:cxn modelId="{736F302B-56A5-466C-86C9-90D7D5EAB9E0}" srcId="{7B5C606F-6213-4285-855C-A1E20A49B6A9}" destId="{2395BFD2-23F5-446D-A66A-CAFB6FC616AD}" srcOrd="4" destOrd="0" parTransId="{8B1939EF-EED7-4AEF-AA83-DFF03231A620}" sibTransId="{A29DC088-1500-4482-A3BC-618DA1460F8B}"/>
    <dgm:cxn modelId="{7AD419FC-6E2D-4C4D-923A-A4BBCE180DC8}" srcId="{669747D3-704F-4F14-BA74-A5BF27A08BB4}" destId="{5C4BB618-CF1B-4B99-9FB5-09D692CF367F}" srcOrd="1" destOrd="0" parTransId="{3B1B1A86-2351-41E9-B13D-E7EF55F906D4}" sibTransId="{5F7F250A-8A40-43C0-B6DB-E1C592443EC3}"/>
    <dgm:cxn modelId="{3F2D5ABF-D464-4E79-A8AD-44E875CE936C}" type="presOf" srcId="{9BCB5A7A-9EA8-463F-8CCB-B554E0934916}" destId="{6407B658-6EE7-41CC-A06C-25A06A2F09D3}" srcOrd="0" destOrd="0" presId="urn:microsoft.com/office/officeart/2005/8/layout/chevron2"/>
    <dgm:cxn modelId="{8C9ED603-C439-4CF8-AF55-95563A947A8B}" srcId="{669747D3-704F-4F14-BA74-A5BF27A08BB4}" destId="{9BCB5A7A-9EA8-463F-8CCB-B554E0934916}" srcOrd="0" destOrd="0" parTransId="{FA8911EB-D5A7-4E29-9AB9-A1A8184B7E85}" sibTransId="{53495844-9A29-4C8B-A897-9B852D58F9A9}"/>
    <dgm:cxn modelId="{AE84D7A7-6687-407B-B00B-F4838545711C}" srcId="{7B5C606F-6213-4285-855C-A1E20A49B6A9}" destId="{E6ED4467-1EF5-497E-85C1-E6FDA5116A68}" srcOrd="1" destOrd="0" parTransId="{4F907976-33B4-41AF-8998-20FC033BAC27}" sibTransId="{A7C634BA-D1A8-465B-B6FB-E6DC9BF2D6F2}"/>
    <dgm:cxn modelId="{DB81A0AE-DA45-4C20-8760-DBE9B20F8849}" srcId="{7B5C606F-6213-4285-855C-A1E20A49B6A9}" destId="{07B87493-7964-474D-9BAF-DA14CA035CB8}" srcOrd="2" destOrd="0" parTransId="{981FD35B-60C1-4E0F-9580-7F5200BDCCC8}" sibTransId="{6F4EEC2B-06B2-44EC-A859-4C95C3B7D6F9}"/>
    <dgm:cxn modelId="{9C4954DC-5C58-4CAB-9F24-370FD0963157}" type="presOf" srcId="{34191659-14CC-4B3D-893A-B52B4ECEBEA9}" destId="{EAD604B4-0E4B-43EE-98C5-9768C1AEFBEF}" srcOrd="0" destOrd="0" presId="urn:microsoft.com/office/officeart/2005/8/layout/chevron2"/>
    <dgm:cxn modelId="{B1943397-437B-4F41-9A95-D77EA584260A}" srcId="{7B5C606F-6213-4285-855C-A1E20A49B6A9}" destId="{B9FCE183-81E9-470F-BA33-DC9739A32632}" srcOrd="3" destOrd="0" parTransId="{004EDECD-92CB-416B-9A08-8D6E5A11A39C}" sibTransId="{A90C6E73-168A-4EF5-ACDB-3D36EFAF0064}"/>
    <dgm:cxn modelId="{C55FF2A7-92DB-4C6B-AE68-90C3340CF10D}" type="presParOf" srcId="{9EAB3775-8A64-4C52-8125-3CB99C499D73}" destId="{63376226-C8E9-4AFF-AE2A-4C0503D39B90}" srcOrd="0" destOrd="0" presId="urn:microsoft.com/office/officeart/2005/8/layout/chevron2"/>
    <dgm:cxn modelId="{D763406C-BDCA-4B0D-93D1-200D6CA9173D}" type="presParOf" srcId="{63376226-C8E9-4AFF-AE2A-4C0503D39B90}" destId="{6407B658-6EE7-41CC-A06C-25A06A2F09D3}" srcOrd="0" destOrd="0" presId="urn:microsoft.com/office/officeart/2005/8/layout/chevron2"/>
    <dgm:cxn modelId="{7FF376FF-1E37-45F8-9010-541BDCBCF292}" type="presParOf" srcId="{63376226-C8E9-4AFF-AE2A-4C0503D39B90}" destId="{654D1309-E340-471C-8AD8-EE392166B850}" srcOrd="1" destOrd="0" presId="urn:microsoft.com/office/officeart/2005/8/layout/chevron2"/>
    <dgm:cxn modelId="{2D3B6E3D-6AE4-4286-9217-5EBE2571D11E}" type="presParOf" srcId="{9EAB3775-8A64-4C52-8125-3CB99C499D73}" destId="{BD806AF2-1D1A-4271-A1CE-B2E44EE49985}" srcOrd="1" destOrd="0" presId="urn:microsoft.com/office/officeart/2005/8/layout/chevron2"/>
    <dgm:cxn modelId="{4C6FE857-A188-4F00-8D63-59409B6888C3}" type="presParOf" srcId="{9EAB3775-8A64-4C52-8125-3CB99C499D73}" destId="{F079F2C1-97AB-49B6-82D3-0DC6EFAAFB0F}" srcOrd="2" destOrd="0" presId="urn:microsoft.com/office/officeart/2005/8/layout/chevron2"/>
    <dgm:cxn modelId="{53834DA5-069A-407D-A807-BF49A2EA5FE6}" type="presParOf" srcId="{F079F2C1-97AB-49B6-82D3-0DC6EFAAFB0F}" destId="{CF686FA7-F4F7-4FF3-9155-FD93D47BE74B}" srcOrd="0" destOrd="0" presId="urn:microsoft.com/office/officeart/2005/8/layout/chevron2"/>
    <dgm:cxn modelId="{EEDE8B2B-7709-42F2-A281-04857F370ABE}" type="presParOf" srcId="{F079F2C1-97AB-49B6-82D3-0DC6EFAAFB0F}" destId="{CA3A6C11-A12E-483B-B1D1-ABB2FC19F440}" srcOrd="1" destOrd="0" presId="urn:microsoft.com/office/officeart/2005/8/layout/chevron2"/>
    <dgm:cxn modelId="{D193703B-0E69-4609-BA9D-E05EF74F9C1C}" type="presParOf" srcId="{9EAB3775-8A64-4C52-8125-3CB99C499D73}" destId="{A7529613-EF9B-41A5-8499-72F532D319E5}" srcOrd="3" destOrd="0" presId="urn:microsoft.com/office/officeart/2005/8/layout/chevron2"/>
    <dgm:cxn modelId="{BD416630-5CC9-466D-AEA3-0A58BD1F914B}" type="presParOf" srcId="{9EAB3775-8A64-4C52-8125-3CB99C499D73}" destId="{AEC7476C-6D13-4155-92FA-9B7565F724D5}" srcOrd="4" destOrd="0" presId="urn:microsoft.com/office/officeart/2005/8/layout/chevron2"/>
    <dgm:cxn modelId="{034A6862-0DEE-40D9-913E-7EFBE2B40493}" type="presParOf" srcId="{AEC7476C-6D13-4155-92FA-9B7565F724D5}" destId="{6D481947-D903-41CE-95AD-6E4C1981C3BD}" srcOrd="0" destOrd="0" presId="urn:microsoft.com/office/officeart/2005/8/layout/chevron2"/>
    <dgm:cxn modelId="{692433D3-420D-4606-AE2C-8EF780CBF731}" type="presParOf" srcId="{AEC7476C-6D13-4155-92FA-9B7565F724D5}" destId="{EAD604B4-0E4B-43EE-98C5-9768C1AEFB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9747D3-704F-4F14-BA74-A5BF27A08BB4}" type="doc">
      <dgm:prSet loTypeId="urn:microsoft.com/office/officeart/2005/8/layout/chevron2" loCatId="process" qsTypeId="urn:microsoft.com/office/officeart/2005/8/quickstyle/simple3" qsCatId="simple" csTypeId="urn:microsoft.com/office/officeart/2005/8/colors/colorful2" csCatId="colorful" phldr="1"/>
      <dgm:spPr/>
      <dgm:t>
        <a:bodyPr/>
        <a:lstStyle/>
        <a:p>
          <a:endParaRPr lang="en-IN"/>
        </a:p>
      </dgm:t>
    </dgm:pt>
    <dgm:pt modelId="{9BCB5A7A-9EA8-463F-8CCB-B554E0934916}">
      <dgm:prSet phldrT="[Text]" custT="1"/>
      <dgm:spPr/>
      <dgm:t>
        <a:bodyPr/>
        <a:lstStyle/>
        <a:p>
          <a:r>
            <a:rPr lang="en-IN" sz="1600" dirty="0" smtClean="0">
              <a:latin typeface="Times New Roman" pitchFamily="18" charset="0"/>
              <a:cs typeface="Times New Roman" pitchFamily="18" charset="0"/>
            </a:rPr>
            <a:t>Anisotropic Etching I</a:t>
          </a:r>
          <a:endParaRPr lang="en-IN" sz="1600" dirty="0">
            <a:latin typeface="Times New Roman" pitchFamily="18" charset="0"/>
            <a:cs typeface="Times New Roman" pitchFamily="18" charset="0"/>
          </a:endParaRPr>
        </a:p>
      </dgm:t>
    </dgm:pt>
    <dgm:pt modelId="{FA8911EB-D5A7-4E29-9AB9-A1A8184B7E85}" type="parTrans" cxnId="{8C9ED603-C439-4CF8-AF55-95563A947A8B}">
      <dgm:prSet/>
      <dgm:spPr/>
      <dgm:t>
        <a:bodyPr/>
        <a:lstStyle/>
        <a:p>
          <a:endParaRPr lang="en-IN" sz="1600">
            <a:latin typeface="Times New Roman" pitchFamily="18" charset="0"/>
            <a:cs typeface="Times New Roman" pitchFamily="18" charset="0"/>
          </a:endParaRPr>
        </a:p>
      </dgm:t>
    </dgm:pt>
    <dgm:pt modelId="{53495844-9A29-4C8B-A897-9B852D58F9A9}" type="sibTrans" cxnId="{8C9ED603-C439-4CF8-AF55-95563A947A8B}">
      <dgm:prSet/>
      <dgm:spPr/>
      <dgm:t>
        <a:bodyPr/>
        <a:lstStyle/>
        <a:p>
          <a:endParaRPr lang="en-IN" sz="1600">
            <a:latin typeface="Times New Roman" pitchFamily="18" charset="0"/>
            <a:cs typeface="Times New Roman" pitchFamily="18" charset="0"/>
          </a:endParaRPr>
        </a:p>
      </dgm:t>
    </dgm:pt>
    <dgm:pt modelId="{74F47715-11A1-4CE2-A9CA-CC6775013DAB}">
      <dgm:prSet phldrT="[Text]" custT="1"/>
      <dgm:spPr/>
      <dgm:t>
        <a:bodyPr/>
        <a:lstStyle/>
        <a:p>
          <a:r>
            <a:rPr lang="en-IN" sz="1600" dirty="0" smtClean="0">
              <a:latin typeface="Times New Roman" pitchFamily="18" charset="0"/>
              <a:cs typeface="Times New Roman" pitchFamily="18" charset="0"/>
            </a:rPr>
            <a:t>RIE</a:t>
          </a:r>
          <a:endParaRPr lang="en-IN" sz="1600" dirty="0">
            <a:latin typeface="Times New Roman" pitchFamily="18" charset="0"/>
            <a:cs typeface="Times New Roman" pitchFamily="18" charset="0"/>
          </a:endParaRPr>
        </a:p>
      </dgm:t>
    </dgm:pt>
    <dgm:pt modelId="{0DBF7AE5-59B0-4122-A796-0FCE210347CE}" type="parTrans" cxnId="{5BF13D1B-1E60-427F-99FB-729CDA31B444}">
      <dgm:prSet/>
      <dgm:spPr/>
      <dgm:t>
        <a:bodyPr/>
        <a:lstStyle/>
        <a:p>
          <a:endParaRPr lang="en-IN" sz="1600">
            <a:latin typeface="Times New Roman" pitchFamily="18" charset="0"/>
            <a:cs typeface="Times New Roman" pitchFamily="18" charset="0"/>
          </a:endParaRPr>
        </a:p>
      </dgm:t>
    </dgm:pt>
    <dgm:pt modelId="{A13D638F-9332-462D-83CF-459B80ADFECB}" type="sibTrans" cxnId="{5BF13D1B-1E60-427F-99FB-729CDA31B444}">
      <dgm:prSet/>
      <dgm:spPr/>
      <dgm:t>
        <a:bodyPr/>
        <a:lstStyle/>
        <a:p>
          <a:endParaRPr lang="en-IN" sz="1600">
            <a:latin typeface="Times New Roman" pitchFamily="18" charset="0"/>
            <a:cs typeface="Times New Roman" pitchFamily="18" charset="0"/>
          </a:endParaRPr>
        </a:p>
      </dgm:t>
    </dgm:pt>
    <dgm:pt modelId="{5C4BB618-CF1B-4B99-9FB5-09D692CF367F}">
      <dgm:prSet phldrT="[Text]" custT="1"/>
      <dgm:spPr/>
      <dgm:t>
        <a:bodyPr/>
        <a:lstStyle/>
        <a:p>
          <a:r>
            <a:rPr lang="en-IN" sz="1600" dirty="0" smtClean="0">
              <a:latin typeface="Times New Roman" pitchFamily="18" charset="0"/>
              <a:cs typeface="Times New Roman" pitchFamily="18" charset="0"/>
            </a:rPr>
            <a:t>LPCVD</a:t>
          </a:r>
          <a:endParaRPr lang="en-IN" sz="1600" dirty="0">
            <a:latin typeface="Times New Roman" pitchFamily="18" charset="0"/>
            <a:cs typeface="Times New Roman" pitchFamily="18" charset="0"/>
          </a:endParaRPr>
        </a:p>
      </dgm:t>
    </dgm:pt>
    <dgm:pt modelId="{3B1B1A86-2351-41E9-B13D-E7EF55F906D4}" type="parTrans" cxnId="{7AD419FC-6E2D-4C4D-923A-A4BBCE180DC8}">
      <dgm:prSet/>
      <dgm:spPr/>
      <dgm:t>
        <a:bodyPr/>
        <a:lstStyle/>
        <a:p>
          <a:endParaRPr lang="en-IN" sz="1600">
            <a:latin typeface="Times New Roman" pitchFamily="18" charset="0"/>
            <a:cs typeface="Times New Roman" pitchFamily="18" charset="0"/>
          </a:endParaRPr>
        </a:p>
      </dgm:t>
    </dgm:pt>
    <dgm:pt modelId="{5F7F250A-8A40-43C0-B6DB-E1C592443EC3}" type="sibTrans" cxnId="{7AD419FC-6E2D-4C4D-923A-A4BBCE180DC8}">
      <dgm:prSet/>
      <dgm:spPr/>
      <dgm:t>
        <a:bodyPr/>
        <a:lstStyle/>
        <a:p>
          <a:endParaRPr lang="en-IN" sz="1600">
            <a:latin typeface="Times New Roman" pitchFamily="18" charset="0"/>
            <a:cs typeface="Times New Roman" pitchFamily="18" charset="0"/>
          </a:endParaRPr>
        </a:p>
      </dgm:t>
    </dgm:pt>
    <dgm:pt modelId="{E2155DAB-8D34-419D-A793-BFC049CDBAE6}">
      <dgm:prSet phldrT="[Text]" custT="1"/>
      <dgm:spPr/>
      <dgm:t>
        <a:bodyPr/>
        <a:lstStyle/>
        <a:p>
          <a:r>
            <a:rPr lang="en-IN" sz="1600" dirty="0" smtClean="0">
              <a:latin typeface="Times New Roman" pitchFamily="18" charset="0"/>
              <a:cs typeface="Times New Roman" pitchFamily="18" charset="0"/>
            </a:rPr>
            <a:t>Deposition of SiO</a:t>
          </a:r>
          <a:r>
            <a:rPr lang="en-IN" sz="1600" baseline="-25000" dirty="0" smtClean="0">
              <a:latin typeface="Times New Roman" pitchFamily="18" charset="0"/>
              <a:cs typeface="Times New Roman" pitchFamily="18" charset="0"/>
            </a:rPr>
            <a:t>2</a:t>
          </a:r>
          <a:r>
            <a:rPr lang="en-IN" sz="1600" dirty="0" smtClean="0">
              <a:latin typeface="Times New Roman" pitchFamily="18" charset="0"/>
              <a:cs typeface="Times New Roman" pitchFamily="18" charset="0"/>
            </a:rPr>
            <a:t> thin-film on the back side of wafer</a:t>
          </a:r>
          <a:endParaRPr lang="en-IN" sz="1600" dirty="0">
            <a:latin typeface="Times New Roman" pitchFamily="18" charset="0"/>
            <a:cs typeface="Times New Roman" pitchFamily="18" charset="0"/>
          </a:endParaRPr>
        </a:p>
      </dgm:t>
    </dgm:pt>
    <dgm:pt modelId="{5DA2FC33-FF56-4C4F-A659-273A39DCCF62}" type="parTrans" cxnId="{F468462B-C977-4C75-8A79-80C18FD01B38}">
      <dgm:prSet/>
      <dgm:spPr/>
      <dgm:t>
        <a:bodyPr/>
        <a:lstStyle/>
        <a:p>
          <a:endParaRPr lang="en-IN" sz="1600">
            <a:latin typeface="Times New Roman" pitchFamily="18" charset="0"/>
            <a:cs typeface="Times New Roman" pitchFamily="18" charset="0"/>
          </a:endParaRPr>
        </a:p>
      </dgm:t>
    </dgm:pt>
    <dgm:pt modelId="{5846774E-A636-4B74-9E1B-0F19E5D71ADE}" type="sibTrans" cxnId="{F468462B-C977-4C75-8A79-80C18FD01B38}">
      <dgm:prSet/>
      <dgm:spPr/>
      <dgm:t>
        <a:bodyPr/>
        <a:lstStyle/>
        <a:p>
          <a:endParaRPr lang="en-IN" sz="1600">
            <a:latin typeface="Times New Roman" pitchFamily="18" charset="0"/>
            <a:cs typeface="Times New Roman" pitchFamily="18" charset="0"/>
          </a:endParaRPr>
        </a:p>
      </dgm:t>
    </dgm:pt>
    <dgm:pt modelId="{7B5C606F-6213-4285-855C-A1E20A49B6A9}">
      <dgm:prSet phldrT="[Text]" custT="1"/>
      <dgm:spPr/>
      <dgm:t>
        <a:bodyPr/>
        <a:lstStyle/>
        <a:p>
          <a:r>
            <a:rPr lang="en-IN" sz="1600" dirty="0" smtClean="0">
              <a:latin typeface="Times New Roman" pitchFamily="18" charset="0"/>
              <a:cs typeface="Times New Roman" pitchFamily="18" charset="0"/>
            </a:rPr>
            <a:t>Patterning II</a:t>
          </a:r>
          <a:endParaRPr lang="en-IN" sz="1600" dirty="0">
            <a:latin typeface="Times New Roman" pitchFamily="18" charset="0"/>
            <a:cs typeface="Times New Roman" pitchFamily="18" charset="0"/>
          </a:endParaRPr>
        </a:p>
      </dgm:t>
    </dgm:pt>
    <dgm:pt modelId="{CFA13BBA-424A-49D5-AD65-2946D6F83F64}" type="parTrans" cxnId="{C2B03FF7-AA66-4931-A756-945A733D2728}">
      <dgm:prSet/>
      <dgm:spPr/>
      <dgm:t>
        <a:bodyPr/>
        <a:lstStyle/>
        <a:p>
          <a:endParaRPr lang="en-IN" sz="1600">
            <a:latin typeface="Times New Roman" pitchFamily="18" charset="0"/>
            <a:cs typeface="Times New Roman" pitchFamily="18" charset="0"/>
          </a:endParaRPr>
        </a:p>
      </dgm:t>
    </dgm:pt>
    <dgm:pt modelId="{68CE5975-F200-46BE-A458-A000CB6CA8BC}" type="sibTrans" cxnId="{C2B03FF7-AA66-4931-A756-945A733D2728}">
      <dgm:prSet/>
      <dgm:spPr/>
      <dgm:t>
        <a:bodyPr/>
        <a:lstStyle/>
        <a:p>
          <a:endParaRPr lang="en-IN" sz="1600">
            <a:latin typeface="Times New Roman" pitchFamily="18" charset="0"/>
            <a:cs typeface="Times New Roman" pitchFamily="18" charset="0"/>
          </a:endParaRPr>
        </a:p>
      </dgm:t>
    </dgm:pt>
    <dgm:pt modelId="{2A67CC14-DB91-45A1-9689-533CEEE9F1F7}">
      <dgm:prSet phldrT="[Text]" custT="1"/>
      <dgm:spPr/>
      <dgm:t>
        <a:bodyPr/>
        <a:lstStyle/>
        <a:p>
          <a:pPr algn="just"/>
          <a:endParaRPr lang="en-IN" sz="1600" dirty="0">
            <a:latin typeface="Times New Roman" pitchFamily="18" charset="0"/>
            <a:cs typeface="Times New Roman" pitchFamily="18" charset="0"/>
          </a:endParaRPr>
        </a:p>
      </dgm:t>
    </dgm:pt>
    <dgm:pt modelId="{A1ADF54C-B29C-4A18-AAE1-ED4A7AFEC902}" type="parTrans" cxnId="{3C1B51A5-29C9-4A75-B901-908921B76528}">
      <dgm:prSet/>
      <dgm:spPr/>
      <dgm:t>
        <a:bodyPr/>
        <a:lstStyle/>
        <a:p>
          <a:endParaRPr lang="en-IN"/>
        </a:p>
      </dgm:t>
    </dgm:pt>
    <dgm:pt modelId="{BEB13EA8-251C-4A37-B117-DB91BC1D8331}" type="sibTrans" cxnId="{3C1B51A5-29C9-4A75-B901-908921B76528}">
      <dgm:prSet/>
      <dgm:spPr/>
      <dgm:t>
        <a:bodyPr/>
        <a:lstStyle/>
        <a:p>
          <a:endParaRPr lang="en-IN"/>
        </a:p>
      </dgm:t>
    </dgm:pt>
    <dgm:pt modelId="{07B87493-7964-474D-9BAF-DA14CA035CB8}">
      <dgm:prSet phldrT="[Text]" custT="1"/>
      <dgm:spPr/>
      <dgm:t>
        <a:bodyPr/>
        <a:lstStyle/>
        <a:p>
          <a:pPr algn="just"/>
          <a:r>
            <a:rPr lang="en-IN" sz="1600" dirty="0" smtClean="0">
              <a:latin typeface="Times New Roman" pitchFamily="18" charset="0"/>
              <a:cs typeface="Times New Roman" pitchFamily="18" charset="0"/>
            </a:rPr>
            <a:t>Dark-field mask</a:t>
          </a:r>
          <a:endParaRPr lang="en-IN" sz="1600" dirty="0">
            <a:latin typeface="Times New Roman" pitchFamily="18" charset="0"/>
            <a:cs typeface="Times New Roman" pitchFamily="18" charset="0"/>
          </a:endParaRPr>
        </a:p>
      </dgm:t>
    </dgm:pt>
    <dgm:pt modelId="{981FD35B-60C1-4E0F-9580-7F5200BDCCC8}" type="parTrans" cxnId="{DB81A0AE-DA45-4C20-8760-DBE9B20F8849}">
      <dgm:prSet/>
      <dgm:spPr/>
      <dgm:t>
        <a:bodyPr/>
        <a:lstStyle/>
        <a:p>
          <a:endParaRPr lang="en-IN"/>
        </a:p>
      </dgm:t>
    </dgm:pt>
    <dgm:pt modelId="{6F4EEC2B-06B2-44EC-A859-4C95C3B7D6F9}" type="sibTrans" cxnId="{DB81A0AE-DA45-4C20-8760-DBE9B20F8849}">
      <dgm:prSet/>
      <dgm:spPr/>
      <dgm:t>
        <a:bodyPr/>
        <a:lstStyle/>
        <a:p>
          <a:endParaRPr lang="en-IN"/>
        </a:p>
      </dgm:t>
    </dgm:pt>
    <dgm:pt modelId="{B9FCE183-81E9-470F-BA33-DC9739A32632}">
      <dgm:prSet phldrT="[Text]" custT="1"/>
      <dgm:spPr/>
      <dgm:t>
        <a:bodyPr/>
        <a:lstStyle/>
        <a:p>
          <a:pPr algn="just"/>
          <a:r>
            <a:rPr lang="en-IN" sz="1600" dirty="0" smtClean="0">
              <a:latin typeface="Times New Roman" pitchFamily="18" charset="0"/>
              <a:cs typeface="Times New Roman" pitchFamily="18" charset="0"/>
            </a:rPr>
            <a:t>Photolithography</a:t>
          </a:r>
          <a:endParaRPr lang="en-IN" sz="1600" dirty="0">
            <a:latin typeface="Times New Roman" pitchFamily="18" charset="0"/>
            <a:cs typeface="Times New Roman" pitchFamily="18" charset="0"/>
          </a:endParaRPr>
        </a:p>
      </dgm:t>
    </dgm:pt>
    <dgm:pt modelId="{004EDECD-92CB-416B-9A08-8D6E5A11A39C}" type="parTrans" cxnId="{B1943397-437B-4F41-9A95-D77EA584260A}">
      <dgm:prSet/>
      <dgm:spPr/>
      <dgm:t>
        <a:bodyPr/>
        <a:lstStyle/>
        <a:p>
          <a:endParaRPr lang="en-IN"/>
        </a:p>
      </dgm:t>
    </dgm:pt>
    <dgm:pt modelId="{A90C6E73-168A-4EF5-ACDB-3D36EFAF0064}" type="sibTrans" cxnId="{B1943397-437B-4F41-9A95-D77EA584260A}">
      <dgm:prSet/>
      <dgm:spPr/>
      <dgm:t>
        <a:bodyPr/>
        <a:lstStyle/>
        <a:p>
          <a:endParaRPr lang="en-IN"/>
        </a:p>
      </dgm:t>
    </dgm:pt>
    <dgm:pt modelId="{2395BFD2-23F5-446D-A66A-CAFB6FC616AD}">
      <dgm:prSet phldrT="[Text]" custT="1"/>
      <dgm:spPr/>
      <dgm:t>
        <a:bodyPr/>
        <a:lstStyle/>
        <a:p>
          <a:pPr algn="just"/>
          <a:r>
            <a:rPr lang="en-IN" sz="1600" dirty="0" smtClean="0">
              <a:latin typeface="Times New Roman" pitchFamily="18" charset="0"/>
              <a:cs typeface="Times New Roman" pitchFamily="18" charset="0"/>
            </a:rPr>
            <a:t>Develop &amp; Etch</a:t>
          </a:r>
          <a:endParaRPr lang="en-IN" sz="1600" dirty="0">
            <a:latin typeface="Times New Roman" pitchFamily="18" charset="0"/>
            <a:cs typeface="Times New Roman" pitchFamily="18" charset="0"/>
          </a:endParaRPr>
        </a:p>
      </dgm:t>
    </dgm:pt>
    <dgm:pt modelId="{8B1939EF-EED7-4AEF-AA83-DFF03231A620}" type="parTrans" cxnId="{736F302B-56A5-466C-86C9-90D7D5EAB9E0}">
      <dgm:prSet/>
      <dgm:spPr/>
      <dgm:t>
        <a:bodyPr/>
        <a:lstStyle/>
        <a:p>
          <a:endParaRPr lang="en-IN"/>
        </a:p>
      </dgm:t>
    </dgm:pt>
    <dgm:pt modelId="{A29DC088-1500-4482-A3BC-618DA1460F8B}" type="sibTrans" cxnId="{736F302B-56A5-466C-86C9-90D7D5EAB9E0}">
      <dgm:prSet/>
      <dgm:spPr/>
      <dgm:t>
        <a:bodyPr/>
        <a:lstStyle/>
        <a:p>
          <a:endParaRPr lang="en-IN"/>
        </a:p>
      </dgm:t>
    </dgm:pt>
    <dgm:pt modelId="{34191659-14CC-4B3D-893A-B52B4ECEBEA9}">
      <dgm:prSet phldrT="[Text]" custT="1"/>
      <dgm:spPr/>
      <dgm:t>
        <a:bodyPr/>
        <a:lstStyle/>
        <a:p>
          <a:pPr algn="just"/>
          <a:endParaRPr lang="en-IN" sz="1600" dirty="0">
            <a:latin typeface="Times New Roman" pitchFamily="18" charset="0"/>
            <a:cs typeface="Times New Roman" pitchFamily="18" charset="0"/>
          </a:endParaRPr>
        </a:p>
      </dgm:t>
    </dgm:pt>
    <dgm:pt modelId="{18150134-49DE-47EB-9149-FCCB7CE7FACC}" type="parTrans" cxnId="{FC586F54-19C1-4871-A335-E027AF3E8612}">
      <dgm:prSet/>
      <dgm:spPr/>
      <dgm:t>
        <a:bodyPr/>
        <a:lstStyle/>
        <a:p>
          <a:endParaRPr lang="en-IN"/>
        </a:p>
      </dgm:t>
    </dgm:pt>
    <dgm:pt modelId="{2F811EBE-2C62-4411-8B34-8B33872619F7}" type="sibTrans" cxnId="{FC586F54-19C1-4871-A335-E027AF3E8612}">
      <dgm:prSet/>
      <dgm:spPr/>
      <dgm:t>
        <a:bodyPr/>
        <a:lstStyle/>
        <a:p>
          <a:endParaRPr lang="en-IN"/>
        </a:p>
      </dgm:t>
    </dgm:pt>
    <dgm:pt modelId="{E6ED4467-1EF5-497E-85C1-E6FDA5116A68}">
      <dgm:prSet phldrT="[Text]" custT="1"/>
      <dgm:spPr/>
      <dgm:t>
        <a:bodyPr/>
        <a:lstStyle/>
        <a:p>
          <a:pPr algn="just"/>
          <a:r>
            <a:rPr lang="en-IN" sz="1600" dirty="0" smtClean="0">
              <a:latin typeface="Times New Roman" pitchFamily="18" charset="0"/>
              <a:cs typeface="Times New Roman" pitchFamily="18" charset="0"/>
            </a:rPr>
            <a:t>Spin coating of PMMA</a:t>
          </a:r>
          <a:endParaRPr lang="en-IN" sz="1600" dirty="0">
            <a:latin typeface="Times New Roman" pitchFamily="18" charset="0"/>
            <a:cs typeface="Times New Roman" pitchFamily="18" charset="0"/>
          </a:endParaRPr>
        </a:p>
      </dgm:t>
    </dgm:pt>
    <dgm:pt modelId="{4F907976-33B4-41AF-8998-20FC033BAC27}" type="parTrans" cxnId="{AE84D7A7-6687-407B-B00B-F4838545711C}">
      <dgm:prSet/>
      <dgm:spPr/>
      <dgm:t>
        <a:bodyPr/>
        <a:lstStyle/>
        <a:p>
          <a:endParaRPr lang="en-IN"/>
        </a:p>
      </dgm:t>
    </dgm:pt>
    <dgm:pt modelId="{A7C634BA-D1A8-465B-B6FB-E6DC9BF2D6F2}" type="sibTrans" cxnId="{AE84D7A7-6687-407B-B00B-F4838545711C}">
      <dgm:prSet/>
      <dgm:spPr/>
      <dgm:t>
        <a:bodyPr/>
        <a:lstStyle/>
        <a:p>
          <a:endParaRPr lang="en-IN"/>
        </a:p>
      </dgm:t>
    </dgm:pt>
    <dgm:pt modelId="{D8751424-A4D8-4D75-A533-BCBF9DF5C71C}">
      <dgm:prSet phldrT="[Text]" custT="1"/>
      <dgm:spPr/>
      <dgm:t>
        <a:bodyPr/>
        <a:lstStyle/>
        <a:p>
          <a:r>
            <a:rPr lang="en-IN" sz="1600" dirty="0" smtClean="0">
              <a:latin typeface="Times New Roman" pitchFamily="18" charset="0"/>
              <a:cs typeface="Times New Roman" pitchFamily="18" charset="0"/>
            </a:rPr>
            <a:t>On Front side</a:t>
          </a:r>
          <a:endParaRPr lang="en-IN" sz="1600" dirty="0">
            <a:latin typeface="Times New Roman" pitchFamily="18" charset="0"/>
            <a:cs typeface="Times New Roman" pitchFamily="18" charset="0"/>
          </a:endParaRPr>
        </a:p>
      </dgm:t>
    </dgm:pt>
    <dgm:pt modelId="{F3412813-B0F6-4066-8F8B-8839E7B0637C}" type="parTrans" cxnId="{E472CF29-14AF-4B6C-8D17-CB15946DC06A}">
      <dgm:prSet/>
      <dgm:spPr/>
      <dgm:t>
        <a:bodyPr/>
        <a:lstStyle/>
        <a:p>
          <a:endParaRPr lang="en-IN"/>
        </a:p>
      </dgm:t>
    </dgm:pt>
    <dgm:pt modelId="{0596EDCC-3459-4980-9DC6-3AA4FF65AE4B}" type="sibTrans" cxnId="{E472CF29-14AF-4B6C-8D17-CB15946DC06A}">
      <dgm:prSet/>
      <dgm:spPr/>
      <dgm:t>
        <a:bodyPr/>
        <a:lstStyle/>
        <a:p>
          <a:endParaRPr lang="en-IN"/>
        </a:p>
      </dgm:t>
    </dgm:pt>
    <dgm:pt modelId="{32ECFDF5-6A64-4E08-92A2-E337BAE25413}">
      <dgm:prSet phldrT="[Text]" custT="1"/>
      <dgm:spPr/>
      <dgm:t>
        <a:bodyPr/>
        <a:lstStyle/>
        <a:p>
          <a:r>
            <a:rPr lang="en-IN" sz="1600" dirty="0" smtClean="0">
              <a:latin typeface="Times New Roman" pitchFamily="18" charset="0"/>
              <a:cs typeface="Times New Roman" pitchFamily="18" charset="0"/>
            </a:rPr>
            <a:t>These holes will be etch stop marker for the next etch</a:t>
          </a:r>
          <a:endParaRPr lang="en-IN" sz="1600" dirty="0">
            <a:latin typeface="Times New Roman" pitchFamily="18" charset="0"/>
            <a:cs typeface="Times New Roman" pitchFamily="18" charset="0"/>
          </a:endParaRPr>
        </a:p>
      </dgm:t>
    </dgm:pt>
    <dgm:pt modelId="{C436C1B0-D735-44D1-864F-C349B805948B}" type="parTrans" cxnId="{278A40BA-FA2C-4000-96DA-E8995878C283}">
      <dgm:prSet/>
      <dgm:spPr/>
      <dgm:t>
        <a:bodyPr/>
        <a:lstStyle/>
        <a:p>
          <a:endParaRPr lang="en-IN"/>
        </a:p>
      </dgm:t>
    </dgm:pt>
    <dgm:pt modelId="{6B9D497D-9AEC-427D-835A-77ACD1C70DA9}" type="sibTrans" cxnId="{278A40BA-FA2C-4000-96DA-E8995878C283}">
      <dgm:prSet/>
      <dgm:spPr/>
      <dgm:t>
        <a:bodyPr/>
        <a:lstStyle/>
        <a:p>
          <a:endParaRPr lang="en-IN"/>
        </a:p>
      </dgm:t>
    </dgm:pt>
    <dgm:pt modelId="{9EAB3775-8A64-4C52-8125-3CB99C499D73}" type="pres">
      <dgm:prSet presAssocID="{669747D3-704F-4F14-BA74-A5BF27A08BB4}" presName="linearFlow" presStyleCnt="0">
        <dgm:presLayoutVars>
          <dgm:dir/>
          <dgm:animLvl val="lvl"/>
          <dgm:resizeHandles val="exact"/>
        </dgm:presLayoutVars>
      </dgm:prSet>
      <dgm:spPr/>
      <dgm:t>
        <a:bodyPr/>
        <a:lstStyle/>
        <a:p>
          <a:endParaRPr lang="en-IN"/>
        </a:p>
      </dgm:t>
    </dgm:pt>
    <dgm:pt modelId="{63376226-C8E9-4AFF-AE2A-4C0503D39B90}" type="pres">
      <dgm:prSet presAssocID="{9BCB5A7A-9EA8-463F-8CCB-B554E0934916}" presName="composite" presStyleCnt="0"/>
      <dgm:spPr/>
    </dgm:pt>
    <dgm:pt modelId="{6407B658-6EE7-41CC-A06C-25A06A2F09D3}" type="pres">
      <dgm:prSet presAssocID="{9BCB5A7A-9EA8-463F-8CCB-B554E0934916}" presName="parentText" presStyleLbl="alignNode1" presStyleIdx="0" presStyleCnt="3">
        <dgm:presLayoutVars>
          <dgm:chMax val="1"/>
          <dgm:bulletEnabled val="1"/>
        </dgm:presLayoutVars>
      </dgm:prSet>
      <dgm:spPr/>
      <dgm:t>
        <a:bodyPr/>
        <a:lstStyle/>
        <a:p>
          <a:endParaRPr lang="en-IN"/>
        </a:p>
      </dgm:t>
    </dgm:pt>
    <dgm:pt modelId="{654D1309-E340-471C-8AD8-EE392166B850}" type="pres">
      <dgm:prSet presAssocID="{9BCB5A7A-9EA8-463F-8CCB-B554E0934916}" presName="descendantText" presStyleLbl="alignAcc1" presStyleIdx="0" presStyleCnt="3">
        <dgm:presLayoutVars>
          <dgm:bulletEnabled val="1"/>
        </dgm:presLayoutVars>
      </dgm:prSet>
      <dgm:spPr/>
      <dgm:t>
        <a:bodyPr/>
        <a:lstStyle/>
        <a:p>
          <a:endParaRPr lang="en-IN"/>
        </a:p>
      </dgm:t>
    </dgm:pt>
    <dgm:pt modelId="{BD806AF2-1D1A-4271-A1CE-B2E44EE49985}" type="pres">
      <dgm:prSet presAssocID="{53495844-9A29-4C8B-A897-9B852D58F9A9}" presName="sp" presStyleCnt="0"/>
      <dgm:spPr/>
    </dgm:pt>
    <dgm:pt modelId="{F079F2C1-97AB-49B6-82D3-0DC6EFAAFB0F}" type="pres">
      <dgm:prSet presAssocID="{5C4BB618-CF1B-4B99-9FB5-09D692CF367F}" presName="composite" presStyleCnt="0"/>
      <dgm:spPr/>
    </dgm:pt>
    <dgm:pt modelId="{CF686FA7-F4F7-4FF3-9155-FD93D47BE74B}" type="pres">
      <dgm:prSet presAssocID="{5C4BB618-CF1B-4B99-9FB5-09D692CF367F}" presName="parentText" presStyleLbl="alignNode1" presStyleIdx="1" presStyleCnt="3">
        <dgm:presLayoutVars>
          <dgm:chMax val="1"/>
          <dgm:bulletEnabled val="1"/>
        </dgm:presLayoutVars>
      </dgm:prSet>
      <dgm:spPr/>
      <dgm:t>
        <a:bodyPr/>
        <a:lstStyle/>
        <a:p>
          <a:endParaRPr lang="en-IN"/>
        </a:p>
      </dgm:t>
    </dgm:pt>
    <dgm:pt modelId="{CA3A6C11-A12E-483B-B1D1-ABB2FC19F440}" type="pres">
      <dgm:prSet presAssocID="{5C4BB618-CF1B-4B99-9FB5-09D692CF367F}" presName="descendantText" presStyleLbl="alignAcc1" presStyleIdx="1" presStyleCnt="3">
        <dgm:presLayoutVars>
          <dgm:bulletEnabled val="1"/>
        </dgm:presLayoutVars>
      </dgm:prSet>
      <dgm:spPr/>
      <dgm:t>
        <a:bodyPr/>
        <a:lstStyle/>
        <a:p>
          <a:endParaRPr lang="en-IN"/>
        </a:p>
      </dgm:t>
    </dgm:pt>
    <dgm:pt modelId="{A7529613-EF9B-41A5-8499-72F532D319E5}" type="pres">
      <dgm:prSet presAssocID="{5F7F250A-8A40-43C0-B6DB-E1C592443EC3}" presName="sp" presStyleCnt="0"/>
      <dgm:spPr/>
    </dgm:pt>
    <dgm:pt modelId="{AEC7476C-6D13-4155-92FA-9B7565F724D5}" type="pres">
      <dgm:prSet presAssocID="{7B5C606F-6213-4285-855C-A1E20A49B6A9}" presName="composite" presStyleCnt="0"/>
      <dgm:spPr/>
    </dgm:pt>
    <dgm:pt modelId="{6D481947-D903-41CE-95AD-6E4C1981C3BD}" type="pres">
      <dgm:prSet presAssocID="{7B5C606F-6213-4285-855C-A1E20A49B6A9}" presName="parentText" presStyleLbl="alignNode1" presStyleIdx="2" presStyleCnt="3">
        <dgm:presLayoutVars>
          <dgm:chMax val="1"/>
          <dgm:bulletEnabled val="1"/>
        </dgm:presLayoutVars>
      </dgm:prSet>
      <dgm:spPr/>
      <dgm:t>
        <a:bodyPr/>
        <a:lstStyle/>
        <a:p>
          <a:endParaRPr lang="en-IN"/>
        </a:p>
      </dgm:t>
    </dgm:pt>
    <dgm:pt modelId="{EAD604B4-0E4B-43EE-98C5-9768C1AEFBEF}" type="pres">
      <dgm:prSet presAssocID="{7B5C606F-6213-4285-855C-A1E20A49B6A9}" presName="descendantText" presStyleLbl="alignAcc1" presStyleIdx="2" presStyleCnt="3">
        <dgm:presLayoutVars>
          <dgm:bulletEnabled val="1"/>
        </dgm:presLayoutVars>
      </dgm:prSet>
      <dgm:spPr/>
      <dgm:t>
        <a:bodyPr/>
        <a:lstStyle/>
        <a:p>
          <a:endParaRPr lang="en-IN"/>
        </a:p>
      </dgm:t>
    </dgm:pt>
  </dgm:ptLst>
  <dgm:cxnLst>
    <dgm:cxn modelId="{F468462B-C977-4C75-8A79-80C18FD01B38}" srcId="{5C4BB618-CF1B-4B99-9FB5-09D692CF367F}" destId="{E2155DAB-8D34-419D-A793-BFC049CDBAE6}" srcOrd="0" destOrd="0" parTransId="{5DA2FC33-FF56-4C4F-A659-273A39DCCF62}" sibTransId="{5846774E-A636-4B74-9E1B-0F19E5D71ADE}"/>
    <dgm:cxn modelId="{EB1B87C3-BDAE-4FF4-968A-7EA4981EBC55}" type="presOf" srcId="{32ECFDF5-6A64-4E08-92A2-E337BAE25413}" destId="{654D1309-E340-471C-8AD8-EE392166B850}" srcOrd="0" destOrd="2" presId="urn:microsoft.com/office/officeart/2005/8/layout/chevron2"/>
    <dgm:cxn modelId="{3E1CA3F1-58A2-48CE-BE9E-704E90011B5B}" type="presOf" srcId="{D8751424-A4D8-4D75-A533-BCBF9DF5C71C}" destId="{654D1309-E340-471C-8AD8-EE392166B850}" srcOrd="0" destOrd="1" presId="urn:microsoft.com/office/officeart/2005/8/layout/chevron2"/>
    <dgm:cxn modelId="{FC586F54-19C1-4871-A335-E027AF3E8612}" srcId="{7B5C606F-6213-4285-855C-A1E20A49B6A9}" destId="{34191659-14CC-4B3D-893A-B52B4ECEBEA9}" srcOrd="0" destOrd="0" parTransId="{18150134-49DE-47EB-9149-FCCB7CE7FACC}" sibTransId="{2F811EBE-2C62-4411-8B34-8B33872619F7}"/>
    <dgm:cxn modelId="{C2B03FF7-AA66-4931-A756-945A733D2728}" srcId="{669747D3-704F-4F14-BA74-A5BF27A08BB4}" destId="{7B5C606F-6213-4285-855C-A1E20A49B6A9}" srcOrd="2" destOrd="0" parTransId="{CFA13BBA-424A-49D5-AD65-2946D6F83F64}" sibTransId="{68CE5975-F200-46BE-A458-A000CB6CA8BC}"/>
    <dgm:cxn modelId="{68A7B795-70B6-48FD-BEE3-031939CD2C82}" type="presOf" srcId="{E6ED4467-1EF5-497E-85C1-E6FDA5116A68}" destId="{EAD604B4-0E4B-43EE-98C5-9768C1AEFBEF}" srcOrd="0" destOrd="1" presId="urn:microsoft.com/office/officeart/2005/8/layout/chevron2"/>
    <dgm:cxn modelId="{F8725C80-1F43-4AC9-9A9D-213F9212ED46}" type="presOf" srcId="{B9FCE183-81E9-470F-BA33-DC9739A32632}" destId="{EAD604B4-0E4B-43EE-98C5-9768C1AEFBEF}" srcOrd="0" destOrd="3" presId="urn:microsoft.com/office/officeart/2005/8/layout/chevron2"/>
    <dgm:cxn modelId="{3C7940DC-5CF7-46BD-8879-D69776625978}" type="presOf" srcId="{07B87493-7964-474D-9BAF-DA14CA035CB8}" destId="{EAD604B4-0E4B-43EE-98C5-9768C1AEFBEF}" srcOrd="0" destOrd="2" presId="urn:microsoft.com/office/officeart/2005/8/layout/chevron2"/>
    <dgm:cxn modelId="{5BF13D1B-1E60-427F-99FB-729CDA31B444}" srcId="{9BCB5A7A-9EA8-463F-8CCB-B554E0934916}" destId="{74F47715-11A1-4CE2-A9CA-CC6775013DAB}" srcOrd="0" destOrd="0" parTransId="{0DBF7AE5-59B0-4122-A796-0FCE210347CE}" sibTransId="{A13D638F-9332-462D-83CF-459B80ADFECB}"/>
    <dgm:cxn modelId="{1054897C-F9A5-4542-B5B3-77F0A4FBDC7E}" type="presOf" srcId="{34191659-14CC-4B3D-893A-B52B4ECEBEA9}" destId="{EAD604B4-0E4B-43EE-98C5-9768C1AEFBEF}" srcOrd="0" destOrd="0" presId="urn:microsoft.com/office/officeart/2005/8/layout/chevron2"/>
    <dgm:cxn modelId="{821FF04F-5555-4C7E-ABBE-F8046607209C}" type="presOf" srcId="{74F47715-11A1-4CE2-A9CA-CC6775013DAB}" destId="{654D1309-E340-471C-8AD8-EE392166B850}" srcOrd="0" destOrd="0" presId="urn:microsoft.com/office/officeart/2005/8/layout/chevron2"/>
    <dgm:cxn modelId="{3C1B51A5-29C9-4A75-B901-908921B76528}" srcId="{7B5C606F-6213-4285-855C-A1E20A49B6A9}" destId="{2A67CC14-DB91-45A1-9689-533CEEE9F1F7}" srcOrd="5" destOrd="0" parTransId="{A1ADF54C-B29C-4A18-AAE1-ED4A7AFEC902}" sibTransId="{BEB13EA8-251C-4A37-B117-DB91BC1D8331}"/>
    <dgm:cxn modelId="{C80FD4DC-502D-48D3-8332-BFEF287F8C59}" type="presOf" srcId="{9BCB5A7A-9EA8-463F-8CCB-B554E0934916}" destId="{6407B658-6EE7-41CC-A06C-25A06A2F09D3}" srcOrd="0" destOrd="0" presId="urn:microsoft.com/office/officeart/2005/8/layout/chevron2"/>
    <dgm:cxn modelId="{448C1482-C9C8-4A3C-8910-4C1BA648A636}" type="presOf" srcId="{E2155DAB-8D34-419D-A793-BFC049CDBAE6}" destId="{CA3A6C11-A12E-483B-B1D1-ABB2FC19F440}" srcOrd="0" destOrd="0" presId="urn:microsoft.com/office/officeart/2005/8/layout/chevron2"/>
    <dgm:cxn modelId="{E472CF29-14AF-4B6C-8D17-CB15946DC06A}" srcId="{9BCB5A7A-9EA8-463F-8CCB-B554E0934916}" destId="{D8751424-A4D8-4D75-A533-BCBF9DF5C71C}" srcOrd="1" destOrd="0" parTransId="{F3412813-B0F6-4066-8F8B-8839E7B0637C}" sibTransId="{0596EDCC-3459-4980-9DC6-3AA4FF65AE4B}"/>
    <dgm:cxn modelId="{5FBA26F7-25A6-42F3-9F93-22B159AE2296}" type="presOf" srcId="{669747D3-704F-4F14-BA74-A5BF27A08BB4}" destId="{9EAB3775-8A64-4C52-8125-3CB99C499D73}" srcOrd="0" destOrd="0" presId="urn:microsoft.com/office/officeart/2005/8/layout/chevron2"/>
    <dgm:cxn modelId="{736F302B-56A5-466C-86C9-90D7D5EAB9E0}" srcId="{7B5C606F-6213-4285-855C-A1E20A49B6A9}" destId="{2395BFD2-23F5-446D-A66A-CAFB6FC616AD}" srcOrd="4" destOrd="0" parTransId="{8B1939EF-EED7-4AEF-AA83-DFF03231A620}" sibTransId="{A29DC088-1500-4482-A3BC-618DA1460F8B}"/>
    <dgm:cxn modelId="{7AD419FC-6E2D-4C4D-923A-A4BBCE180DC8}" srcId="{669747D3-704F-4F14-BA74-A5BF27A08BB4}" destId="{5C4BB618-CF1B-4B99-9FB5-09D692CF367F}" srcOrd="1" destOrd="0" parTransId="{3B1B1A86-2351-41E9-B13D-E7EF55F906D4}" sibTransId="{5F7F250A-8A40-43C0-B6DB-E1C592443EC3}"/>
    <dgm:cxn modelId="{1CE1048B-3C58-4E0A-8D07-E9CB9DCD21ED}" type="presOf" srcId="{5C4BB618-CF1B-4B99-9FB5-09D692CF367F}" destId="{CF686FA7-F4F7-4FF3-9155-FD93D47BE74B}" srcOrd="0" destOrd="0" presId="urn:microsoft.com/office/officeart/2005/8/layout/chevron2"/>
    <dgm:cxn modelId="{8C9ED603-C439-4CF8-AF55-95563A947A8B}" srcId="{669747D3-704F-4F14-BA74-A5BF27A08BB4}" destId="{9BCB5A7A-9EA8-463F-8CCB-B554E0934916}" srcOrd="0" destOrd="0" parTransId="{FA8911EB-D5A7-4E29-9AB9-A1A8184B7E85}" sibTransId="{53495844-9A29-4C8B-A897-9B852D58F9A9}"/>
    <dgm:cxn modelId="{AE84D7A7-6687-407B-B00B-F4838545711C}" srcId="{7B5C606F-6213-4285-855C-A1E20A49B6A9}" destId="{E6ED4467-1EF5-497E-85C1-E6FDA5116A68}" srcOrd="1" destOrd="0" parTransId="{4F907976-33B4-41AF-8998-20FC033BAC27}" sibTransId="{A7C634BA-D1A8-465B-B6FB-E6DC9BF2D6F2}"/>
    <dgm:cxn modelId="{DB81A0AE-DA45-4C20-8760-DBE9B20F8849}" srcId="{7B5C606F-6213-4285-855C-A1E20A49B6A9}" destId="{07B87493-7964-474D-9BAF-DA14CA035CB8}" srcOrd="2" destOrd="0" parTransId="{981FD35B-60C1-4E0F-9580-7F5200BDCCC8}" sibTransId="{6F4EEC2B-06B2-44EC-A859-4C95C3B7D6F9}"/>
    <dgm:cxn modelId="{1CC90F5A-294D-41D7-B9C8-1C679777AB65}" type="presOf" srcId="{7B5C606F-6213-4285-855C-A1E20A49B6A9}" destId="{6D481947-D903-41CE-95AD-6E4C1981C3BD}" srcOrd="0" destOrd="0" presId="urn:microsoft.com/office/officeart/2005/8/layout/chevron2"/>
    <dgm:cxn modelId="{278A40BA-FA2C-4000-96DA-E8995878C283}" srcId="{9BCB5A7A-9EA8-463F-8CCB-B554E0934916}" destId="{32ECFDF5-6A64-4E08-92A2-E337BAE25413}" srcOrd="2" destOrd="0" parTransId="{C436C1B0-D735-44D1-864F-C349B805948B}" sibTransId="{6B9D497D-9AEC-427D-835A-77ACD1C70DA9}"/>
    <dgm:cxn modelId="{B1943397-437B-4F41-9A95-D77EA584260A}" srcId="{7B5C606F-6213-4285-855C-A1E20A49B6A9}" destId="{B9FCE183-81E9-470F-BA33-DC9739A32632}" srcOrd="3" destOrd="0" parTransId="{004EDECD-92CB-416B-9A08-8D6E5A11A39C}" sibTransId="{A90C6E73-168A-4EF5-ACDB-3D36EFAF0064}"/>
    <dgm:cxn modelId="{441E348C-CFAB-4134-AE1E-2DA539071798}" type="presOf" srcId="{2395BFD2-23F5-446D-A66A-CAFB6FC616AD}" destId="{EAD604B4-0E4B-43EE-98C5-9768C1AEFBEF}" srcOrd="0" destOrd="4" presId="urn:microsoft.com/office/officeart/2005/8/layout/chevron2"/>
    <dgm:cxn modelId="{A0312D62-4110-4F2D-90AF-5581C6EF9915}" type="presOf" srcId="{2A67CC14-DB91-45A1-9689-533CEEE9F1F7}" destId="{EAD604B4-0E4B-43EE-98C5-9768C1AEFBEF}" srcOrd="0" destOrd="5" presId="urn:microsoft.com/office/officeart/2005/8/layout/chevron2"/>
    <dgm:cxn modelId="{C3CE9FDE-3432-4380-9B7C-CC629BD76B70}" type="presParOf" srcId="{9EAB3775-8A64-4C52-8125-3CB99C499D73}" destId="{63376226-C8E9-4AFF-AE2A-4C0503D39B90}" srcOrd="0" destOrd="0" presId="urn:microsoft.com/office/officeart/2005/8/layout/chevron2"/>
    <dgm:cxn modelId="{90961508-4CCC-44C1-B91C-6357C2C4EFB0}" type="presParOf" srcId="{63376226-C8E9-4AFF-AE2A-4C0503D39B90}" destId="{6407B658-6EE7-41CC-A06C-25A06A2F09D3}" srcOrd="0" destOrd="0" presId="urn:microsoft.com/office/officeart/2005/8/layout/chevron2"/>
    <dgm:cxn modelId="{ABBBD1A7-131C-4DD6-A58F-24FE56B39976}" type="presParOf" srcId="{63376226-C8E9-4AFF-AE2A-4C0503D39B90}" destId="{654D1309-E340-471C-8AD8-EE392166B850}" srcOrd="1" destOrd="0" presId="urn:microsoft.com/office/officeart/2005/8/layout/chevron2"/>
    <dgm:cxn modelId="{6C5668B1-A898-49F4-9559-9604F5DE4ADF}" type="presParOf" srcId="{9EAB3775-8A64-4C52-8125-3CB99C499D73}" destId="{BD806AF2-1D1A-4271-A1CE-B2E44EE49985}" srcOrd="1" destOrd="0" presId="urn:microsoft.com/office/officeart/2005/8/layout/chevron2"/>
    <dgm:cxn modelId="{2B54F49E-060F-4BB7-B1B8-F433FC6A1918}" type="presParOf" srcId="{9EAB3775-8A64-4C52-8125-3CB99C499D73}" destId="{F079F2C1-97AB-49B6-82D3-0DC6EFAAFB0F}" srcOrd="2" destOrd="0" presId="urn:microsoft.com/office/officeart/2005/8/layout/chevron2"/>
    <dgm:cxn modelId="{760C1DD3-5800-45B1-878B-CB6CD259EA46}" type="presParOf" srcId="{F079F2C1-97AB-49B6-82D3-0DC6EFAAFB0F}" destId="{CF686FA7-F4F7-4FF3-9155-FD93D47BE74B}" srcOrd="0" destOrd="0" presId="urn:microsoft.com/office/officeart/2005/8/layout/chevron2"/>
    <dgm:cxn modelId="{82AFEAAF-30AE-4402-8EF3-CE3E24D60783}" type="presParOf" srcId="{F079F2C1-97AB-49B6-82D3-0DC6EFAAFB0F}" destId="{CA3A6C11-A12E-483B-B1D1-ABB2FC19F440}" srcOrd="1" destOrd="0" presId="urn:microsoft.com/office/officeart/2005/8/layout/chevron2"/>
    <dgm:cxn modelId="{91CA9158-C95A-4AC5-AC40-14E6A43B8167}" type="presParOf" srcId="{9EAB3775-8A64-4C52-8125-3CB99C499D73}" destId="{A7529613-EF9B-41A5-8499-72F532D319E5}" srcOrd="3" destOrd="0" presId="urn:microsoft.com/office/officeart/2005/8/layout/chevron2"/>
    <dgm:cxn modelId="{D4F24244-E568-49B6-8545-5B2263420507}" type="presParOf" srcId="{9EAB3775-8A64-4C52-8125-3CB99C499D73}" destId="{AEC7476C-6D13-4155-92FA-9B7565F724D5}" srcOrd="4" destOrd="0" presId="urn:microsoft.com/office/officeart/2005/8/layout/chevron2"/>
    <dgm:cxn modelId="{818EC98E-BA53-4E37-AEAB-865693CCEE94}" type="presParOf" srcId="{AEC7476C-6D13-4155-92FA-9B7565F724D5}" destId="{6D481947-D903-41CE-95AD-6E4C1981C3BD}" srcOrd="0" destOrd="0" presId="urn:microsoft.com/office/officeart/2005/8/layout/chevron2"/>
    <dgm:cxn modelId="{E1245A09-7582-41DB-8363-732C898E8DF5}" type="presParOf" srcId="{AEC7476C-6D13-4155-92FA-9B7565F724D5}" destId="{EAD604B4-0E4B-43EE-98C5-9768C1AEFB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9747D3-704F-4F14-BA74-A5BF27A08BB4}" type="doc">
      <dgm:prSet loTypeId="urn:microsoft.com/office/officeart/2005/8/layout/chevron2" loCatId="process" qsTypeId="urn:microsoft.com/office/officeart/2005/8/quickstyle/simple3" qsCatId="simple" csTypeId="urn:microsoft.com/office/officeart/2005/8/colors/colorful2" csCatId="colorful" phldr="1"/>
      <dgm:spPr/>
      <dgm:t>
        <a:bodyPr/>
        <a:lstStyle/>
        <a:p>
          <a:endParaRPr lang="en-IN"/>
        </a:p>
      </dgm:t>
    </dgm:pt>
    <dgm:pt modelId="{9BCB5A7A-9EA8-463F-8CCB-B554E0934916}">
      <dgm:prSet phldrT="[Text]" custT="1"/>
      <dgm:spPr/>
      <dgm:t>
        <a:bodyPr/>
        <a:lstStyle/>
        <a:p>
          <a:r>
            <a:rPr lang="en-IN" sz="1600" dirty="0" smtClean="0">
              <a:latin typeface="Times New Roman" pitchFamily="18" charset="0"/>
              <a:cs typeface="Times New Roman" pitchFamily="18" charset="0"/>
            </a:rPr>
            <a:t>Anisotropic Etching II</a:t>
          </a:r>
          <a:endParaRPr lang="en-IN" sz="1600" dirty="0">
            <a:latin typeface="Times New Roman" pitchFamily="18" charset="0"/>
            <a:cs typeface="Times New Roman" pitchFamily="18" charset="0"/>
          </a:endParaRPr>
        </a:p>
      </dgm:t>
    </dgm:pt>
    <dgm:pt modelId="{FA8911EB-D5A7-4E29-9AB9-A1A8184B7E85}" type="parTrans" cxnId="{8C9ED603-C439-4CF8-AF55-95563A947A8B}">
      <dgm:prSet/>
      <dgm:spPr/>
      <dgm:t>
        <a:bodyPr/>
        <a:lstStyle/>
        <a:p>
          <a:endParaRPr lang="en-IN" sz="1600">
            <a:latin typeface="Times New Roman" pitchFamily="18" charset="0"/>
            <a:cs typeface="Times New Roman" pitchFamily="18" charset="0"/>
          </a:endParaRPr>
        </a:p>
      </dgm:t>
    </dgm:pt>
    <dgm:pt modelId="{53495844-9A29-4C8B-A897-9B852D58F9A9}" type="sibTrans" cxnId="{8C9ED603-C439-4CF8-AF55-95563A947A8B}">
      <dgm:prSet/>
      <dgm:spPr/>
      <dgm:t>
        <a:bodyPr/>
        <a:lstStyle/>
        <a:p>
          <a:endParaRPr lang="en-IN" sz="1600">
            <a:latin typeface="Times New Roman" pitchFamily="18" charset="0"/>
            <a:cs typeface="Times New Roman" pitchFamily="18" charset="0"/>
          </a:endParaRPr>
        </a:p>
      </dgm:t>
    </dgm:pt>
    <dgm:pt modelId="{74F47715-11A1-4CE2-A9CA-CC6775013DAB}">
      <dgm:prSet phldrT="[Text]" custT="1"/>
      <dgm:spPr/>
      <dgm:t>
        <a:bodyPr/>
        <a:lstStyle/>
        <a:p>
          <a:r>
            <a:rPr lang="en-IN" sz="1600" dirty="0" smtClean="0">
              <a:latin typeface="Times New Roman" pitchFamily="18" charset="0"/>
              <a:cs typeface="Times New Roman" pitchFamily="18" charset="0"/>
            </a:rPr>
            <a:t>DRIE (2-3 µm/min), higher selectivity</a:t>
          </a:r>
          <a:endParaRPr lang="en-IN" sz="1600" dirty="0">
            <a:latin typeface="Times New Roman" pitchFamily="18" charset="0"/>
            <a:cs typeface="Times New Roman" pitchFamily="18" charset="0"/>
          </a:endParaRPr>
        </a:p>
      </dgm:t>
    </dgm:pt>
    <dgm:pt modelId="{0DBF7AE5-59B0-4122-A796-0FCE210347CE}" type="parTrans" cxnId="{5BF13D1B-1E60-427F-99FB-729CDA31B444}">
      <dgm:prSet/>
      <dgm:spPr/>
      <dgm:t>
        <a:bodyPr/>
        <a:lstStyle/>
        <a:p>
          <a:endParaRPr lang="en-IN" sz="1600">
            <a:latin typeface="Times New Roman" pitchFamily="18" charset="0"/>
            <a:cs typeface="Times New Roman" pitchFamily="18" charset="0"/>
          </a:endParaRPr>
        </a:p>
      </dgm:t>
    </dgm:pt>
    <dgm:pt modelId="{A13D638F-9332-462D-83CF-459B80ADFECB}" type="sibTrans" cxnId="{5BF13D1B-1E60-427F-99FB-729CDA31B444}">
      <dgm:prSet/>
      <dgm:spPr/>
      <dgm:t>
        <a:bodyPr/>
        <a:lstStyle/>
        <a:p>
          <a:endParaRPr lang="en-IN" sz="1600">
            <a:latin typeface="Times New Roman" pitchFamily="18" charset="0"/>
            <a:cs typeface="Times New Roman" pitchFamily="18" charset="0"/>
          </a:endParaRPr>
        </a:p>
      </dgm:t>
    </dgm:pt>
    <dgm:pt modelId="{5C4BB618-CF1B-4B99-9FB5-09D692CF367F}">
      <dgm:prSet phldrT="[Text]" custT="1"/>
      <dgm:spPr/>
      <dgm:t>
        <a:bodyPr/>
        <a:lstStyle/>
        <a:p>
          <a:r>
            <a:rPr lang="en-IN" sz="1600" dirty="0" smtClean="0">
              <a:latin typeface="Times New Roman" pitchFamily="18" charset="0"/>
              <a:cs typeface="Times New Roman" pitchFamily="18" charset="0"/>
            </a:rPr>
            <a:t>Wet Etching I</a:t>
          </a:r>
          <a:endParaRPr lang="en-IN" sz="1600" dirty="0">
            <a:latin typeface="Times New Roman" pitchFamily="18" charset="0"/>
            <a:cs typeface="Times New Roman" pitchFamily="18" charset="0"/>
          </a:endParaRPr>
        </a:p>
      </dgm:t>
    </dgm:pt>
    <dgm:pt modelId="{3B1B1A86-2351-41E9-B13D-E7EF55F906D4}" type="parTrans" cxnId="{7AD419FC-6E2D-4C4D-923A-A4BBCE180DC8}">
      <dgm:prSet/>
      <dgm:spPr/>
      <dgm:t>
        <a:bodyPr/>
        <a:lstStyle/>
        <a:p>
          <a:endParaRPr lang="en-IN" sz="1600">
            <a:latin typeface="Times New Roman" pitchFamily="18" charset="0"/>
            <a:cs typeface="Times New Roman" pitchFamily="18" charset="0"/>
          </a:endParaRPr>
        </a:p>
      </dgm:t>
    </dgm:pt>
    <dgm:pt modelId="{5F7F250A-8A40-43C0-B6DB-E1C592443EC3}" type="sibTrans" cxnId="{7AD419FC-6E2D-4C4D-923A-A4BBCE180DC8}">
      <dgm:prSet/>
      <dgm:spPr/>
      <dgm:t>
        <a:bodyPr/>
        <a:lstStyle/>
        <a:p>
          <a:endParaRPr lang="en-IN" sz="1600">
            <a:latin typeface="Times New Roman" pitchFamily="18" charset="0"/>
            <a:cs typeface="Times New Roman" pitchFamily="18" charset="0"/>
          </a:endParaRPr>
        </a:p>
      </dgm:t>
    </dgm:pt>
    <dgm:pt modelId="{D8751424-A4D8-4D75-A533-BCBF9DF5C71C}">
      <dgm:prSet phldrT="[Text]" custT="1"/>
      <dgm:spPr/>
      <dgm:t>
        <a:bodyPr/>
        <a:lstStyle/>
        <a:p>
          <a:r>
            <a:rPr lang="en-IN" sz="1600" dirty="0" smtClean="0">
              <a:latin typeface="Times New Roman" pitchFamily="18" charset="0"/>
              <a:cs typeface="Times New Roman" pitchFamily="18" charset="0"/>
            </a:rPr>
            <a:t>On Back </a:t>
          </a:r>
          <a:r>
            <a:rPr lang="en-IN" sz="1600" dirty="0" smtClean="0">
              <a:latin typeface="Times New Roman" pitchFamily="18" charset="0"/>
              <a:cs typeface="Times New Roman" pitchFamily="18" charset="0"/>
            </a:rPr>
            <a:t>side; </a:t>
          </a:r>
          <a:r>
            <a:rPr lang="en-IN" sz="1600" dirty="0" smtClean="0">
              <a:latin typeface="Times New Roman" pitchFamily="18" charset="0"/>
              <a:cs typeface="Times New Roman" pitchFamily="18" charset="0"/>
            </a:rPr>
            <a:t>till marker level is reached</a:t>
          </a:r>
          <a:endParaRPr lang="en-IN" sz="1600" dirty="0">
            <a:latin typeface="Times New Roman" pitchFamily="18" charset="0"/>
            <a:cs typeface="Times New Roman" pitchFamily="18" charset="0"/>
          </a:endParaRPr>
        </a:p>
      </dgm:t>
    </dgm:pt>
    <dgm:pt modelId="{F3412813-B0F6-4066-8F8B-8839E7B0637C}" type="parTrans" cxnId="{E472CF29-14AF-4B6C-8D17-CB15946DC06A}">
      <dgm:prSet/>
      <dgm:spPr/>
      <dgm:t>
        <a:bodyPr/>
        <a:lstStyle/>
        <a:p>
          <a:endParaRPr lang="en-IN"/>
        </a:p>
      </dgm:t>
    </dgm:pt>
    <dgm:pt modelId="{0596EDCC-3459-4980-9DC6-3AA4FF65AE4B}" type="sibTrans" cxnId="{E472CF29-14AF-4B6C-8D17-CB15946DC06A}">
      <dgm:prSet/>
      <dgm:spPr/>
      <dgm:t>
        <a:bodyPr/>
        <a:lstStyle/>
        <a:p>
          <a:endParaRPr lang="en-IN"/>
        </a:p>
      </dgm:t>
    </dgm:pt>
    <dgm:pt modelId="{32ECFDF5-6A64-4E08-92A2-E337BAE25413}">
      <dgm:prSet phldrT="[Text]" custT="1"/>
      <dgm:spPr/>
      <dgm:t>
        <a:bodyPr/>
        <a:lstStyle/>
        <a:p>
          <a:r>
            <a:rPr lang="en-IN" sz="1600" dirty="0" smtClean="0">
              <a:latin typeface="Times New Roman" pitchFamily="18" charset="0"/>
              <a:cs typeface="Times New Roman" pitchFamily="18" charset="0"/>
            </a:rPr>
            <a:t>Formation of Micro-channels</a:t>
          </a:r>
          <a:endParaRPr lang="en-IN" sz="1600" dirty="0">
            <a:latin typeface="Times New Roman" pitchFamily="18" charset="0"/>
            <a:cs typeface="Times New Roman" pitchFamily="18" charset="0"/>
          </a:endParaRPr>
        </a:p>
      </dgm:t>
    </dgm:pt>
    <dgm:pt modelId="{C436C1B0-D735-44D1-864F-C349B805948B}" type="parTrans" cxnId="{278A40BA-FA2C-4000-96DA-E8995878C283}">
      <dgm:prSet/>
      <dgm:spPr/>
      <dgm:t>
        <a:bodyPr/>
        <a:lstStyle/>
        <a:p>
          <a:endParaRPr lang="en-IN"/>
        </a:p>
      </dgm:t>
    </dgm:pt>
    <dgm:pt modelId="{6B9D497D-9AEC-427D-835A-77ACD1C70DA9}" type="sibTrans" cxnId="{278A40BA-FA2C-4000-96DA-E8995878C283}">
      <dgm:prSet/>
      <dgm:spPr/>
      <dgm:t>
        <a:bodyPr/>
        <a:lstStyle/>
        <a:p>
          <a:endParaRPr lang="en-IN"/>
        </a:p>
      </dgm:t>
    </dgm:pt>
    <dgm:pt modelId="{A6C3ECBD-361C-4ED2-BD66-66783471D122}">
      <dgm:prSet phldrT="[Text]" custT="1"/>
      <dgm:spPr/>
      <dgm:t>
        <a:bodyPr/>
        <a:lstStyle/>
        <a:p>
          <a:r>
            <a:rPr lang="en-IN" sz="1600" dirty="0" smtClean="0">
              <a:latin typeface="Times New Roman" pitchFamily="18" charset="0"/>
              <a:cs typeface="Times New Roman" pitchFamily="18" charset="0"/>
            </a:rPr>
            <a:t>HF (fast), BOE (slow)</a:t>
          </a:r>
          <a:endParaRPr lang="en-IN" sz="1600" baseline="-25000" dirty="0">
            <a:latin typeface="Times New Roman" pitchFamily="18" charset="0"/>
            <a:cs typeface="Times New Roman" pitchFamily="18" charset="0"/>
          </a:endParaRPr>
        </a:p>
      </dgm:t>
    </dgm:pt>
    <dgm:pt modelId="{8B038168-5F2F-4049-A93E-B43DA31150D4}" type="parTrans" cxnId="{011ED518-D66F-4586-887F-1721BD2CCF0F}">
      <dgm:prSet/>
      <dgm:spPr/>
      <dgm:t>
        <a:bodyPr/>
        <a:lstStyle/>
        <a:p>
          <a:endParaRPr lang="en-IN"/>
        </a:p>
      </dgm:t>
    </dgm:pt>
    <dgm:pt modelId="{1E5BB082-5FDE-4D7F-8D8D-D27078888D25}" type="sibTrans" cxnId="{011ED518-D66F-4586-887F-1721BD2CCF0F}">
      <dgm:prSet/>
      <dgm:spPr/>
      <dgm:t>
        <a:bodyPr/>
        <a:lstStyle/>
        <a:p>
          <a:endParaRPr lang="en-IN"/>
        </a:p>
      </dgm:t>
    </dgm:pt>
    <dgm:pt modelId="{C21AC506-57F5-4B95-BF84-21A7A5732944}">
      <dgm:prSet phldrT="[Text]" custT="1"/>
      <dgm:spPr/>
      <dgm:t>
        <a:bodyPr/>
        <a:lstStyle/>
        <a:p>
          <a:r>
            <a:rPr lang="en-IN" sz="1600" dirty="0" smtClean="0">
              <a:latin typeface="Times New Roman" pitchFamily="18" charset="0"/>
              <a:cs typeface="Times New Roman" pitchFamily="18" charset="0"/>
            </a:rPr>
            <a:t>Removal of SiO</a:t>
          </a:r>
          <a:r>
            <a:rPr lang="en-IN" sz="1600" baseline="-25000" dirty="0" smtClean="0">
              <a:latin typeface="Times New Roman" pitchFamily="18" charset="0"/>
              <a:cs typeface="Times New Roman" pitchFamily="18" charset="0"/>
            </a:rPr>
            <a:t>2</a:t>
          </a:r>
          <a:endParaRPr lang="en-IN" sz="1600" baseline="-25000" dirty="0">
            <a:latin typeface="Times New Roman" pitchFamily="18" charset="0"/>
            <a:cs typeface="Times New Roman" pitchFamily="18" charset="0"/>
          </a:endParaRPr>
        </a:p>
      </dgm:t>
    </dgm:pt>
    <dgm:pt modelId="{106BF86E-959B-4150-B29F-2ED573510F64}" type="parTrans" cxnId="{5A4E9205-B8AF-4FCB-AF44-B0601108B564}">
      <dgm:prSet/>
      <dgm:spPr/>
      <dgm:t>
        <a:bodyPr/>
        <a:lstStyle/>
        <a:p>
          <a:endParaRPr lang="en-IN"/>
        </a:p>
      </dgm:t>
    </dgm:pt>
    <dgm:pt modelId="{A4CE03F5-29B0-4543-8FF7-5297E259A1A3}" type="sibTrans" cxnId="{5A4E9205-B8AF-4FCB-AF44-B0601108B564}">
      <dgm:prSet/>
      <dgm:spPr/>
      <dgm:t>
        <a:bodyPr/>
        <a:lstStyle/>
        <a:p>
          <a:endParaRPr lang="en-IN"/>
        </a:p>
      </dgm:t>
    </dgm:pt>
    <dgm:pt modelId="{9EAB3775-8A64-4C52-8125-3CB99C499D73}" type="pres">
      <dgm:prSet presAssocID="{669747D3-704F-4F14-BA74-A5BF27A08BB4}" presName="linearFlow" presStyleCnt="0">
        <dgm:presLayoutVars>
          <dgm:dir/>
          <dgm:animLvl val="lvl"/>
          <dgm:resizeHandles val="exact"/>
        </dgm:presLayoutVars>
      </dgm:prSet>
      <dgm:spPr/>
      <dgm:t>
        <a:bodyPr/>
        <a:lstStyle/>
        <a:p>
          <a:endParaRPr lang="en-IN"/>
        </a:p>
      </dgm:t>
    </dgm:pt>
    <dgm:pt modelId="{63376226-C8E9-4AFF-AE2A-4C0503D39B90}" type="pres">
      <dgm:prSet presAssocID="{9BCB5A7A-9EA8-463F-8CCB-B554E0934916}" presName="composite" presStyleCnt="0"/>
      <dgm:spPr/>
    </dgm:pt>
    <dgm:pt modelId="{6407B658-6EE7-41CC-A06C-25A06A2F09D3}" type="pres">
      <dgm:prSet presAssocID="{9BCB5A7A-9EA8-463F-8CCB-B554E0934916}" presName="parentText" presStyleLbl="alignNode1" presStyleIdx="0" presStyleCnt="2">
        <dgm:presLayoutVars>
          <dgm:chMax val="1"/>
          <dgm:bulletEnabled val="1"/>
        </dgm:presLayoutVars>
      </dgm:prSet>
      <dgm:spPr/>
      <dgm:t>
        <a:bodyPr/>
        <a:lstStyle/>
        <a:p>
          <a:endParaRPr lang="en-IN"/>
        </a:p>
      </dgm:t>
    </dgm:pt>
    <dgm:pt modelId="{654D1309-E340-471C-8AD8-EE392166B850}" type="pres">
      <dgm:prSet presAssocID="{9BCB5A7A-9EA8-463F-8CCB-B554E0934916}" presName="descendantText" presStyleLbl="alignAcc1" presStyleIdx="0" presStyleCnt="2">
        <dgm:presLayoutVars>
          <dgm:bulletEnabled val="1"/>
        </dgm:presLayoutVars>
      </dgm:prSet>
      <dgm:spPr/>
      <dgm:t>
        <a:bodyPr/>
        <a:lstStyle/>
        <a:p>
          <a:endParaRPr lang="en-IN"/>
        </a:p>
      </dgm:t>
    </dgm:pt>
    <dgm:pt modelId="{BD806AF2-1D1A-4271-A1CE-B2E44EE49985}" type="pres">
      <dgm:prSet presAssocID="{53495844-9A29-4C8B-A897-9B852D58F9A9}" presName="sp" presStyleCnt="0"/>
      <dgm:spPr/>
    </dgm:pt>
    <dgm:pt modelId="{F079F2C1-97AB-49B6-82D3-0DC6EFAAFB0F}" type="pres">
      <dgm:prSet presAssocID="{5C4BB618-CF1B-4B99-9FB5-09D692CF367F}" presName="composite" presStyleCnt="0"/>
      <dgm:spPr/>
    </dgm:pt>
    <dgm:pt modelId="{CF686FA7-F4F7-4FF3-9155-FD93D47BE74B}" type="pres">
      <dgm:prSet presAssocID="{5C4BB618-CF1B-4B99-9FB5-09D692CF367F}" presName="parentText" presStyleLbl="alignNode1" presStyleIdx="1" presStyleCnt="2">
        <dgm:presLayoutVars>
          <dgm:chMax val="1"/>
          <dgm:bulletEnabled val="1"/>
        </dgm:presLayoutVars>
      </dgm:prSet>
      <dgm:spPr/>
      <dgm:t>
        <a:bodyPr/>
        <a:lstStyle/>
        <a:p>
          <a:endParaRPr lang="en-IN"/>
        </a:p>
      </dgm:t>
    </dgm:pt>
    <dgm:pt modelId="{CA3A6C11-A12E-483B-B1D1-ABB2FC19F440}" type="pres">
      <dgm:prSet presAssocID="{5C4BB618-CF1B-4B99-9FB5-09D692CF367F}" presName="descendantText" presStyleLbl="alignAcc1" presStyleIdx="1" presStyleCnt="2">
        <dgm:presLayoutVars>
          <dgm:bulletEnabled val="1"/>
        </dgm:presLayoutVars>
      </dgm:prSet>
      <dgm:spPr/>
      <dgm:t>
        <a:bodyPr/>
        <a:lstStyle/>
        <a:p>
          <a:endParaRPr lang="en-IN"/>
        </a:p>
      </dgm:t>
    </dgm:pt>
  </dgm:ptLst>
  <dgm:cxnLst>
    <dgm:cxn modelId="{28A0179F-C43A-45E8-8CF7-4D37F416A7BA}" type="presOf" srcId="{9BCB5A7A-9EA8-463F-8CCB-B554E0934916}" destId="{6407B658-6EE7-41CC-A06C-25A06A2F09D3}" srcOrd="0" destOrd="0" presId="urn:microsoft.com/office/officeart/2005/8/layout/chevron2"/>
    <dgm:cxn modelId="{011ED518-D66F-4586-887F-1721BD2CCF0F}" srcId="{5C4BB618-CF1B-4B99-9FB5-09D692CF367F}" destId="{A6C3ECBD-361C-4ED2-BD66-66783471D122}" srcOrd="0" destOrd="0" parTransId="{8B038168-5F2F-4049-A93E-B43DA31150D4}" sibTransId="{1E5BB082-5FDE-4D7F-8D8D-D27078888D25}"/>
    <dgm:cxn modelId="{42AF87C3-16E1-4219-B03F-628BC1CC04CF}" type="presOf" srcId="{74F47715-11A1-4CE2-A9CA-CC6775013DAB}" destId="{654D1309-E340-471C-8AD8-EE392166B850}" srcOrd="0" destOrd="0" presId="urn:microsoft.com/office/officeart/2005/8/layout/chevron2"/>
    <dgm:cxn modelId="{5BF13D1B-1E60-427F-99FB-729CDA31B444}" srcId="{9BCB5A7A-9EA8-463F-8CCB-B554E0934916}" destId="{74F47715-11A1-4CE2-A9CA-CC6775013DAB}" srcOrd="0" destOrd="0" parTransId="{0DBF7AE5-59B0-4122-A796-0FCE210347CE}" sibTransId="{A13D638F-9332-462D-83CF-459B80ADFECB}"/>
    <dgm:cxn modelId="{23C54F89-8FD1-4781-A979-1263117C4A70}" type="presOf" srcId="{D8751424-A4D8-4D75-A533-BCBF9DF5C71C}" destId="{654D1309-E340-471C-8AD8-EE392166B850}" srcOrd="0" destOrd="1" presId="urn:microsoft.com/office/officeart/2005/8/layout/chevron2"/>
    <dgm:cxn modelId="{621439EB-6DCE-4EC6-847C-F28577462192}" type="presOf" srcId="{32ECFDF5-6A64-4E08-92A2-E337BAE25413}" destId="{654D1309-E340-471C-8AD8-EE392166B850}" srcOrd="0" destOrd="2" presId="urn:microsoft.com/office/officeart/2005/8/layout/chevron2"/>
    <dgm:cxn modelId="{E472CF29-14AF-4B6C-8D17-CB15946DC06A}" srcId="{9BCB5A7A-9EA8-463F-8CCB-B554E0934916}" destId="{D8751424-A4D8-4D75-A533-BCBF9DF5C71C}" srcOrd="1" destOrd="0" parTransId="{F3412813-B0F6-4066-8F8B-8839E7B0637C}" sibTransId="{0596EDCC-3459-4980-9DC6-3AA4FF65AE4B}"/>
    <dgm:cxn modelId="{1E876D4C-74A3-4492-BE64-93D3970E5EB5}" type="presOf" srcId="{669747D3-704F-4F14-BA74-A5BF27A08BB4}" destId="{9EAB3775-8A64-4C52-8125-3CB99C499D73}" srcOrd="0" destOrd="0" presId="urn:microsoft.com/office/officeart/2005/8/layout/chevron2"/>
    <dgm:cxn modelId="{A713A41B-FE91-4BFC-B523-A22905E24EE2}" type="presOf" srcId="{5C4BB618-CF1B-4B99-9FB5-09D692CF367F}" destId="{CF686FA7-F4F7-4FF3-9155-FD93D47BE74B}" srcOrd="0" destOrd="0" presId="urn:microsoft.com/office/officeart/2005/8/layout/chevron2"/>
    <dgm:cxn modelId="{7AD419FC-6E2D-4C4D-923A-A4BBCE180DC8}" srcId="{669747D3-704F-4F14-BA74-A5BF27A08BB4}" destId="{5C4BB618-CF1B-4B99-9FB5-09D692CF367F}" srcOrd="1" destOrd="0" parTransId="{3B1B1A86-2351-41E9-B13D-E7EF55F906D4}" sibTransId="{5F7F250A-8A40-43C0-B6DB-E1C592443EC3}"/>
    <dgm:cxn modelId="{8C9ED603-C439-4CF8-AF55-95563A947A8B}" srcId="{669747D3-704F-4F14-BA74-A5BF27A08BB4}" destId="{9BCB5A7A-9EA8-463F-8CCB-B554E0934916}" srcOrd="0" destOrd="0" parTransId="{FA8911EB-D5A7-4E29-9AB9-A1A8184B7E85}" sibTransId="{53495844-9A29-4C8B-A897-9B852D58F9A9}"/>
    <dgm:cxn modelId="{5A4E9205-B8AF-4FCB-AF44-B0601108B564}" srcId="{5C4BB618-CF1B-4B99-9FB5-09D692CF367F}" destId="{C21AC506-57F5-4B95-BF84-21A7A5732944}" srcOrd="1" destOrd="0" parTransId="{106BF86E-959B-4150-B29F-2ED573510F64}" sibTransId="{A4CE03F5-29B0-4543-8FF7-5297E259A1A3}"/>
    <dgm:cxn modelId="{7D054D0C-6FDB-42D4-9467-644C3288E5C5}" type="presOf" srcId="{A6C3ECBD-361C-4ED2-BD66-66783471D122}" destId="{CA3A6C11-A12E-483B-B1D1-ABB2FC19F440}" srcOrd="0" destOrd="0" presId="urn:microsoft.com/office/officeart/2005/8/layout/chevron2"/>
    <dgm:cxn modelId="{278A40BA-FA2C-4000-96DA-E8995878C283}" srcId="{9BCB5A7A-9EA8-463F-8CCB-B554E0934916}" destId="{32ECFDF5-6A64-4E08-92A2-E337BAE25413}" srcOrd="2" destOrd="0" parTransId="{C436C1B0-D735-44D1-864F-C349B805948B}" sibTransId="{6B9D497D-9AEC-427D-835A-77ACD1C70DA9}"/>
    <dgm:cxn modelId="{712D2CD1-886A-4637-8DFF-B3AC41E99F6D}" type="presOf" srcId="{C21AC506-57F5-4B95-BF84-21A7A5732944}" destId="{CA3A6C11-A12E-483B-B1D1-ABB2FC19F440}" srcOrd="0" destOrd="1" presId="urn:microsoft.com/office/officeart/2005/8/layout/chevron2"/>
    <dgm:cxn modelId="{FC71F574-F98D-41E9-A1E0-3AE9E85940F4}" type="presParOf" srcId="{9EAB3775-8A64-4C52-8125-3CB99C499D73}" destId="{63376226-C8E9-4AFF-AE2A-4C0503D39B90}" srcOrd="0" destOrd="0" presId="urn:microsoft.com/office/officeart/2005/8/layout/chevron2"/>
    <dgm:cxn modelId="{4388713D-3D47-479B-867D-091D5164F1EC}" type="presParOf" srcId="{63376226-C8E9-4AFF-AE2A-4C0503D39B90}" destId="{6407B658-6EE7-41CC-A06C-25A06A2F09D3}" srcOrd="0" destOrd="0" presId="urn:microsoft.com/office/officeart/2005/8/layout/chevron2"/>
    <dgm:cxn modelId="{71801595-24A6-4D8F-B37A-64F781B30F8F}" type="presParOf" srcId="{63376226-C8E9-4AFF-AE2A-4C0503D39B90}" destId="{654D1309-E340-471C-8AD8-EE392166B850}" srcOrd="1" destOrd="0" presId="urn:microsoft.com/office/officeart/2005/8/layout/chevron2"/>
    <dgm:cxn modelId="{D0D653F6-972A-475C-B132-61BD20ACF972}" type="presParOf" srcId="{9EAB3775-8A64-4C52-8125-3CB99C499D73}" destId="{BD806AF2-1D1A-4271-A1CE-B2E44EE49985}" srcOrd="1" destOrd="0" presId="urn:microsoft.com/office/officeart/2005/8/layout/chevron2"/>
    <dgm:cxn modelId="{A0BE5D78-3F95-421F-A99C-05783693400D}" type="presParOf" srcId="{9EAB3775-8A64-4C52-8125-3CB99C499D73}" destId="{F079F2C1-97AB-49B6-82D3-0DC6EFAAFB0F}" srcOrd="2" destOrd="0" presId="urn:microsoft.com/office/officeart/2005/8/layout/chevron2"/>
    <dgm:cxn modelId="{C2835FE3-F848-464E-8A12-248205ABD02A}" type="presParOf" srcId="{F079F2C1-97AB-49B6-82D3-0DC6EFAAFB0F}" destId="{CF686FA7-F4F7-4FF3-9155-FD93D47BE74B}" srcOrd="0" destOrd="0" presId="urn:microsoft.com/office/officeart/2005/8/layout/chevron2"/>
    <dgm:cxn modelId="{2D7B3A58-9140-4668-8750-20356B37B7C4}" type="presParOf" srcId="{F079F2C1-97AB-49B6-82D3-0DC6EFAAFB0F}" destId="{CA3A6C11-A12E-483B-B1D1-ABB2FC19F44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9747D3-704F-4F14-BA74-A5BF27A08BB4}" type="doc">
      <dgm:prSet loTypeId="urn:microsoft.com/office/officeart/2005/8/layout/chevron2" loCatId="process" qsTypeId="urn:microsoft.com/office/officeart/2005/8/quickstyle/simple3" qsCatId="simple" csTypeId="urn:microsoft.com/office/officeart/2005/8/colors/colorful2" csCatId="colorful" phldr="1"/>
      <dgm:spPr/>
      <dgm:t>
        <a:bodyPr/>
        <a:lstStyle/>
        <a:p>
          <a:endParaRPr lang="en-IN"/>
        </a:p>
      </dgm:t>
    </dgm:pt>
    <dgm:pt modelId="{9BCB5A7A-9EA8-463F-8CCB-B554E0934916}">
      <dgm:prSet phldrT="[Text]" custT="1"/>
      <dgm:spPr/>
      <dgm:t>
        <a:bodyPr/>
        <a:lstStyle/>
        <a:p>
          <a:pPr>
            <a:spcAft>
              <a:spcPts val="0"/>
            </a:spcAft>
          </a:pPr>
          <a:r>
            <a:rPr lang="en-IN" sz="1400" dirty="0" smtClean="0">
              <a:latin typeface="Times New Roman" pitchFamily="18" charset="0"/>
              <a:cs typeface="Times New Roman" pitchFamily="18" charset="0"/>
            </a:rPr>
            <a:t>Alignment </a:t>
          </a:r>
        </a:p>
        <a:p>
          <a:pPr>
            <a:spcAft>
              <a:spcPts val="0"/>
            </a:spcAft>
          </a:pPr>
          <a:r>
            <a:rPr lang="en-IN" sz="1400" dirty="0" smtClean="0">
              <a:latin typeface="Times New Roman" pitchFamily="18" charset="0"/>
              <a:cs typeface="Times New Roman" pitchFamily="18" charset="0"/>
            </a:rPr>
            <a:t>of the </a:t>
          </a:r>
        </a:p>
        <a:p>
          <a:pPr>
            <a:spcAft>
              <a:spcPts val="0"/>
            </a:spcAft>
          </a:pPr>
          <a:r>
            <a:rPr lang="en-IN" sz="1400" dirty="0" smtClean="0">
              <a:latin typeface="Times New Roman" pitchFamily="18" charset="0"/>
              <a:cs typeface="Times New Roman" pitchFamily="18" charset="0"/>
            </a:rPr>
            <a:t>Bi-Mask</a:t>
          </a:r>
          <a:endParaRPr lang="en-IN" sz="1400" dirty="0">
            <a:latin typeface="Times New Roman" pitchFamily="18" charset="0"/>
            <a:cs typeface="Times New Roman" pitchFamily="18" charset="0"/>
          </a:endParaRPr>
        </a:p>
      </dgm:t>
    </dgm:pt>
    <dgm:pt modelId="{FA8911EB-D5A7-4E29-9AB9-A1A8184B7E85}" type="parTrans" cxnId="{8C9ED603-C439-4CF8-AF55-95563A947A8B}">
      <dgm:prSet/>
      <dgm:spPr/>
      <dgm:t>
        <a:bodyPr/>
        <a:lstStyle/>
        <a:p>
          <a:endParaRPr lang="en-IN" sz="1600">
            <a:latin typeface="Times New Roman" pitchFamily="18" charset="0"/>
            <a:cs typeface="Times New Roman" pitchFamily="18" charset="0"/>
          </a:endParaRPr>
        </a:p>
      </dgm:t>
    </dgm:pt>
    <dgm:pt modelId="{53495844-9A29-4C8B-A897-9B852D58F9A9}" type="sibTrans" cxnId="{8C9ED603-C439-4CF8-AF55-95563A947A8B}">
      <dgm:prSet/>
      <dgm:spPr/>
      <dgm:t>
        <a:bodyPr/>
        <a:lstStyle/>
        <a:p>
          <a:endParaRPr lang="en-IN" sz="1600">
            <a:latin typeface="Times New Roman" pitchFamily="18" charset="0"/>
            <a:cs typeface="Times New Roman" pitchFamily="18" charset="0"/>
          </a:endParaRPr>
        </a:p>
      </dgm:t>
    </dgm:pt>
    <dgm:pt modelId="{74F47715-11A1-4CE2-A9CA-CC6775013DAB}">
      <dgm:prSet phldrT="[Text]" custT="1"/>
      <dgm:spPr/>
      <dgm:t>
        <a:bodyPr/>
        <a:lstStyle/>
        <a:p>
          <a:endParaRPr lang="en-IN" sz="1600" dirty="0">
            <a:latin typeface="Times New Roman" pitchFamily="18" charset="0"/>
            <a:cs typeface="Times New Roman" pitchFamily="18" charset="0"/>
          </a:endParaRPr>
        </a:p>
      </dgm:t>
    </dgm:pt>
    <dgm:pt modelId="{0DBF7AE5-59B0-4122-A796-0FCE210347CE}" type="parTrans" cxnId="{5BF13D1B-1E60-427F-99FB-729CDA31B444}">
      <dgm:prSet/>
      <dgm:spPr/>
      <dgm:t>
        <a:bodyPr/>
        <a:lstStyle/>
        <a:p>
          <a:endParaRPr lang="en-IN" sz="1600">
            <a:latin typeface="Times New Roman" pitchFamily="18" charset="0"/>
            <a:cs typeface="Times New Roman" pitchFamily="18" charset="0"/>
          </a:endParaRPr>
        </a:p>
      </dgm:t>
    </dgm:pt>
    <dgm:pt modelId="{A13D638F-9332-462D-83CF-459B80ADFECB}" type="sibTrans" cxnId="{5BF13D1B-1E60-427F-99FB-729CDA31B444}">
      <dgm:prSet/>
      <dgm:spPr/>
      <dgm:t>
        <a:bodyPr/>
        <a:lstStyle/>
        <a:p>
          <a:endParaRPr lang="en-IN" sz="1600">
            <a:latin typeface="Times New Roman" pitchFamily="18" charset="0"/>
            <a:cs typeface="Times New Roman" pitchFamily="18" charset="0"/>
          </a:endParaRPr>
        </a:p>
      </dgm:t>
    </dgm:pt>
    <dgm:pt modelId="{5C4BB618-CF1B-4B99-9FB5-09D692CF367F}">
      <dgm:prSet phldrT="[Text]" custT="1"/>
      <dgm:spPr/>
      <dgm:t>
        <a:bodyPr/>
        <a:lstStyle/>
        <a:p>
          <a:r>
            <a:rPr lang="en-IN" sz="1600" dirty="0" smtClean="0">
              <a:latin typeface="Times New Roman" pitchFamily="18" charset="0"/>
              <a:cs typeface="Times New Roman" pitchFamily="18" charset="0"/>
            </a:rPr>
            <a:t>Anisotropic Etching III</a:t>
          </a:r>
          <a:endParaRPr lang="en-IN" sz="1600" dirty="0">
            <a:latin typeface="Times New Roman" pitchFamily="18" charset="0"/>
            <a:cs typeface="Times New Roman" pitchFamily="18" charset="0"/>
          </a:endParaRPr>
        </a:p>
      </dgm:t>
    </dgm:pt>
    <dgm:pt modelId="{3B1B1A86-2351-41E9-B13D-E7EF55F906D4}" type="parTrans" cxnId="{7AD419FC-6E2D-4C4D-923A-A4BBCE180DC8}">
      <dgm:prSet/>
      <dgm:spPr/>
      <dgm:t>
        <a:bodyPr/>
        <a:lstStyle/>
        <a:p>
          <a:endParaRPr lang="en-IN" sz="1600">
            <a:latin typeface="Times New Roman" pitchFamily="18" charset="0"/>
            <a:cs typeface="Times New Roman" pitchFamily="18" charset="0"/>
          </a:endParaRPr>
        </a:p>
      </dgm:t>
    </dgm:pt>
    <dgm:pt modelId="{5F7F250A-8A40-43C0-B6DB-E1C592443EC3}" type="sibTrans" cxnId="{7AD419FC-6E2D-4C4D-923A-A4BBCE180DC8}">
      <dgm:prSet/>
      <dgm:spPr/>
      <dgm:t>
        <a:bodyPr/>
        <a:lstStyle/>
        <a:p>
          <a:endParaRPr lang="en-IN" sz="1600">
            <a:latin typeface="Times New Roman" pitchFamily="18" charset="0"/>
            <a:cs typeface="Times New Roman" pitchFamily="18" charset="0"/>
          </a:endParaRPr>
        </a:p>
      </dgm:t>
    </dgm:pt>
    <dgm:pt modelId="{7B5C606F-6213-4285-855C-A1E20A49B6A9}">
      <dgm:prSet phldrT="[Text]" custT="1"/>
      <dgm:spPr/>
      <dgm:t>
        <a:bodyPr/>
        <a:lstStyle/>
        <a:p>
          <a:r>
            <a:rPr lang="en-IN" sz="1600" dirty="0" smtClean="0">
              <a:latin typeface="Times New Roman" pitchFamily="18" charset="0"/>
              <a:cs typeface="Times New Roman" pitchFamily="18" charset="0"/>
            </a:rPr>
            <a:t>Thermal Growth </a:t>
          </a:r>
          <a:r>
            <a:rPr lang="en-IN" sz="1600" dirty="0" smtClean="0">
              <a:latin typeface="Times New Roman" pitchFamily="18" charset="0"/>
              <a:cs typeface="Times New Roman" pitchFamily="18" charset="0"/>
            </a:rPr>
            <a:t>II</a:t>
          </a:r>
          <a:endParaRPr lang="en-IN" sz="1600" dirty="0">
            <a:latin typeface="Times New Roman" pitchFamily="18" charset="0"/>
            <a:cs typeface="Times New Roman" pitchFamily="18" charset="0"/>
          </a:endParaRPr>
        </a:p>
      </dgm:t>
    </dgm:pt>
    <dgm:pt modelId="{CFA13BBA-424A-49D5-AD65-2946D6F83F64}" type="parTrans" cxnId="{C2B03FF7-AA66-4931-A756-945A733D2728}">
      <dgm:prSet/>
      <dgm:spPr/>
      <dgm:t>
        <a:bodyPr/>
        <a:lstStyle/>
        <a:p>
          <a:endParaRPr lang="en-IN" sz="1600">
            <a:latin typeface="Times New Roman" pitchFamily="18" charset="0"/>
            <a:cs typeface="Times New Roman" pitchFamily="18" charset="0"/>
          </a:endParaRPr>
        </a:p>
      </dgm:t>
    </dgm:pt>
    <dgm:pt modelId="{68CE5975-F200-46BE-A458-A000CB6CA8BC}" type="sibTrans" cxnId="{C2B03FF7-AA66-4931-A756-945A733D2728}">
      <dgm:prSet/>
      <dgm:spPr/>
      <dgm:t>
        <a:bodyPr/>
        <a:lstStyle/>
        <a:p>
          <a:endParaRPr lang="en-IN" sz="1600">
            <a:latin typeface="Times New Roman" pitchFamily="18" charset="0"/>
            <a:cs typeface="Times New Roman" pitchFamily="18" charset="0"/>
          </a:endParaRPr>
        </a:p>
      </dgm:t>
    </dgm:pt>
    <dgm:pt modelId="{2A67CC14-DB91-45A1-9689-533CEEE9F1F7}">
      <dgm:prSet phldrT="[Text]" custT="1"/>
      <dgm:spPr/>
      <dgm:t>
        <a:bodyPr/>
        <a:lstStyle/>
        <a:p>
          <a:pPr algn="just"/>
          <a:endParaRPr lang="en-IN" sz="1600" dirty="0">
            <a:latin typeface="Times New Roman" pitchFamily="18" charset="0"/>
            <a:cs typeface="Times New Roman" pitchFamily="18" charset="0"/>
          </a:endParaRPr>
        </a:p>
      </dgm:t>
    </dgm:pt>
    <dgm:pt modelId="{A1ADF54C-B29C-4A18-AAE1-ED4A7AFEC902}" type="parTrans" cxnId="{3C1B51A5-29C9-4A75-B901-908921B76528}">
      <dgm:prSet/>
      <dgm:spPr/>
      <dgm:t>
        <a:bodyPr/>
        <a:lstStyle/>
        <a:p>
          <a:endParaRPr lang="en-IN"/>
        </a:p>
      </dgm:t>
    </dgm:pt>
    <dgm:pt modelId="{BEB13EA8-251C-4A37-B117-DB91BC1D8331}" type="sibTrans" cxnId="{3C1B51A5-29C9-4A75-B901-908921B76528}">
      <dgm:prSet/>
      <dgm:spPr/>
      <dgm:t>
        <a:bodyPr/>
        <a:lstStyle/>
        <a:p>
          <a:endParaRPr lang="en-IN"/>
        </a:p>
      </dgm:t>
    </dgm:pt>
    <dgm:pt modelId="{34191659-14CC-4B3D-893A-B52B4ECEBEA9}">
      <dgm:prSet phldrT="[Text]" custT="1"/>
      <dgm:spPr/>
      <dgm:t>
        <a:bodyPr/>
        <a:lstStyle/>
        <a:p>
          <a:pPr algn="just"/>
          <a:endParaRPr lang="en-IN" sz="1600" dirty="0">
            <a:latin typeface="Times New Roman" pitchFamily="18" charset="0"/>
            <a:cs typeface="Times New Roman" pitchFamily="18" charset="0"/>
          </a:endParaRPr>
        </a:p>
      </dgm:t>
    </dgm:pt>
    <dgm:pt modelId="{18150134-49DE-47EB-9149-FCCB7CE7FACC}" type="parTrans" cxnId="{FC586F54-19C1-4871-A335-E027AF3E8612}">
      <dgm:prSet/>
      <dgm:spPr/>
      <dgm:t>
        <a:bodyPr/>
        <a:lstStyle/>
        <a:p>
          <a:endParaRPr lang="en-IN"/>
        </a:p>
      </dgm:t>
    </dgm:pt>
    <dgm:pt modelId="{2F811EBE-2C62-4411-8B34-8B33872619F7}" type="sibTrans" cxnId="{FC586F54-19C1-4871-A335-E027AF3E8612}">
      <dgm:prSet/>
      <dgm:spPr/>
      <dgm:t>
        <a:bodyPr/>
        <a:lstStyle/>
        <a:p>
          <a:endParaRPr lang="en-IN"/>
        </a:p>
      </dgm:t>
    </dgm:pt>
    <dgm:pt modelId="{E6ED4467-1EF5-497E-85C1-E6FDA5116A68}">
      <dgm:prSet phldrT="[Text]" custT="1"/>
      <dgm:spPr/>
      <dgm:t>
        <a:bodyPr/>
        <a:lstStyle/>
        <a:p>
          <a:pPr algn="just"/>
          <a:r>
            <a:rPr lang="en-IN" sz="1600" dirty="0" smtClean="0">
              <a:latin typeface="Times New Roman" pitchFamily="18" charset="0"/>
              <a:cs typeface="Times New Roman" pitchFamily="18" charset="0"/>
            </a:rPr>
            <a:t>Deposition of SiO</a:t>
          </a:r>
          <a:r>
            <a:rPr lang="en-IN" sz="1600" baseline="-25000" dirty="0" smtClean="0">
              <a:latin typeface="Times New Roman" pitchFamily="18" charset="0"/>
              <a:cs typeface="Times New Roman" pitchFamily="18" charset="0"/>
            </a:rPr>
            <a:t>2</a:t>
          </a:r>
          <a:endParaRPr lang="en-IN" sz="1600" baseline="-25000" dirty="0">
            <a:latin typeface="Times New Roman" pitchFamily="18" charset="0"/>
            <a:cs typeface="Times New Roman" pitchFamily="18" charset="0"/>
          </a:endParaRPr>
        </a:p>
      </dgm:t>
    </dgm:pt>
    <dgm:pt modelId="{4F907976-33B4-41AF-8998-20FC033BAC27}" type="parTrans" cxnId="{AE84D7A7-6687-407B-B00B-F4838545711C}">
      <dgm:prSet/>
      <dgm:spPr/>
      <dgm:t>
        <a:bodyPr/>
        <a:lstStyle/>
        <a:p>
          <a:endParaRPr lang="en-IN"/>
        </a:p>
      </dgm:t>
    </dgm:pt>
    <dgm:pt modelId="{A7C634BA-D1A8-465B-B6FB-E6DC9BF2D6F2}" type="sibTrans" cxnId="{AE84D7A7-6687-407B-B00B-F4838545711C}">
      <dgm:prSet/>
      <dgm:spPr/>
      <dgm:t>
        <a:bodyPr/>
        <a:lstStyle/>
        <a:p>
          <a:endParaRPr lang="en-IN"/>
        </a:p>
      </dgm:t>
    </dgm:pt>
    <dgm:pt modelId="{A6C3ECBD-361C-4ED2-BD66-66783471D122}">
      <dgm:prSet phldrT="[Text]" custT="1"/>
      <dgm:spPr/>
      <dgm:t>
        <a:bodyPr/>
        <a:lstStyle/>
        <a:p>
          <a:r>
            <a:rPr lang="en-IN" sz="1600" dirty="0" smtClean="0">
              <a:latin typeface="Times New Roman" pitchFamily="18" charset="0"/>
              <a:cs typeface="Times New Roman" pitchFamily="18" charset="0"/>
            </a:rPr>
            <a:t>ICP Etch</a:t>
          </a:r>
          <a:endParaRPr lang="en-IN" sz="1600" baseline="-25000" dirty="0">
            <a:latin typeface="Times New Roman" pitchFamily="18" charset="0"/>
            <a:cs typeface="Times New Roman" pitchFamily="18" charset="0"/>
          </a:endParaRPr>
        </a:p>
      </dgm:t>
    </dgm:pt>
    <dgm:pt modelId="{8B038168-5F2F-4049-A93E-B43DA31150D4}" type="parTrans" cxnId="{011ED518-D66F-4586-887F-1721BD2CCF0F}">
      <dgm:prSet/>
      <dgm:spPr/>
      <dgm:t>
        <a:bodyPr/>
        <a:lstStyle/>
        <a:p>
          <a:endParaRPr lang="en-IN"/>
        </a:p>
      </dgm:t>
    </dgm:pt>
    <dgm:pt modelId="{1E5BB082-5FDE-4D7F-8D8D-D27078888D25}" type="sibTrans" cxnId="{011ED518-D66F-4586-887F-1721BD2CCF0F}">
      <dgm:prSet/>
      <dgm:spPr/>
      <dgm:t>
        <a:bodyPr/>
        <a:lstStyle/>
        <a:p>
          <a:endParaRPr lang="en-IN"/>
        </a:p>
      </dgm:t>
    </dgm:pt>
    <dgm:pt modelId="{C21AC506-57F5-4B95-BF84-21A7A5732944}">
      <dgm:prSet phldrT="[Text]" custT="1"/>
      <dgm:spPr/>
      <dgm:t>
        <a:bodyPr/>
        <a:lstStyle/>
        <a:p>
          <a:r>
            <a:rPr lang="en-IN" sz="1600" dirty="0" smtClean="0">
              <a:latin typeface="Times New Roman" pitchFamily="18" charset="0"/>
              <a:cs typeface="Times New Roman" pitchFamily="18" charset="0"/>
            </a:rPr>
            <a:t>Forms the Needle body</a:t>
          </a:r>
          <a:endParaRPr lang="en-IN" sz="1600" baseline="-25000" dirty="0">
            <a:latin typeface="Times New Roman" pitchFamily="18" charset="0"/>
            <a:cs typeface="Times New Roman" pitchFamily="18" charset="0"/>
          </a:endParaRPr>
        </a:p>
      </dgm:t>
    </dgm:pt>
    <dgm:pt modelId="{106BF86E-959B-4150-B29F-2ED573510F64}" type="parTrans" cxnId="{5A4E9205-B8AF-4FCB-AF44-B0601108B564}">
      <dgm:prSet/>
      <dgm:spPr/>
      <dgm:t>
        <a:bodyPr/>
        <a:lstStyle/>
        <a:p>
          <a:endParaRPr lang="en-IN"/>
        </a:p>
      </dgm:t>
    </dgm:pt>
    <dgm:pt modelId="{A4CE03F5-29B0-4543-8FF7-5297E259A1A3}" type="sibTrans" cxnId="{5A4E9205-B8AF-4FCB-AF44-B0601108B564}">
      <dgm:prSet/>
      <dgm:spPr/>
      <dgm:t>
        <a:bodyPr/>
        <a:lstStyle/>
        <a:p>
          <a:endParaRPr lang="en-IN"/>
        </a:p>
      </dgm:t>
    </dgm:pt>
    <dgm:pt modelId="{54272283-E0E5-4CFA-A2C3-156658831EDB}">
      <dgm:prSet custT="1"/>
      <dgm:spPr/>
      <dgm:t>
        <a:bodyPr/>
        <a:lstStyle/>
        <a:p>
          <a:r>
            <a:rPr lang="en-IN" sz="1600" dirty="0" smtClean="0">
              <a:latin typeface="Times New Roman" pitchFamily="18" charset="0"/>
              <a:cs typeface="Times New Roman" pitchFamily="18" charset="0"/>
            </a:rPr>
            <a:t>Bi-mask structure is aligned to the centre of the hole on the front side of the wafer</a:t>
          </a:r>
          <a:endParaRPr lang="en-IN" sz="1600" dirty="0">
            <a:latin typeface="Times New Roman" pitchFamily="18" charset="0"/>
            <a:cs typeface="Times New Roman" pitchFamily="18" charset="0"/>
          </a:endParaRPr>
        </a:p>
      </dgm:t>
    </dgm:pt>
    <dgm:pt modelId="{F1D45191-9174-465E-80F9-4E44DCDDAF70}" type="parTrans" cxnId="{907DF2B5-874B-454A-B800-880B25D9B251}">
      <dgm:prSet/>
      <dgm:spPr/>
      <dgm:t>
        <a:bodyPr/>
        <a:lstStyle/>
        <a:p>
          <a:endParaRPr lang="en-IN"/>
        </a:p>
      </dgm:t>
    </dgm:pt>
    <dgm:pt modelId="{204975D7-61B3-41EC-9F27-BA717338D8CE}" type="sibTrans" cxnId="{907DF2B5-874B-454A-B800-880B25D9B251}">
      <dgm:prSet/>
      <dgm:spPr/>
      <dgm:t>
        <a:bodyPr/>
        <a:lstStyle/>
        <a:p>
          <a:endParaRPr lang="en-IN"/>
        </a:p>
      </dgm:t>
    </dgm:pt>
    <dgm:pt modelId="{BDBBE4B7-1FEF-4366-B66F-0A493548AC04}">
      <dgm:prSet phldrT="[Text]" custT="1"/>
      <dgm:spPr/>
      <dgm:t>
        <a:bodyPr/>
        <a:lstStyle/>
        <a:p>
          <a:pPr algn="just"/>
          <a:r>
            <a:rPr lang="en-IN" sz="1600" dirty="0" smtClean="0">
              <a:latin typeface="Times New Roman" pitchFamily="18" charset="0"/>
              <a:cs typeface="Times New Roman" pitchFamily="18" charset="0"/>
            </a:rPr>
            <a:t>Passivation layer</a:t>
          </a:r>
          <a:endParaRPr lang="en-IN" sz="1600" dirty="0">
            <a:latin typeface="Times New Roman" pitchFamily="18" charset="0"/>
            <a:cs typeface="Times New Roman" pitchFamily="18" charset="0"/>
          </a:endParaRPr>
        </a:p>
      </dgm:t>
    </dgm:pt>
    <dgm:pt modelId="{67DDDE8C-A5F7-4D72-B759-84D0BBE5A24A}" type="parTrans" cxnId="{F1CCDE14-0AE2-43AA-9A9E-4C8411EFDAD4}">
      <dgm:prSet/>
      <dgm:spPr/>
      <dgm:t>
        <a:bodyPr/>
        <a:lstStyle/>
        <a:p>
          <a:endParaRPr lang="en-IN"/>
        </a:p>
      </dgm:t>
    </dgm:pt>
    <dgm:pt modelId="{E83C3A55-2248-44E4-9D0D-545AB6E971E3}" type="sibTrans" cxnId="{F1CCDE14-0AE2-43AA-9A9E-4C8411EFDAD4}">
      <dgm:prSet/>
      <dgm:spPr/>
      <dgm:t>
        <a:bodyPr/>
        <a:lstStyle/>
        <a:p>
          <a:endParaRPr lang="en-IN"/>
        </a:p>
      </dgm:t>
    </dgm:pt>
    <dgm:pt modelId="{599835B8-4623-413B-894D-57344D7AE9BE}">
      <dgm:prSet phldrT="[Text]" custT="1"/>
      <dgm:spPr/>
      <dgm:t>
        <a:bodyPr/>
        <a:lstStyle/>
        <a:p>
          <a:pPr algn="l"/>
          <a:r>
            <a:rPr lang="en-IN" sz="1600" dirty="0" smtClean="0">
              <a:latin typeface="Times New Roman" pitchFamily="18" charset="0"/>
              <a:cs typeface="Times New Roman" pitchFamily="18" charset="0"/>
            </a:rPr>
            <a:t>Protects both needle body &amp; microchannels</a:t>
          </a:r>
          <a:endParaRPr lang="en-IN" sz="1600" dirty="0">
            <a:latin typeface="Times New Roman" pitchFamily="18" charset="0"/>
            <a:cs typeface="Times New Roman" pitchFamily="18" charset="0"/>
          </a:endParaRPr>
        </a:p>
      </dgm:t>
    </dgm:pt>
    <dgm:pt modelId="{1FA2A6E6-935D-4651-A3D1-F9F1598D4CBE}" type="parTrans" cxnId="{DA068A32-B729-47A7-8217-D2D029676294}">
      <dgm:prSet/>
      <dgm:spPr/>
      <dgm:t>
        <a:bodyPr/>
        <a:lstStyle/>
        <a:p>
          <a:endParaRPr lang="en-IN"/>
        </a:p>
      </dgm:t>
    </dgm:pt>
    <dgm:pt modelId="{0C1BE363-C238-43EE-9B8A-E924C2F418BE}" type="sibTrans" cxnId="{DA068A32-B729-47A7-8217-D2D029676294}">
      <dgm:prSet/>
      <dgm:spPr/>
      <dgm:t>
        <a:bodyPr/>
        <a:lstStyle/>
        <a:p>
          <a:endParaRPr lang="en-IN"/>
        </a:p>
      </dgm:t>
    </dgm:pt>
    <dgm:pt modelId="{9EAB3775-8A64-4C52-8125-3CB99C499D73}" type="pres">
      <dgm:prSet presAssocID="{669747D3-704F-4F14-BA74-A5BF27A08BB4}" presName="linearFlow" presStyleCnt="0">
        <dgm:presLayoutVars>
          <dgm:dir/>
          <dgm:animLvl val="lvl"/>
          <dgm:resizeHandles val="exact"/>
        </dgm:presLayoutVars>
      </dgm:prSet>
      <dgm:spPr/>
      <dgm:t>
        <a:bodyPr/>
        <a:lstStyle/>
        <a:p>
          <a:endParaRPr lang="en-IN"/>
        </a:p>
      </dgm:t>
    </dgm:pt>
    <dgm:pt modelId="{63376226-C8E9-4AFF-AE2A-4C0503D39B90}" type="pres">
      <dgm:prSet presAssocID="{9BCB5A7A-9EA8-463F-8CCB-B554E0934916}" presName="composite" presStyleCnt="0"/>
      <dgm:spPr/>
    </dgm:pt>
    <dgm:pt modelId="{6407B658-6EE7-41CC-A06C-25A06A2F09D3}" type="pres">
      <dgm:prSet presAssocID="{9BCB5A7A-9EA8-463F-8CCB-B554E0934916}" presName="parentText" presStyleLbl="alignNode1" presStyleIdx="0" presStyleCnt="3">
        <dgm:presLayoutVars>
          <dgm:chMax val="1"/>
          <dgm:bulletEnabled val="1"/>
        </dgm:presLayoutVars>
      </dgm:prSet>
      <dgm:spPr/>
      <dgm:t>
        <a:bodyPr/>
        <a:lstStyle/>
        <a:p>
          <a:endParaRPr lang="en-IN"/>
        </a:p>
      </dgm:t>
    </dgm:pt>
    <dgm:pt modelId="{654D1309-E340-471C-8AD8-EE392166B850}" type="pres">
      <dgm:prSet presAssocID="{9BCB5A7A-9EA8-463F-8CCB-B554E0934916}" presName="descendantText" presStyleLbl="alignAcc1" presStyleIdx="0" presStyleCnt="3">
        <dgm:presLayoutVars>
          <dgm:bulletEnabled val="1"/>
        </dgm:presLayoutVars>
      </dgm:prSet>
      <dgm:spPr/>
      <dgm:t>
        <a:bodyPr/>
        <a:lstStyle/>
        <a:p>
          <a:endParaRPr lang="en-IN"/>
        </a:p>
      </dgm:t>
    </dgm:pt>
    <dgm:pt modelId="{BD806AF2-1D1A-4271-A1CE-B2E44EE49985}" type="pres">
      <dgm:prSet presAssocID="{53495844-9A29-4C8B-A897-9B852D58F9A9}" presName="sp" presStyleCnt="0"/>
      <dgm:spPr/>
    </dgm:pt>
    <dgm:pt modelId="{F079F2C1-97AB-49B6-82D3-0DC6EFAAFB0F}" type="pres">
      <dgm:prSet presAssocID="{5C4BB618-CF1B-4B99-9FB5-09D692CF367F}" presName="composite" presStyleCnt="0"/>
      <dgm:spPr/>
    </dgm:pt>
    <dgm:pt modelId="{CF686FA7-F4F7-4FF3-9155-FD93D47BE74B}" type="pres">
      <dgm:prSet presAssocID="{5C4BB618-CF1B-4B99-9FB5-09D692CF367F}" presName="parentText" presStyleLbl="alignNode1" presStyleIdx="1" presStyleCnt="3">
        <dgm:presLayoutVars>
          <dgm:chMax val="1"/>
          <dgm:bulletEnabled val="1"/>
        </dgm:presLayoutVars>
      </dgm:prSet>
      <dgm:spPr/>
      <dgm:t>
        <a:bodyPr/>
        <a:lstStyle/>
        <a:p>
          <a:endParaRPr lang="en-IN"/>
        </a:p>
      </dgm:t>
    </dgm:pt>
    <dgm:pt modelId="{CA3A6C11-A12E-483B-B1D1-ABB2FC19F440}" type="pres">
      <dgm:prSet presAssocID="{5C4BB618-CF1B-4B99-9FB5-09D692CF367F}" presName="descendantText" presStyleLbl="alignAcc1" presStyleIdx="1" presStyleCnt="3">
        <dgm:presLayoutVars>
          <dgm:bulletEnabled val="1"/>
        </dgm:presLayoutVars>
      </dgm:prSet>
      <dgm:spPr/>
      <dgm:t>
        <a:bodyPr/>
        <a:lstStyle/>
        <a:p>
          <a:endParaRPr lang="en-IN"/>
        </a:p>
      </dgm:t>
    </dgm:pt>
    <dgm:pt modelId="{A7529613-EF9B-41A5-8499-72F532D319E5}" type="pres">
      <dgm:prSet presAssocID="{5F7F250A-8A40-43C0-B6DB-E1C592443EC3}" presName="sp" presStyleCnt="0"/>
      <dgm:spPr/>
    </dgm:pt>
    <dgm:pt modelId="{AEC7476C-6D13-4155-92FA-9B7565F724D5}" type="pres">
      <dgm:prSet presAssocID="{7B5C606F-6213-4285-855C-A1E20A49B6A9}" presName="composite" presStyleCnt="0"/>
      <dgm:spPr/>
    </dgm:pt>
    <dgm:pt modelId="{6D481947-D903-41CE-95AD-6E4C1981C3BD}" type="pres">
      <dgm:prSet presAssocID="{7B5C606F-6213-4285-855C-A1E20A49B6A9}" presName="parentText" presStyleLbl="alignNode1" presStyleIdx="2" presStyleCnt="3">
        <dgm:presLayoutVars>
          <dgm:chMax val="1"/>
          <dgm:bulletEnabled val="1"/>
        </dgm:presLayoutVars>
      </dgm:prSet>
      <dgm:spPr/>
      <dgm:t>
        <a:bodyPr/>
        <a:lstStyle/>
        <a:p>
          <a:endParaRPr lang="en-IN"/>
        </a:p>
      </dgm:t>
    </dgm:pt>
    <dgm:pt modelId="{EAD604B4-0E4B-43EE-98C5-9768C1AEFBEF}" type="pres">
      <dgm:prSet presAssocID="{7B5C606F-6213-4285-855C-A1E20A49B6A9}" presName="descendantText" presStyleLbl="alignAcc1" presStyleIdx="2" presStyleCnt="3">
        <dgm:presLayoutVars>
          <dgm:bulletEnabled val="1"/>
        </dgm:presLayoutVars>
      </dgm:prSet>
      <dgm:spPr/>
      <dgm:t>
        <a:bodyPr/>
        <a:lstStyle/>
        <a:p>
          <a:endParaRPr lang="en-IN"/>
        </a:p>
      </dgm:t>
    </dgm:pt>
  </dgm:ptLst>
  <dgm:cxnLst>
    <dgm:cxn modelId="{9586E221-D51F-48DA-A949-924DB71F8B12}" type="presOf" srcId="{599835B8-4623-413B-894D-57344D7AE9BE}" destId="{EAD604B4-0E4B-43EE-98C5-9768C1AEFBEF}" srcOrd="0" destOrd="3" presId="urn:microsoft.com/office/officeart/2005/8/layout/chevron2"/>
    <dgm:cxn modelId="{C2B03FF7-AA66-4931-A756-945A733D2728}" srcId="{669747D3-704F-4F14-BA74-A5BF27A08BB4}" destId="{7B5C606F-6213-4285-855C-A1E20A49B6A9}" srcOrd="2" destOrd="0" parTransId="{CFA13BBA-424A-49D5-AD65-2946D6F83F64}" sibTransId="{68CE5975-F200-46BE-A458-A000CB6CA8BC}"/>
    <dgm:cxn modelId="{FC586F54-19C1-4871-A335-E027AF3E8612}" srcId="{7B5C606F-6213-4285-855C-A1E20A49B6A9}" destId="{34191659-14CC-4B3D-893A-B52B4ECEBEA9}" srcOrd="0" destOrd="0" parTransId="{18150134-49DE-47EB-9149-FCCB7CE7FACC}" sibTransId="{2F811EBE-2C62-4411-8B34-8B33872619F7}"/>
    <dgm:cxn modelId="{209EDD1C-B88A-48F1-B027-53A3147F5E7F}" type="presOf" srcId="{E6ED4467-1EF5-497E-85C1-E6FDA5116A68}" destId="{EAD604B4-0E4B-43EE-98C5-9768C1AEFBEF}" srcOrd="0" destOrd="1" presId="urn:microsoft.com/office/officeart/2005/8/layout/chevron2"/>
    <dgm:cxn modelId="{1EFDDBE8-9019-498E-A9B9-456FBAB678A7}" type="presOf" srcId="{54272283-E0E5-4CFA-A2C3-156658831EDB}" destId="{654D1309-E340-471C-8AD8-EE392166B850}" srcOrd="0" destOrd="1" presId="urn:microsoft.com/office/officeart/2005/8/layout/chevron2"/>
    <dgm:cxn modelId="{3FBF5AE8-F9A5-4960-A8BF-7B328CFDF824}" type="presOf" srcId="{2A67CC14-DB91-45A1-9689-533CEEE9F1F7}" destId="{EAD604B4-0E4B-43EE-98C5-9768C1AEFBEF}" srcOrd="0" destOrd="4" presId="urn:microsoft.com/office/officeart/2005/8/layout/chevron2"/>
    <dgm:cxn modelId="{011ED518-D66F-4586-887F-1721BD2CCF0F}" srcId="{5C4BB618-CF1B-4B99-9FB5-09D692CF367F}" destId="{A6C3ECBD-361C-4ED2-BD66-66783471D122}" srcOrd="0" destOrd="0" parTransId="{8B038168-5F2F-4049-A93E-B43DA31150D4}" sibTransId="{1E5BB082-5FDE-4D7F-8D8D-D27078888D25}"/>
    <dgm:cxn modelId="{F1CCDE14-0AE2-43AA-9A9E-4C8411EFDAD4}" srcId="{7B5C606F-6213-4285-855C-A1E20A49B6A9}" destId="{BDBBE4B7-1FEF-4366-B66F-0A493548AC04}" srcOrd="2" destOrd="0" parTransId="{67DDDE8C-A5F7-4D72-B759-84D0BBE5A24A}" sibTransId="{E83C3A55-2248-44E4-9D0D-545AB6E971E3}"/>
    <dgm:cxn modelId="{5BF13D1B-1E60-427F-99FB-729CDA31B444}" srcId="{9BCB5A7A-9EA8-463F-8CCB-B554E0934916}" destId="{74F47715-11A1-4CE2-A9CA-CC6775013DAB}" srcOrd="0" destOrd="0" parTransId="{0DBF7AE5-59B0-4122-A796-0FCE210347CE}" sibTransId="{A13D638F-9332-462D-83CF-459B80ADFECB}"/>
    <dgm:cxn modelId="{AD09A436-BE2B-437E-AD52-471A26A8D6C3}" type="presOf" srcId="{74F47715-11A1-4CE2-A9CA-CC6775013DAB}" destId="{654D1309-E340-471C-8AD8-EE392166B850}" srcOrd="0" destOrd="0" presId="urn:microsoft.com/office/officeart/2005/8/layout/chevron2"/>
    <dgm:cxn modelId="{CDB2FD4A-5D34-49FC-BF1C-F17784D05DC7}" type="presOf" srcId="{A6C3ECBD-361C-4ED2-BD66-66783471D122}" destId="{CA3A6C11-A12E-483B-B1D1-ABB2FC19F440}" srcOrd="0" destOrd="0" presId="urn:microsoft.com/office/officeart/2005/8/layout/chevron2"/>
    <dgm:cxn modelId="{3C1B51A5-29C9-4A75-B901-908921B76528}" srcId="{7B5C606F-6213-4285-855C-A1E20A49B6A9}" destId="{2A67CC14-DB91-45A1-9689-533CEEE9F1F7}" srcOrd="4" destOrd="0" parTransId="{A1ADF54C-B29C-4A18-AAE1-ED4A7AFEC902}" sibTransId="{BEB13EA8-251C-4A37-B117-DB91BC1D8331}"/>
    <dgm:cxn modelId="{4FF159D1-B1DB-4D0C-92E6-A5BB20B249D2}" type="presOf" srcId="{34191659-14CC-4B3D-893A-B52B4ECEBEA9}" destId="{EAD604B4-0E4B-43EE-98C5-9768C1AEFBEF}" srcOrd="0" destOrd="0" presId="urn:microsoft.com/office/officeart/2005/8/layout/chevron2"/>
    <dgm:cxn modelId="{D4655974-8092-4AF8-BC8B-B1FA4F853F3A}" type="presOf" srcId="{7B5C606F-6213-4285-855C-A1E20A49B6A9}" destId="{6D481947-D903-41CE-95AD-6E4C1981C3BD}" srcOrd="0" destOrd="0" presId="urn:microsoft.com/office/officeart/2005/8/layout/chevron2"/>
    <dgm:cxn modelId="{BD9B16BF-1A7E-46D4-A9E3-32E703CC7344}" type="presOf" srcId="{669747D3-704F-4F14-BA74-A5BF27A08BB4}" destId="{9EAB3775-8A64-4C52-8125-3CB99C499D73}" srcOrd="0" destOrd="0" presId="urn:microsoft.com/office/officeart/2005/8/layout/chevron2"/>
    <dgm:cxn modelId="{57FB57F0-D08D-4CAC-BE6C-E342A85DE6D0}" type="presOf" srcId="{9BCB5A7A-9EA8-463F-8CCB-B554E0934916}" destId="{6407B658-6EE7-41CC-A06C-25A06A2F09D3}" srcOrd="0" destOrd="0" presId="urn:microsoft.com/office/officeart/2005/8/layout/chevron2"/>
    <dgm:cxn modelId="{7AD419FC-6E2D-4C4D-923A-A4BBCE180DC8}" srcId="{669747D3-704F-4F14-BA74-A5BF27A08BB4}" destId="{5C4BB618-CF1B-4B99-9FB5-09D692CF367F}" srcOrd="1" destOrd="0" parTransId="{3B1B1A86-2351-41E9-B13D-E7EF55F906D4}" sibTransId="{5F7F250A-8A40-43C0-B6DB-E1C592443EC3}"/>
    <dgm:cxn modelId="{DA068A32-B729-47A7-8217-D2D029676294}" srcId="{7B5C606F-6213-4285-855C-A1E20A49B6A9}" destId="{599835B8-4623-413B-894D-57344D7AE9BE}" srcOrd="3" destOrd="0" parTransId="{1FA2A6E6-935D-4651-A3D1-F9F1598D4CBE}" sibTransId="{0C1BE363-C238-43EE-9B8A-E924C2F418BE}"/>
    <dgm:cxn modelId="{8C9ED603-C439-4CF8-AF55-95563A947A8B}" srcId="{669747D3-704F-4F14-BA74-A5BF27A08BB4}" destId="{9BCB5A7A-9EA8-463F-8CCB-B554E0934916}" srcOrd="0" destOrd="0" parTransId="{FA8911EB-D5A7-4E29-9AB9-A1A8184B7E85}" sibTransId="{53495844-9A29-4C8B-A897-9B852D58F9A9}"/>
    <dgm:cxn modelId="{3A14EEF8-9BB1-4FF0-9733-5073A264DFF2}" type="presOf" srcId="{BDBBE4B7-1FEF-4366-B66F-0A493548AC04}" destId="{EAD604B4-0E4B-43EE-98C5-9768C1AEFBEF}" srcOrd="0" destOrd="2" presId="urn:microsoft.com/office/officeart/2005/8/layout/chevron2"/>
    <dgm:cxn modelId="{AE84D7A7-6687-407B-B00B-F4838545711C}" srcId="{7B5C606F-6213-4285-855C-A1E20A49B6A9}" destId="{E6ED4467-1EF5-497E-85C1-E6FDA5116A68}" srcOrd="1" destOrd="0" parTransId="{4F907976-33B4-41AF-8998-20FC033BAC27}" sibTransId="{A7C634BA-D1A8-465B-B6FB-E6DC9BF2D6F2}"/>
    <dgm:cxn modelId="{9DE622DF-9ED9-44E5-9D37-7A62A0284921}" type="presOf" srcId="{5C4BB618-CF1B-4B99-9FB5-09D692CF367F}" destId="{CF686FA7-F4F7-4FF3-9155-FD93D47BE74B}" srcOrd="0" destOrd="0" presId="urn:microsoft.com/office/officeart/2005/8/layout/chevron2"/>
    <dgm:cxn modelId="{907DF2B5-874B-454A-B800-880B25D9B251}" srcId="{9BCB5A7A-9EA8-463F-8CCB-B554E0934916}" destId="{54272283-E0E5-4CFA-A2C3-156658831EDB}" srcOrd="1" destOrd="0" parTransId="{F1D45191-9174-465E-80F9-4E44DCDDAF70}" sibTransId="{204975D7-61B3-41EC-9F27-BA717338D8CE}"/>
    <dgm:cxn modelId="{5A4E9205-B8AF-4FCB-AF44-B0601108B564}" srcId="{5C4BB618-CF1B-4B99-9FB5-09D692CF367F}" destId="{C21AC506-57F5-4B95-BF84-21A7A5732944}" srcOrd="1" destOrd="0" parTransId="{106BF86E-959B-4150-B29F-2ED573510F64}" sibTransId="{A4CE03F5-29B0-4543-8FF7-5297E259A1A3}"/>
    <dgm:cxn modelId="{A4434088-FF71-4294-8EA0-91AFBCBB3E30}" type="presOf" srcId="{C21AC506-57F5-4B95-BF84-21A7A5732944}" destId="{CA3A6C11-A12E-483B-B1D1-ABB2FC19F440}" srcOrd="0" destOrd="1" presId="urn:microsoft.com/office/officeart/2005/8/layout/chevron2"/>
    <dgm:cxn modelId="{9E82CCAC-01A6-4D93-A533-D1AC740CEB4A}" type="presParOf" srcId="{9EAB3775-8A64-4C52-8125-3CB99C499D73}" destId="{63376226-C8E9-4AFF-AE2A-4C0503D39B90}" srcOrd="0" destOrd="0" presId="urn:microsoft.com/office/officeart/2005/8/layout/chevron2"/>
    <dgm:cxn modelId="{50278772-ABCE-4CC4-B519-B38D0EB731B1}" type="presParOf" srcId="{63376226-C8E9-4AFF-AE2A-4C0503D39B90}" destId="{6407B658-6EE7-41CC-A06C-25A06A2F09D3}" srcOrd="0" destOrd="0" presId="urn:microsoft.com/office/officeart/2005/8/layout/chevron2"/>
    <dgm:cxn modelId="{8322F860-17A8-4B8E-A93F-33F309B501FC}" type="presParOf" srcId="{63376226-C8E9-4AFF-AE2A-4C0503D39B90}" destId="{654D1309-E340-471C-8AD8-EE392166B850}" srcOrd="1" destOrd="0" presId="urn:microsoft.com/office/officeart/2005/8/layout/chevron2"/>
    <dgm:cxn modelId="{7EDAB29F-F677-4F43-9695-164F0F2ADB64}" type="presParOf" srcId="{9EAB3775-8A64-4C52-8125-3CB99C499D73}" destId="{BD806AF2-1D1A-4271-A1CE-B2E44EE49985}" srcOrd="1" destOrd="0" presId="urn:microsoft.com/office/officeart/2005/8/layout/chevron2"/>
    <dgm:cxn modelId="{E567CAE8-FBDF-4C68-8C1A-492973835806}" type="presParOf" srcId="{9EAB3775-8A64-4C52-8125-3CB99C499D73}" destId="{F079F2C1-97AB-49B6-82D3-0DC6EFAAFB0F}" srcOrd="2" destOrd="0" presId="urn:microsoft.com/office/officeart/2005/8/layout/chevron2"/>
    <dgm:cxn modelId="{1DAB8D6C-A481-4DE2-A502-418F733B75AE}" type="presParOf" srcId="{F079F2C1-97AB-49B6-82D3-0DC6EFAAFB0F}" destId="{CF686FA7-F4F7-4FF3-9155-FD93D47BE74B}" srcOrd="0" destOrd="0" presId="urn:microsoft.com/office/officeart/2005/8/layout/chevron2"/>
    <dgm:cxn modelId="{FA2852A9-6305-4D88-85A1-1091D630D02F}" type="presParOf" srcId="{F079F2C1-97AB-49B6-82D3-0DC6EFAAFB0F}" destId="{CA3A6C11-A12E-483B-B1D1-ABB2FC19F440}" srcOrd="1" destOrd="0" presId="urn:microsoft.com/office/officeart/2005/8/layout/chevron2"/>
    <dgm:cxn modelId="{6527C98E-A0F5-4E70-9ABF-5B4EE59BAA99}" type="presParOf" srcId="{9EAB3775-8A64-4C52-8125-3CB99C499D73}" destId="{A7529613-EF9B-41A5-8499-72F532D319E5}" srcOrd="3" destOrd="0" presId="urn:microsoft.com/office/officeart/2005/8/layout/chevron2"/>
    <dgm:cxn modelId="{316505C4-0943-48A3-AF53-57B7EF2F1C9E}" type="presParOf" srcId="{9EAB3775-8A64-4C52-8125-3CB99C499D73}" destId="{AEC7476C-6D13-4155-92FA-9B7565F724D5}" srcOrd="4" destOrd="0" presId="urn:microsoft.com/office/officeart/2005/8/layout/chevron2"/>
    <dgm:cxn modelId="{4F3E7A99-7D3F-4F97-B204-413012005927}" type="presParOf" srcId="{AEC7476C-6D13-4155-92FA-9B7565F724D5}" destId="{6D481947-D903-41CE-95AD-6E4C1981C3BD}" srcOrd="0" destOrd="0" presId="urn:microsoft.com/office/officeart/2005/8/layout/chevron2"/>
    <dgm:cxn modelId="{DAB9A8F0-9F02-4AA5-B31B-A36EDB11B80F}" type="presParOf" srcId="{AEC7476C-6D13-4155-92FA-9B7565F724D5}" destId="{EAD604B4-0E4B-43EE-98C5-9768C1AEFB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9747D3-704F-4F14-BA74-A5BF27A08BB4}" type="doc">
      <dgm:prSet loTypeId="urn:microsoft.com/office/officeart/2005/8/layout/chevron2" loCatId="process" qsTypeId="urn:microsoft.com/office/officeart/2005/8/quickstyle/simple3" qsCatId="simple" csTypeId="urn:microsoft.com/office/officeart/2005/8/colors/colorful2" csCatId="colorful" phldr="1"/>
      <dgm:spPr/>
      <dgm:t>
        <a:bodyPr/>
        <a:lstStyle/>
        <a:p>
          <a:endParaRPr lang="en-IN"/>
        </a:p>
      </dgm:t>
    </dgm:pt>
    <dgm:pt modelId="{9BCB5A7A-9EA8-463F-8CCB-B554E0934916}">
      <dgm:prSet phldrT="[Text]" custT="1"/>
      <dgm:spPr/>
      <dgm:t>
        <a:bodyPr/>
        <a:lstStyle/>
        <a:p>
          <a:r>
            <a:rPr lang="en-IN" sz="1400" dirty="0" smtClean="0">
              <a:latin typeface="Times New Roman" pitchFamily="18" charset="0"/>
              <a:cs typeface="Times New Roman" pitchFamily="18" charset="0"/>
            </a:rPr>
            <a:t>Upper Mask Removal</a:t>
          </a:r>
          <a:endParaRPr lang="en-IN" sz="1400" dirty="0">
            <a:latin typeface="Times New Roman" pitchFamily="18" charset="0"/>
            <a:cs typeface="Times New Roman" pitchFamily="18" charset="0"/>
          </a:endParaRPr>
        </a:p>
      </dgm:t>
    </dgm:pt>
    <dgm:pt modelId="{FA8911EB-D5A7-4E29-9AB9-A1A8184B7E85}" type="parTrans" cxnId="{8C9ED603-C439-4CF8-AF55-95563A947A8B}">
      <dgm:prSet/>
      <dgm:spPr/>
      <dgm:t>
        <a:bodyPr/>
        <a:lstStyle/>
        <a:p>
          <a:endParaRPr lang="en-IN" sz="1600">
            <a:latin typeface="Times New Roman" pitchFamily="18" charset="0"/>
            <a:cs typeface="Times New Roman" pitchFamily="18" charset="0"/>
          </a:endParaRPr>
        </a:p>
      </dgm:t>
    </dgm:pt>
    <dgm:pt modelId="{53495844-9A29-4C8B-A897-9B852D58F9A9}" type="sibTrans" cxnId="{8C9ED603-C439-4CF8-AF55-95563A947A8B}">
      <dgm:prSet/>
      <dgm:spPr/>
      <dgm:t>
        <a:bodyPr/>
        <a:lstStyle/>
        <a:p>
          <a:endParaRPr lang="en-IN" sz="1600">
            <a:latin typeface="Times New Roman" pitchFamily="18" charset="0"/>
            <a:cs typeface="Times New Roman" pitchFamily="18" charset="0"/>
          </a:endParaRPr>
        </a:p>
      </dgm:t>
    </dgm:pt>
    <dgm:pt modelId="{74F47715-11A1-4CE2-A9CA-CC6775013DAB}">
      <dgm:prSet phldrT="[Text]" custT="1"/>
      <dgm:spPr/>
      <dgm:t>
        <a:bodyPr/>
        <a:lstStyle/>
        <a:p>
          <a:r>
            <a:rPr lang="en-IN" sz="1600" dirty="0" smtClean="0">
              <a:latin typeface="Times New Roman" pitchFamily="18" charset="0"/>
              <a:cs typeface="Times New Roman" pitchFamily="18" charset="0"/>
            </a:rPr>
            <a:t>Removal of the upper mask (blue)</a:t>
          </a:r>
          <a:endParaRPr lang="en-IN" sz="1600" dirty="0">
            <a:latin typeface="Times New Roman" pitchFamily="18" charset="0"/>
            <a:cs typeface="Times New Roman" pitchFamily="18" charset="0"/>
          </a:endParaRPr>
        </a:p>
      </dgm:t>
    </dgm:pt>
    <dgm:pt modelId="{0DBF7AE5-59B0-4122-A796-0FCE210347CE}" type="parTrans" cxnId="{5BF13D1B-1E60-427F-99FB-729CDA31B444}">
      <dgm:prSet/>
      <dgm:spPr/>
      <dgm:t>
        <a:bodyPr/>
        <a:lstStyle/>
        <a:p>
          <a:endParaRPr lang="en-IN" sz="1600">
            <a:latin typeface="Times New Roman" pitchFamily="18" charset="0"/>
            <a:cs typeface="Times New Roman" pitchFamily="18" charset="0"/>
          </a:endParaRPr>
        </a:p>
      </dgm:t>
    </dgm:pt>
    <dgm:pt modelId="{A13D638F-9332-462D-83CF-459B80ADFECB}" type="sibTrans" cxnId="{5BF13D1B-1E60-427F-99FB-729CDA31B444}">
      <dgm:prSet/>
      <dgm:spPr/>
      <dgm:t>
        <a:bodyPr/>
        <a:lstStyle/>
        <a:p>
          <a:endParaRPr lang="en-IN" sz="1600">
            <a:latin typeface="Times New Roman" pitchFamily="18" charset="0"/>
            <a:cs typeface="Times New Roman" pitchFamily="18" charset="0"/>
          </a:endParaRPr>
        </a:p>
      </dgm:t>
    </dgm:pt>
    <dgm:pt modelId="{5C4BB618-CF1B-4B99-9FB5-09D692CF367F}">
      <dgm:prSet phldrT="[Text]" custT="1"/>
      <dgm:spPr/>
      <dgm:t>
        <a:bodyPr/>
        <a:lstStyle/>
        <a:p>
          <a:r>
            <a:rPr lang="en-IN" sz="1600" dirty="0" smtClean="0">
              <a:latin typeface="Times New Roman" pitchFamily="18" charset="0"/>
              <a:cs typeface="Times New Roman" pitchFamily="18" charset="0"/>
            </a:rPr>
            <a:t>Anisotropic Etching IV</a:t>
          </a:r>
          <a:endParaRPr lang="en-IN" sz="1600" dirty="0">
            <a:latin typeface="Times New Roman" pitchFamily="18" charset="0"/>
            <a:cs typeface="Times New Roman" pitchFamily="18" charset="0"/>
          </a:endParaRPr>
        </a:p>
      </dgm:t>
    </dgm:pt>
    <dgm:pt modelId="{3B1B1A86-2351-41E9-B13D-E7EF55F906D4}" type="parTrans" cxnId="{7AD419FC-6E2D-4C4D-923A-A4BBCE180DC8}">
      <dgm:prSet/>
      <dgm:spPr/>
      <dgm:t>
        <a:bodyPr/>
        <a:lstStyle/>
        <a:p>
          <a:endParaRPr lang="en-IN" sz="1600">
            <a:latin typeface="Times New Roman" pitchFamily="18" charset="0"/>
            <a:cs typeface="Times New Roman" pitchFamily="18" charset="0"/>
          </a:endParaRPr>
        </a:p>
      </dgm:t>
    </dgm:pt>
    <dgm:pt modelId="{5F7F250A-8A40-43C0-B6DB-E1C592443EC3}" type="sibTrans" cxnId="{7AD419FC-6E2D-4C4D-923A-A4BBCE180DC8}">
      <dgm:prSet/>
      <dgm:spPr/>
      <dgm:t>
        <a:bodyPr/>
        <a:lstStyle/>
        <a:p>
          <a:endParaRPr lang="en-IN" sz="1600">
            <a:latin typeface="Times New Roman" pitchFamily="18" charset="0"/>
            <a:cs typeface="Times New Roman" pitchFamily="18" charset="0"/>
          </a:endParaRPr>
        </a:p>
      </dgm:t>
    </dgm:pt>
    <dgm:pt modelId="{7B5C606F-6213-4285-855C-A1E20A49B6A9}">
      <dgm:prSet phldrT="[Text]" custT="1"/>
      <dgm:spPr/>
      <dgm:t>
        <a:bodyPr/>
        <a:lstStyle/>
        <a:p>
          <a:r>
            <a:rPr lang="en-IN" sz="1600" dirty="0" smtClean="0">
              <a:latin typeface="Times New Roman" pitchFamily="18" charset="0"/>
              <a:cs typeface="Times New Roman" pitchFamily="18" charset="0"/>
            </a:rPr>
            <a:t>Isotropic Etching</a:t>
          </a:r>
          <a:endParaRPr lang="en-IN" sz="1600" dirty="0">
            <a:latin typeface="Times New Roman" pitchFamily="18" charset="0"/>
            <a:cs typeface="Times New Roman" pitchFamily="18" charset="0"/>
          </a:endParaRPr>
        </a:p>
      </dgm:t>
    </dgm:pt>
    <dgm:pt modelId="{CFA13BBA-424A-49D5-AD65-2946D6F83F64}" type="parTrans" cxnId="{C2B03FF7-AA66-4931-A756-945A733D2728}">
      <dgm:prSet/>
      <dgm:spPr/>
      <dgm:t>
        <a:bodyPr/>
        <a:lstStyle/>
        <a:p>
          <a:endParaRPr lang="en-IN" sz="1600">
            <a:latin typeface="Times New Roman" pitchFamily="18" charset="0"/>
            <a:cs typeface="Times New Roman" pitchFamily="18" charset="0"/>
          </a:endParaRPr>
        </a:p>
      </dgm:t>
    </dgm:pt>
    <dgm:pt modelId="{68CE5975-F200-46BE-A458-A000CB6CA8BC}" type="sibTrans" cxnId="{C2B03FF7-AA66-4931-A756-945A733D2728}">
      <dgm:prSet/>
      <dgm:spPr/>
      <dgm:t>
        <a:bodyPr/>
        <a:lstStyle/>
        <a:p>
          <a:endParaRPr lang="en-IN" sz="1600">
            <a:latin typeface="Times New Roman" pitchFamily="18" charset="0"/>
            <a:cs typeface="Times New Roman" pitchFamily="18" charset="0"/>
          </a:endParaRPr>
        </a:p>
      </dgm:t>
    </dgm:pt>
    <dgm:pt modelId="{A6C3ECBD-361C-4ED2-BD66-66783471D122}">
      <dgm:prSet phldrT="[Text]" custT="1"/>
      <dgm:spPr/>
      <dgm:t>
        <a:bodyPr/>
        <a:lstStyle/>
        <a:p>
          <a:r>
            <a:rPr lang="en-IN" sz="1600" dirty="0" smtClean="0">
              <a:latin typeface="Times New Roman" pitchFamily="18" charset="0"/>
              <a:cs typeface="Times New Roman" pitchFamily="18" charset="0"/>
            </a:rPr>
            <a:t>ICP Etch</a:t>
          </a:r>
          <a:endParaRPr lang="en-IN" sz="1600" baseline="-25000" dirty="0">
            <a:latin typeface="Times New Roman" pitchFamily="18" charset="0"/>
            <a:cs typeface="Times New Roman" pitchFamily="18" charset="0"/>
          </a:endParaRPr>
        </a:p>
      </dgm:t>
    </dgm:pt>
    <dgm:pt modelId="{8B038168-5F2F-4049-A93E-B43DA31150D4}" type="parTrans" cxnId="{011ED518-D66F-4586-887F-1721BD2CCF0F}">
      <dgm:prSet/>
      <dgm:spPr/>
      <dgm:t>
        <a:bodyPr/>
        <a:lstStyle/>
        <a:p>
          <a:endParaRPr lang="en-IN"/>
        </a:p>
      </dgm:t>
    </dgm:pt>
    <dgm:pt modelId="{1E5BB082-5FDE-4D7F-8D8D-D27078888D25}" type="sibTrans" cxnId="{011ED518-D66F-4586-887F-1721BD2CCF0F}">
      <dgm:prSet/>
      <dgm:spPr/>
      <dgm:t>
        <a:bodyPr/>
        <a:lstStyle/>
        <a:p>
          <a:endParaRPr lang="en-IN"/>
        </a:p>
      </dgm:t>
    </dgm:pt>
    <dgm:pt modelId="{B7931641-EE05-4AD7-86EB-6D77560CC8BA}">
      <dgm:prSet phldrT="[Text]" custT="1"/>
      <dgm:spPr/>
      <dgm:t>
        <a:bodyPr/>
        <a:lstStyle/>
        <a:p>
          <a:r>
            <a:rPr lang="en-IN" sz="1600" dirty="0" smtClean="0">
              <a:latin typeface="Times New Roman" pitchFamily="18" charset="0"/>
              <a:cs typeface="Times New Roman" pitchFamily="18" charset="0"/>
            </a:rPr>
            <a:t>RIE</a:t>
          </a:r>
          <a:endParaRPr lang="en-IN" sz="1600" dirty="0">
            <a:latin typeface="Times New Roman" pitchFamily="18" charset="0"/>
            <a:cs typeface="Times New Roman" pitchFamily="18" charset="0"/>
          </a:endParaRPr>
        </a:p>
      </dgm:t>
    </dgm:pt>
    <dgm:pt modelId="{CC60179E-8D61-46A0-BA9A-8B5A7C393D52}" type="parTrans" cxnId="{810C1113-AF42-4E54-8744-FE8E201855B6}">
      <dgm:prSet/>
      <dgm:spPr/>
      <dgm:t>
        <a:bodyPr/>
        <a:lstStyle/>
        <a:p>
          <a:endParaRPr lang="en-IN"/>
        </a:p>
      </dgm:t>
    </dgm:pt>
    <dgm:pt modelId="{7A1675BA-AC7C-4E15-A32C-C898A83E067A}" type="sibTrans" cxnId="{810C1113-AF42-4E54-8744-FE8E201855B6}">
      <dgm:prSet/>
      <dgm:spPr/>
      <dgm:t>
        <a:bodyPr/>
        <a:lstStyle/>
        <a:p>
          <a:endParaRPr lang="en-IN"/>
        </a:p>
      </dgm:t>
    </dgm:pt>
    <dgm:pt modelId="{F43395C3-31EF-42DD-8188-6E610DDBAEA3}">
      <dgm:prSet phldrT="[Text]" custT="1"/>
      <dgm:spPr/>
      <dgm:t>
        <a:bodyPr/>
        <a:lstStyle/>
        <a:p>
          <a:r>
            <a:rPr lang="en-IN" sz="1600" dirty="0" smtClean="0">
              <a:latin typeface="Times New Roman" pitchFamily="18" charset="0"/>
              <a:cs typeface="Times New Roman" pitchFamily="18" charset="0"/>
            </a:rPr>
            <a:t>Side ports are formed</a:t>
          </a:r>
          <a:endParaRPr lang="en-IN" sz="1600" baseline="-25000" dirty="0">
            <a:latin typeface="Times New Roman" pitchFamily="18" charset="0"/>
            <a:cs typeface="Times New Roman" pitchFamily="18" charset="0"/>
          </a:endParaRPr>
        </a:p>
      </dgm:t>
    </dgm:pt>
    <dgm:pt modelId="{34AA25E7-2493-4266-9A31-56B9128E3F5A}" type="parTrans" cxnId="{EA99347B-0A75-4F1E-8EBE-B838DBD75A2E}">
      <dgm:prSet/>
      <dgm:spPr/>
      <dgm:t>
        <a:bodyPr/>
        <a:lstStyle/>
        <a:p>
          <a:endParaRPr lang="en-IN"/>
        </a:p>
      </dgm:t>
    </dgm:pt>
    <dgm:pt modelId="{36ABA0CD-8C53-4B13-BB04-A3D224520122}" type="sibTrans" cxnId="{EA99347B-0A75-4F1E-8EBE-B838DBD75A2E}">
      <dgm:prSet/>
      <dgm:spPr/>
      <dgm:t>
        <a:bodyPr/>
        <a:lstStyle/>
        <a:p>
          <a:endParaRPr lang="en-IN"/>
        </a:p>
      </dgm:t>
    </dgm:pt>
    <dgm:pt modelId="{E73BF31A-4793-45D1-91DA-7DBD64A867EA}">
      <dgm:prSet phldrT="[Text]" custT="1"/>
      <dgm:spPr/>
      <dgm:t>
        <a:bodyPr/>
        <a:lstStyle/>
        <a:p>
          <a:pPr algn="just"/>
          <a:r>
            <a:rPr lang="en-IN" sz="1600" dirty="0" smtClean="0">
              <a:latin typeface="Times New Roman" pitchFamily="18" charset="0"/>
              <a:cs typeface="Times New Roman" pitchFamily="18" charset="0"/>
            </a:rPr>
            <a:t>Guarantee a sharp needle tip</a:t>
          </a:r>
          <a:endParaRPr lang="en-IN" sz="1600" dirty="0">
            <a:latin typeface="Times New Roman" pitchFamily="18" charset="0"/>
            <a:cs typeface="Times New Roman" pitchFamily="18" charset="0"/>
          </a:endParaRPr>
        </a:p>
      </dgm:t>
    </dgm:pt>
    <dgm:pt modelId="{C0A58D72-7401-4D26-A99E-EA06A5CBCD70}" type="sibTrans" cxnId="{1E120CD5-F9EC-4847-BA9A-452905AC0E80}">
      <dgm:prSet/>
      <dgm:spPr/>
      <dgm:t>
        <a:bodyPr/>
        <a:lstStyle/>
        <a:p>
          <a:endParaRPr lang="en-IN"/>
        </a:p>
      </dgm:t>
    </dgm:pt>
    <dgm:pt modelId="{D78D9BCF-CE15-4719-BD98-4A3B53339ACC}" type="parTrans" cxnId="{1E120CD5-F9EC-4847-BA9A-452905AC0E80}">
      <dgm:prSet/>
      <dgm:spPr/>
      <dgm:t>
        <a:bodyPr/>
        <a:lstStyle/>
        <a:p>
          <a:endParaRPr lang="en-IN"/>
        </a:p>
      </dgm:t>
    </dgm:pt>
    <dgm:pt modelId="{34191659-14CC-4B3D-893A-B52B4ECEBEA9}">
      <dgm:prSet phldrT="[Text]" custT="1"/>
      <dgm:spPr/>
      <dgm:t>
        <a:bodyPr/>
        <a:lstStyle/>
        <a:p>
          <a:pPr algn="just"/>
          <a:r>
            <a:rPr lang="en-IN" sz="1600" dirty="0" smtClean="0">
              <a:latin typeface="Times New Roman" pitchFamily="18" charset="0"/>
              <a:cs typeface="Times New Roman" pitchFamily="18" charset="0"/>
            </a:rPr>
            <a:t>ICP Etch</a:t>
          </a:r>
          <a:endParaRPr lang="en-IN" sz="1600" dirty="0">
            <a:latin typeface="Times New Roman" pitchFamily="18" charset="0"/>
            <a:cs typeface="Times New Roman" pitchFamily="18" charset="0"/>
          </a:endParaRPr>
        </a:p>
      </dgm:t>
    </dgm:pt>
    <dgm:pt modelId="{2F811EBE-2C62-4411-8B34-8B33872619F7}" type="sibTrans" cxnId="{FC586F54-19C1-4871-A335-E027AF3E8612}">
      <dgm:prSet/>
      <dgm:spPr/>
      <dgm:t>
        <a:bodyPr/>
        <a:lstStyle/>
        <a:p>
          <a:endParaRPr lang="en-IN"/>
        </a:p>
      </dgm:t>
    </dgm:pt>
    <dgm:pt modelId="{18150134-49DE-47EB-9149-FCCB7CE7FACC}" type="parTrans" cxnId="{FC586F54-19C1-4871-A335-E027AF3E8612}">
      <dgm:prSet/>
      <dgm:spPr/>
      <dgm:t>
        <a:bodyPr/>
        <a:lstStyle/>
        <a:p>
          <a:endParaRPr lang="en-IN"/>
        </a:p>
      </dgm:t>
    </dgm:pt>
    <dgm:pt modelId="{9EAB3775-8A64-4C52-8125-3CB99C499D73}" type="pres">
      <dgm:prSet presAssocID="{669747D3-704F-4F14-BA74-A5BF27A08BB4}" presName="linearFlow" presStyleCnt="0">
        <dgm:presLayoutVars>
          <dgm:dir/>
          <dgm:animLvl val="lvl"/>
          <dgm:resizeHandles val="exact"/>
        </dgm:presLayoutVars>
      </dgm:prSet>
      <dgm:spPr/>
      <dgm:t>
        <a:bodyPr/>
        <a:lstStyle/>
        <a:p>
          <a:endParaRPr lang="en-IN"/>
        </a:p>
      </dgm:t>
    </dgm:pt>
    <dgm:pt modelId="{63376226-C8E9-4AFF-AE2A-4C0503D39B90}" type="pres">
      <dgm:prSet presAssocID="{9BCB5A7A-9EA8-463F-8CCB-B554E0934916}" presName="composite" presStyleCnt="0"/>
      <dgm:spPr/>
    </dgm:pt>
    <dgm:pt modelId="{6407B658-6EE7-41CC-A06C-25A06A2F09D3}" type="pres">
      <dgm:prSet presAssocID="{9BCB5A7A-9EA8-463F-8CCB-B554E0934916}" presName="parentText" presStyleLbl="alignNode1" presStyleIdx="0" presStyleCnt="3">
        <dgm:presLayoutVars>
          <dgm:chMax val="1"/>
          <dgm:bulletEnabled val="1"/>
        </dgm:presLayoutVars>
      </dgm:prSet>
      <dgm:spPr/>
      <dgm:t>
        <a:bodyPr/>
        <a:lstStyle/>
        <a:p>
          <a:endParaRPr lang="en-IN"/>
        </a:p>
      </dgm:t>
    </dgm:pt>
    <dgm:pt modelId="{654D1309-E340-471C-8AD8-EE392166B850}" type="pres">
      <dgm:prSet presAssocID="{9BCB5A7A-9EA8-463F-8CCB-B554E0934916}" presName="descendantText" presStyleLbl="alignAcc1" presStyleIdx="0" presStyleCnt="3">
        <dgm:presLayoutVars>
          <dgm:bulletEnabled val="1"/>
        </dgm:presLayoutVars>
      </dgm:prSet>
      <dgm:spPr/>
      <dgm:t>
        <a:bodyPr/>
        <a:lstStyle/>
        <a:p>
          <a:endParaRPr lang="en-IN"/>
        </a:p>
      </dgm:t>
    </dgm:pt>
    <dgm:pt modelId="{BD806AF2-1D1A-4271-A1CE-B2E44EE49985}" type="pres">
      <dgm:prSet presAssocID="{53495844-9A29-4C8B-A897-9B852D58F9A9}" presName="sp" presStyleCnt="0"/>
      <dgm:spPr/>
    </dgm:pt>
    <dgm:pt modelId="{F079F2C1-97AB-49B6-82D3-0DC6EFAAFB0F}" type="pres">
      <dgm:prSet presAssocID="{5C4BB618-CF1B-4B99-9FB5-09D692CF367F}" presName="composite" presStyleCnt="0"/>
      <dgm:spPr/>
    </dgm:pt>
    <dgm:pt modelId="{CF686FA7-F4F7-4FF3-9155-FD93D47BE74B}" type="pres">
      <dgm:prSet presAssocID="{5C4BB618-CF1B-4B99-9FB5-09D692CF367F}" presName="parentText" presStyleLbl="alignNode1" presStyleIdx="1" presStyleCnt="3">
        <dgm:presLayoutVars>
          <dgm:chMax val="1"/>
          <dgm:bulletEnabled val="1"/>
        </dgm:presLayoutVars>
      </dgm:prSet>
      <dgm:spPr/>
      <dgm:t>
        <a:bodyPr/>
        <a:lstStyle/>
        <a:p>
          <a:endParaRPr lang="en-IN"/>
        </a:p>
      </dgm:t>
    </dgm:pt>
    <dgm:pt modelId="{CA3A6C11-A12E-483B-B1D1-ABB2FC19F440}" type="pres">
      <dgm:prSet presAssocID="{5C4BB618-CF1B-4B99-9FB5-09D692CF367F}" presName="descendantText" presStyleLbl="alignAcc1" presStyleIdx="1" presStyleCnt="3">
        <dgm:presLayoutVars>
          <dgm:bulletEnabled val="1"/>
        </dgm:presLayoutVars>
      </dgm:prSet>
      <dgm:spPr/>
      <dgm:t>
        <a:bodyPr/>
        <a:lstStyle/>
        <a:p>
          <a:endParaRPr lang="en-IN"/>
        </a:p>
      </dgm:t>
    </dgm:pt>
    <dgm:pt modelId="{A7529613-EF9B-41A5-8499-72F532D319E5}" type="pres">
      <dgm:prSet presAssocID="{5F7F250A-8A40-43C0-B6DB-E1C592443EC3}" presName="sp" presStyleCnt="0"/>
      <dgm:spPr/>
    </dgm:pt>
    <dgm:pt modelId="{AEC7476C-6D13-4155-92FA-9B7565F724D5}" type="pres">
      <dgm:prSet presAssocID="{7B5C606F-6213-4285-855C-A1E20A49B6A9}" presName="composite" presStyleCnt="0"/>
      <dgm:spPr/>
    </dgm:pt>
    <dgm:pt modelId="{6D481947-D903-41CE-95AD-6E4C1981C3BD}" type="pres">
      <dgm:prSet presAssocID="{7B5C606F-6213-4285-855C-A1E20A49B6A9}" presName="parentText" presStyleLbl="alignNode1" presStyleIdx="2" presStyleCnt="3">
        <dgm:presLayoutVars>
          <dgm:chMax val="1"/>
          <dgm:bulletEnabled val="1"/>
        </dgm:presLayoutVars>
      </dgm:prSet>
      <dgm:spPr/>
      <dgm:t>
        <a:bodyPr/>
        <a:lstStyle/>
        <a:p>
          <a:endParaRPr lang="en-IN"/>
        </a:p>
      </dgm:t>
    </dgm:pt>
    <dgm:pt modelId="{EAD604B4-0E4B-43EE-98C5-9768C1AEFBEF}" type="pres">
      <dgm:prSet presAssocID="{7B5C606F-6213-4285-855C-A1E20A49B6A9}" presName="descendantText" presStyleLbl="alignAcc1" presStyleIdx="2" presStyleCnt="3">
        <dgm:presLayoutVars>
          <dgm:bulletEnabled val="1"/>
        </dgm:presLayoutVars>
      </dgm:prSet>
      <dgm:spPr/>
      <dgm:t>
        <a:bodyPr/>
        <a:lstStyle/>
        <a:p>
          <a:endParaRPr lang="en-IN"/>
        </a:p>
      </dgm:t>
    </dgm:pt>
  </dgm:ptLst>
  <dgm:cxnLst>
    <dgm:cxn modelId="{C2B03FF7-AA66-4931-A756-945A733D2728}" srcId="{669747D3-704F-4F14-BA74-A5BF27A08BB4}" destId="{7B5C606F-6213-4285-855C-A1E20A49B6A9}" srcOrd="2" destOrd="0" parTransId="{CFA13BBA-424A-49D5-AD65-2946D6F83F64}" sibTransId="{68CE5975-F200-46BE-A458-A000CB6CA8BC}"/>
    <dgm:cxn modelId="{FC586F54-19C1-4871-A335-E027AF3E8612}" srcId="{7B5C606F-6213-4285-855C-A1E20A49B6A9}" destId="{34191659-14CC-4B3D-893A-B52B4ECEBEA9}" srcOrd="0" destOrd="0" parTransId="{18150134-49DE-47EB-9149-FCCB7CE7FACC}" sibTransId="{2F811EBE-2C62-4411-8B34-8B33872619F7}"/>
    <dgm:cxn modelId="{785B182F-F260-4960-944D-9E82EAE6837E}" type="presOf" srcId="{34191659-14CC-4B3D-893A-B52B4ECEBEA9}" destId="{EAD604B4-0E4B-43EE-98C5-9768C1AEFBEF}" srcOrd="0" destOrd="0" presId="urn:microsoft.com/office/officeart/2005/8/layout/chevron2"/>
    <dgm:cxn modelId="{AC3909E2-BC89-4A17-A23B-8DF65040DB16}" type="presOf" srcId="{5C4BB618-CF1B-4B99-9FB5-09D692CF367F}" destId="{CF686FA7-F4F7-4FF3-9155-FD93D47BE74B}" srcOrd="0" destOrd="0" presId="urn:microsoft.com/office/officeart/2005/8/layout/chevron2"/>
    <dgm:cxn modelId="{EA99347B-0A75-4F1E-8EBE-B838DBD75A2E}" srcId="{5C4BB618-CF1B-4B99-9FB5-09D692CF367F}" destId="{F43395C3-31EF-42DD-8188-6E610DDBAEA3}" srcOrd="1" destOrd="0" parTransId="{34AA25E7-2493-4266-9A31-56B9128E3F5A}" sibTransId="{36ABA0CD-8C53-4B13-BB04-A3D224520122}"/>
    <dgm:cxn modelId="{011ED518-D66F-4586-887F-1721BD2CCF0F}" srcId="{5C4BB618-CF1B-4B99-9FB5-09D692CF367F}" destId="{A6C3ECBD-361C-4ED2-BD66-66783471D122}" srcOrd="0" destOrd="0" parTransId="{8B038168-5F2F-4049-A93E-B43DA31150D4}" sibTransId="{1E5BB082-5FDE-4D7F-8D8D-D27078888D25}"/>
    <dgm:cxn modelId="{5BF13D1B-1E60-427F-99FB-729CDA31B444}" srcId="{9BCB5A7A-9EA8-463F-8CCB-B554E0934916}" destId="{74F47715-11A1-4CE2-A9CA-CC6775013DAB}" srcOrd="0" destOrd="0" parTransId="{0DBF7AE5-59B0-4122-A796-0FCE210347CE}" sibTransId="{A13D638F-9332-462D-83CF-459B80ADFECB}"/>
    <dgm:cxn modelId="{B846C284-4B2F-452F-B005-3DFA5844288C}" type="presOf" srcId="{B7931641-EE05-4AD7-86EB-6D77560CC8BA}" destId="{654D1309-E340-471C-8AD8-EE392166B850}" srcOrd="0" destOrd="1" presId="urn:microsoft.com/office/officeart/2005/8/layout/chevron2"/>
    <dgm:cxn modelId="{90BE8E88-1899-4A97-BECC-CEFD05113133}" type="presOf" srcId="{F43395C3-31EF-42DD-8188-6E610DDBAEA3}" destId="{CA3A6C11-A12E-483B-B1D1-ABB2FC19F440}" srcOrd="0" destOrd="1" presId="urn:microsoft.com/office/officeart/2005/8/layout/chevron2"/>
    <dgm:cxn modelId="{9E88BDD8-FD43-408B-8000-8C2418F987AC}" type="presOf" srcId="{74F47715-11A1-4CE2-A9CA-CC6775013DAB}" destId="{654D1309-E340-471C-8AD8-EE392166B850}" srcOrd="0" destOrd="0" presId="urn:microsoft.com/office/officeart/2005/8/layout/chevron2"/>
    <dgm:cxn modelId="{1E120CD5-F9EC-4847-BA9A-452905AC0E80}" srcId="{7B5C606F-6213-4285-855C-A1E20A49B6A9}" destId="{E73BF31A-4793-45D1-91DA-7DBD64A867EA}" srcOrd="1" destOrd="0" parTransId="{D78D9BCF-CE15-4719-BD98-4A3B53339ACC}" sibTransId="{C0A58D72-7401-4D26-A99E-EA06A5CBCD70}"/>
    <dgm:cxn modelId="{8A25600E-F81F-400D-B20B-6A3F6905944F}" type="presOf" srcId="{A6C3ECBD-361C-4ED2-BD66-66783471D122}" destId="{CA3A6C11-A12E-483B-B1D1-ABB2FC19F440}" srcOrd="0" destOrd="0" presId="urn:microsoft.com/office/officeart/2005/8/layout/chevron2"/>
    <dgm:cxn modelId="{7D9F308F-E334-4298-AFAB-49938AAF40C6}" type="presOf" srcId="{9BCB5A7A-9EA8-463F-8CCB-B554E0934916}" destId="{6407B658-6EE7-41CC-A06C-25A06A2F09D3}" srcOrd="0" destOrd="0" presId="urn:microsoft.com/office/officeart/2005/8/layout/chevron2"/>
    <dgm:cxn modelId="{7AD419FC-6E2D-4C4D-923A-A4BBCE180DC8}" srcId="{669747D3-704F-4F14-BA74-A5BF27A08BB4}" destId="{5C4BB618-CF1B-4B99-9FB5-09D692CF367F}" srcOrd="1" destOrd="0" parTransId="{3B1B1A86-2351-41E9-B13D-E7EF55F906D4}" sibTransId="{5F7F250A-8A40-43C0-B6DB-E1C592443EC3}"/>
    <dgm:cxn modelId="{8C9ED603-C439-4CF8-AF55-95563A947A8B}" srcId="{669747D3-704F-4F14-BA74-A5BF27A08BB4}" destId="{9BCB5A7A-9EA8-463F-8CCB-B554E0934916}" srcOrd="0" destOrd="0" parTransId="{FA8911EB-D5A7-4E29-9AB9-A1A8184B7E85}" sibTransId="{53495844-9A29-4C8B-A897-9B852D58F9A9}"/>
    <dgm:cxn modelId="{810C1113-AF42-4E54-8744-FE8E201855B6}" srcId="{9BCB5A7A-9EA8-463F-8CCB-B554E0934916}" destId="{B7931641-EE05-4AD7-86EB-6D77560CC8BA}" srcOrd="1" destOrd="0" parTransId="{CC60179E-8D61-46A0-BA9A-8B5A7C393D52}" sibTransId="{7A1675BA-AC7C-4E15-A32C-C898A83E067A}"/>
    <dgm:cxn modelId="{B3E7D0E6-B180-449B-9862-68EF3CDC269F}" type="presOf" srcId="{E73BF31A-4793-45D1-91DA-7DBD64A867EA}" destId="{EAD604B4-0E4B-43EE-98C5-9768C1AEFBEF}" srcOrd="0" destOrd="1" presId="urn:microsoft.com/office/officeart/2005/8/layout/chevron2"/>
    <dgm:cxn modelId="{9246AC98-143B-48E7-99B9-65896945A5BB}" type="presOf" srcId="{669747D3-704F-4F14-BA74-A5BF27A08BB4}" destId="{9EAB3775-8A64-4C52-8125-3CB99C499D73}" srcOrd="0" destOrd="0" presId="urn:microsoft.com/office/officeart/2005/8/layout/chevron2"/>
    <dgm:cxn modelId="{F754B6EF-22C4-4187-B382-CBA5002CC302}" type="presOf" srcId="{7B5C606F-6213-4285-855C-A1E20A49B6A9}" destId="{6D481947-D903-41CE-95AD-6E4C1981C3BD}" srcOrd="0" destOrd="0" presId="urn:microsoft.com/office/officeart/2005/8/layout/chevron2"/>
    <dgm:cxn modelId="{15B72ECE-9D32-4694-8000-4C4B441279D2}" type="presParOf" srcId="{9EAB3775-8A64-4C52-8125-3CB99C499D73}" destId="{63376226-C8E9-4AFF-AE2A-4C0503D39B90}" srcOrd="0" destOrd="0" presId="urn:microsoft.com/office/officeart/2005/8/layout/chevron2"/>
    <dgm:cxn modelId="{0B06EE16-6129-4B50-9583-4CAAB8207D55}" type="presParOf" srcId="{63376226-C8E9-4AFF-AE2A-4C0503D39B90}" destId="{6407B658-6EE7-41CC-A06C-25A06A2F09D3}" srcOrd="0" destOrd="0" presId="urn:microsoft.com/office/officeart/2005/8/layout/chevron2"/>
    <dgm:cxn modelId="{6FFEB419-789B-4015-8196-30477DCCA0E7}" type="presParOf" srcId="{63376226-C8E9-4AFF-AE2A-4C0503D39B90}" destId="{654D1309-E340-471C-8AD8-EE392166B850}" srcOrd="1" destOrd="0" presId="urn:microsoft.com/office/officeart/2005/8/layout/chevron2"/>
    <dgm:cxn modelId="{99FAF77D-487D-4A95-9B9C-D736B1A038FE}" type="presParOf" srcId="{9EAB3775-8A64-4C52-8125-3CB99C499D73}" destId="{BD806AF2-1D1A-4271-A1CE-B2E44EE49985}" srcOrd="1" destOrd="0" presId="urn:microsoft.com/office/officeart/2005/8/layout/chevron2"/>
    <dgm:cxn modelId="{7ED14993-D461-455A-ABA6-083AED3EEFBD}" type="presParOf" srcId="{9EAB3775-8A64-4C52-8125-3CB99C499D73}" destId="{F079F2C1-97AB-49B6-82D3-0DC6EFAAFB0F}" srcOrd="2" destOrd="0" presId="urn:microsoft.com/office/officeart/2005/8/layout/chevron2"/>
    <dgm:cxn modelId="{3E30B42F-00C7-4447-970E-18553A60854B}" type="presParOf" srcId="{F079F2C1-97AB-49B6-82D3-0DC6EFAAFB0F}" destId="{CF686FA7-F4F7-4FF3-9155-FD93D47BE74B}" srcOrd="0" destOrd="0" presId="urn:microsoft.com/office/officeart/2005/8/layout/chevron2"/>
    <dgm:cxn modelId="{F2548DCA-8BCD-450C-96E6-5B347CB32149}" type="presParOf" srcId="{F079F2C1-97AB-49B6-82D3-0DC6EFAAFB0F}" destId="{CA3A6C11-A12E-483B-B1D1-ABB2FC19F440}" srcOrd="1" destOrd="0" presId="urn:microsoft.com/office/officeart/2005/8/layout/chevron2"/>
    <dgm:cxn modelId="{B6734AAD-1EE0-4F6B-BBEB-BA231779EB89}" type="presParOf" srcId="{9EAB3775-8A64-4C52-8125-3CB99C499D73}" destId="{A7529613-EF9B-41A5-8499-72F532D319E5}" srcOrd="3" destOrd="0" presId="urn:microsoft.com/office/officeart/2005/8/layout/chevron2"/>
    <dgm:cxn modelId="{2ADC1BFA-B3D8-4A00-B19A-295AC27EE3A0}" type="presParOf" srcId="{9EAB3775-8A64-4C52-8125-3CB99C499D73}" destId="{AEC7476C-6D13-4155-92FA-9B7565F724D5}" srcOrd="4" destOrd="0" presId="urn:microsoft.com/office/officeart/2005/8/layout/chevron2"/>
    <dgm:cxn modelId="{29E2F751-97DB-4CE7-B446-518C172BA39F}" type="presParOf" srcId="{AEC7476C-6D13-4155-92FA-9B7565F724D5}" destId="{6D481947-D903-41CE-95AD-6E4C1981C3BD}" srcOrd="0" destOrd="0" presId="urn:microsoft.com/office/officeart/2005/8/layout/chevron2"/>
    <dgm:cxn modelId="{920501C9-F9C0-4994-83C3-7D2E77A9BBDB}" type="presParOf" srcId="{AEC7476C-6D13-4155-92FA-9B7565F724D5}" destId="{EAD604B4-0E4B-43EE-98C5-9768C1AEFB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9747D3-704F-4F14-BA74-A5BF27A08BB4}" type="doc">
      <dgm:prSet loTypeId="urn:microsoft.com/office/officeart/2005/8/layout/chevron2" loCatId="process" qsTypeId="urn:microsoft.com/office/officeart/2005/8/quickstyle/simple3" qsCatId="simple" csTypeId="urn:microsoft.com/office/officeart/2005/8/colors/colorful2" csCatId="colorful" phldr="1"/>
      <dgm:spPr/>
      <dgm:t>
        <a:bodyPr/>
        <a:lstStyle/>
        <a:p>
          <a:endParaRPr lang="en-IN"/>
        </a:p>
      </dgm:t>
    </dgm:pt>
    <dgm:pt modelId="{9BCB5A7A-9EA8-463F-8CCB-B554E0934916}">
      <dgm:prSet phldrT="[Text]" custT="1"/>
      <dgm:spPr/>
      <dgm:t>
        <a:bodyPr/>
        <a:lstStyle/>
        <a:p>
          <a:r>
            <a:rPr lang="en-IN" sz="1600" dirty="0" smtClean="0">
              <a:latin typeface="Times New Roman" pitchFamily="18" charset="0"/>
              <a:cs typeface="Times New Roman" pitchFamily="18" charset="0"/>
            </a:rPr>
            <a:t>Wet Etching II</a:t>
          </a:r>
          <a:endParaRPr lang="en-IN" sz="1600" dirty="0">
            <a:latin typeface="Times New Roman" pitchFamily="18" charset="0"/>
            <a:cs typeface="Times New Roman" pitchFamily="18" charset="0"/>
          </a:endParaRPr>
        </a:p>
      </dgm:t>
    </dgm:pt>
    <dgm:pt modelId="{FA8911EB-D5A7-4E29-9AB9-A1A8184B7E85}" type="parTrans" cxnId="{8C9ED603-C439-4CF8-AF55-95563A947A8B}">
      <dgm:prSet/>
      <dgm:spPr/>
      <dgm:t>
        <a:bodyPr/>
        <a:lstStyle/>
        <a:p>
          <a:endParaRPr lang="en-IN" sz="1600">
            <a:latin typeface="Times New Roman" pitchFamily="18" charset="0"/>
            <a:cs typeface="Times New Roman" pitchFamily="18" charset="0"/>
          </a:endParaRPr>
        </a:p>
      </dgm:t>
    </dgm:pt>
    <dgm:pt modelId="{53495844-9A29-4C8B-A897-9B852D58F9A9}" type="sibTrans" cxnId="{8C9ED603-C439-4CF8-AF55-95563A947A8B}">
      <dgm:prSet/>
      <dgm:spPr/>
      <dgm:t>
        <a:bodyPr/>
        <a:lstStyle/>
        <a:p>
          <a:endParaRPr lang="en-IN" sz="1600">
            <a:latin typeface="Times New Roman" pitchFamily="18" charset="0"/>
            <a:cs typeface="Times New Roman" pitchFamily="18" charset="0"/>
          </a:endParaRPr>
        </a:p>
      </dgm:t>
    </dgm:pt>
    <dgm:pt modelId="{74F47715-11A1-4CE2-A9CA-CC6775013DAB}">
      <dgm:prSet phldrT="[Text]" custT="1"/>
      <dgm:spPr/>
      <dgm:t>
        <a:bodyPr/>
        <a:lstStyle/>
        <a:p>
          <a:r>
            <a:rPr lang="en-IN" sz="1600" dirty="0" smtClean="0">
              <a:latin typeface="Times New Roman" pitchFamily="18" charset="0"/>
              <a:cs typeface="Times New Roman" pitchFamily="18" charset="0"/>
            </a:rPr>
            <a:t>HF</a:t>
          </a:r>
          <a:endParaRPr lang="en-IN" sz="1600" dirty="0">
            <a:latin typeface="Times New Roman" pitchFamily="18" charset="0"/>
            <a:cs typeface="Times New Roman" pitchFamily="18" charset="0"/>
          </a:endParaRPr>
        </a:p>
      </dgm:t>
    </dgm:pt>
    <dgm:pt modelId="{0DBF7AE5-59B0-4122-A796-0FCE210347CE}" type="parTrans" cxnId="{5BF13D1B-1E60-427F-99FB-729CDA31B444}">
      <dgm:prSet/>
      <dgm:spPr/>
      <dgm:t>
        <a:bodyPr/>
        <a:lstStyle/>
        <a:p>
          <a:endParaRPr lang="en-IN" sz="1600">
            <a:latin typeface="Times New Roman" pitchFamily="18" charset="0"/>
            <a:cs typeface="Times New Roman" pitchFamily="18" charset="0"/>
          </a:endParaRPr>
        </a:p>
      </dgm:t>
    </dgm:pt>
    <dgm:pt modelId="{A13D638F-9332-462D-83CF-459B80ADFECB}" type="sibTrans" cxnId="{5BF13D1B-1E60-427F-99FB-729CDA31B444}">
      <dgm:prSet/>
      <dgm:spPr/>
      <dgm:t>
        <a:bodyPr/>
        <a:lstStyle/>
        <a:p>
          <a:endParaRPr lang="en-IN" sz="1600">
            <a:latin typeface="Times New Roman" pitchFamily="18" charset="0"/>
            <a:cs typeface="Times New Roman" pitchFamily="18" charset="0"/>
          </a:endParaRPr>
        </a:p>
      </dgm:t>
    </dgm:pt>
    <dgm:pt modelId="{41EC3170-A678-4C2E-8E33-741E9469C2F8}">
      <dgm:prSet custT="1"/>
      <dgm:spPr/>
      <dgm:t>
        <a:bodyPr/>
        <a:lstStyle/>
        <a:p>
          <a:r>
            <a:rPr lang="en-IN" sz="1600" dirty="0" smtClean="0">
              <a:latin typeface="Times New Roman" pitchFamily="18" charset="0"/>
              <a:cs typeface="Times New Roman" pitchFamily="18" charset="0"/>
            </a:rPr>
            <a:t>Removal of SiO</a:t>
          </a:r>
          <a:r>
            <a:rPr lang="en-IN" sz="1600" baseline="-25000" dirty="0" smtClean="0">
              <a:latin typeface="Times New Roman" pitchFamily="18" charset="0"/>
              <a:cs typeface="Times New Roman" pitchFamily="18" charset="0"/>
            </a:rPr>
            <a:t>2</a:t>
          </a:r>
          <a:endParaRPr lang="en-IN" sz="1600" baseline="-25000" dirty="0">
            <a:latin typeface="Times New Roman" pitchFamily="18" charset="0"/>
            <a:cs typeface="Times New Roman" pitchFamily="18" charset="0"/>
          </a:endParaRPr>
        </a:p>
      </dgm:t>
    </dgm:pt>
    <dgm:pt modelId="{7EBF1C4D-98A0-41EC-9C6D-C96878576953}" type="parTrans" cxnId="{D5214FB8-27CA-4714-A0F5-4EFE7AC4A47D}">
      <dgm:prSet/>
      <dgm:spPr/>
      <dgm:t>
        <a:bodyPr/>
        <a:lstStyle/>
        <a:p>
          <a:endParaRPr lang="en-IN"/>
        </a:p>
      </dgm:t>
    </dgm:pt>
    <dgm:pt modelId="{79AA0B11-3396-4BE4-8C08-CF0A0C0A37F0}" type="sibTrans" cxnId="{D5214FB8-27CA-4714-A0F5-4EFE7AC4A47D}">
      <dgm:prSet/>
      <dgm:spPr/>
      <dgm:t>
        <a:bodyPr/>
        <a:lstStyle/>
        <a:p>
          <a:endParaRPr lang="en-IN"/>
        </a:p>
      </dgm:t>
    </dgm:pt>
    <dgm:pt modelId="{9EAB3775-8A64-4C52-8125-3CB99C499D73}" type="pres">
      <dgm:prSet presAssocID="{669747D3-704F-4F14-BA74-A5BF27A08BB4}" presName="linearFlow" presStyleCnt="0">
        <dgm:presLayoutVars>
          <dgm:dir/>
          <dgm:animLvl val="lvl"/>
          <dgm:resizeHandles val="exact"/>
        </dgm:presLayoutVars>
      </dgm:prSet>
      <dgm:spPr/>
      <dgm:t>
        <a:bodyPr/>
        <a:lstStyle/>
        <a:p>
          <a:endParaRPr lang="en-IN"/>
        </a:p>
      </dgm:t>
    </dgm:pt>
    <dgm:pt modelId="{63376226-C8E9-4AFF-AE2A-4C0503D39B90}" type="pres">
      <dgm:prSet presAssocID="{9BCB5A7A-9EA8-463F-8CCB-B554E0934916}" presName="composite" presStyleCnt="0"/>
      <dgm:spPr/>
    </dgm:pt>
    <dgm:pt modelId="{6407B658-6EE7-41CC-A06C-25A06A2F09D3}" type="pres">
      <dgm:prSet presAssocID="{9BCB5A7A-9EA8-463F-8CCB-B554E0934916}" presName="parentText" presStyleLbl="alignNode1" presStyleIdx="0" presStyleCnt="1">
        <dgm:presLayoutVars>
          <dgm:chMax val="1"/>
          <dgm:bulletEnabled val="1"/>
        </dgm:presLayoutVars>
      </dgm:prSet>
      <dgm:spPr/>
      <dgm:t>
        <a:bodyPr/>
        <a:lstStyle/>
        <a:p>
          <a:endParaRPr lang="en-IN"/>
        </a:p>
      </dgm:t>
    </dgm:pt>
    <dgm:pt modelId="{654D1309-E340-471C-8AD8-EE392166B850}" type="pres">
      <dgm:prSet presAssocID="{9BCB5A7A-9EA8-463F-8CCB-B554E0934916}" presName="descendantText" presStyleLbl="alignAcc1" presStyleIdx="0" presStyleCnt="1">
        <dgm:presLayoutVars>
          <dgm:bulletEnabled val="1"/>
        </dgm:presLayoutVars>
      </dgm:prSet>
      <dgm:spPr/>
      <dgm:t>
        <a:bodyPr/>
        <a:lstStyle/>
        <a:p>
          <a:endParaRPr lang="en-IN"/>
        </a:p>
      </dgm:t>
    </dgm:pt>
  </dgm:ptLst>
  <dgm:cxnLst>
    <dgm:cxn modelId="{D5214FB8-27CA-4714-A0F5-4EFE7AC4A47D}" srcId="{9BCB5A7A-9EA8-463F-8CCB-B554E0934916}" destId="{41EC3170-A678-4C2E-8E33-741E9469C2F8}" srcOrd="1" destOrd="0" parTransId="{7EBF1C4D-98A0-41EC-9C6D-C96878576953}" sibTransId="{79AA0B11-3396-4BE4-8C08-CF0A0C0A37F0}"/>
    <dgm:cxn modelId="{3E0D6658-F2A4-4EC3-AA58-C00EC4623B10}" type="presOf" srcId="{41EC3170-A678-4C2E-8E33-741E9469C2F8}" destId="{654D1309-E340-471C-8AD8-EE392166B850}" srcOrd="0" destOrd="1" presId="urn:microsoft.com/office/officeart/2005/8/layout/chevron2"/>
    <dgm:cxn modelId="{3893B62E-37BB-4947-BC03-3E02487F6350}" type="presOf" srcId="{9BCB5A7A-9EA8-463F-8CCB-B554E0934916}" destId="{6407B658-6EE7-41CC-A06C-25A06A2F09D3}" srcOrd="0" destOrd="0" presId="urn:microsoft.com/office/officeart/2005/8/layout/chevron2"/>
    <dgm:cxn modelId="{66593334-AE2C-48D8-97CD-BA27BB1477F1}" type="presOf" srcId="{74F47715-11A1-4CE2-A9CA-CC6775013DAB}" destId="{654D1309-E340-471C-8AD8-EE392166B850}" srcOrd="0" destOrd="0" presId="urn:microsoft.com/office/officeart/2005/8/layout/chevron2"/>
    <dgm:cxn modelId="{5BF13D1B-1E60-427F-99FB-729CDA31B444}" srcId="{9BCB5A7A-9EA8-463F-8CCB-B554E0934916}" destId="{74F47715-11A1-4CE2-A9CA-CC6775013DAB}" srcOrd="0" destOrd="0" parTransId="{0DBF7AE5-59B0-4122-A796-0FCE210347CE}" sibTransId="{A13D638F-9332-462D-83CF-459B80ADFECB}"/>
    <dgm:cxn modelId="{9430C3C7-7191-4C69-B318-AD4C93449D17}" type="presOf" srcId="{669747D3-704F-4F14-BA74-A5BF27A08BB4}" destId="{9EAB3775-8A64-4C52-8125-3CB99C499D73}" srcOrd="0" destOrd="0" presId="urn:microsoft.com/office/officeart/2005/8/layout/chevron2"/>
    <dgm:cxn modelId="{8C9ED603-C439-4CF8-AF55-95563A947A8B}" srcId="{669747D3-704F-4F14-BA74-A5BF27A08BB4}" destId="{9BCB5A7A-9EA8-463F-8CCB-B554E0934916}" srcOrd="0" destOrd="0" parTransId="{FA8911EB-D5A7-4E29-9AB9-A1A8184B7E85}" sibTransId="{53495844-9A29-4C8B-A897-9B852D58F9A9}"/>
    <dgm:cxn modelId="{2B7A8DF5-6E1E-4278-A27D-9CDE975DEA58}" type="presParOf" srcId="{9EAB3775-8A64-4C52-8125-3CB99C499D73}" destId="{63376226-C8E9-4AFF-AE2A-4C0503D39B90}" srcOrd="0" destOrd="0" presId="urn:microsoft.com/office/officeart/2005/8/layout/chevron2"/>
    <dgm:cxn modelId="{DA38DA4D-9AB1-4CC8-AF8E-9C3B23BD8886}" type="presParOf" srcId="{63376226-C8E9-4AFF-AE2A-4C0503D39B90}" destId="{6407B658-6EE7-41CC-A06C-25A06A2F09D3}" srcOrd="0" destOrd="0" presId="urn:microsoft.com/office/officeart/2005/8/layout/chevron2"/>
    <dgm:cxn modelId="{8E6A5B77-5065-4DF3-91AF-B674DA094CB2}" type="presParOf" srcId="{63376226-C8E9-4AFF-AE2A-4C0503D39B90}" destId="{654D1309-E340-471C-8AD8-EE392166B85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7B658-6EE7-41CC-A06C-25A06A2F09D3}">
      <dsp:nvSpPr>
        <dsp:cNvPr id="0" name=""/>
        <dsp:cNvSpPr/>
      </dsp:nvSpPr>
      <dsp:spPr>
        <a:xfrm rot="5400000">
          <a:off x="-213673" y="217392"/>
          <a:ext cx="1424492" cy="997144"/>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Surface Preparation</a:t>
          </a:r>
          <a:endParaRPr lang="en-IN" sz="1600" kern="1200" dirty="0">
            <a:latin typeface="Times New Roman" pitchFamily="18" charset="0"/>
            <a:cs typeface="Times New Roman" pitchFamily="18" charset="0"/>
          </a:endParaRPr>
        </a:p>
      </dsp:txBody>
      <dsp:txXfrm rot="-5400000">
        <a:off x="1" y="502290"/>
        <a:ext cx="997144" cy="427348"/>
      </dsp:txXfrm>
    </dsp:sp>
    <dsp:sp modelId="{654D1309-E340-471C-8AD8-EE392166B850}">
      <dsp:nvSpPr>
        <dsp:cNvPr id="0" name=""/>
        <dsp:cNvSpPr/>
      </dsp:nvSpPr>
      <dsp:spPr>
        <a:xfrm rot="5400000">
          <a:off x="2627656" y="-1626793"/>
          <a:ext cx="926407" cy="4187431"/>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Monocrystalline Si (100) wafer</a:t>
          </a:r>
          <a:endParaRPr lang="en-IN"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6 inch diameter, 500 µm thickness</a:t>
          </a:r>
          <a:endParaRPr lang="en-IN"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RCA cleaning, Dehydration</a:t>
          </a:r>
          <a:endParaRPr lang="en-IN" sz="1600" kern="1200" dirty="0">
            <a:latin typeface="Times New Roman" pitchFamily="18" charset="0"/>
            <a:cs typeface="Times New Roman" pitchFamily="18" charset="0"/>
          </a:endParaRPr>
        </a:p>
      </dsp:txBody>
      <dsp:txXfrm rot="-5400000">
        <a:off x="997145" y="48941"/>
        <a:ext cx="4142208" cy="835961"/>
      </dsp:txXfrm>
    </dsp:sp>
    <dsp:sp modelId="{CF686FA7-F4F7-4FF3-9155-FD93D47BE74B}">
      <dsp:nvSpPr>
        <dsp:cNvPr id="0" name=""/>
        <dsp:cNvSpPr/>
      </dsp:nvSpPr>
      <dsp:spPr>
        <a:xfrm rot="5400000">
          <a:off x="-213673" y="1445643"/>
          <a:ext cx="1424492" cy="997144"/>
        </a:xfrm>
        <a:prstGeom prst="chevron">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w="9525" cap="flat" cmpd="sng" algn="ctr">
          <a:solidFill>
            <a:schemeClr val="accent2">
              <a:hueOff val="2340759"/>
              <a:satOff val="-2919"/>
              <a:lumOff val="686"/>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Thermal Growth I</a:t>
          </a:r>
          <a:endParaRPr lang="en-IN" sz="1600" kern="1200" dirty="0">
            <a:latin typeface="Times New Roman" pitchFamily="18" charset="0"/>
            <a:cs typeface="Times New Roman" pitchFamily="18" charset="0"/>
          </a:endParaRPr>
        </a:p>
      </dsp:txBody>
      <dsp:txXfrm rot="-5400000">
        <a:off x="1" y="1730541"/>
        <a:ext cx="997144" cy="427348"/>
      </dsp:txXfrm>
    </dsp:sp>
    <dsp:sp modelId="{CA3A6C11-A12E-483B-B1D1-ABB2FC19F440}">
      <dsp:nvSpPr>
        <dsp:cNvPr id="0" name=""/>
        <dsp:cNvSpPr/>
      </dsp:nvSpPr>
      <dsp:spPr>
        <a:xfrm rot="5400000">
          <a:off x="2627900" y="-398785"/>
          <a:ext cx="925920" cy="4187431"/>
        </a:xfrm>
        <a:prstGeom prst="round2Same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Deposition of SiO</a:t>
          </a:r>
          <a:r>
            <a:rPr lang="en-IN" sz="1600" kern="1200" baseline="-25000" dirty="0" smtClean="0">
              <a:latin typeface="Times New Roman" pitchFamily="18" charset="0"/>
              <a:cs typeface="Times New Roman" pitchFamily="18" charset="0"/>
            </a:rPr>
            <a:t>2</a:t>
          </a:r>
          <a:r>
            <a:rPr lang="en-IN" sz="1600" kern="1200" dirty="0" smtClean="0">
              <a:latin typeface="Times New Roman" pitchFamily="18" charset="0"/>
              <a:cs typeface="Times New Roman" pitchFamily="18" charset="0"/>
            </a:rPr>
            <a:t> layer</a:t>
          </a:r>
          <a:endParaRPr lang="en-IN" sz="1600" kern="1200" dirty="0">
            <a:latin typeface="Times New Roman" pitchFamily="18" charset="0"/>
            <a:cs typeface="Times New Roman" pitchFamily="18" charset="0"/>
          </a:endParaRPr>
        </a:p>
      </dsp:txBody>
      <dsp:txXfrm rot="-5400000">
        <a:off x="997145" y="1277170"/>
        <a:ext cx="4142231" cy="835520"/>
      </dsp:txXfrm>
    </dsp:sp>
    <dsp:sp modelId="{6D481947-D903-41CE-95AD-6E4C1981C3BD}">
      <dsp:nvSpPr>
        <dsp:cNvPr id="0" name=""/>
        <dsp:cNvSpPr/>
      </dsp:nvSpPr>
      <dsp:spPr>
        <a:xfrm rot="5400000">
          <a:off x="-213673" y="2673894"/>
          <a:ext cx="1424492" cy="997144"/>
        </a:xfrm>
        <a:prstGeom prst="chevron">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w="9525"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Patterning I</a:t>
          </a:r>
          <a:endParaRPr lang="en-IN" sz="1600" kern="1200" dirty="0">
            <a:latin typeface="Times New Roman" pitchFamily="18" charset="0"/>
            <a:cs typeface="Times New Roman" pitchFamily="18" charset="0"/>
          </a:endParaRPr>
        </a:p>
      </dsp:txBody>
      <dsp:txXfrm rot="-5400000">
        <a:off x="1" y="2958792"/>
        <a:ext cx="997144" cy="427348"/>
      </dsp:txXfrm>
    </dsp:sp>
    <dsp:sp modelId="{EAD604B4-0E4B-43EE-98C5-9768C1AEFBEF}">
      <dsp:nvSpPr>
        <dsp:cNvPr id="0" name=""/>
        <dsp:cNvSpPr/>
      </dsp:nvSpPr>
      <dsp:spPr>
        <a:xfrm rot="5400000">
          <a:off x="2627900" y="829465"/>
          <a:ext cx="925920" cy="4187431"/>
        </a:xfrm>
        <a:prstGeom prst="round2Same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Spin coating of PMMA</a:t>
          </a: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Dark-field mask</a:t>
          </a: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Photolithography</a:t>
          </a: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Develop &amp; Etch</a:t>
          </a: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endParaRPr lang="en-IN" sz="1600" kern="1200" dirty="0">
            <a:latin typeface="Times New Roman" pitchFamily="18" charset="0"/>
            <a:cs typeface="Times New Roman" pitchFamily="18" charset="0"/>
          </a:endParaRPr>
        </a:p>
      </dsp:txBody>
      <dsp:txXfrm rot="-5400000">
        <a:off x="997145" y="2505420"/>
        <a:ext cx="4142231" cy="835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7B658-6EE7-41CC-A06C-25A06A2F09D3}">
      <dsp:nvSpPr>
        <dsp:cNvPr id="0" name=""/>
        <dsp:cNvSpPr/>
      </dsp:nvSpPr>
      <dsp:spPr>
        <a:xfrm rot="5400000">
          <a:off x="-213673" y="217392"/>
          <a:ext cx="1424492" cy="997144"/>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Anisotropic Etching I</a:t>
          </a:r>
          <a:endParaRPr lang="en-IN" sz="1600" kern="1200" dirty="0">
            <a:latin typeface="Times New Roman" pitchFamily="18" charset="0"/>
            <a:cs typeface="Times New Roman" pitchFamily="18" charset="0"/>
          </a:endParaRPr>
        </a:p>
      </dsp:txBody>
      <dsp:txXfrm rot="-5400000">
        <a:off x="1" y="502290"/>
        <a:ext cx="997144" cy="427348"/>
      </dsp:txXfrm>
    </dsp:sp>
    <dsp:sp modelId="{654D1309-E340-471C-8AD8-EE392166B850}">
      <dsp:nvSpPr>
        <dsp:cNvPr id="0" name=""/>
        <dsp:cNvSpPr/>
      </dsp:nvSpPr>
      <dsp:spPr>
        <a:xfrm rot="5400000">
          <a:off x="2627656" y="-1626793"/>
          <a:ext cx="926407" cy="4187431"/>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RIE</a:t>
          </a:r>
          <a:endParaRPr lang="en-IN"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On Front side</a:t>
          </a:r>
          <a:endParaRPr lang="en-IN"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These holes will be etch stop marker for the next etch</a:t>
          </a:r>
          <a:endParaRPr lang="en-IN" sz="1600" kern="1200" dirty="0">
            <a:latin typeface="Times New Roman" pitchFamily="18" charset="0"/>
            <a:cs typeface="Times New Roman" pitchFamily="18" charset="0"/>
          </a:endParaRPr>
        </a:p>
      </dsp:txBody>
      <dsp:txXfrm rot="-5400000">
        <a:off x="997145" y="48941"/>
        <a:ext cx="4142208" cy="835961"/>
      </dsp:txXfrm>
    </dsp:sp>
    <dsp:sp modelId="{CF686FA7-F4F7-4FF3-9155-FD93D47BE74B}">
      <dsp:nvSpPr>
        <dsp:cNvPr id="0" name=""/>
        <dsp:cNvSpPr/>
      </dsp:nvSpPr>
      <dsp:spPr>
        <a:xfrm rot="5400000">
          <a:off x="-213673" y="1445643"/>
          <a:ext cx="1424492" cy="997144"/>
        </a:xfrm>
        <a:prstGeom prst="chevron">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w="9525" cap="flat" cmpd="sng" algn="ctr">
          <a:solidFill>
            <a:schemeClr val="accent2">
              <a:hueOff val="2340759"/>
              <a:satOff val="-2919"/>
              <a:lumOff val="686"/>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LPCVD</a:t>
          </a:r>
          <a:endParaRPr lang="en-IN" sz="1600" kern="1200" dirty="0">
            <a:latin typeface="Times New Roman" pitchFamily="18" charset="0"/>
            <a:cs typeface="Times New Roman" pitchFamily="18" charset="0"/>
          </a:endParaRPr>
        </a:p>
      </dsp:txBody>
      <dsp:txXfrm rot="-5400000">
        <a:off x="1" y="1730541"/>
        <a:ext cx="997144" cy="427348"/>
      </dsp:txXfrm>
    </dsp:sp>
    <dsp:sp modelId="{CA3A6C11-A12E-483B-B1D1-ABB2FC19F440}">
      <dsp:nvSpPr>
        <dsp:cNvPr id="0" name=""/>
        <dsp:cNvSpPr/>
      </dsp:nvSpPr>
      <dsp:spPr>
        <a:xfrm rot="5400000">
          <a:off x="2627900" y="-398785"/>
          <a:ext cx="925920" cy="4187431"/>
        </a:xfrm>
        <a:prstGeom prst="round2Same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Deposition of SiO</a:t>
          </a:r>
          <a:r>
            <a:rPr lang="en-IN" sz="1600" kern="1200" baseline="-25000" dirty="0" smtClean="0">
              <a:latin typeface="Times New Roman" pitchFamily="18" charset="0"/>
              <a:cs typeface="Times New Roman" pitchFamily="18" charset="0"/>
            </a:rPr>
            <a:t>2</a:t>
          </a:r>
          <a:r>
            <a:rPr lang="en-IN" sz="1600" kern="1200" dirty="0" smtClean="0">
              <a:latin typeface="Times New Roman" pitchFamily="18" charset="0"/>
              <a:cs typeface="Times New Roman" pitchFamily="18" charset="0"/>
            </a:rPr>
            <a:t> thin-film on the back side of wafer</a:t>
          </a:r>
          <a:endParaRPr lang="en-IN" sz="1600" kern="1200" dirty="0">
            <a:latin typeface="Times New Roman" pitchFamily="18" charset="0"/>
            <a:cs typeface="Times New Roman" pitchFamily="18" charset="0"/>
          </a:endParaRPr>
        </a:p>
      </dsp:txBody>
      <dsp:txXfrm rot="-5400000">
        <a:off x="997145" y="1277170"/>
        <a:ext cx="4142231" cy="835520"/>
      </dsp:txXfrm>
    </dsp:sp>
    <dsp:sp modelId="{6D481947-D903-41CE-95AD-6E4C1981C3BD}">
      <dsp:nvSpPr>
        <dsp:cNvPr id="0" name=""/>
        <dsp:cNvSpPr/>
      </dsp:nvSpPr>
      <dsp:spPr>
        <a:xfrm rot="5400000">
          <a:off x="-213673" y="2673894"/>
          <a:ext cx="1424492" cy="997144"/>
        </a:xfrm>
        <a:prstGeom prst="chevron">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w="9525"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Patterning II</a:t>
          </a:r>
          <a:endParaRPr lang="en-IN" sz="1600" kern="1200" dirty="0">
            <a:latin typeface="Times New Roman" pitchFamily="18" charset="0"/>
            <a:cs typeface="Times New Roman" pitchFamily="18" charset="0"/>
          </a:endParaRPr>
        </a:p>
      </dsp:txBody>
      <dsp:txXfrm rot="-5400000">
        <a:off x="1" y="2958792"/>
        <a:ext cx="997144" cy="427348"/>
      </dsp:txXfrm>
    </dsp:sp>
    <dsp:sp modelId="{EAD604B4-0E4B-43EE-98C5-9768C1AEFBEF}">
      <dsp:nvSpPr>
        <dsp:cNvPr id="0" name=""/>
        <dsp:cNvSpPr/>
      </dsp:nvSpPr>
      <dsp:spPr>
        <a:xfrm rot="5400000">
          <a:off x="2627900" y="829465"/>
          <a:ext cx="925920" cy="4187431"/>
        </a:xfrm>
        <a:prstGeom prst="round2Same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Spin coating of PMMA</a:t>
          </a: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Dark-field mask</a:t>
          </a: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Photolithography</a:t>
          </a: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Develop &amp; Etch</a:t>
          </a: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endParaRPr lang="en-IN" sz="1600" kern="1200" dirty="0">
            <a:latin typeface="Times New Roman" pitchFamily="18" charset="0"/>
            <a:cs typeface="Times New Roman" pitchFamily="18" charset="0"/>
          </a:endParaRPr>
        </a:p>
      </dsp:txBody>
      <dsp:txXfrm rot="-5400000">
        <a:off x="997145" y="2505420"/>
        <a:ext cx="4142231" cy="835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7B658-6EE7-41CC-A06C-25A06A2F09D3}">
      <dsp:nvSpPr>
        <dsp:cNvPr id="0" name=""/>
        <dsp:cNvSpPr/>
      </dsp:nvSpPr>
      <dsp:spPr>
        <a:xfrm rot="5400000">
          <a:off x="-248533" y="250550"/>
          <a:ext cx="1656887" cy="1159821"/>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Anisotropic Etching II</a:t>
          </a:r>
          <a:endParaRPr lang="en-IN" sz="1600" kern="1200" dirty="0">
            <a:latin typeface="Times New Roman" pitchFamily="18" charset="0"/>
            <a:cs typeface="Times New Roman" pitchFamily="18" charset="0"/>
          </a:endParaRPr>
        </a:p>
      </dsp:txBody>
      <dsp:txXfrm rot="-5400000">
        <a:off x="1" y="581928"/>
        <a:ext cx="1159821" cy="497066"/>
      </dsp:txXfrm>
    </dsp:sp>
    <dsp:sp modelId="{654D1309-E340-471C-8AD8-EE392166B850}">
      <dsp:nvSpPr>
        <dsp:cNvPr id="0" name=""/>
        <dsp:cNvSpPr/>
      </dsp:nvSpPr>
      <dsp:spPr>
        <a:xfrm rot="5400000">
          <a:off x="2489694" y="-1327855"/>
          <a:ext cx="1076976" cy="3736722"/>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DRIE (2-3 µm/min), higher selectivity</a:t>
          </a:r>
          <a:endParaRPr lang="en-IN"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On Back </a:t>
          </a:r>
          <a:r>
            <a:rPr lang="en-IN" sz="1600" kern="1200" dirty="0" smtClean="0">
              <a:latin typeface="Times New Roman" pitchFamily="18" charset="0"/>
              <a:cs typeface="Times New Roman" pitchFamily="18" charset="0"/>
            </a:rPr>
            <a:t>side; </a:t>
          </a:r>
          <a:r>
            <a:rPr lang="en-IN" sz="1600" kern="1200" dirty="0" smtClean="0">
              <a:latin typeface="Times New Roman" pitchFamily="18" charset="0"/>
              <a:cs typeface="Times New Roman" pitchFamily="18" charset="0"/>
            </a:rPr>
            <a:t>till marker level is reached</a:t>
          </a:r>
          <a:endParaRPr lang="en-IN"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Formation of Micro-channels</a:t>
          </a:r>
          <a:endParaRPr lang="en-IN" sz="1600" kern="1200" dirty="0">
            <a:latin typeface="Times New Roman" pitchFamily="18" charset="0"/>
            <a:cs typeface="Times New Roman" pitchFamily="18" charset="0"/>
          </a:endParaRPr>
        </a:p>
      </dsp:txBody>
      <dsp:txXfrm rot="-5400000">
        <a:off x="1159821" y="54592"/>
        <a:ext cx="3684148" cy="971828"/>
      </dsp:txXfrm>
    </dsp:sp>
    <dsp:sp modelId="{CF686FA7-F4F7-4FF3-9155-FD93D47BE74B}">
      <dsp:nvSpPr>
        <dsp:cNvPr id="0" name=""/>
        <dsp:cNvSpPr/>
      </dsp:nvSpPr>
      <dsp:spPr>
        <a:xfrm rot="5400000">
          <a:off x="-248533" y="1613964"/>
          <a:ext cx="1656887" cy="1159821"/>
        </a:xfrm>
        <a:prstGeom prst="chevron">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w="9525"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Wet Etching I</a:t>
          </a:r>
          <a:endParaRPr lang="en-IN" sz="1600" kern="1200" dirty="0">
            <a:latin typeface="Times New Roman" pitchFamily="18" charset="0"/>
            <a:cs typeface="Times New Roman" pitchFamily="18" charset="0"/>
          </a:endParaRPr>
        </a:p>
      </dsp:txBody>
      <dsp:txXfrm rot="-5400000">
        <a:off x="1" y="1945342"/>
        <a:ext cx="1159821" cy="497066"/>
      </dsp:txXfrm>
    </dsp:sp>
    <dsp:sp modelId="{CA3A6C11-A12E-483B-B1D1-ABB2FC19F440}">
      <dsp:nvSpPr>
        <dsp:cNvPr id="0" name=""/>
        <dsp:cNvSpPr/>
      </dsp:nvSpPr>
      <dsp:spPr>
        <a:xfrm rot="5400000">
          <a:off x="2489694" y="35558"/>
          <a:ext cx="1076976" cy="3736722"/>
        </a:xfrm>
        <a:prstGeom prst="round2Same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HF (fast), BOE (slow)</a:t>
          </a:r>
          <a:endParaRPr lang="en-IN" sz="1600" kern="1200" baseline="-250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Removal of SiO</a:t>
          </a:r>
          <a:r>
            <a:rPr lang="en-IN" sz="1600" kern="1200" baseline="-25000" dirty="0" smtClean="0">
              <a:latin typeface="Times New Roman" pitchFamily="18" charset="0"/>
              <a:cs typeface="Times New Roman" pitchFamily="18" charset="0"/>
            </a:rPr>
            <a:t>2</a:t>
          </a:r>
          <a:endParaRPr lang="en-IN" sz="1600" kern="1200" baseline="-25000" dirty="0">
            <a:latin typeface="Times New Roman" pitchFamily="18" charset="0"/>
            <a:cs typeface="Times New Roman" pitchFamily="18" charset="0"/>
          </a:endParaRPr>
        </a:p>
      </dsp:txBody>
      <dsp:txXfrm rot="-5400000">
        <a:off x="1159821" y="1418005"/>
        <a:ext cx="3684148" cy="971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7B658-6EE7-41CC-A06C-25A06A2F09D3}">
      <dsp:nvSpPr>
        <dsp:cNvPr id="0" name=""/>
        <dsp:cNvSpPr/>
      </dsp:nvSpPr>
      <dsp:spPr>
        <a:xfrm rot="5400000">
          <a:off x="-253090" y="255553"/>
          <a:ext cx="1687268" cy="1181088"/>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ts val="0"/>
            </a:spcAft>
          </a:pPr>
          <a:r>
            <a:rPr lang="en-IN" sz="1400" kern="1200" dirty="0" smtClean="0">
              <a:latin typeface="Times New Roman" pitchFamily="18" charset="0"/>
              <a:cs typeface="Times New Roman" pitchFamily="18" charset="0"/>
            </a:rPr>
            <a:t>Alignment </a:t>
          </a:r>
        </a:p>
        <a:p>
          <a:pPr lvl="0" algn="ctr" defTabSz="622300">
            <a:lnSpc>
              <a:spcPct val="90000"/>
            </a:lnSpc>
            <a:spcBef>
              <a:spcPct val="0"/>
            </a:spcBef>
            <a:spcAft>
              <a:spcPts val="0"/>
            </a:spcAft>
          </a:pPr>
          <a:r>
            <a:rPr lang="en-IN" sz="1400" kern="1200" dirty="0" smtClean="0">
              <a:latin typeface="Times New Roman" pitchFamily="18" charset="0"/>
              <a:cs typeface="Times New Roman" pitchFamily="18" charset="0"/>
            </a:rPr>
            <a:t>of the </a:t>
          </a:r>
        </a:p>
        <a:p>
          <a:pPr lvl="0" algn="ctr" defTabSz="622300">
            <a:lnSpc>
              <a:spcPct val="90000"/>
            </a:lnSpc>
            <a:spcBef>
              <a:spcPct val="0"/>
            </a:spcBef>
            <a:spcAft>
              <a:spcPts val="0"/>
            </a:spcAft>
          </a:pPr>
          <a:r>
            <a:rPr lang="en-IN" sz="1400" kern="1200" dirty="0" smtClean="0">
              <a:latin typeface="Times New Roman" pitchFamily="18" charset="0"/>
              <a:cs typeface="Times New Roman" pitchFamily="18" charset="0"/>
            </a:rPr>
            <a:t>Bi-Mask</a:t>
          </a:r>
          <a:endParaRPr lang="en-IN" sz="1400" kern="1200" dirty="0">
            <a:latin typeface="Times New Roman" pitchFamily="18" charset="0"/>
            <a:cs typeface="Times New Roman" pitchFamily="18" charset="0"/>
          </a:endParaRPr>
        </a:p>
      </dsp:txBody>
      <dsp:txXfrm rot="-5400000">
        <a:off x="0" y="593007"/>
        <a:ext cx="1181088" cy="506180"/>
      </dsp:txXfrm>
    </dsp:sp>
    <dsp:sp modelId="{654D1309-E340-471C-8AD8-EE392166B850}">
      <dsp:nvSpPr>
        <dsp:cNvPr id="0" name=""/>
        <dsp:cNvSpPr/>
      </dsp:nvSpPr>
      <dsp:spPr>
        <a:xfrm rot="5400000">
          <a:off x="2274141" y="-1090590"/>
          <a:ext cx="1097301" cy="3283407"/>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Bi-mask structure is aligned to the centre of the hole on the front side of the wafer</a:t>
          </a:r>
          <a:endParaRPr lang="en-IN" sz="1600" kern="1200" dirty="0">
            <a:latin typeface="Times New Roman" pitchFamily="18" charset="0"/>
            <a:cs typeface="Times New Roman" pitchFamily="18" charset="0"/>
          </a:endParaRPr>
        </a:p>
      </dsp:txBody>
      <dsp:txXfrm rot="-5400000">
        <a:off x="1181088" y="56029"/>
        <a:ext cx="3229841" cy="990169"/>
      </dsp:txXfrm>
    </dsp:sp>
    <dsp:sp modelId="{CF686FA7-F4F7-4FF3-9155-FD93D47BE74B}">
      <dsp:nvSpPr>
        <dsp:cNvPr id="0" name=""/>
        <dsp:cNvSpPr/>
      </dsp:nvSpPr>
      <dsp:spPr>
        <a:xfrm rot="5400000">
          <a:off x="-253090" y="1749715"/>
          <a:ext cx="1687268" cy="1181088"/>
        </a:xfrm>
        <a:prstGeom prst="chevron">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w="9525" cap="flat" cmpd="sng" algn="ctr">
          <a:solidFill>
            <a:schemeClr val="accent2">
              <a:hueOff val="2340759"/>
              <a:satOff val="-2919"/>
              <a:lumOff val="686"/>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Anisotropic Etching III</a:t>
          </a:r>
          <a:endParaRPr lang="en-IN" sz="1600" kern="1200" dirty="0">
            <a:latin typeface="Times New Roman" pitchFamily="18" charset="0"/>
            <a:cs typeface="Times New Roman" pitchFamily="18" charset="0"/>
          </a:endParaRPr>
        </a:p>
      </dsp:txBody>
      <dsp:txXfrm rot="-5400000">
        <a:off x="0" y="2087169"/>
        <a:ext cx="1181088" cy="506180"/>
      </dsp:txXfrm>
    </dsp:sp>
    <dsp:sp modelId="{CA3A6C11-A12E-483B-B1D1-ABB2FC19F440}">
      <dsp:nvSpPr>
        <dsp:cNvPr id="0" name=""/>
        <dsp:cNvSpPr/>
      </dsp:nvSpPr>
      <dsp:spPr>
        <a:xfrm rot="5400000">
          <a:off x="2274429" y="403284"/>
          <a:ext cx="1096724" cy="3283407"/>
        </a:xfrm>
        <a:prstGeom prst="round2Same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ICP Etch</a:t>
          </a:r>
          <a:endParaRPr lang="en-IN" sz="1600" kern="1200" baseline="-250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Forms the Needle body</a:t>
          </a:r>
          <a:endParaRPr lang="en-IN" sz="1600" kern="1200" baseline="-25000" dirty="0">
            <a:latin typeface="Times New Roman" pitchFamily="18" charset="0"/>
            <a:cs typeface="Times New Roman" pitchFamily="18" charset="0"/>
          </a:endParaRPr>
        </a:p>
      </dsp:txBody>
      <dsp:txXfrm rot="-5400000">
        <a:off x="1181088" y="1550163"/>
        <a:ext cx="3229869" cy="989648"/>
      </dsp:txXfrm>
    </dsp:sp>
    <dsp:sp modelId="{6D481947-D903-41CE-95AD-6E4C1981C3BD}">
      <dsp:nvSpPr>
        <dsp:cNvPr id="0" name=""/>
        <dsp:cNvSpPr/>
      </dsp:nvSpPr>
      <dsp:spPr>
        <a:xfrm rot="5400000">
          <a:off x="-253090" y="3243878"/>
          <a:ext cx="1687268" cy="1181088"/>
        </a:xfrm>
        <a:prstGeom prst="chevron">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w="9525"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Thermal Growth </a:t>
          </a:r>
          <a:r>
            <a:rPr lang="en-IN" sz="1600" kern="1200" dirty="0" smtClean="0">
              <a:latin typeface="Times New Roman" pitchFamily="18" charset="0"/>
              <a:cs typeface="Times New Roman" pitchFamily="18" charset="0"/>
            </a:rPr>
            <a:t>II</a:t>
          </a:r>
          <a:endParaRPr lang="en-IN" sz="1600" kern="1200" dirty="0">
            <a:latin typeface="Times New Roman" pitchFamily="18" charset="0"/>
            <a:cs typeface="Times New Roman" pitchFamily="18" charset="0"/>
          </a:endParaRPr>
        </a:p>
      </dsp:txBody>
      <dsp:txXfrm rot="-5400000">
        <a:off x="0" y="3581332"/>
        <a:ext cx="1181088" cy="506180"/>
      </dsp:txXfrm>
    </dsp:sp>
    <dsp:sp modelId="{EAD604B4-0E4B-43EE-98C5-9768C1AEFBEF}">
      <dsp:nvSpPr>
        <dsp:cNvPr id="0" name=""/>
        <dsp:cNvSpPr/>
      </dsp:nvSpPr>
      <dsp:spPr>
        <a:xfrm rot="5400000">
          <a:off x="2274429" y="1897446"/>
          <a:ext cx="1096724" cy="3283407"/>
        </a:xfrm>
        <a:prstGeom prst="round2Same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Deposition of SiO</a:t>
          </a:r>
          <a:r>
            <a:rPr lang="en-IN" sz="1600" kern="1200" baseline="-25000" dirty="0" smtClean="0">
              <a:latin typeface="Times New Roman" pitchFamily="18" charset="0"/>
              <a:cs typeface="Times New Roman" pitchFamily="18" charset="0"/>
            </a:rPr>
            <a:t>2</a:t>
          </a:r>
          <a:endParaRPr lang="en-IN" sz="1600" kern="1200" baseline="-250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Passivation layer</a:t>
          </a:r>
          <a:endParaRPr lang="en-IN"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Protects both needle body &amp; microchannels</a:t>
          </a: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endParaRPr lang="en-IN" sz="1600" kern="1200" dirty="0">
            <a:latin typeface="Times New Roman" pitchFamily="18" charset="0"/>
            <a:cs typeface="Times New Roman" pitchFamily="18" charset="0"/>
          </a:endParaRPr>
        </a:p>
      </dsp:txBody>
      <dsp:txXfrm rot="-5400000">
        <a:off x="1181088" y="3044325"/>
        <a:ext cx="3229869" cy="989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7B658-6EE7-41CC-A06C-25A06A2F09D3}">
      <dsp:nvSpPr>
        <dsp:cNvPr id="0" name=""/>
        <dsp:cNvSpPr/>
      </dsp:nvSpPr>
      <dsp:spPr>
        <a:xfrm rot="5400000">
          <a:off x="-213673" y="217392"/>
          <a:ext cx="1424492" cy="997144"/>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latin typeface="Times New Roman" pitchFamily="18" charset="0"/>
              <a:cs typeface="Times New Roman" pitchFamily="18" charset="0"/>
            </a:rPr>
            <a:t>Upper Mask Removal</a:t>
          </a:r>
          <a:endParaRPr lang="en-IN" sz="1400" kern="1200" dirty="0">
            <a:latin typeface="Times New Roman" pitchFamily="18" charset="0"/>
            <a:cs typeface="Times New Roman" pitchFamily="18" charset="0"/>
          </a:endParaRPr>
        </a:p>
      </dsp:txBody>
      <dsp:txXfrm rot="-5400000">
        <a:off x="1" y="502290"/>
        <a:ext cx="997144" cy="427348"/>
      </dsp:txXfrm>
    </dsp:sp>
    <dsp:sp modelId="{654D1309-E340-471C-8AD8-EE392166B850}">
      <dsp:nvSpPr>
        <dsp:cNvPr id="0" name=""/>
        <dsp:cNvSpPr/>
      </dsp:nvSpPr>
      <dsp:spPr>
        <a:xfrm rot="5400000">
          <a:off x="2627900" y="-1627036"/>
          <a:ext cx="925920" cy="4187431"/>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Removal of the upper mask (blue)</a:t>
          </a:r>
          <a:endParaRPr lang="en-IN"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RIE</a:t>
          </a:r>
          <a:endParaRPr lang="en-IN" sz="1600" kern="1200" dirty="0">
            <a:latin typeface="Times New Roman" pitchFamily="18" charset="0"/>
            <a:cs typeface="Times New Roman" pitchFamily="18" charset="0"/>
          </a:endParaRPr>
        </a:p>
      </dsp:txBody>
      <dsp:txXfrm rot="-5400000">
        <a:off x="997145" y="48919"/>
        <a:ext cx="4142231" cy="835520"/>
      </dsp:txXfrm>
    </dsp:sp>
    <dsp:sp modelId="{CF686FA7-F4F7-4FF3-9155-FD93D47BE74B}">
      <dsp:nvSpPr>
        <dsp:cNvPr id="0" name=""/>
        <dsp:cNvSpPr/>
      </dsp:nvSpPr>
      <dsp:spPr>
        <a:xfrm rot="5400000">
          <a:off x="-213673" y="1445643"/>
          <a:ext cx="1424492" cy="997144"/>
        </a:xfrm>
        <a:prstGeom prst="chevron">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w="9525" cap="flat" cmpd="sng" algn="ctr">
          <a:solidFill>
            <a:schemeClr val="accent2">
              <a:hueOff val="2340759"/>
              <a:satOff val="-2919"/>
              <a:lumOff val="686"/>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Anisotropic Etching IV</a:t>
          </a:r>
          <a:endParaRPr lang="en-IN" sz="1600" kern="1200" dirty="0">
            <a:latin typeface="Times New Roman" pitchFamily="18" charset="0"/>
            <a:cs typeface="Times New Roman" pitchFamily="18" charset="0"/>
          </a:endParaRPr>
        </a:p>
      </dsp:txBody>
      <dsp:txXfrm rot="-5400000">
        <a:off x="1" y="1730541"/>
        <a:ext cx="997144" cy="427348"/>
      </dsp:txXfrm>
    </dsp:sp>
    <dsp:sp modelId="{CA3A6C11-A12E-483B-B1D1-ABB2FC19F440}">
      <dsp:nvSpPr>
        <dsp:cNvPr id="0" name=""/>
        <dsp:cNvSpPr/>
      </dsp:nvSpPr>
      <dsp:spPr>
        <a:xfrm rot="5400000">
          <a:off x="2627656" y="-398542"/>
          <a:ext cx="926407" cy="4187431"/>
        </a:xfrm>
        <a:prstGeom prst="round2Same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ICP Etch</a:t>
          </a:r>
          <a:endParaRPr lang="en-IN" sz="1600" kern="1200" baseline="-250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Side ports are formed</a:t>
          </a:r>
          <a:endParaRPr lang="en-IN" sz="1600" kern="1200" baseline="-25000" dirty="0">
            <a:latin typeface="Times New Roman" pitchFamily="18" charset="0"/>
            <a:cs typeface="Times New Roman" pitchFamily="18" charset="0"/>
          </a:endParaRPr>
        </a:p>
      </dsp:txBody>
      <dsp:txXfrm rot="-5400000">
        <a:off x="997145" y="1277192"/>
        <a:ext cx="4142208" cy="835961"/>
      </dsp:txXfrm>
    </dsp:sp>
    <dsp:sp modelId="{6D481947-D903-41CE-95AD-6E4C1981C3BD}">
      <dsp:nvSpPr>
        <dsp:cNvPr id="0" name=""/>
        <dsp:cNvSpPr/>
      </dsp:nvSpPr>
      <dsp:spPr>
        <a:xfrm rot="5400000">
          <a:off x="-213673" y="2673894"/>
          <a:ext cx="1424492" cy="997144"/>
        </a:xfrm>
        <a:prstGeom prst="chevron">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w="9525"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Isotropic Etching</a:t>
          </a:r>
          <a:endParaRPr lang="en-IN" sz="1600" kern="1200" dirty="0">
            <a:latin typeface="Times New Roman" pitchFamily="18" charset="0"/>
            <a:cs typeface="Times New Roman" pitchFamily="18" charset="0"/>
          </a:endParaRPr>
        </a:p>
      </dsp:txBody>
      <dsp:txXfrm rot="-5400000">
        <a:off x="1" y="2958792"/>
        <a:ext cx="997144" cy="427348"/>
      </dsp:txXfrm>
    </dsp:sp>
    <dsp:sp modelId="{EAD604B4-0E4B-43EE-98C5-9768C1AEFBEF}">
      <dsp:nvSpPr>
        <dsp:cNvPr id="0" name=""/>
        <dsp:cNvSpPr/>
      </dsp:nvSpPr>
      <dsp:spPr>
        <a:xfrm rot="5400000">
          <a:off x="2627900" y="829465"/>
          <a:ext cx="925920" cy="4187431"/>
        </a:xfrm>
        <a:prstGeom prst="round2Same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ICP Etch</a:t>
          </a:r>
          <a:endParaRPr lang="en-IN" sz="1600" kern="1200" dirty="0">
            <a:latin typeface="Times New Roman" pitchFamily="18" charset="0"/>
            <a:cs typeface="Times New Roman" pitchFamily="18" charset="0"/>
          </a:endParaRPr>
        </a:p>
        <a:p>
          <a:pPr marL="171450" lvl="1" indent="-171450" algn="just"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Guarantee a sharp needle tip</a:t>
          </a:r>
          <a:endParaRPr lang="en-IN" sz="1600" kern="1200" dirty="0">
            <a:latin typeface="Times New Roman" pitchFamily="18" charset="0"/>
            <a:cs typeface="Times New Roman" pitchFamily="18" charset="0"/>
          </a:endParaRPr>
        </a:p>
      </dsp:txBody>
      <dsp:txXfrm rot="-5400000">
        <a:off x="997145" y="2505420"/>
        <a:ext cx="4142231" cy="835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7B658-6EE7-41CC-A06C-25A06A2F09D3}">
      <dsp:nvSpPr>
        <dsp:cNvPr id="0" name=""/>
        <dsp:cNvSpPr/>
      </dsp:nvSpPr>
      <dsp:spPr>
        <a:xfrm rot="5400000">
          <a:off x="-237626" y="237626"/>
          <a:ext cx="1584175" cy="1108923"/>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Times New Roman" pitchFamily="18" charset="0"/>
              <a:cs typeface="Times New Roman" pitchFamily="18" charset="0"/>
            </a:rPr>
            <a:t>Wet Etching II</a:t>
          </a:r>
          <a:endParaRPr lang="en-IN" sz="1600" kern="1200" dirty="0">
            <a:latin typeface="Times New Roman" pitchFamily="18" charset="0"/>
            <a:cs typeface="Times New Roman" pitchFamily="18" charset="0"/>
          </a:endParaRPr>
        </a:p>
      </dsp:txBody>
      <dsp:txXfrm rot="-5400000">
        <a:off x="1" y="554462"/>
        <a:ext cx="1108923" cy="475252"/>
      </dsp:txXfrm>
    </dsp:sp>
    <dsp:sp modelId="{654D1309-E340-471C-8AD8-EE392166B850}">
      <dsp:nvSpPr>
        <dsp:cNvPr id="0" name=""/>
        <dsp:cNvSpPr/>
      </dsp:nvSpPr>
      <dsp:spPr>
        <a:xfrm rot="5400000">
          <a:off x="4108056" y="-2999133"/>
          <a:ext cx="1029714" cy="7027980"/>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HF</a:t>
          </a:r>
          <a:endParaRPr lang="en-IN" sz="1600" kern="1200" dirty="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en-IN" sz="1600" kern="1200" dirty="0" smtClean="0">
              <a:latin typeface="Times New Roman" pitchFamily="18" charset="0"/>
              <a:cs typeface="Times New Roman" pitchFamily="18" charset="0"/>
            </a:rPr>
            <a:t>Removal of SiO</a:t>
          </a:r>
          <a:r>
            <a:rPr lang="en-IN" sz="1600" kern="1200" baseline="-25000" dirty="0" smtClean="0">
              <a:latin typeface="Times New Roman" pitchFamily="18" charset="0"/>
              <a:cs typeface="Times New Roman" pitchFamily="18" charset="0"/>
            </a:rPr>
            <a:t>2</a:t>
          </a:r>
          <a:endParaRPr lang="en-IN" sz="1600" kern="1200" baseline="-25000" dirty="0">
            <a:latin typeface="Times New Roman" pitchFamily="18" charset="0"/>
            <a:cs typeface="Times New Roman" pitchFamily="18" charset="0"/>
          </a:endParaRPr>
        </a:p>
      </dsp:txBody>
      <dsp:txXfrm rot="-5400000">
        <a:off x="1108923" y="50266"/>
        <a:ext cx="6977714" cy="9291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9A3946-0971-4716-A06F-D4A38AF1D2F5}" type="datetimeFigureOut">
              <a:rPr lang="en-IN" smtClean="0"/>
              <a:t>21-03-2012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34BA10-39F8-4C1D-9AB8-2FFDA40B9320}" type="slidenum">
              <a:rPr lang="en-IN" smtClean="0"/>
              <a:t>‹#›</a:t>
            </a:fld>
            <a:endParaRPr lang="en-IN"/>
          </a:p>
        </p:txBody>
      </p:sp>
    </p:spTree>
    <p:extLst>
      <p:ext uri="{BB962C8B-B14F-4D97-AF65-F5344CB8AC3E}">
        <p14:creationId xmlns:p14="http://schemas.microsoft.com/office/powerpoint/2010/main" val="40556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9948B2-46D4-47C3-AFC2-275AFC1CC2C0}" type="datetimeFigureOut">
              <a:rPr lang="en-IN" smtClean="0"/>
              <a:t>21-03-2012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DBBAC7-FD60-404A-B10C-C56CA19E8F36}" type="slidenum">
              <a:rPr lang="en-IN" smtClean="0"/>
              <a:t>‹#›</a:t>
            </a:fld>
            <a:endParaRPr lang="en-IN" dirty="0"/>
          </a:p>
        </p:txBody>
      </p:sp>
    </p:spTree>
    <p:extLst>
      <p:ext uri="{BB962C8B-B14F-4D97-AF65-F5344CB8AC3E}">
        <p14:creationId xmlns:p14="http://schemas.microsoft.com/office/powerpoint/2010/main" val="41163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9948B2-46D4-47C3-AFC2-275AFC1CC2C0}" type="datetimeFigureOut">
              <a:rPr lang="en-IN" smtClean="0"/>
              <a:t>21-03-2012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DBBAC7-FD60-404A-B10C-C56CA19E8F36}" type="slidenum">
              <a:rPr lang="en-IN" smtClean="0"/>
              <a:t>‹#›</a:t>
            </a:fld>
            <a:endParaRPr lang="en-IN" dirty="0"/>
          </a:p>
        </p:txBody>
      </p:sp>
    </p:spTree>
    <p:extLst>
      <p:ext uri="{BB962C8B-B14F-4D97-AF65-F5344CB8AC3E}">
        <p14:creationId xmlns:p14="http://schemas.microsoft.com/office/powerpoint/2010/main" val="131318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9948B2-46D4-47C3-AFC2-275AFC1CC2C0}" type="datetimeFigureOut">
              <a:rPr lang="en-IN" smtClean="0"/>
              <a:t>21-03-2012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DBBAC7-FD60-404A-B10C-C56CA19E8F36}" type="slidenum">
              <a:rPr lang="en-IN" smtClean="0"/>
              <a:t>‹#›</a:t>
            </a:fld>
            <a:endParaRPr lang="en-IN" dirty="0"/>
          </a:p>
        </p:txBody>
      </p:sp>
    </p:spTree>
    <p:extLst>
      <p:ext uri="{BB962C8B-B14F-4D97-AF65-F5344CB8AC3E}">
        <p14:creationId xmlns:p14="http://schemas.microsoft.com/office/powerpoint/2010/main" val="164135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9948B2-46D4-47C3-AFC2-275AFC1CC2C0}" type="datetimeFigureOut">
              <a:rPr lang="en-IN" smtClean="0"/>
              <a:t>21-03-2012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DBBAC7-FD60-404A-B10C-C56CA19E8F36}" type="slidenum">
              <a:rPr lang="en-IN" smtClean="0"/>
              <a:t>‹#›</a:t>
            </a:fld>
            <a:endParaRPr lang="en-IN" dirty="0"/>
          </a:p>
        </p:txBody>
      </p:sp>
    </p:spTree>
    <p:extLst>
      <p:ext uri="{BB962C8B-B14F-4D97-AF65-F5344CB8AC3E}">
        <p14:creationId xmlns:p14="http://schemas.microsoft.com/office/powerpoint/2010/main" val="92359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9948B2-46D4-47C3-AFC2-275AFC1CC2C0}" type="datetimeFigureOut">
              <a:rPr lang="en-IN" smtClean="0"/>
              <a:t>21-03-2012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DBBAC7-FD60-404A-B10C-C56CA19E8F36}" type="slidenum">
              <a:rPr lang="en-IN" smtClean="0"/>
              <a:t>‹#›</a:t>
            </a:fld>
            <a:endParaRPr lang="en-IN" dirty="0"/>
          </a:p>
        </p:txBody>
      </p:sp>
    </p:spTree>
    <p:extLst>
      <p:ext uri="{BB962C8B-B14F-4D97-AF65-F5344CB8AC3E}">
        <p14:creationId xmlns:p14="http://schemas.microsoft.com/office/powerpoint/2010/main" val="176277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9948B2-46D4-47C3-AFC2-275AFC1CC2C0}" type="datetimeFigureOut">
              <a:rPr lang="en-IN" smtClean="0"/>
              <a:t>21-03-2012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DBBAC7-FD60-404A-B10C-C56CA19E8F36}" type="slidenum">
              <a:rPr lang="en-IN" smtClean="0"/>
              <a:t>‹#›</a:t>
            </a:fld>
            <a:endParaRPr lang="en-IN" dirty="0"/>
          </a:p>
        </p:txBody>
      </p:sp>
    </p:spTree>
    <p:extLst>
      <p:ext uri="{BB962C8B-B14F-4D97-AF65-F5344CB8AC3E}">
        <p14:creationId xmlns:p14="http://schemas.microsoft.com/office/powerpoint/2010/main" val="372108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9948B2-46D4-47C3-AFC2-275AFC1CC2C0}" type="datetimeFigureOut">
              <a:rPr lang="en-IN" smtClean="0"/>
              <a:t>21-03-2012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8DBBAC7-FD60-404A-B10C-C56CA19E8F36}" type="slidenum">
              <a:rPr lang="en-IN" smtClean="0"/>
              <a:t>‹#›</a:t>
            </a:fld>
            <a:endParaRPr lang="en-IN" dirty="0"/>
          </a:p>
        </p:txBody>
      </p:sp>
    </p:spTree>
    <p:extLst>
      <p:ext uri="{BB962C8B-B14F-4D97-AF65-F5344CB8AC3E}">
        <p14:creationId xmlns:p14="http://schemas.microsoft.com/office/powerpoint/2010/main" val="419608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9948B2-46D4-47C3-AFC2-275AFC1CC2C0}" type="datetimeFigureOut">
              <a:rPr lang="en-IN" smtClean="0"/>
              <a:t>21-03-2012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8DBBAC7-FD60-404A-B10C-C56CA19E8F36}" type="slidenum">
              <a:rPr lang="en-IN" smtClean="0"/>
              <a:t>‹#›</a:t>
            </a:fld>
            <a:endParaRPr lang="en-IN" dirty="0"/>
          </a:p>
        </p:txBody>
      </p:sp>
    </p:spTree>
    <p:extLst>
      <p:ext uri="{BB962C8B-B14F-4D97-AF65-F5344CB8AC3E}">
        <p14:creationId xmlns:p14="http://schemas.microsoft.com/office/powerpoint/2010/main" val="26749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948B2-46D4-47C3-AFC2-275AFC1CC2C0}" type="datetimeFigureOut">
              <a:rPr lang="en-IN" smtClean="0"/>
              <a:t>21-03-2012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8DBBAC7-FD60-404A-B10C-C56CA19E8F36}" type="slidenum">
              <a:rPr lang="en-IN" smtClean="0"/>
              <a:t>‹#›</a:t>
            </a:fld>
            <a:endParaRPr lang="en-IN" dirty="0"/>
          </a:p>
        </p:txBody>
      </p:sp>
    </p:spTree>
    <p:extLst>
      <p:ext uri="{BB962C8B-B14F-4D97-AF65-F5344CB8AC3E}">
        <p14:creationId xmlns:p14="http://schemas.microsoft.com/office/powerpoint/2010/main" val="5032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9948B2-46D4-47C3-AFC2-275AFC1CC2C0}" type="datetimeFigureOut">
              <a:rPr lang="en-IN" smtClean="0"/>
              <a:t>21-03-2012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DBBAC7-FD60-404A-B10C-C56CA19E8F36}" type="slidenum">
              <a:rPr lang="en-IN" smtClean="0"/>
              <a:t>‹#›</a:t>
            </a:fld>
            <a:endParaRPr lang="en-IN" dirty="0"/>
          </a:p>
        </p:txBody>
      </p:sp>
    </p:spTree>
    <p:extLst>
      <p:ext uri="{BB962C8B-B14F-4D97-AF65-F5344CB8AC3E}">
        <p14:creationId xmlns:p14="http://schemas.microsoft.com/office/powerpoint/2010/main" val="318435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9948B2-46D4-47C3-AFC2-275AFC1CC2C0}" type="datetimeFigureOut">
              <a:rPr lang="en-IN" smtClean="0"/>
              <a:t>21-03-2012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DBBAC7-FD60-404A-B10C-C56CA19E8F36}" type="slidenum">
              <a:rPr lang="en-IN" smtClean="0"/>
              <a:t>‹#›</a:t>
            </a:fld>
            <a:endParaRPr lang="en-IN" dirty="0"/>
          </a:p>
        </p:txBody>
      </p:sp>
    </p:spTree>
    <p:extLst>
      <p:ext uri="{BB962C8B-B14F-4D97-AF65-F5344CB8AC3E}">
        <p14:creationId xmlns:p14="http://schemas.microsoft.com/office/powerpoint/2010/main" val="138194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948B2-46D4-47C3-AFC2-275AFC1CC2C0}" type="datetimeFigureOut">
              <a:rPr lang="en-IN" smtClean="0"/>
              <a:t>21-03-2012</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BBAC7-FD60-404A-B10C-C56CA19E8F36}" type="slidenum">
              <a:rPr lang="en-IN" smtClean="0"/>
              <a:t>‹#›</a:t>
            </a:fld>
            <a:endParaRPr lang="en-IN" dirty="0"/>
          </a:p>
        </p:txBody>
      </p:sp>
    </p:spTree>
    <p:extLst>
      <p:ext uri="{BB962C8B-B14F-4D97-AF65-F5344CB8AC3E}">
        <p14:creationId xmlns:p14="http://schemas.microsoft.com/office/powerpoint/2010/main" val="120873763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4.xml"/><Relationship Id="rId7" Type="http://schemas.openxmlformats.org/officeDocument/2006/relationships/image" Target="../media/image16.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5.xml"/><Relationship Id="rId7" Type="http://schemas.openxmlformats.org/officeDocument/2006/relationships/image" Target="../media/image19.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2.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hyperlink" Target="http://www.fda.gov/"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572" y="404664"/>
            <a:ext cx="7704856" cy="3960439"/>
          </a:xfrm>
        </p:spPr>
        <p:txBody>
          <a:bodyPr>
            <a:normAutofit/>
          </a:bodyPr>
          <a:lstStyle/>
          <a:p>
            <a:r>
              <a:rPr lang="en-IN" dirty="0" smtClean="0">
                <a:latin typeface="Bell MT" pitchFamily="18" charset="0"/>
              </a:rPr>
              <a:t>Design and </a:t>
            </a:r>
            <a:r>
              <a:rPr lang="en-IN" dirty="0">
                <a:latin typeface="Bell MT" pitchFamily="18" charset="0"/>
              </a:rPr>
              <a:t>Fabrication of </a:t>
            </a:r>
            <a:r>
              <a:rPr lang="en-IN" dirty="0" smtClean="0">
                <a:latin typeface="Bell MT" pitchFamily="18" charset="0"/>
              </a:rPr>
              <a:t/>
            </a:r>
            <a:br>
              <a:rPr lang="en-IN" dirty="0" smtClean="0">
                <a:latin typeface="Bell MT" pitchFamily="18" charset="0"/>
              </a:rPr>
            </a:br>
            <a:r>
              <a:rPr lang="en-IN" dirty="0" smtClean="0">
                <a:latin typeface="Bell MT" pitchFamily="18" charset="0"/>
              </a:rPr>
              <a:t>PZT </a:t>
            </a:r>
            <a:r>
              <a:rPr lang="en-IN" dirty="0">
                <a:latin typeface="Bell MT" pitchFamily="18" charset="0"/>
              </a:rPr>
              <a:t>Micropump-Integrated </a:t>
            </a:r>
            <a:r>
              <a:rPr lang="en-IN" dirty="0" smtClean="0">
                <a:latin typeface="Bell MT" pitchFamily="18" charset="0"/>
              </a:rPr>
              <a:t/>
            </a:r>
            <a:br>
              <a:rPr lang="en-IN" dirty="0" smtClean="0">
                <a:latin typeface="Bell MT" pitchFamily="18" charset="0"/>
              </a:rPr>
            </a:br>
            <a:r>
              <a:rPr lang="en-IN" dirty="0" smtClean="0">
                <a:latin typeface="Bell MT" pitchFamily="18" charset="0"/>
              </a:rPr>
              <a:t>Silicon </a:t>
            </a:r>
            <a:r>
              <a:rPr lang="en-IN" dirty="0">
                <a:latin typeface="Bell MT" pitchFamily="18" charset="0"/>
              </a:rPr>
              <a:t>Microneedle Array for </a:t>
            </a:r>
            <a:r>
              <a:rPr lang="en-IN" dirty="0" smtClean="0">
                <a:latin typeface="Bell MT" pitchFamily="18" charset="0"/>
              </a:rPr>
              <a:t/>
            </a:r>
            <a:br>
              <a:rPr lang="en-IN" dirty="0" smtClean="0">
                <a:latin typeface="Bell MT" pitchFamily="18" charset="0"/>
              </a:rPr>
            </a:br>
            <a:r>
              <a:rPr lang="en-IN" dirty="0" smtClean="0">
                <a:latin typeface="Bell MT" pitchFamily="18" charset="0"/>
              </a:rPr>
              <a:t>Transdermal Drug-Delivery</a:t>
            </a:r>
            <a:endParaRPr lang="en-IN" dirty="0">
              <a:latin typeface="Bell MT" pitchFamily="18" charset="0"/>
            </a:endParaRPr>
          </a:p>
        </p:txBody>
      </p:sp>
      <p:sp>
        <p:nvSpPr>
          <p:cNvPr id="3" name="Subtitle 2"/>
          <p:cNvSpPr>
            <a:spLocks noGrp="1"/>
          </p:cNvSpPr>
          <p:nvPr>
            <p:ph type="subTitle" idx="1"/>
          </p:nvPr>
        </p:nvSpPr>
        <p:spPr>
          <a:xfrm>
            <a:off x="4139952" y="5445224"/>
            <a:ext cx="3848472" cy="1129680"/>
          </a:xfrm>
        </p:spPr>
        <p:txBody>
          <a:bodyPr>
            <a:normAutofit/>
          </a:bodyPr>
          <a:lstStyle/>
          <a:p>
            <a:pPr algn="r"/>
            <a:r>
              <a:rPr lang="en-IN" sz="2000" dirty="0" smtClean="0">
                <a:latin typeface="Times New Roman" pitchFamily="18" charset="0"/>
                <a:cs typeface="Times New Roman" pitchFamily="18" charset="0"/>
              </a:rPr>
              <a:t>By:</a:t>
            </a:r>
          </a:p>
          <a:p>
            <a:pPr algn="r"/>
            <a:r>
              <a:rPr lang="en-IN" sz="2000" dirty="0" smtClean="0">
                <a:latin typeface="Times New Roman" pitchFamily="18" charset="0"/>
                <a:cs typeface="Times New Roman" pitchFamily="18" charset="0"/>
              </a:rPr>
              <a:t>Dr. Anupam Bam (113300011)</a:t>
            </a:r>
          </a:p>
          <a:p>
            <a:pPr algn="r"/>
            <a:r>
              <a:rPr lang="en-IN" sz="2000" dirty="0" smtClean="0">
                <a:latin typeface="Times New Roman" pitchFamily="18" charset="0"/>
                <a:cs typeface="Times New Roman" pitchFamily="18" charset="0"/>
              </a:rPr>
              <a:t>Pinaki Dey (113300003)</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749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Fabrication</a:t>
            </a:r>
            <a:endParaRPr lang="en-IN" sz="2800" dirty="0">
              <a:latin typeface="Bell MT" pitchFamily="18" charset="0"/>
            </a:endParaRPr>
          </a:p>
        </p:txBody>
      </p:sp>
      <p:sp>
        <p:nvSpPr>
          <p:cNvPr id="3" name="Subtitle 2"/>
          <p:cNvSpPr>
            <a:spLocks noGrp="1"/>
          </p:cNvSpPr>
          <p:nvPr>
            <p:ph type="subTitle" idx="1"/>
          </p:nvPr>
        </p:nvSpPr>
        <p:spPr>
          <a:xfrm>
            <a:off x="499460"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Microneedle array</a:t>
            </a:r>
          </a:p>
        </p:txBody>
      </p:sp>
      <p:graphicFrame>
        <p:nvGraphicFramePr>
          <p:cNvPr id="4" name="Diagram 3"/>
          <p:cNvGraphicFramePr/>
          <p:nvPr>
            <p:extLst>
              <p:ext uri="{D42A27DB-BD31-4B8C-83A1-F6EECF244321}">
                <p14:modId xmlns:p14="http://schemas.microsoft.com/office/powerpoint/2010/main" val="1287858520"/>
              </p:ext>
            </p:extLst>
          </p:nvPr>
        </p:nvGraphicFramePr>
        <p:xfrm>
          <a:off x="539552" y="1412776"/>
          <a:ext cx="518457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174" y="3589138"/>
            <a:ext cx="1772733" cy="136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326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2000"/>
                                        <p:tgtEl>
                                          <p:spTgt spid="4"/>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8194"/>
                                        </p:tgtEl>
                                        <p:attrNameLst>
                                          <p:attrName>style.visibility</p:attrName>
                                        </p:attrNameLst>
                                      </p:cBhvr>
                                      <p:to>
                                        <p:strVal val="visible"/>
                                      </p:to>
                                    </p:set>
                                    <p:animEffect transition="in" filter="wipe(left)">
                                      <p:cBhvr>
                                        <p:cTn id="2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Fabrication (Contd.)</a:t>
            </a:r>
            <a:endParaRPr lang="en-IN" sz="2800" dirty="0">
              <a:latin typeface="Bell MT" pitchFamily="18" charset="0"/>
            </a:endParaRPr>
          </a:p>
        </p:txBody>
      </p:sp>
      <p:sp>
        <p:nvSpPr>
          <p:cNvPr id="3" name="Subtitle 2"/>
          <p:cNvSpPr>
            <a:spLocks noGrp="1"/>
          </p:cNvSpPr>
          <p:nvPr>
            <p:ph type="subTitle" idx="1"/>
          </p:nvPr>
        </p:nvSpPr>
        <p:spPr>
          <a:xfrm>
            <a:off x="499460"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Microneedle array</a:t>
            </a:r>
          </a:p>
        </p:txBody>
      </p:sp>
      <p:graphicFrame>
        <p:nvGraphicFramePr>
          <p:cNvPr id="4" name="Diagram 3"/>
          <p:cNvGraphicFramePr/>
          <p:nvPr>
            <p:extLst>
              <p:ext uri="{D42A27DB-BD31-4B8C-83A1-F6EECF244321}">
                <p14:modId xmlns:p14="http://schemas.microsoft.com/office/powerpoint/2010/main" val="3113717873"/>
              </p:ext>
            </p:extLst>
          </p:nvPr>
        </p:nvGraphicFramePr>
        <p:xfrm>
          <a:off x="539552" y="1412776"/>
          <a:ext cx="518457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04209" y="1412776"/>
            <a:ext cx="1767386" cy="1404000"/>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152" y="3806180"/>
            <a:ext cx="20955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89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2000"/>
                                        <p:tgtEl>
                                          <p:spTgt spid="4"/>
                                        </p:tgtEl>
                                      </p:cBhvr>
                                    </p:animEffect>
                                  </p:childTnLst>
                                </p:cTn>
                              </p:par>
                            </p:childTnLst>
                          </p:cTn>
                        </p:par>
                        <p:par>
                          <p:cTn id="19" fill="hold">
                            <p:stCondLst>
                              <p:cond delay="3000"/>
                            </p:stCondLst>
                            <p:childTnLst>
                              <p:par>
                                <p:cTn id="20" presetID="22" presetClass="entr" presetSubtype="1" fill="hold" nodeType="after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wipe(up)">
                                      <p:cBhvr>
                                        <p:cTn id="22" dur="2000"/>
                                        <p:tgtEl>
                                          <p:spTgt spid="9218"/>
                                        </p:tgtEl>
                                      </p:cBhvr>
                                    </p:animEffect>
                                  </p:childTnLst>
                                </p:cTn>
                              </p:par>
                            </p:childTnLst>
                          </p:cTn>
                        </p:par>
                        <p:par>
                          <p:cTn id="23" fill="hold">
                            <p:stCondLst>
                              <p:cond delay="5000"/>
                            </p:stCondLst>
                            <p:childTnLst>
                              <p:par>
                                <p:cTn id="24" presetID="22" presetClass="entr" presetSubtype="1" fill="hold" nodeType="afterEffect">
                                  <p:stCondLst>
                                    <p:cond delay="0"/>
                                  </p:stCondLst>
                                  <p:childTnLst>
                                    <p:set>
                                      <p:cBhvr>
                                        <p:cTn id="25" dur="1" fill="hold">
                                          <p:stCondLst>
                                            <p:cond delay="0"/>
                                          </p:stCondLst>
                                        </p:cTn>
                                        <p:tgtEl>
                                          <p:spTgt spid="9219"/>
                                        </p:tgtEl>
                                        <p:attrNameLst>
                                          <p:attrName>style.visibility</p:attrName>
                                        </p:attrNameLst>
                                      </p:cBhvr>
                                      <p:to>
                                        <p:strVal val="visible"/>
                                      </p:to>
                                    </p:set>
                                    <p:animEffect transition="in" filter="wipe(up)">
                                      <p:cBhvr>
                                        <p:cTn id="26" dur="2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Fabrication (Contd.)</a:t>
            </a:r>
            <a:endParaRPr lang="en-IN" sz="2800" dirty="0">
              <a:latin typeface="Bell MT" pitchFamily="18" charset="0"/>
            </a:endParaRPr>
          </a:p>
        </p:txBody>
      </p:sp>
      <p:sp>
        <p:nvSpPr>
          <p:cNvPr id="3" name="Subtitle 2"/>
          <p:cNvSpPr>
            <a:spLocks noGrp="1"/>
          </p:cNvSpPr>
          <p:nvPr>
            <p:ph type="subTitle" idx="1"/>
          </p:nvPr>
        </p:nvSpPr>
        <p:spPr>
          <a:xfrm>
            <a:off x="499460"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Microneedle array</a:t>
            </a:r>
          </a:p>
        </p:txBody>
      </p:sp>
      <p:graphicFrame>
        <p:nvGraphicFramePr>
          <p:cNvPr id="4" name="Diagram 3"/>
          <p:cNvGraphicFramePr/>
          <p:nvPr>
            <p:extLst>
              <p:ext uri="{D42A27DB-BD31-4B8C-83A1-F6EECF244321}">
                <p14:modId xmlns:p14="http://schemas.microsoft.com/office/powerpoint/2010/main" val="2157568003"/>
              </p:ext>
            </p:extLst>
          </p:nvPr>
        </p:nvGraphicFramePr>
        <p:xfrm>
          <a:off x="539552" y="1412776"/>
          <a:ext cx="4896544"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43"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2529" t="2534"/>
          <a:stretch/>
        </p:blipFill>
        <p:spPr bwMode="auto">
          <a:xfrm>
            <a:off x="5542497" y="1426223"/>
            <a:ext cx="3165875" cy="221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92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1000"/>
                                        <p:tgtEl>
                                          <p:spTgt spid="4"/>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10243"/>
                                        </p:tgtEl>
                                        <p:attrNameLst>
                                          <p:attrName>style.visibility</p:attrName>
                                        </p:attrNameLst>
                                      </p:cBhvr>
                                      <p:to>
                                        <p:strVal val="visible"/>
                                      </p:to>
                                    </p:set>
                                    <p:animEffect transition="in" filter="wipe(up)">
                                      <p:cBhvr>
                                        <p:cTn id="22" dur="10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Fabrication (Contd.)</a:t>
            </a:r>
            <a:endParaRPr lang="en-IN" sz="2800" dirty="0">
              <a:latin typeface="Bell MT" pitchFamily="18" charset="0"/>
            </a:endParaRPr>
          </a:p>
        </p:txBody>
      </p:sp>
      <p:sp>
        <p:nvSpPr>
          <p:cNvPr id="3" name="Subtitle 2"/>
          <p:cNvSpPr>
            <a:spLocks noGrp="1"/>
          </p:cNvSpPr>
          <p:nvPr>
            <p:ph type="subTitle" idx="1"/>
          </p:nvPr>
        </p:nvSpPr>
        <p:spPr>
          <a:xfrm>
            <a:off x="499460"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Microneedle array</a:t>
            </a:r>
          </a:p>
        </p:txBody>
      </p:sp>
      <p:graphicFrame>
        <p:nvGraphicFramePr>
          <p:cNvPr id="4" name="Diagram 3"/>
          <p:cNvGraphicFramePr/>
          <p:nvPr>
            <p:extLst>
              <p:ext uri="{D42A27DB-BD31-4B8C-83A1-F6EECF244321}">
                <p14:modId xmlns:p14="http://schemas.microsoft.com/office/powerpoint/2010/main" val="3315936033"/>
              </p:ext>
            </p:extLst>
          </p:nvPr>
        </p:nvGraphicFramePr>
        <p:xfrm>
          <a:off x="539552" y="1412776"/>
          <a:ext cx="4464496"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26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072" y="1412776"/>
            <a:ext cx="3480003" cy="23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215" y="1520912"/>
            <a:ext cx="1944856" cy="11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0072" y="4365104"/>
            <a:ext cx="3481200" cy="2363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2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2000"/>
                                        <p:tgtEl>
                                          <p:spTgt spid="4"/>
                                        </p:tgtEl>
                                      </p:cBhvr>
                                    </p:animEffect>
                                  </p:childTnLst>
                                </p:cTn>
                              </p:par>
                            </p:childTnLst>
                          </p:cTn>
                        </p:par>
                        <p:par>
                          <p:cTn id="15" fill="hold">
                            <p:stCondLst>
                              <p:cond delay="2500"/>
                            </p:stCondLst>
                            <p:childTnLst>
                              <p:par>
                                <p:cTn id="16" presetID="22" presetClass="entr" presetSubtype="1" fill="hold" nodeType="afterEffect">
                                  <p:stCondLst>
                                    <p:cond delay="0"/>
                                  </p:stCondLst>
                                  <p:childTnLst>
                                    <p:set>
                                      <p:cBhvr>
                                        <p:cTn id="17" dur="1" fill="hold">
                                          <p:stCondLst>
                                            <p:cond delay="0"/>
                                          </p:stCondLst>
                                        </p:cTn>
                                        <p:tgtEl>
                                          <p:spTgt spid="11266"/>
                                        </p:tgtEl>
                                        <p:attrNameLst>
                                          <p:attrName>style.visibility</p:attrName>
                                        </p:attrNameLst>
                                      </p:cBhvr>
                                      <p:to>
                                        <p:strVal val="visible"/>
                                      </p:to>
                                    </p:set>
                                    <p:animEffect transition="in" filter="wipe(up)">
                                      <p:cBhvr>
                                        <p:cTn id="18" dur="500"/>
                                        <p:tgtEl>
                                          <p:spTgt spid="1126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gtEl>
                                        <p:attrNameLst>
                                          <p:attrName>style.visibility</p:attrName>
                                        </p:attrNameLst>
                                      </p:cBhvr>
                                      <p:to>
                                        <p:strVal val="visible"/>
                                      </p:to>
                                    </p:set>
                                  </p:childTnLst>
                                </p:cTn>
                              </p:par>
                            </p:childTnLst>
                          </p:cTn>
                        </p:par>
                        <p:par>
                          <p:cTn id="23" fill="hold">
                            <p:stCondLst>
                              <p:cond delay="0"/>
                            </p:stCondLst>
                            <p:childTnLst>
                              <p:par>
                                <p:cTn id="24" presetID="42" presetClass="path" presetSubtype="0" accel="50000" decel="50000" fill="hold" nodeType="afterEffect">
                                  <p:stCondLst>
                                    <p:cond delay="0"/>
                                  </p:stCondLst>
                                  <p:childTnLst>
                                    <p:animMotion origin="layout" path="M -3.61111E-6 7.40741E-7 L -0.00399 0.40694 " pathEditMode="relative" rAng="0" ptsTypes="AA">
                                      <p:cBhvr>
                                        <p:cTn id="25" dur="2000" fill="hold"/>
                                        <p:tgtEl>
                                          <p:spTgt spid="11267"/>
                                        </p:tgtEl>
                                        <p:attrNameLst>
                                          <p:attrName>ppt_x</p:attrName>
                                          <p:attrName>ppt_y</p:attrName>
                                        </p:attrNameLst>
                                      </p:cBhvr>
                                      <p:rCtr x="-208" y="20347"/>
                                    </p:animMotion>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1267"/>
                                        </p:tgtEl>
                                        <p:attrNameLst>
                                          <p:attrName>style.visibility</p:attrName>
                                        </p:attrNameLst>
                                      </p:cBhvr>
                                      <p:to>
                                        <p:strVal val="hidden"/>
                                      </p:to>
                                    </p:set>
                                  </p:childTnLst>
                                </p:cTn>
                              </p:par>
                              <p:par>
                                <p:cTn id="30" presetID="22" presetClass="entr" presetSubtype="4" fill="hold" nodeType="withEffect">
                                  <p:stCondLst>
                                    <p:cond delay="0"/>
                                  </p:stCondLst>
                                  <p:childTnLst>
                                    <p:set>
                                      <p:cBhvr>
                                        <p:cTn id="31" dur="1" fill="hold">
                                          <p:stCondLst>
                                            <p:cond delay="0"/>
                                          </p:stCondLst>
                                        </p:cTn>
                                        <p:tgtEl>
                                          <p:spTgt spid="11268"/>
                                        </p:tgtEl>
                                        <p:attrNameLst>
                                          <p:attrName>style.visibility</p:attrName>
                                        </p:attrNameLst>
                                      </p:cBhvr>
                                      <p:to>
                                        <p:strVal val="visible"/>
                                      </p:to>
                                    </p:set>
                                    <p:animEffect transition="in" filter="wipe(down)">
                                      <p:cBhvr>
                                        <p:cTn id="32"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Fabrication (Contd.)</a:t>
            </a:r>
            <a:endParaRPr lang="en-IN" sz="2800" dirty="0">
              <a:latin typeface="Bell MT" pitchFamily="18" charset="0"/>
            </a:endParaRPr>
          </a:p>
        </p:txBody>
      </p:sp>
      <p:sp>
        <p:nvSpPr>
          <p:cNvPr id="3" name="Subtitle 2"/>
          <p:cNvSpPr>
            <a:spLocks noGrp="1"/>
          </p:cNvSpPr>
          <p:nvPr>
            <p:ph type="subTitle" idx="1"/>
          </p:nvPr>
        </p:nvSpPr>
        <p:spPr>
          <a:xfrm>
            <a:off x="499460"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Microneedle array</a:t>
            </a:r>
          </a:p>
        </p:txBody>
      </p:sp>
      <p:graphicFrame>
        <p:nvGraphicFramePr>
          <p:cNvPr id="4" name="Diagram 3"/>
          <p:cNvGraphicFramePr/>
          <p:nvPr>
            <p:extLst>
              <p:ext uri="{D42A27DB-BD31-4B8C-83A1-F6EECF244321}">
                <p14:modId xmlns:p14="http://schemas.microsoft.com/office/powerpoint/2010/main" val="1485585087"/>
              </p:ext>
            </p:extLst>
          </p:nvPr>
        </p:nvGraphicFramePr>
        <p:xfrm>
          <a:off x="539552" y="1412776"/>
          <a:ext cx="518457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29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8371" y="1412776"/>
            <a:ext cx="2880001" cy="10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8372" y="2668236"/>
            <a:ext cx="2880000" cy="1912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28371" y="4725144"/>
            <a:ext cx="2880000" cy="170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05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1000"/>
                                        <p:tgtEl>
                                          <p:spTgt spid="4"/>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up)">
                                      <p:cBhvr>
                                        <p:cTn id="22" dur="1000"/>
                                        <p:tgtEl>
                                          <p:spTgt spid="12292"/>
                                        </p:tgtEl>
                                      </p:cBhvr>
                                    </p:animEffect>
                                  </p:childTnLst>
                                </p:cTn>
                              </p:par>
                            </p:childTnLst>
                          </p:cTn>
                        </p:par>
                        <p:par>
                          <p:cTn id="23" fill="hold">
                            <p:stCondLst>
                              <p:cond delay="3000"/>
                            </p:stCondLst>
                            <p:childTnLst>
                              <p:par>
                                <p:cTn id="24" presetID="22" presetClass="entr" presetSubtype="1" fill="hold" nodeType="afterEffect">
                                  <p:stCondLst>
                                    <p:cond delay="0"/>
                                  </p:stCondLst>
                                  <p:childTnLst>
                                    <p:set>
                                      <p:cBhvr>
                                        <p:cTn id="25" dur="1" fill="hold">
                                          <p:stCondLst>
                                            <p:cond delay="0"/>
                                          </p:stCondLst>
                                        </p:cTn>
                                        <p:tgtEl>
                                          <p:spTgt spid="12293"/>
                                        </p:tgtEl>
                                        <p:attrNameLst>
                                          <p:attrName>style.visibility</p:attrName>
                                        </p:attrNameLst>
                                      </p:cBhvr>
                                      <p:to>
                                        <p:strVal val="visible"/>
                                      </p:to>
                                    </p:set>
                                    <p:animEffect transition="in" filter="wipe(up)">
                                      <p:cBhvr>
                                        <p:cTn id="26" dur="1000"/>
                                        <p:tgtEl>
                                          <p:spTgt spid="12293"/>
                                        </p:tgtEl>
                                      </p:cBhvr>
                                    </p:animEffect>
                                  </p:childTnLst>
                                </p:cTn>
                              </p:par>
                            </p:childTnLst>
                          </p:cTn>
                        </p:par>
                        <p:par>
                          <p:cTn id="27" fill="hold">
                            <p:stCondLst>
                              <p:cond delay="4000"/>
                            </p:stCondLst>
                            <p:childTnLst>
                              <p:par>
                                <p:cTn id="28" presetID="22" presetClass="entr" presetSubtype="1" fill="hold" nodeType="afterEffect">
                                  <p:stCondLst>
                                    <p:cond delay="0"/>
                                  </p:stCondLst>
                                  <p:childTnLst>
                                    <p:set>
                                      <p:cBhvr>
                                        <p:cTn id="29" dur="1" fill="hold">
                                          <p:stCondLst>
                                            <p:cond delay="0"/>
                                          </p:stCondLst>
                                        </p:cTn>
                                        <p:tgtEl>
                                          <p:spTgt spid="12294"/>
                                        </p:tgtEl>
                                        <p:attrNameLst>
                                          <p:attrName>style.visibility</p:attrName>
                                        </p:attrNameLst>
                                      </p:cBhvr>
                                      <p:to>
                                        <p:strVal val="visible"/>
                                      </p:to>
                                    </p:set>
                                    <p:animEffect transition="in" filter="wipe(up)">
                                      <p:cBhvr>
                                        <p:cTn id="30" dur="10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Fabrication (Contd.)</a:t>
            </a:r>
            <a:endParaRPr lang="en-IN" sz="2800" dirty="0">
              <a:latin typeface="Bell MT" pitchFamily="18" charset="0"/>
            </a:endParaRPr>
          </a:p>
        </p:txBody>
      </p:sp>
      <p:sp>
        <p:nvSpPr>
          <p:cNvPr id="3" name="Subtitle 2"/>
          <p:cNvSpPr>
            <a:spLocks noGrp="1"/>
          </p:cNvSpPr>
          <p:nvPr>
            <p:ph type="subTitle" idx="1"/>
          </p:nvPr>
        </p:nvSpPr>
        <p:spPr>
          <a:xfrm>
            <a:off x="499460"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Microneedle array</a:t>
            </a:r>
          </a:p>
        </p:txBody>
      </p:sp>
      <p:graphicFrame>
        <p:nvGraphicFramePr>
          <p:cNvPr id="4" name="Diagram 3"/>
          <p:cNvGraphicFramePr/>
          <p:nvPr>
            <p:extLst>
              <p:ext uri="{D42A27DB-BD31-4B8C-83A1-F6EECF244321}">
                <p14:modId xmlns:p14="http://schemas.microsoft.com/office/powerpoint/2010/main" val="2615963343"/>
              </p:ext>
            </p:extLst>
          </p:nvPr>
        </p:nvGraphicFramePr>
        <p:xfrm>
          <a:off x="539552" y="1412776"/>
          <a:ext cx="8136904"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5"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6931" t="2719" r="1641"/>
          <a:stretch/>
        </p:blipFill>
        <p:spPr bwMode="auto">
          <a:xfrm>
            <a:off x="2280746" y="3004457"/>
            <a:ext cx="4582509" cy="3024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399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13315"/>
                                        </p:tgtEl>
                                        <p:attrNameLst>
                                          <p:attrName>style.visibility</p:attrName>
                                        </p:attrNameLst>
                                      </p:cBhvr>
                                      <p:to>
                                        <p:strVal val="visible"/>
                                      </p:to>
                                    </p:set>
                                    <p:anim calcmode="lin" valueType="num">
                                      <p:cBhvr>
                                        <p:cTn id="22" dur="1000" fill="hold"/>
                                        <p:tgtEl>
                                          <p:spTgt spid="13315"/>
                                        </p:tgtEl>
                                        <p:attrNameLst>
                                          <p:attrName>ppt_w</p:attrName>
                                        </p:attrNameLst>
                                      </p:cBhvr>
                                      <p:tavLst>
                                        <p:tav tm="0">
                                          <p:val>
                                            <p:fltVal val="0"/>
                                          </p:val>
                                        </p:tav>
                                        <p:tav tm="100000">
                                          <p:val>
                                            <p:strVal val="#ppt_w"/>
                                          </p:val>
                                        </p:tav>
                                      </p:tavLst>
                                    </p:anim>
                                    <p:anim calcmode="lin" valueType="num">
                                      <p:cBhvr>
                                        <p:cTn id="23" dur="1000" fill="hold"/>
                                        <p:tgtEl>
                                          <p:spTgt spid="13315"/>
                                        </p:tgtEl>
                                        <p:attrNameLst>
                                          <p:attrName>ppt_h</p:attrName>
                                        </p:attrNameLst>
                                      </p:cBhvr>
                                      <p:tavLst>
                                        <p:tav tm="0">
                                          <p:val>
                                            <p:fltVal val="0"/>
                                          </p:val>
                                        </p:tav>
                                        <p:tav tm="100000">
                                          <p:val>
                                            <p:strVal val="#ppt_h"/>
                                          </p:val>
                                        </p:tav>
                                      </p:tavLst>
                                    </p:anim>
                                    <p:animEffect transition="in" filter="fade">
                                      <p:cBhvr>
                                        <p:cTn id="24" dur="1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Graphic spid="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Characterization</a:t>
            </a:r>
            <a:endParaRPr lang="en-IN" sz="2800" dirty="0">
              <a:latin typeface="Bell MT" pitchFamily="18" charset="0"/>
            </a:endParaRPr>
          </a:p>
        </p:txBody>
      </p:sp>
      <p:sp>
        <p:nvSpPr>
          <p:cNvPr id="3" name="Subtitle 2"/>
          <p:cNvSpPr>
            <a:spLocks noGrp="1"/>
          </p:cNvSpPr>
          <p:nvPr>
            <p:ph type="subTitle" idx="1"/>
          </p:nvPr>
        </p:nvSpPr>
        <p:spPr>
          <a:xfrm>
            <a:off x="467544"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Mechanical properties</a:t>
            </a:r>
          </a:p>
        </p:txBody>
      </p:sp>
      <p:sp>
        <p:nvSpPr>
          <p:cNvPr id="6" name="Subtitle 2"/>
          <p:cNvSpPr txBox="1">
            <a:spLocks/>
          </p:cNvSpPr>
          <p:nvPr/>
        </p:nvSpPr>
        <p:spPr>
          <a:xfrm>
            <a:off x="467544" y="1412776"/>
            <a:ext cx="5688632"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itchFamily="34" charset="0"/>
              <a:buChar char="•"/>
            </a:pPr>
            <a:r>
              <a:rPr lang="en-IN" sz="1600" dirty="0" smtClean="0">
                <a:solidFill>
                  <a:schemeClr val="tx1"/>
                </a:solidFill>
                <a:latin typeface="Times New Roman" pitchFamily="18" charset="0"/>
                <a:cs typeface="Times New Roman" pitchFamily="18" charset="0"/>
              </a:rPr>
              <a:t>Bending </a:t>
            </a:r>
            <a:r>
              <a:rPr lang="en-IN" sz="1600" dirty="0" smtClean="0">
                <a:solidFill>
                  <a:schemeClr val="tx1"/>
                </a:solidFill>
                <a:latin typeface="Times New Roman" pitchFamily="18" charset="0"/>
                <a:cs typeface="Times New Roman" pitchFamily="18" charset="0"/>
              </a:rPr>
              <a:t>(shear) and buckling (axial) forces</a:t>
            </a:r>
          </a:p>
          <a:p>
            <a:pPr marL="285750" indent="-285750" algn="l">
              <a:buFont typeface="Arial" pitchFamily="34" charset="0"/>
              <a:buChar char="•"/>
            </a:pPr>
            <a:r>
              <a:rPr lang="en-IN" sz="1600" dirty="0" smtClean="0">
                <a:solidFill>
                  <a:schemeClr val="tx1"/>
                </a:solidFill>
                <a:latin typeface="Times New Roman" pitchFamily="18" charset="0"/>
                <a:cs typeface="Times New Roman" pitchFamily="18" charset="0"/>
              </a:rPr>
              <a:t>Axial force experienced at the needle </a:t>
            </a:r>
            <a:r>
              <a:rPr lang="en-IN" sz="1600" dirty="0" smtClean="0">
                <a:solidFill>
                  <a:schemeClr val="tx1"/>
                </a:solidFill>
                <a:latin typeface="Times New Roman" pitchFamily="18" charset="0"/>
                <a:cs typeface="Times New Roman" pitchFamily="18" charset="0"/>
              </a:rPr>
              <a:t>tip.</a:t>
            </a:r>
          </a:p>
          <a:p>
            <a:pPr marL="285750" indent="-285750" algn="l">
              <a:buFont typeface="Arial" pitchFamily="34" charset="0"/>
              <a:buChar char="•"/>
            </a:pPr>
            <a:r>
              <a:rPr lang="en-IN" sz="1600" dirty="0" smtClean="0">
                <a:solidFill>
                  <a:schemeClr val="tx1"/>
                </a:solidFill>
                <a:latin typeface="Times New Roman" pitchFamily="18" charset="0"/>
                <a:cs typeface="Times New Roman" pitchFamily="18" charset="0"/>
              </a:rPr>
              <a:t>Effect </a:t>
            </a:r>
            <a:r>
              <a:rPr lang="en-IN" sz="1600" dirty="0" smtClean="0">
                <a:solidFill>
                  <a:schemeClr val="tx1"/>
                </a:solidFill>
                <a:latin typeface="Times New Roman" pitchFamily="18" charset="0"/>
                <a:cs typeface="Times New Roman" pitchFamily="18" charset="0"/>
              </a:rPr>
              <a:t>of bending force maximum at the </a:t>
            </a:r>
            <a:r>
              <a:rPr lang="en-IN" sz="1600" dirty="0" smtClean="0">
                <a:solidFill>
                  <a:schemeClr val="tx1"/>
                </a:solidFill>
                <a:latin typeface="Times New Roman" pitchFamily="18" charset="0"/>
                <a:cs typeface="Times New Roman" pitchFamily="18" charset="0"/>
              </a:rPr>
              <a:t>base.</a:t>
            </a:r>
            <a:endParaRPr lang="en-IN" sz="1600" dirty="0" smtClean="0">
              <a:solidFill>
                <a:schemeClr val="tx1"/>
              </a:solidFill>
              <a:latin typeface="Times New Roman" pitchFamily="18" charset="0"/>
              <a:cs typeface="Times New Roman" pitchFamily="18" charset="0"/>
            </a:endParaRPr>
          </a:p>
          <a:p>
            <a:pPr marL="285750" indent="-285750" algn="l">
              <a:buFont typeface="Arial" pitchFamily="34" charset="0"/>
              <a:buChar char="•"/>
            </a:pPr>
            <a:r>
              <a:rPr lang="en-IN" sz="1600" dirty="0" smtClean="0">
                <a:solidFill>
                  <a:schemeClr val="tx1"/>
                </a:solidFill>
                <a:latin typeface="Times New Roman" pitchFamily="18" charset="0"/>
                <a:cs typeface="Times New Roman" pitchFamily="18" charset="0"/>
              </a:rPr>
              <a:t>Maximum axial force the microneedles can withstand without fracture,</a:t>
            </a:r>
          </a:p>
          <a:p>
            <a:pPr lvl="1" algn="l"/>
            <a:r>
              <a:rPr lang="en-IN" sz="1400" dirty="0" smtClean="0">
                <a:solidFill>
                  <a:schemeClr val="tx1"/>
                </a:solidFill>
                <a:latin typeface="Times New Roman" pitchFamily="18" charset="0"/>
                <a:cs typeface="Times New Roman" pitchFamily="18" charset="0"/>
              </a:rPr>
              <a:t>     </a:t>
            </a:r>
            <a:r>
              <a:rPr lang="en-IN" sz="1400" b="1" dirty="0" err="1" smtClean="0">
                <a:solidFill>
                  <a:srgbClr val="FF0000"/>
                </a:solidFill>
                <a:latin typeface="Times New Roman" pitchFamily="18" charset="0"/>
                <a:cs typeface="Times New Roman" pitchFamily="18" charset="0"/>
              </a:rPr>
              <a:t>F</a:t>
            </a:r>
            <a:r>
              <a:rPr lang="en-IN" sz="1400" b="1" baseline="-25000" dirty="0" err="1" smtClean="0">
                <a:solidFill>
                  <a:srgbClr val="FF0000"/>
                </a:solidFill>
                <a:latin typeface="Times New Roman" pitchFamily="18" charset="0"/>
                <a:cs typeface="Times New Roman" pitchFamily="18" charset="0"/>
              </a:rPr>
              <a:t>axial</a:t>
            </a:r>
            <a:r>
              <a:rPr lang="en-IN" sz="1400" b="1" dirty="0" smtClean="0">
                <a:solidFill>
                  <a:srgbClr val="FF0000"/>
                </a:solidFill>
                <a:latin typeface="Times New Roman" pitchFamily="18" charset="0"/>
                <a:cs typeface="Times New Roman" pitchFamily="18" charset="0"/>
              </a:rPr>
              <a:t>=</a:t>
            </a:r>
            <a:r>
              <a:rPr lang="en-IN" sz="1400" b="1" dirty="0" err="1" smtClean="0">
                <a:solidFill>
                  <a:srgbClr val="FF0000"/>
                </a:solidFill>
                <a:latin typeface="Times New Roman" pitchFamily="18" charset="0"/>
                <a:cs typeface="Times New Roman" pitchFamily="18" charset="0"/>
              </a:rPr>
              <a:t>σ</a:t>
            </a:r>
            <a:r>
              <a:rPr lang="en-IN" sz="1400" b="1" baseline="-25000" dirty="0" err="1" smtClean="0">
                <a:solidFill>
                  <a:srgbClr val="FF0000"/>
                </a:solidFill>
                <a:latin typeface="Times New Roman" pitchFamily="18" charset="0"/>
                <a:cs typeface="Times New Roman" pitchFamily="18" charset="0"/>
              </a:rPr>
              <a:t>y</a:t>
            </a:r>
            <a:r>
              <a:rPr lang="en-IN" sz="1400" b="1" dirty="0" err="1" smtClean="0">
                <a:solidFill>
                  <a:srgbClr val="FF0000"/>
                </a:solidFill>
                <a:latin typeface="Times New Roman" pitchFamily="18" charset="0"/>
                <a:cs typeface="Times New Roman" pitchFamily="18" charset="0"/>
              </a:rPr>
              <a:t>A</a:t>
            </a:r>
            <a:r>
              <a:rPr lang="en-IN" sz="1400" dirty="0" smtClean="0">
                <a:solidFill>
                  <a:schemeClr val="tx1"/>
                </a:solidFill>
                <a:latin typeface="Times New Roman" pitchFamily="18" charset="0"/>
                <a:cs typeface="Times New Roman" pitchFamily="18" charset="0"/>
              </a:rPr>
              <a:t>, </a:t>
            </a:r>
            <a:r>
              <a:rPr lang="en-IN" sz="1050" dirty="0" smtClean="0">
                <a:solidFill>
                  <a:schemeClr val="tx1"/>
                </a:solidFill>
                <a:latin typeface="Times New Roman" pitchFamily="18" charset="0"/>
                <a:cs typeface="Times New Roman" pitchFamily="18" charset="0"/>
              </a:rPr>
              <a:t>where </a:t>
            </a:r>
            <a:r>
              <a:rPr lang="en-IN" sz="1050" dirty="0" err="1" smtClean="0">
                <a:solidFill>
                  <a:schemeClr val="tx1"/>
                </a:solidFill>
                <a:latin typeface="Times New Roman" pitchFamily="18" charset="0"/>
                <a:cs typeface="Times New Roman" pitchFamily="18" charset="0"/>
              </a:rPr>
              <a:t>σ</a:t>
            </a:r>
            <a:r>
              <a:rPr lang="en-IN" sz="1050" baseline="-25000" dirty="0" err="1" smtClean="0">
                <a:solidFill>
                  <a:schemeClr val="tx1"/>
                </a:solidFill>
                <a:latin typeface="Times New Roman" pitchFamily="18" charset="0"/>
                <a:cs typeface="Times New Roman" pitchFamily="18" charset="0"/>
              </a:rPr>
              <a:t>y</a:t>
            </a:r>
            <a:r>
              <a:rPr lang="en-IN" sz="1050" baseline="-25000" dirty="0" smtClean="0">
                <a:solidFill>
                  <a:schemeClr val="tx1"/>
                </a:solidFill>
                <a:latin typeface="Times New Roman" pitchFamily="18" charset="0"/>
                <a:cs typeface="Times New Roman" pitchFamily="18" charset="0"/>
              </a:rPr>
              <a:t>: </a:t>
            </a:r>
            <a:r>
              <a:rPr lang="en-IN" sz="1050" dirty="0" smtClean="0">
                <a:solidFill>
                  <a:schemeClr val="tx1"/>
                </a:solidFill>
                <a:latin typeface="Times New Roman" pitchFamily="18" charset="0"/>
                <a:cs typeface="Times New Roman" pitchFamily="18" charset="0"/>
              </a:rPr>
              <a:t>yield strength, A: cross-sectional area</a:t>
            </a:r>
          </a:p>
          <a:p>
            <a:pPr marL="285750" indent="-285750" algn="l">
              <a:buFont typeface="Arial" pitchFamily="34" charset="0"/>
              <a:buChar char="•"/>
            </a:pPr>
            <a:r>
              <a:rPr lang="en-IN" sz="1600" dirty="0" smtClean="0">
                <a:solidFill>
                  <a:schemeClr val="tx1"/>
                </a:solidFill>
                <a:latin typeface="Times New Roman" pitchFamily="18" charset="0"/>
                <a:cs typeface="Times New Roman" pitchFamily="18" charset="0"/>
              </a:rPr>
              <a:t>Minimum pressure required to puncture the skin, </a:t>
            </a:r>
            <a:r>
              <a:rPr lang="en-IN" sz="1600" dirty="0" err="1" smtClean="0">
                <a:solidFill>
                  <a:schemeClr val="tx1"/>
                </a:solidFill>
                <a:latin typeface="Times New Roman" pitchFamily="18" charset="0"/>
                <a:cs typeface="Times New Roman" pitchFamily="18" charset="0"/>
              </a:rPr>
              <a:t>P</a:t>
            </a:r>
            <a:r>
              <a:rPr lang="en-IN" sz="1600" baseline="-25000" dirty="0" err="1" smtClean="0">
                <a:solidFill>
                  <a:schemeClr val="tx1"/>
                </a:solidFill>
                <a:latin typeface="Times New Roman" pitchFamily="18" charset="0"/>
                <a:cs typeface="Times New Roman" pitchFamily="18" charset="0"/>
              </a:rPr>
              <a:t>min</a:t>
            </a:r>
            <a:r>
              <a:rPr lang="en-IN" sz="1600" dirty="0" smtClean="0">
                <a:solidFill>
                  <a:schemeClr val="tx1"/>
                </a:solidFill>
                <a:latin typeface="Times New Roman" pitchFamily="18" charset="0"/>
                <a:cs typeface="Times New Roman" pitchFamily="18" charset="0"/>
              </a:rPr>
              <a:t> is given by:</a:t>
            </a:r>
          </a:p>
          <a:p>
            <a:pPr lvl="1" algn="l"/>
            <a:r>
              <a:rPr lang="en-IN" sz="1200" dirty="0" smtClean="0">
                <a:solidFill>
                  <a:schemeClr val="tx1"/>
                </a:solidFill>
                <a:latin typeface="Times New Roman" pitchFamily="18" charset="0"/>
                <a:cs typeface="Times New Roman" pitchFamily="18" charset="0"/>
              </a:rPr>
              <a:t>     </a:t>
            </a:r>
            <a:r>
              <a:rPr lang="en-IN" sz="1200" b="1" dirty="0" err="1" smtClean="0">
                <a:solidFill>
                  <a:srgbClr val="FF0000"/>
                </a:solidFill>
                <a:latin typeface="Times New Roman" pitchFamily="18" charset="0"/>
                <a:cs typeface="Times New Roman" pitchFamily="18" charset="0"/>
              </a:rPr>
              <a:t>F</a:t>
            </a:r>
            <a:r>
              <a:rPr lang="en-IN" sz="1200" b="1" baseline="-25000" dirty="0" err="1" smtClean="0">
                <a:solidFill>
                  <a:srgbClr val="FF0000"/>
                </a:solidFill>
                <a:latin typeface="Times New Roman" pitchFamily="18" charset="0"/>
                <a:cs typeface="Times New Roman" pitchFamily="18" charset="0"/>
              </a:rPr>
              <a:t>resistance</a:t>
            </a:r>
            <a:r>
              <a:rPr lang="en-IN" sz="1200" b="1" dirty="0" smtClean="0">
                <a:solidFill>
                  <a:srgbClr val="FF0000"/>
                </a:solidFill>
                <a:latin typeface="Times New Roman" pitchFamily="18" charset="0"/>
                <a:cs typeface="Times New Roman" pitchFamily="18" charset="0"/>
              </a:rPr>
              <a:t>= </a:t>
            </a:r>
            <a:r>
              <a:rPr lang="en-IN" sz="1200" b="1" dirty="0" err="1" smtClean="0">
                <a:solidFill>
                  <a:srgbClr val="FF0000"/>
                </a:solidFill>
                <a:latin typeface="Times New Roman" pitchFamily="18" charset="0"/>
                <a:cs typeface="Times New Roman" pitchFamily="18" charset="0"/>
              </a:rPr>
              <a:t>P</a:t>
            </a:r>
            <a:r>
              <a:rPr lang="en-IN" sz="1200" b="1" baseline="-25000" dirty="0" err="1" smtClean="0">
                <a:solidFill>
                  <a:srgbClr val="FF0000"/>
                </a:solidFill>
                <a:latin typeface="Times New Roman" pitchFamily="18" charset="0"/>
                <a:cs typeface="Times New Roman" pitchFamily="18" charset="0"/>
              </a:rPr>
              <a:t>min</a:t>
            </a:r>
            <a:r>
              <a:rPr lang="en-IN" sz="1200" b="1" dirty="0" err="1" smtClean="0">
                <a:solidFill>
                  <a:srgbClr val="FF0000"/>
                </a:solidFill>
                <a:latin typeface="Times New Roman" pitchFamily="18" charset="0"/>
                <a:cs typeface="Times New Roman" pitchFamily="18" charset="0"/>
              </a:rPr>
              <a:t>A</a:t>
            </a:r>
            <a:r>
              <a:rPr lang="en-IN" sz="1200" b="1" dirty="0" smtClean="0">
                <a:solidFill>
                  <a:srgbClr val="FF0000"/>
                </a:solidFill>
                <a:latin typeface="Times New Roman" pitchFamily="18" charset="0"/>
                <a:cs typeface="Times New Roman" pitchFamily="18" charset="0"/>
              </a:rPr>
              <a:t> </a:t>
            </a:r>
            <a:r>
              <a:rPr lang="en-IN" sz="1200" dirty="0" smtClean="0">
                <a:solidFill>
                  <a:schemeClr val="tx1"/>
                </a:solidFill>
                <a:latin typeface="Times New Roman" pitchFamily="18" charset="0"/>
                <a:cs typeface="Times New Roman" pitchFamily="18" charset="0"/>
              </a:rPr>
              <a:t>where, </a:t>
            </a:r>
            <a:r>
              <a:rPr lang="en-IN" sz="1200" dirty="0" err="1" smtClean="0">
                <a:solidFill>
                  <a:schemeClr val="tx1"/>
                </a:solidFill>
                <a:latin typeface="Times New Roman" pitchFamily="18" charset="0"/>
                <a:cs typeface="Times New Roman" pitchFamily="18" charset="0"/>
              </a:rPr>
              <a:t>F</a:t>
            </a:r>
            <a:r>
              <a:rPr lang="en-IN" sz="1200" baseline="-25000" dirty="0" err="1" smtClean="0">
                <a:solidFill>
                  <a:schemeClr val="tx1"/>
                </a:solidFill>
                <a:latin typeface="Times New Roman" pitchFamily="18" charset="0"/>
                <a:cs typeface="Times New Roman" pitchFamily="18" charset="0"/>
              </a:rPr>
              <a:t>resistance</a:t>
            </a:r>
            <a:r>
              <a:rPr lang="en-IN" sz="1200" baseline="-25000" dirty="0" smtClean="0">
                <a:solidFill>
                  <a:schemeClr val="tx1"/>
                </a:solidFill>
                <a:latin typeface="Times New Roman" pitchFamily="18" charset="0"/>
                <a:cs typeface="Times New Roman" pitchFamily="18" charset="0"/>
              </a:rPr>
              <a:t>: </a:t>
            </a:r>
            <a:r>
              <a:rPr lang="en-IN" sz="1200" dirty="0" smtClean="0">
                <a:solidFill>
                  <a:schemeClr val="tx1"/>
                </a:solidFill>
                <a:latin typeface="Times New Roman" pitchFamily="18" charset="0"/>
                <a:cs typeface="Times New Roman" pitchFamily="18" charset="0"/>
              </a:rPr>
              <a:t>maximum resistive forces offered </a:t>
            </a:r>
            <a:r>
              <a:rPr lang="en-IN" sz="1200" dirty="0" smtClean="0">
                <a:solidFill>
                  <a:schemeClr val="tx1"/>
                </a:solidFill>
                <a:latin typeface="Times New Roman" pitchFamily="18" charset="0"/>
                <a:cs typeface="Times New Roman" pitchFamily="18" charset="0"/>
              </a:rPr>
              <a:t>by the skin</a:t>
            </a:r>
            <a:endParaRPr lang="en-IN" sz="1200" dirty="0" smtClean="0">
              <a:solidFill>
                <a:schemeClr val="tx1"/>
              </a:solidFill>
              <a:latin typeface="Times New Roman" pitchFamily="18" charset="0"/>
              <a:cs typeface="Times New Roman" pitchFamily="18" charset="0"/>
            </a:endParaRPr>
          </a:p>
          <a:p>
            <a:pPr marL="285750" indent="-285750" algn="l">
              <a:buFont typeface="Arial" pitchFamily="34" charset="0"/>
              <a:buChar char="•"/>
            </a:pPr>
            <a:r>
              <a:rPr lang="en-IN" sz="1600" dirty="0" smtClean="0">
                <a:solidFill>
                  <a:schemeClr val="tx1"/>
                </a:solidFill>
                <a:latin typeface="Times New Roman" pitchFamily="18" charset="0"/>
                <a:cs typeface="Times New Roman" pitchFamily="18" charset="0"/>
              </a:rPr>
              <a:t>The bending force the microneedles can </a:t>
            </a:r>
            <a:r>
              <a:rPr lang="en-IN" sz="1600" dirty="0" err="1" smtClean="0">
                <a:solidFill>
                  <a:schemeClr val="tx1"/>
                </a:solidFill>
                <a:latin typeface="Times New Roman" pitchFamily="18" charset="0"/>
                <a:cs typeface="Times New Roman" pitchFamily="18" charset="0"/>
              </a:rPr>
              <a:t>withsand</a:t>
            </a:r>
            <a:r>
              <a:rPr lang="en-IN" sz="1600" dirty="0" smtClean="0">
                <a:solidFill>
                  <a:schemeClr val="tx1"/>
                </a:solidFill>
                <a:latin typeface="Times New Roman" pitchFamily="18" charset="0"/>
                <a:cs typeface="Times New Roman" pitchFamily="18" charset="0"/>
              </a:rPr>
              <a:t> without breaking,</a:t>
            </a:r>
          </a:p>
          <a:p>
            <a:pPr lvl="1" algn="l"/>
            <a:r>
              <a:rPr lang="en-IN" sz="1200" dirty="0" smtClean="0">
                <a:solidFill>
                  <a:schemeClr val="tx1"/>
                </a:solidFill>
                <a:latin typeface="Times New Roman" pitchFamily="18" charset="0"/>
                <a:cs typeface="Times New Roman" pitchFamily="18" charset="0"/>
              </a:rPr>
              <a:t>     </a:t>
            </a:r>
            <a:r>
              <a:rPr lang="en-IN" sz="1200" b="1" dirty="0" err="1" smtClean="0">
                <a:solidFill>
                  <a:srgbClr val="FF0000"/>
                </a:solidFill>
                <a:latin typeface="Times New Roman" pitchFamily="18" charset="0"/>
                <a:cs typeface="Times New Roman" pitchFamily="18" charset="0"/>
              </a:rPr>
              <a:t>F</a:t>
            </a:r>
            <a:r>
              <a:rPr lang="en-IN" sz="1200" b="1" baseline="-25000" dirty="0" err="1" smtClean="0">
                <a:solidFill>
                  <a:srgbClr val="FF0000"/>
                </a:solidFill>
                <a:latin typeface="Times New Roman" pitchFamily="18" charset="0"/>
                <a:cs typeface="Times New Roman" pitchFamily="18" charset="0"/>
              </a:rPr>
              <a:t>bending</a:t>
            </a:r>
            <a:r>
              <a:rPr lang="en-IN" sz="1200" b="1" dirty="0" smtClean="0">
                <a:solidFill>
                  <a:srgbClr val="FF0000"/>
                </a:solidFill>
                <a:latin typeface="Times New Roman" pitchFamily="18" charset="0"/>
                <a:cs typeface="Times New Roman" pitchFamily="18" charset="0"/>
              </a:rPr>
              <a:t>= </a:t>
            </a:r>
            <a:r>
              <a:rPr lang="en-IN" sz="1200" b="1" dirty="0" err="1" smtClean="0">
                <a:solidFill>
                  <a:srgbClr val="FF0000"/>
                </a:solidFill>
                <a:latin typeface="Times New Roman" pitchFamily="18" charset="0"/>
                <a:cs typeface="Times New Roman" pitchFamily="18" charset="0"/>
              </a:rPr>
              <a:t>σ</a:t>
            </a:r>
            <a:r>
              <a:rPr lang="en-IN" sz="1200" b="1" baseline="-25000" dirty="0" err="1" smtClean="0">
                <a:solidFill>
                  <a:srgbClr val="FF0000"/>
                </a:solidFill>
                <a:latin typeface="Times New Roman" pitchFamily="18" charset="0"/>
                <a:cs typeface="Times New Roman" pitchFamily="18" charset="0"/>
              </a:rPr>
              <a:t>y</a:t>
            </a:r>
            <a:r>
              <a:rPr lang="en-IN" sz="1200" b="1" dirty="0" err="1" smtClean="0">
                <a:solidFill>
                  <a:srgbClr val="FF0000"/>
                </a:solidFill>
                <a:latin typeface="Times New Roman" pitchFamily="18" charset="0"/>
                <a:cs typeface="Times New Roman" pitchFamily="18" charset="0"/>
              </a:rPr>
              <a:t>I</a:t>
            </a:r>
            <a:r>
              <a:rPr lang="en-IN" sz="1200" b="1" dirty="0" smtClean="0">
                <a:solidFill>
                  <a:srgbClr val="FF0000"/>
                </a:solidFill>
                <a:latin typeface="Times New Roman" pitchFamily="18" charset="0"/>
                <a:cs typeface="Times New Roman" pitchFamily="18" charset="0"/>
              </a:rPr>
              <a:t>/</a:t>
            </a:r>
            <a:r>
              <a:rPr lang="en-IN" sz="1200" b="1" dirty="0" err="1" smtClean="0">
                <a:solidFill>
                  <a:srgbClr val="FF0000"/>
                </a:solidFill>
                <a:latin typeface="Times New Roman" pitchFamily="18" charset="0"/>
                <a:cs typeface="Times New Roman" pitchFamily="18" charset="0"/>
              </a:rPr>
              <a:t>cL</a:t>
            </a:r>
            <a:r>
              <a:rPr lang="en-IN" sz="1200" b="1" dirty="0" smtClean="0">
                <a:solidFill>
                  <a:srgbClr val="FF0000"/>
                </a:solidFill>
                <a:latin typeface="Times New Roman" pitchFamily="18" charset="0"/>
                <a:cs typeface="Times New Roman" pitchFamily="18" charset="0"/>
              </a:rPr>
              <a:t> </a:t>
            </a:r>
            <a:r>
              <a:rPr lang="en-IN" sz="1200" dirty="0" smtClean="0">
                <a:solidFill>
                  <a:schemeClr val="tx1"/>
                </a:solidFill>
                <a:latin typeface="Times New Roman" pitchFamily="18" charset="0"/>
                <a:cs typeface="Times New Roman" pitchFamily="18" charset="0"/>
              </a:rPr>
              <a:t>where, I: moment of inertia of the needle, L: length of </a:t>
            </a:r>
            <a:r>
              <a:rPr lang="en-IN" sz="1200" dirty="0" smtClean="0">
                <a:solidFill>
                  <a:schemeClr val="tx1"/>
                </a:solidFill>
                <a:latin typeface="Times New Roman" pitchFamily="18" charset="0"/>
                <a:cs typeface="Times New Roman" pitchFamily="18" charset="0"/>
              </a:rPr>
              <a:t>the needle</a:t>
            </a:r>
            <a:r>
              <a:rPr lang="en-IN" sz="1200" dirty="0">
                <a:solidFill>
                  <a:schemeClr val="tx1"/>
                </a:solidFill>
                <a:latin typeface="Times New Roman" pitchFamily="18" charset="0"/>
                <a:cs typeface="Times New Roman" pitchFamily="18" charset="0"/>
              </a:rPr>
              <a:t>.</a:t>
            </a:r>
            <a:endParaRPr lang="en-IN" sz="1200" dirty="0">
              <a:solidFill>
                <a:schemeClr val="tx1"/>
              </a:solidFill>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444622"/>
            <a:ext cx="248776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156176" y="4761047"/>
            <a:ext cx="2487761" cy="1384995"/>
          </a:xfrm>
          <a:prstGeom prst="rect">
            <a:avLst/>
          </a:prstGeom>
        </p:spPr>
        <p:txBody>
          <a:bodyPr wrap="square">
            <a:spAutoFit/>
          </a:bodyPr>
          <a:lstStyle/>
          <a:p>
            <a:r>
              <a:rPr lang="en-IN" sz="1200" dirty="0">
                <a:latin typeface="Times New Roman" pitchFamily="18" charset="0"/>
                <a:cs typeface="Times New Roman" pitchFamily="18" charset="0"/>
              </a:rPr>
              <a:t>P1: inlet pressure, </a:t>
            </a:r>
            <a:endParaRPr lang="en-IN" sz="1200" dirty="0" smtClean="0">
              <a:latin typeface="Times New Roman" pitchFamily="18" charset="0"/>
              <a:cs typeface="Times New Roman" pitchFamily="18" charset="0"/>
            </a:endParaRPr>
          </a:p>
          <a:p>
            <a:r>
              <a:rPr lang="en-IN" sz="1200" dirty="0" smtClean="0">
                <a:latin typeface="Times New Roman" pitchFamily="18" charset="0"/>
                <a:cs typeface="Times New Roman" pitchFamily="18" charset="0"/>
              </a:rPr>
              <a:t>P2</a:t>
            </a:r>
            <a:r>
              <a:rPr lang="en-IN" sz="1200" dirty="0">
                <a:latin typeface="Times New Roman" pitchFamily="18" charset="0"/>
                <a:cs typeface="Times New Roman" pitchFamily="18" charset="0"/>
              </a:rPr>
              <a:t>: outlet pressure,</a:t>
            </a:r>
          </a:p>
          <a:p>
            <a:r>
              <a:rPr lang="en-IN" sz="1200" dirty="0">
                <a:latin typeface="Times New Roman" pitchFamily="18" charset="0"/>
                <a:cs typeface="Times New Roman" pitchFamily="18" charset="0"/>
              </a:rPr>
              <a:t>D: tip diameter, </a:t>
            </a:r>
            <a:endParaRPr lang="en-IN" sz="1200" dirty="0" smtClean="0">
              <a:latin typeface="Times New Roman" pitchFamily="18" charset="0"/>
              <a:cs typeface="Times New Roman" pitchFamily="18" charset="0"/>
            </a:endParaRPr>
          </a:p>
          <a:p>
            <a:r>
              <a:rPr lang="en-IN" sz="1200" dirty="0" smtClean="0">
                <a:latin typeface="Times New Roman" pitchFamily="18" charset="0"/>
                <a:cs typeface="Times New Roman" pitchFamily="18" charset="0"/>
              </a:rPr>
              <a:t>D1</a:t>
            </a:r>
            <a:r>
              <a:rPr lang="en-IN" sz="1200" dirty="0">
                <a:latin typeface="Times New Roman" pitchFamily="18" charset="0"/>
                <a:cs typeface="Times New Roman" pitchFamily="18" charset="0"/>
              </a:rPr>
              <a:t>: inner diameter,</a:t>
            </a:r>
          </a:p>
          <a:p>
            <a:r>
              <a:rPr lang="en-IN" sz="1200" dirty="0">
                <a:latin typeface="Times New Roman" pitchFamily="18" charset="0"/>
                <a:cs typeface="Times New Roman" pitchFamily="18" charset="0"/>
              </a:rPr>
              <a:t>D2: external diameter, L: length of microneedle,</a:t>
            </a:r>
          </a:p>
          <a:p>
            <a:r>
              <a:rPr lang="en-IN" sz="1200" dirty="0">
                <a:latin typeface="Times New Roman" pitchFamily="18" charset="0"/>
                <a:cs typeface="Times New Roman" pitchFamily="18" charset="0"/>
              </a:rPr>
              <a:t>Q: flow rate in the lumen</a:t>
            </a:r>
          </a:p>
        </p:txBody>
      </p:sp>
      <p:sp>
        <p:nvSpPr>
          <p:cNvPr id="8" name="Rectangle 7"/>
          <p:cNvSpPr/>
          <p:nvPr/>
        </p:nvSpPr>
        <p:spPr>
          <a:xfrm>
            <a:off x="8676456" y="2947028"/>
            <a:ext cx="369332" cy="1706108"/>
          </a:xfrm>
          <a:prstGeom prst="rect">
            <a:avLst/>
          </a:prstGeom>
        </p:spPr>
        <p:style>
          <a:lnRef idx="1">
            <a:schemeClr val="dk1"/>
          </a:lnRef>
          <a:fillRef idx="2">
            <a:schemeClr val="dk1"/>
          </a:fillRef>
          <a:effectRef idx="1">
            <a:schemeClr val="dk1"/>
          </a:effectRef>
          <a:fontRef idx="minor">
            <a:schemeClr val="dk1"/>
          </a:fontRef>
        </p:style>
        <p:txBody>
          <a:bodyPr vert="vert270" wrap="none">
            <a:spAutoFit/>
          </a:bodyPr>
          <a:lstStyle/>
          <a:p>
            <a:r>
              <a:rPr lang="en-IN" sz="1200" dirty="0" smtClean="0">
                <a:latin typeface="Times New Roman" pitchFamily="18" charset="0"/>
                <a:cs typeface="Times New Roman" pitchFamily="18" charset="0"/>
              </a:rPr>
              <a:t>Source: Ashraf </a:t>
            </a:r>
            <a:r>
              <a:rPr lang="en-IN" sz="1200" i="1" dirty="0" smtClean="0">
                <a:latin typeface="Times New Roman" pitchFamily="18" charset="0"/>
                <a:cs typeface="Times New Roman" pitchFamily="18" charset="0"/>
              </a:rPr>
              <a:t>et al, 2010</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322578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wipe(left)">
                                      <p:cBhvr>
                                        <p:cTn id="26" dur="500"/>
                                        <p:tgtEl>
                                          <p:spTgt spid="6">
                                            <p:txEl>
                                              <p:pRg st="2" end="2"/>
                                            </p:txEl>
                                          </p:spTgt>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wipe(left)">
                                      <p:cBhvr>
                                        <p:cTn id="30" dur="500"/>
                                        <p:tgtEl>
                                          <p:spTgt spid="6">
                                            <p:txEl>
                                              <p:pRg st="3" end="3"/>
                                            </p:txEl>
                                          </p:spTgt>
                                        </p:tgtEl>
                                      </p:cBhvr>
                                    </p:animEffect>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par>
                                <p:cTn id="41" presetID="22" presetClass="entr" presetSubtype="8"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wipe(left)">
                                      <p:cBhvr>
                                        <p:cTn id="43" dur="500"/>
                                        <p:tgtEl>
                                          <p:spTgt spid="6">
                                            <p:txEl>
                                              <p:pRg st="4" end="4"/>
                                            </p:txEl>
                                          </p:spTgt>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wipe(left)">
                                      <p:cBhvr>
                                        <p:cTn id="47" dur="500"/>
                                        <p:tgtEl>
                                          <p:spTgt spid="6">
                                            <p:txEl>
                                              <p:pRg st="5" end="5"/>
                                            </p:txEl>
                                          </p:spTgt>
                                        </p:tgtEl>
                                      </p:cBhvr>
                                    </p:animEffect>
                                  </p:childTnLst>
                                </p:cTn>
                              </p:par>
                            </p:childTnLst>
                          </p:cTn>
                        </p:par>
                        <p:par>
                          <p:cTn id="48" fill="hold">
                            <p:stCondLst>
                              <p:cond delay="4000"/>
                            </p:stCondLst>
                            <p:childTnLst>
                              <p:par>
                                <p:cTn id="49" presetID="22" presetClass="entr" presetSubtype="8" fill="hold" nodeType="after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animEffect transition="in" filter="wipe(left)">
                                      <p:cBhvr>
                                        <p:cTn id="51" dur="500"/>
                                        <p:tgtEl>
                                          <p:spTgt spid="6">
                                            <p:txEl>
                                              <p:pRg st="6" end="6"/>
                                            </p:txEl>
                                          </p:spTgt>
                                        </p:tgtEl>
                                      </p:cBhvr>
                                    </p:animEffect>
                                  </p:childTnLst>
                                </p:cTn>
                              </p:par>
                            </p:childTnLst>
                          </p:cTn>
                        </p:par>
                        <p:par>
                          <p:cTn id="52" fill="hold">
                            <p:stCondLst>
                              <p:cond delay="4500"/>
                            </p:stCondLst>
                            <p:childTnLst>
                              <p:par>
                                <p:cTn id="53" presetID="22" presetClass="entr" presetSubtype="8" fill="hold" nodeType="after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Effect transition="in" filter="wipe(left)">
                                      <p:cBhvr>
                                        <p:cTn id="55" dur="500"/>
                                        <p:tgtEl>
                                          <p:spTgt spid="6">
                                            <p:txEl>
                                              <p:pRg st="7" end="7"/>
                                            </p:txEl>
                                          </p:spTgt>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animEffect transition="in" filter="wipe(left)">
                                      <p:cBhvr>
                                        <p:cTn id="5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P spid="5"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Characterization (Contd.)</a:t>
            </a:r>
            <a:endParaRPr lang="en-IN" sz="2800" dirty="0">
              <a:latin typeface="Bell MT" pitchFamily="18" charset="0"/>
            </a:endParaRPr>
          </a:p>
        </p:txBody>
      </p:sp>
      <p:sp>
        <p:nvSpPr>
          <p:cNvPr id="3" name="Subtitle 2"/>
          <p:cNvSpPr>
            <a:spLocks noGrp="1"/>
          </p:cNvSpPr>
          <p:nvPr>
            <p:ph type="subTitle" idx="1"/>
          </p:nvPr>
        </p:nvSpPr>
        <p:spPr>
          <a:xfrm>
            <a:off x="467544"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Flow analysis</a:t>
            </a:r>
            <a:endParaRPr lang="en-IN" sz="1600" dirty="0">
              <a:solidFill>
                <a:schemeClr val="bg1"/>
              </a:solidFill>
              <a:latin typeface="Times New Roman" pitchFamily="18" charset="0"/>
              <a:cs typeface="Times New Roman" pitchFamily="18" charset="0"/>
            </a:endParaRPr>
          </a:p>
        </p:txBody>
      </p:sp>
      <p:sp>
        <p:nvSpPr>
          <p:cNvPr id="6" name="Subtitle 2"/>
          <p:cNvSpPr txBox="1">
            <a:spLocks/>
          </p:cNvSpPr>
          <p:nvPr/>
        </p:nvSpPr>
        <p:spPr>
          <a:xfrm>
            <a:off x="467544" y="1412776"/>
            <a:ext cx="8208912" cy="453650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 typeface="Arial" pitchFamily="34" charset="0"/>
              <a:buChar char="•"/>
            </a:pPr>
            <a:r>
              <a:rPr lang="en-IN" sz="1600" dirty="0">
                <a:solidFill>
                  <a:schemeClr val="tx1"/>
                </a:solidFill>
                <a:latin typeface="Times New Roman" pitchFamily="18" charset="0"/>
                <a:cs typeface="Times New Roman" pitchFamily="18" charset="0"/>
              </a:rPr>
              <a:t>Fluid pressure drop due to needle array geometry, roughness of surface, </a:t>
            </a:r>
            <a:r>
              <a:rPr lang="en-IN" sz="1600" dirty="0" smtClean="0">
                <a:solidFill>
                  <a:schemeClr val="tx1"/>
                </a:solidFill>
                <a:latin typeface="Times New Roman" pitchFamily="18" charset="0"/>
                <a:cs typeface="Times New Roman" pitchFamily="18" charset="0"/>
              </a:rPr>
              <a:t>viscosity </a:t>
            </a:r>
            <a:r>
              <a:rPr lang="en-IN" sz="1600" dirty="0">
                <a:solidFill>
                  <a:schemeClr val="tx1"/>
                </a:solidFill>
                <a:latin typeface="Times New Roman" pitchFamily="18" charset="0"/>
                <a:cs typeface="Times New Roman" pitchFamily="18" charset="0"/>
              </a:rPr>
              <a:t>and microneedle array </a:t>
            </a:r>
            <a:r>
              <a:rPr lang="en-IN" sz="1600" dirty="0" smtClean="0">
                <a:solidFill>
                  <a:schemeClr val="tx1"/>
                </a:solidFill>
                <a:latin typeface="Times New Roman" pitchFamily="18" charset="0"/>
                <a:cs typeface="Times New Roman" pitchFamily="18" charset="0"/>
              </a:rPr>
              <a:t>density.</a:t>
            </a:r>
            <a:endParaRPr lang="en-IN" sz="1600" dirty="0">
              <a:solidFill>
                <a:schemeClr val="tx1"/>
              </a:solidFill>
              <a:latin typeface="Times New Roman" pitchFamily="18" charset="0"/>
              <a:cs typeface="Times New Roman" pitchFamily="18" charset="0"/>
            </a:endParaRPr>
          </a:p>
          <a:p>
            <a:pPr marL="342900" indent="-342900" algn="just">
              <a:buFont typeface="Arial" pitchFamily="34" charset="0"/>
              <a:buChar char="•"/>
            </a:pPr>
            <a:r>
              <a:rPr lang="en-IN" sz="1600" dirty="0">
                <a:solidFill>
                  <a:schemeClr val="tx1"/>
                </a:solidFill>
                <a:latin typeface="Times New Roman" pitchFamily="18" charset="0"/>
                <a:cs typeface="Times New Roman" pitchFamily="18" charset="0"/>
              </a:rPr>
              <a:t>Poiseulle’s law:                              </a:t>
            </a:r>
            <a:endParaRPr lang="en-IN" sz="1600" dirty="0" smtClean="0">
              <a:solidFill>
                <a:schemeClr val="tx1"/>
              </a:solidFill>
              <a:latin typeface="Times New Roman" pitchFamily="18" charset="0"/>
              <a:cs typeface="Times New Roman" pitchFamily="18" charset="0"/>
            </a:endParaRPr>
          </a:p>
          <a:p>
            <a:pPr algn="just"/>
            <a:endParaRPr lang="en-IN" sz="1600" dirty="0">
              <a:solidFill>
                <a:schemeClr val="tx1"/>
              </a:solidFill>
              <a:latin typeface="Times New Roman" pitchFamily="18" charset="0"/>
              <a:cs typeface="Times New Roman" pitchFamily="18" charset="0"/>
            </a:endParaRPr>
          </a:p>
          <a:p>
            <a:pPr algn="just"/>
            <a:r>
              <a:rPr lang="en-IN" sz="1600" dirty="0" smtClean="0">
                <a:solidFill>
                  <a:schemeClr val="tx1"/>
                </a:solidFill>
                <a:latin typeface="Times New Roman" pitchFamily="18" charset="0"/>
                <a:cs typeface="Times New Roman" pitchFamily="18" charset="0"/>
              </a:rPr>
              <a:t>		where</a:t>
            </a:r>
            <a:r>
              <a:rPr lang="en-IN" sz="1600" dirty="0">
                <a:solidFill>
                  <a:schemeClr val="tx1"/>
                </a:solidFill>
                <a:latin typeface="Times New Roman" pitchFamily="18" charset="0"/>
                <a:cs typeface="Times New Roman" pitchFamily="18" charset="0"/>
              </a:rPr>
              <a:t>, µ: viscosity</a:t>
            </a:r>
          </a:p>
          <a:p>
            <a:pPr algn="just"/>
            <a:endParaRPr lang="en-IN" sz="1800" b="1" dirty="0" smtClean="0">
              <a:solidFill>
                <a:schemeClr val="tx1"/>
              </a:solidFill>
              <a:latin typeface="Times New Roman" pitchFamily="18" charset="0"/>
              <a:cs typeface="Times New Roman" pitchFamily="18" charset="0"/>
            </a:endParaRPr>
          </a:p>
          <a:p>
            <a:pPr algn="just"/>
            <a:r>
              <a:rPr lang="en-IN" sz="1800" u="sng" dirty="0" smtClean="0">
                <a:solidFill>
                  <a:schemeClr val="tx1"/>
                </a:solidFill>
                <a:latin typeface="Times New Roman" pitchFamily="18" charset="0"/>
                <a:cs typeface="Times New Roman" pitchFamily="18" charset="0"/>
              </a:rPr>
              <a:t>Numerical </a:t>
            </a:r>
            <a:r>
              <a:rPr lang="en-IN" sz="1800" u="sng" dirty="0">
                <a:solidFill>
                  <a:schemeClr val="tx1"/>
                </a:solidFill>
                <a:latin typeface="Times New Roman" pitchFamily="18" charset="0"/>
                <a:cs typeface="Times New Roman" pitchFamily="18" charset="0"/>
              </a:rPr>
              <a:t>analysis   </a:t>
            </a:r>
          </a:p>
          <a:p>
            <a:pPr marL="342900" indent="-342900" algn="just">
              <a:buFont typeface="Arial" pitchFamily="34" charset="0"/>
              <a:buChar char="•"/>
            </a:pPr>
            <a:r>
              <a:rPr lang="en-IN" sz="1600" dirty="0">
                <a:solidFill>
                  <a:schemeClr val="tx1"/>
                </a:solidFill>
                <a:latin typeface="Times New Roman" pitchFamily="18" charset="0"/>
                <a:cs typeface="Times New Roman" pitchFamily="18" charset="0"/>
              </a:rPr>
              <a:t>Structural and fluidic analysis using </a:t>
            </a:r>
            <a:r>
              <a:rPr lang="en-IN" sz="1600" dirty="0" smtClean="0">
                <a:solidFill>
                  <a:schemeClr val="tx1"/>
                </a:solidFill>
                <a:latin typeface="Times New Roman" pitchFamily="18" charset="0"/>
                <a:cs typeface="Times New Roman" pitchFamily="18" charset="0"/>
              </a:rPr>
              <a:t>ANSYS.</a:t>
            </a:r>
          </a:p>
          <a:p>
            <a:pPr algn="just"/>
            <a:r>
              <a:rPr lang="en-IN" sz="1800" u="sng" dirty="0" smtClean="0">
                <a:solidFill>
                  <a:schemeClr val="tx1"/>
                </a:solidFill>
                <a:latin typeface="Times New Roman" pitchFamily="18" charset="0"/>
                <a:cs typeface="Times New Roman" pitchFamily="18" charset="0"/>
              </a:rPr>
              <a:t>Structural analysis</a:t>
            </a:r>
          </a:p>
          <a:p>
            <a:pPr marL="285750" indent="-285750" algn="just">
              <a:buFont typeface="Arial" pitchFamily="34" charset="0"/>
              <a:buChar char="•"/>
            </a:pPr>
            <a:r>
              <a:rPr lang="en-IN" sz="1600" dirty="0" smtClean="0">
                <a:solidFill>
                  <a:schemeClr val="tx1"/>
                </a:solidFill>
                <a:latin typeface="Times New Roman" pitchFamily="18" charset="0"/>
                <a:cs typeface="Times New Roman" pitchFamily="18" charset="0"/>
              </a:rPr>
              <a:t>Finite element method (FEM)- single out-of-plane needle, base fixed in all directions, Y=169GPa, </a:t>
            </a:r>
            <a:r>
              <a:rPr lang="el-GR" sz="1600" dirty="0" smtClean="0">
                <a:solidFill>
                  <a:schemeClr val="tx1"/>
                </a:solidFill>
                <a:latin typeface="Times New Roman" pitchFamily="18" charset="0"/>
                <a:cs typeface="Times New Roman" pitchFamily="18" charset="0"/>
              </a:rPr>
              <a:t>ν</a:t>
            </a:r>
            <a:r>
              <a:rPr lang="en-IN" sz="1600" dirty="0" smtClean="0">
                <a:solidFill>
                  <a:schemeClr val="tx1"/>
                </a:solidFill>
                <a:latin typeface="Times New Roman" pitchFamily="18" charset="0"/>
                <a:cs typeface="Times New Roman" pitchFamily="18" charset="0"/>
              </a:rPr>
              <a:t>=0.22</a:t>
            </a:r>
          </a:p>
          <a:p>
            <a:pPr marL="285750" indent="-285750" algn="just">
              <a:buFont typeface="Arial" pitchFamily="34" charset="0"/>
              <a:buChar char="•"/>
            </a:pPr>
            <a:r>
              <a:rPr lang="en-IN" sz="1600" dirty="0" smtClean="0">
                <a:solidFill>
                  <a:schemeClr val="tx1"/>
                </a:solidFill>
                <a:latin typeface="Times New Roman" pitchFamily="18" charset="0"/>
                <a:cs typeface="Times New Roman" pitchFamily="18" charset="0"/>
              </a:rPr>
              <a:t>Maximum bending stress at the bottom with applied tip force of 8.8 N- 6.96 GPa (much more than human skin resistance of 3.18 MPa)</a:t>
            </a:r>
          </a:p>
          <a:p>
            <a:pPr marL="285750" indent="-285750" algn="just">
              <a:buFont typeface="Arial" pitchFamily="34" charset="0"/>
              <a:buChar char="•"/>
            </a:pPr>
            <a:r>
              <a:rPr lang="en-IN" sz="1600" dirty="0" smtClean="0">
                <a:solidFill>
                  <a:schemeClr val="tx1"/>
                </a:solidFill>
                <a:latin typeface="Times New Roman" pitchFamily="18" charset="0"/>
                <a:cs typeface="Times New Roman" pitchFamily="18" charset="0"/>
              </a:rPr>
              <a:t>Maximum axial stress of 2.96 MPa occurs inside the lumen section of the microneedle at applied pressure of 3.18 MPa with negligible deflection</a:t>
            </a:r>
            <a:endParaRPr lang="en-IN" sz="1600" dirty="0">
              <a:solidFill>
                <a:schemeClr val="tx1"/>
              </a:solidFill>
              <a:latin typeface="Times New Roman" pitchFamily="18" charset="0"/>
              <a:cs typeface="Times New Roman" pitchFamily="18" charset="0"/>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450" y="2276872"/>
            <a:ext cx="13049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782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wipe(left)">
                                      <p:cBhvr>
                                        <p:cTn id="29" dur="500"/>
                                        <p:tgtEl>
                                          <p:spTgt spid="6">
                                            <p:txEl>
                                              <p:pRg st="3" end="3"/>
                                            </p:txEl>
                                          </p:spTgt>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wipe(left)">
                                      <p:cBhvr>
                                        <p:cTn id="33" dur="500"/>
                                        <p:tgtEl>
                                          <p:spTgt spid="6">
                                            <p:txEl>
                                              <p:pRg st="5" end="5"/>
                                            </p:txEl>
                                          </p:spTgt>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par>
                          <p:cTn id="38" fill="hold">
                            <p:stCondLst>
                              <p:cond delay="3500"/>
                            </p:stCondLst>
                            <p:childTnLst>
                              <p:par>
                                <p:cTn id="39" presetID="22" presetClass="entr" presetSubtype="8" fill="hold" nodeType="after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wipe(left)">
                                      <p:cBhvr>
                                        <p:cTn id="41" dur="500"/>
                                        <p:tgtEl>
                                          <p:spTgt spid="6">
                                            <p:txEl>
                                              <p:pRg st="7" end="7"/>
                                            </p:txEl>
                                          </p:spTgt>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wipe(left)">
                                      <p:cBhvr>
                                        <p:cTn id="45" dur="500"/>
                                        <p:tgtEl>
                                          <p:spTgt spid="6">
                                            <p:txEl>
                                              <p:pRg st="8" end="8"/>
                                            </p:txEl>
                                          </p:spTgt>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Effect transition="in" filter="wipe(left)">
                                      <p:cBhvr>
                                        <p:cTn id="49" dur="500"/>
                                        <p:tgtEl>
                                          <p:spTgt spid="6">
                                            <p:txEl>
                                              <p:pRg st="9" end="9"/>
                                            </p:txEl>
                                          </p:spTgt>
                                        </p:tgtEl>
                                      </p:cBhvr>
                                    </p:animEffect>
                                  </p:childTnLst>
                                </p:cTn>
                              </p:par>
                            </p:childTnLst>
                          </p:cTn>
                        </p:par>
                        <p:par>
                          <p:cTn id="50" fill="hold">
                            <p:stCondLst>
                              <p:cond delay="5000"/>
                            </p:stCondLst>
                            <p:childTnLst>
                              <p:par>
                                <p:cTn id="51" presetID="22" presetClass="entr" presetSubtype="8" fill="hold" nodeType="afterEffect">
                                  <p:stCondLst>
                                    <p:cond delay="0"/>
                                  </p:stCondLst>
                                  <p:childTnLst>
                                    <p:set>
                                      <p:cBhvr>
                                        <p:cTn id="52" dur="1" fill="hold">
                                          <p:stCondLst>
                                            <p:cond delay="0"/>
                                          </p:stCondLst>
                                        </p:cTn>
                                        <p:tgtEl>
                                          <p:spTgt spid="6">
                                            <p:txEl>
                                              <p:pRg st="10" end="10"/>
                                            </p:txEl>
                                          </p:spTgt>
                                        </p:tgtEl>
                                        <p:attrNameLst>
                                          <p:attrName>style.visibility</p:attrName>
                                        </p:attrNameLst>
                                      </p:cBhvr>
                                      <p:to>
                                        <p:strVal val="visible"/>
                                      </p:to>
                                    </p:set>
                                    <p:animEffect transition="in" filter="wipe(left)">
                                      <p:cBhvr>
                                        <p:cTn id="53"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a:latin typeface="Times New Roman" pitchFamily="18" charset="0"/>
                <a:cs typeface="Times New Roman" pitchFamily="18" charset="0"/>
              </a:rPr>
              <a:t>Characterization (Contd.)</a:t>
            </a:r>
            <a:endParaRPr lang="en-IN" sz="2800" dirty="0">
              <a:latin typeface="Bell MT" pitchFamily="18" charset="0"/>
            </a:endParaRPr>
          </a:p>
        </p:txBody>
      </p:sp>
      <p:sp>
        <p:nvSpPr>
          <p:cNvPr id="3" name="Subtitle 2"/>
          <p:cNvSpPr>
            <a:spLocks noGrp="1"/>
          </p:cNvSpPr>
          <p:nvPr>
            <p:ph type="subTitle" idx="1"/>
          </p:nvPr>
        </p:nvSpPr>
        <p:spPr>
          <a:xfrm>
            <a:off x="467544"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a:solidFill>
                  <a:schemeClr val="bg1"/>
                </a:solidFill>
                <a:latin typeface="Times New Roman" pitchFamily="18" charset="0"/>
                <a:cs typeface="Times New Roman" pitchFamily="18" charset="0"/>
              </a:rPr>
              <a:t>CFD Analysis at Different Inlet Pressures </a:t>
            </a:r>
          </a:p>
        </p:txBody>
      </p:sp>
      <p:sp>
        <p:nvSpPr>
          <p:cNvPr id="6" name="Subtitle 2"/>
          <p:cNvSpPr txBox="1">
            <a:spLocks/>
          </p:cNvSpPr>
          <p:nvPr/>
        </p:nvSpPr>
        <p:spPr>
          <a:xfrm>
            <a:off x="467544" y="1412776"/>
            <a:ext cx="8208912" cy="453650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just">
              <a:buFont typeface="Arial" pitchFamily="34" charset="0"/>
              <a:buChar char="•"/>
            </a:pPr>
            <a:r>
              <a:rPr lang="en-IN" sz="1600" dirty="0">
                <a:solidFill>
                  <a:schemeClr val="tx1"/>
                </a:solidFill>
                <a:latin typeface="Times New Roman" pitchFamily="18" charset="0"/>
                <a:cs typeface="Times New Roman" pitchFamily="18" charset="0"/>
              </a:rPr>
              <a:t>Single row of microneedle array (6 microneedles) was considered for </a:t>
            </a:r>
            <a:r>
              <a:rPr lang="en-IN" sz="1600" dirty="0" smtClean="0">
                <a:solidFill>
                  <a:schemeClr val="tx1"/>
                </a:solidFill>
                <a:latin typeface="Times New Roman" pitchFamily="18" charset="0"/>
                <a:cs typeface="Times New Roman" pitchFamily="18" charset="0"/>
              </a:rPr>
              <a:t>analysis.</a:t>
            </a:r>
            <a:endParaRPr lang="en-IN" sz="16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IN" sz="1600" dirty="0">
                <a:solidFill>
                  <a:schemeClr val="tx1"/>
                </a:solidFill>
                <a:latin typeface="Times New Roman" pitchFamily="18" charset="0"/>
                <a:cs typeface="Times New Roman" pitchFamily="18" charset="0"/>
              </a:rPr>
              <a:t>Static pressure 20 </a:t>
            </a:r>
            <a:r>
              <a:rPr lang="en-IN" sz="1600" dirty="0" err="1">
                <a:solidFill>
                  <a:schemeClr val="tx1"/>
                </a:solidFill>
                <a:latin typeface="Times New Roman" pitchFamily="18" charset="0"/>
                <a:cs typeface="Times New Roman" pitchFamily="18" charset="0"/>
              </a:rPr>
              <a:t>kPa</a:t>
            </a:r>
            <a:r>
              <a:rPr lang="en-IN" sz="1600" dirty="0">
                <a:solidFill>
                  <a:schemeClr val="tx1"/>
                </a:solidFill>
                <a:latin typeface="Times New Roman" pitchFamily="18" charset="0"/>
                <a:cs typeface="Times New Roman" pitchFamily="18" charset="0"/>
              </a:rPr>
              <a:t> to 140 </a:t>
            </a:r>
            <a:r>
              <a:rPr lang="en-IN" sz="1600" dirty="0" err="1">
                <a:solidFill>
                  <a:schemeClr val="tx1"/>
                </a:solidFill>
                <a:latin typeface="Times New Roman" pitchFamily="18" charset="0"/>
                <a:cs typeface="Times New Roman" pitchFamily="18" charset="0"/>
              </a:rPr>
              <a:t>kPa</a:t>
            </a:r>
            <a:r>
              <a:rPr lang="en-IN" sz="1600" dirty="0">
                <a:solidFill>
                  <a:schemeClr val="tx1"/>
                </a:solidFill>
                <a:latin typeface="Times New Roman" pitchFamily="18" charset="0"/>
                <a:cs typeface="Times New Roman" pitchFamily="18" charset="0"/>
              </a:rPr>
              <a:t> applied at the microneedle </a:t>
            </a:r>
            <a:r>
              <a:rPr lang="en-IN" sz="1600" dirty="0" smtClean="0">
                <a:solidFill>
                  <a:schemeClr val="tx1"/>
                </a:solidFill>
                <a:latin typeface="Times New Roman" pitchFamily="18" charset="0"/>
                <a:cs typeface="Times New Roman" pitchFamily="18" charset="0"/>
              </a:rPr>
              <a:t>inlet.</a:t>
            </a:r>
            <a:endParaRPr lang="en-IN" sz="1600" dirty="0">
              <a:solidFill>
                <a:schemeClr val="tx1"/>
              </a:solidFill>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030" y="2514600"/>
            <a:ext cx="6237941"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903943" y="5949280"/>
            <a:ext cx="1787028"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IN" sz="1200" dirty="0" smtClean="0">
                <a:latin typeface="Times New Roman" pitchFamily="18" charset="0"/>
                <a:cs typeface="Times New Roman" pitchFamily="18" charset="0"/>
              </a:rPr>
              <a:t>Source: Ashraf </a:t>
            </a:r>
            <a:r>
              <a:rPr lang="en-IN" sz="1200" i="1" dirty="0" smtClean="0">
                <a:latin typeface="Times New Roman" pitchFamily="18" charset="0"/>
                <a:cs typeface="Times New Roman" pitchFamily="18" charset="0"/>
              </a:rPr>
              <a:t>et al, 2010</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427503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righ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a:latin typeface="Times New Roman" pitchFamily="18" charset="0"/>
                <a:cs typeface="Times New Roman" pitchFamily="18" charset="0"/>
              </a:rPr>
              <a:t>Results &amp; Analysis</a:t>
            </a:r>
            <a:endParaRPr lang="en-IN" sz="2800" dirty="0">
              <a:latin typeface="Bell MT" pitchFamily="18" charset="0"/>
            </a:endParaRPr>
          </a:p>
        </p:txBody>
      </p:sp>
      <p:sp>
        <p:nvSpPr>
          <p:cNvPr id="3" name="Subtitle 2"/>
          <p:cNvSpPr>
            <a:spLocks noGrp="1"/>
          </p:cNvSpPr>
          <p:nvPr>
            <p:ph type="subTitle" idx="1"/>
          </p:nvPr>
        </p:nvSpPr>
        <p:spPr>
          <a:xfrm>
            <a:off x="467544" y="908720"/>
            <a:ext cx="8208912" cy="144016"/>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endParaRPr lang="en-IN" sz="1600" dirty="0">
              <a:solidFill>
                <a:schemeClr val="bg1"/>
              </a:solidFill>
              <a:latin typeface="Times New Roman" pitchFamily="18" charset="0"/>
              <a:cs typeface="Times New Roman" pitchFamily="18" charset="0"/>
            </a:endParaRPr>
          </a:p>
        </p:txBody>
      </p:sp>
      <p:sp>
        <p:nvSpPr>
          <p:cNvPr id="6" name="Subtitle 2"/>
          <p:cNvSpPr txBox="1">
            <a:spLocks/>
          </p:cNvSpPr>
          <p:nvPr/>
        </p:nvSpPr>
        <p:spPr>
          <a:xfrm>
            <a:off x="467544" y="1412776"/>
            <a:ext cx="8208912" cy="136815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just">
              <a:buFont typeface="Arial" pitchFamily="34" charset="0"/>
              <a:buChar char="•"/>
            </a:pPr>
            <a:r>
              <a:rPr lang="en-IN" sz="1600" dirty="0">
                <a:solidFill>
                  <a:schemeClr val="tx1"/>
                </a:solidFill>
                <a:latin typeface="Times New Roman" pitchFamily="18" charset="0"/>
                <a:cs typeface="Times New Roman" pitchFamily="18" charset="0"/>
              </a:rPr>
              <a:t>Relation between bottom stress and tip </a:t>
            </a:r>
            <a:r>
              <a:rPr lang="en-IN" sz="1600" dirty="0" smtClean="0">
                <a:solidFill>
                  <a:schemeClr val="tx1"/>
                </a:solidFill>
                <a:latin typeface="Times New Roman" pitchFamily="18" charset="0"/>
                <a:cs typeface="Times New Roman" pitchFamily="18" charset="0"/>
              </a:rPr>
              <a:t>deflection.</a:t>
            </a:r>
            <a:endParaRPr lang="en-IN" sz="16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IN" sz="1600" dirty="0">
                <a:solidFill>
                  <a:schemeClr val="tx1"/>
                </a:solidFill>
                <a:latin typeface="Times New Roman" pitchFamily="18" charset="0"/>
                <a:cs typeface="Times New Roman" pitchFamily="18" charset="0"/>
              </a:rPr>
              <a:t>Results show that maximum stress is less than the yield stress. So, microneedle is strong enough to bear the force up to 8.8 </a:t>
            </a:r>
            <a:r>
              <a:rPr lang="en-IN" sz="1600" dirty="0" smtClean="0">
                <a:solidFill>
                  <a:schemeClr val="tx1"/>
                </a:solidFill>
                <a:latin typeface="Times New Roman" pitchFamily="18" charset="0"/>
                <a:cs typeface="Times New Roman" pitchFamily="18" charset="0"/>
              </a:rPr>
              <a:t>N.</a:t>
            </a:r>
          </a:p>
          <a:p>
            <a:pPr marL="285750" indent="-285750" algn="just">
              <a:buFont typeface="Arial" pitchFamily="34" charset="0"/>
              <a:buChar char="•"/>
            </a:pPr>
            <a:r>
              <a:rPr lang="en-IN" sz="1600" dirty="0">
                <a:latin typeface="Times New Roman" pitchFamily="18" charset="0"/>
                <a:cs typeface="Times New Roman" pitchFamily="18" charset="0"/>
              </a:rPr>
              <a:t>In static CFD analysis, the maximum flow rate 1375 µL/min was observed at </a:t>
            </a:r>
            <a:r>
              <a:rPr lang="en-IN" sz="1600" dirty="0" smtClean="0">
                <a:latin typeface="Times New Roman" pitchFamily="18" charset="0"/>
                <a:cs typeface="Times New Roman" pitchFamily="18" charset="0"/>
              </a:rPr>
              <a:t>140.</a:t>
            </a:r>
            <a:endParaRPr lang="en-IN" sz="1600" dirty="0" smtClean="0">
              <a:solidFill>
                <a:schemeClr val="tx1"/>
              </a:solidFill>
              <a:latin typeface="Times New Roman" pitchFamily="18" charset="0"/>
              <a:cs typeface="Times New Roman" pitchFamily="18" charset="0"/>
            </a:endParaRPr>
          </a:p>
          <a:p>
            <a:pPr marL="285750" indent="-285750" algn="just">
              <a:buFont typeface="Arial" pitchFamily="34" charset="0"/>
              <a:buChar char="•"/>
            </a:pPr>
            <a:endParaRPr lang="en-IN" sz="1600" dirty="0">
              <a:solidFill>
                <a:schemeClr val="tx1"/>
              </a:solidFill>
              <a:latin typeface="Times New Roman" pitchFamily="18" charset="0"/>
              <a:cs typeface="Times New Roman" pitchFamily="18"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17" y="2780928"/>
            <a:ext cx="3733799" cy="277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818" y="2783003"/>
            <a:ext cx="3989638" cy="276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574774" y="5794983"/>
            <a:ext cx="1787028"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IN" sz="1200" dirty="0" smtClean="0">
                <a:latin typeface="Times New Roman" pitchFamily="18" charset="0"/>
                <a:cs typeface="Times New Roman" pitchFamily="18" charset="0"/>
              </a:rPr>
              <a:t>Source: Ashraf </a:t>
            </a:r>
            <a:r>
              <a:rPr lang="en-IN" sz="1200" i="1" dirty="0" smtClean="0">
                <a:latin typeface="Times New Roman" pitchFamily="18" charset="0"/>
                <a:cs typeface="Times New Roman" pitchFamily="18" charset="0"/>
              </a:rPr>
              <a:t>et al, 2010</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395275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nodePh="1">
                                  <p:stCondLst>
                                    <p:cond delay="0"/>
                                  </p:stCondLst>
                                  <p:endCondLst>
                                    <p:cond evt="begin" delay="0">
                                      <p:tn val="12"/>
                                    </p:cond>
                                  </p:end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wipe(left)">
                                      <p:cBhvr>
                                        <p:cTn id="26" dur="500"/>
                                        <p:tgtEl>
                                          <p:spTgt spid="6">
                                            <p:txEl>
                                              <p:pRg st="2" end="2"/>
                                            </p:txEl>
                                          </p:spTgt>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par>
                                <p:cTn id="31" presetID="2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60648"/>
            <a:ext cx="2340260" cy="576063"/>
          </a:xfrm>
        </p:spPr>
        <p:txBody>
          <a:bodyPr>
            <a:normAutofit fontScale="90000"/>
          </a:bodyPr>
          <a:lstStyle/>
          <a:p>
            <a:r>
              <a:rPr lang="en-IN" dirty="0" smtClean="0">
                <a:latin typeface="Bell MT" pitchFamily="18" charset="0"/>
              </a:rPr>
              <a:t>Contents</a:t>
            </a:r>
            <a:endParaRPr lang="en-IN" dirty="0">
              <a:latin typeface="Bell MT" pitchFamily="18" charset="0"/>
            </a:endParaRPr>
          </a:p>
        </p:txBody>
      </p:sp>
      <p:sp>
        <p:nvSpPr>
          <p:cNvPr id="3" name="Subtitle 2"/>
          <p:cNvSpPr>
            <a:spLocks noGrp="1"/>
          </p:cNvSpPr>
          <p:nvPr>
            <p:ph type="subTitle" idx="1"/>
          </p:nvPr>
        </p:nvSpPr>
        <p:spPr>
          <a:xfrm>
            <a:off x="467544" y="908720"/>
            <a:ext cx="8496944" cy="5616624"/>
          </a:xfrm>
        </p:spPr>
        <p:txBody>
          <a:bodyPr>
            <a:noAutofit/>
          </a:bodyPr>
          <a:lstStyle/>
          <a:p>
            <a:pPr marL="457200" indent="-457200" algn="just">
              <a:buClr>
                <a:srgbClr val="FFFFFF"/>
              </a:buClr>
              <a:buFont typeface="+mj-lt"/>
              <a:buAutoNum type="arabicPeriod"/>
            </a:pPr>
            <a:r>
              <a:rPr lang="en-IN" sz="1600" dirty="0" smtClean="0">
                <a:latin typeface="Times New Roman" pitchFamily="18" charset="0"/>
                <a:cs typeface="Times New Roman" pitchFamily="18" charset="0"/>
              </a:rPr>
              <a:t>Introduction</a:t>
            </a:r>
          </a:p>
          <a:p>
            <a:pPr marL="914400" lvl="1" indent="-457200" algn="just">
              <a:buClr>
                <a:srgbClr val="FFFFFF"/>
              </a:buClr>
              <a:buFont typeface="+mj-lt"/>
              <a:buAutoNum type="romanLcPeriod"/>
            </a:pPr>
            <a:r>
              <a:rPr lang="en-IN" sz="1200" dirty="0" smtClean="0">
                <a:latin typeface="Times New Roman" pitchFamily="18" charset="0"/>
                <a:cs typeface="Times New Roman" pitchFamily="18" charset="0"/>
              </a:rPr>
              <a:t>Transdermal Drug Delivery vs. Conventional Drug Delivery</a:t>
            </a:r>
          </a:p>
          <a:p>
            <a:pPr marL="914400" lvl="1" indent="-457200" algn="just">
              <a:buClr>
                <a:srgbClr val="FFFFFF"/>
              </a:buClr>
              <a:buFont typeface="+mj-lt"/>
              <a:buAutoNum type="romanLcPeriod"/>
            </a:pPr>
            <a:r>
              <a:rPr lang="en-IN" sz="1200" dirty="0" smtClean="0">
                <a:latin typeface="Times New Roman" pitchFamily="18" charset="0"/>
                <a:cs typeface="Times New Roman" pitchFamily="18" charset="0"/>
              </a:rPr>
              <a:t>MEMS-based Microneedle</a:t>
            </a:r>
          </a:p>
          <a:p>
            <a:pPr marL="457200" indent="-457200" algn="just">
              <a:buClr>
                <a:srgbClr val="FFFFFF"/>
              </a:buClr>
              <a:buFont typeface="+mj-lt"/>
              <a:buAutoNum type="arabicPeriod"/>
            </a:pPr>
            <a:r>
              <a:rPr lang="en-IN" sz="1600" dirty="0" smtClean="0">
                <a:latin typeface="Times New Roman" pitchFamily="18" charset="0"/>
                <a:cs typeface="Times New Roman" pitchFamily="18" charset="0"/>
              </a:rPr>
              <a:t>Desired Properties of Microneedles and Micropump</a:t>
            </a:r>
          </a:p>
          <a:p>
            <a:pPr marL="457200" indent="-457200" algn="just">
              <a:buClr>
                <a:srgbClr val="FFFFFF"/>
              </a:buClr>
              <a:buFont typeface="+mj-lt"/>
              <a:buAutoNum type="arabicPeriod"/>
            </a:pPr>
            <a:r>
              <a:rPr lang="en-IN" sz="1600" dirty="0" smtClean="0">
                <a:latin typeface="Times New Roman" pitchFamily="18" charset="0"/>
                <a:cs typeface="Times New Roman" pitchFamily="18" charset="0"/>
              </a:rPr>
              <a:t>Design and Working Principle</a:t>
            </a:r>
          </a:p>
          <a:p>
            <a:pPr marL="914400" lvl="1" indent="-457200" algn="just">
              <a:buClr>
                <a:srgbClr val="FFFFFF"/>
              </a:buClr>
              <a:buFont typeface="+mj-lt"/>
              <a:buAutoNum type="romanLcPeriod"/>
            </a:pPr>
            <a:r>
              <a:rPr lang="en-IN" sz="1200" dirty="0" smtClean="0">
                <a:latin typeface="Times New Roman" pitchFamily="18" charset="0"/>
                <a:cs typeface="Times New Roman" pitchFamily="18" charset="0"/>
              </a:rPr>
              <a:t>Microneedles</a:t>
            </a:r>
          </a:p>
          <a:p>
            <a:pPr marL="914400" lvl="1" indent="-457200" algn="just">
              <a:buClr>
                <a:srgbClr val="FFFFFF"/>
              </a:buClr>
              <a:buFont typeface="+mj-lt"/>
              <a:buAutoNum type="romanLcPeriod"/>
            </a:pPr>
            <a:r>
              <a:rPr lang="en-IN" sz="1200" dirty="0" smtClean="0">
                <a:latin typeface="Times New Roman" pitchFamily="18" charset="0"/>
                <a:cs typeface="Times New Roman" pitchFamily="18" charset="0"/>
              </a:rPr>
              <a:t>Micropump</a:t>
            </a:r>
          </a:p>
          <a:p>
            <a:pPr marL="914400" lvl="1" indent="-457200" algn="just">
              <a:buClr>
                <a:srgbClr val="FFFFFF"/>
              </a:buClr>
              <a:buFont typeface="+mj-lt"/>
              <a:buAutoNum type="romanLcPeriod"/>
            </a:pPr>
            <a:r>
              <a:rPr lang="en-IN" sz="1200" dirty="0" smtClean="0">
                <a:latin typeface="Times New Roman" pitchFamily="18" charset="0"/>
                <a:cs typeface="Times New Roman" pitchFamily="18" charset="0"/>
              </a:rPr>
              <a:t>Integrated System Design</a:t>
            </a:r>
          </a:p>
          <a:p>
            <a:pPr marL="457200" indent="-457200" algn="just">
              <a:buClr>
                <a:srgbClr val="FFFFFF"/>
              </a:buClr>
              <a:buFont typeface="+mj-lt"/>
              <a:buAutoNum type="arabicPeriod"/>
            </a:pPr>
            <a:r>
              <a:rPr lang="en-IN" sz="1600" dirty="0" smtClean="0">
                <a:latin typeface="Times New Roman" pitchFamily="18" charset="0"/>
                <a:cs typeface="Times New Roman" pitchFamily="18" charset="0"/>
              </a:rPr>
              <a:t>Fabrication</a:t>
            </a:r>
          </a:p>
          <a:p>
            <a:pPr marL="914400" lvl="1" indent="-457200" algn="just">
              <a:buClr>
                <a:srgbClr val="FFFFFF"/>
              </a:buClr>
              <a:buFont typeface="+mj-lt"/>
              <a:buAutoNum type="romanLcPeriod"/>
            </a:pPr>
            <a:r>
              <a:rPr lang="en-IN" sz="1200" dirty="0" smtClean="0">
                <a:latin typeface="Times New Roman" pitchFamily="18" charset="0"/>
                <a:cs typeface="Times New Roman" pitchFamily="18" charset="0"/>
              </a:rPr>
              <a:t>Microneedle array</a:t>
            </a:r>
          </a:p>
          <a:p>
            <a:pPr marL="457200" indent="-457200" algn="just">
              <a:buClr>
                <a:srgbClr val="FFFFFF"/>
              </a:buClr>
              <a:buFont typeface="+mj-lt"/>
              <a:buAutoNum type="arabicPeriod"/>
            </a:pPr>
            <a:r>
              <a:rPr lang="en-IN" sz="1600" dirty="0" smtClean="0">
                <a:latin typeface="Times New Roman" pitchFamily="18" charset="0"/>
                <a:cs typeface="Times New Roman" pitchFamily="18" charset="0"/>
              </a:rPr>
              <a:t>Characterization</a:t>
            </a:r>
          </a:p>
          <a:p>
            <a:pPr marL="914400" lvl="1" indent="-457200" algn="just">
              <a:buClr>
                <a:srgbClr val="FFFFFF"/>
              </a:buClr>
              <a:buFont typeface="+mj-lt"/>
              <a:buAutoNum type="romanLcPeriod"/>
            </a:pPr>
            <a:r>
              <a:rPr lang="en-IN" sz="1200" dirty="0" smtClean="0">
                <a:latin typeface="Times New Roman" pitchFamily="18" charset="0"/>
                <a:cs typeface="Times New Roman" pitchFamily="18" charset="0"/>
              </a:rPr>
              <a:t>Mechanical properties</a:t>
            </a:r>
          </a:p>
          <a:p>
            <a:pPr marL="914400" lvl="1" indent="-457200" algn="just">
              <a:buClr>
                <a:srgbClr val="FFFFFF"/>
              </a:buClr>
              <a:buFont typeface="+mj-lt"/>
              <a:buAutoNum type="romanLcPeriod"/>
            </a:pPr>
            <a:r>
              <a:rPr lang="en-IN" sz="1200" dirty="0" smtClean="0">
                <a:latin typeface="Times New Roman" pitchFamily="18" charset="0"/>
                <a:cs typeface="Times New Roman" pitchFamily="18" charset="0"/>
              </a:rPr>
              <a:t>Flow Analysis</a:t>
            </a:r>
          </a:p>
          <a:p>
            <a:pPr marL="914400" lvl="1" indent="-457200" algn="just">
              <a:buClr>
                <a:srgbClr val="FFFFFF"/>
              </a:buClr>
              <a:buFont typeface="+mj-lt"/>
              <a:buAutoNum type="romanLcPeriod"/>
            </a:pPr>
            <a:r>
              <a:rPr lang="en-IN" sz="1200" dirty="0">
                <a:latin typeface="Times New Roman" pitchFamily="18" charset="0"/>
                <a:cs typeface="Times New Roman" pitchFamily="18" charset="0"/>
              </a:rPr>
              <a:t>CFD Analysis at Different Inlet Pressures </a:t>
            </a:r>
          </a:p>
          <a:p>
            <a:pPr marL="457200" indent="-457200" algn="just">
              <a:buClr>
                <a:srgbClr val="FFFFFF"/>
              </a:buClr>
              <a:buFont typeface="+mj-lt"/>
              <a:buAutoNum type="arabicPeriod"/>
            </a:pPr>
            <a:r>
              <a:rPr lang="en-IN" sz="1600" dirty="0" smtClean="0">
                <a:latin typeface="Times New Roman" pitchFamily="18" charset="0"/>
                <a:cs typeface="Times New Roman" pitchFamily="18" charset="0"/>
              </a:rPr>
              <a:t>Results &amp; Analysis</a:t>
            </a:r>
          </a:p>
          <a:p>
            <a:pPr marL="457200" indent="-457200" algn="just">
              <a:buClr>
                <a:srgbClr val="FFFFFF"/>
              </a:buClr>
              <a:buFont typeface="+mj-lt"/>
              <a:buAutoNum type="arabicPeriod"/>
            </a:pPr>
            <a:r>
              <a:rPr lang="en-IN" sz="1600" dirty="0" smtClean="0">
                <a:latin typeface="Times New Roman" pitchFamily="18" charset="0"/>
                <a:cs typeface="Times New Roman" pitchFamily="18" charset="0"/>
              </a:rPr>
              <a:t>Conclusions</a:t>
            </a:r>
            <a:endParaRPr lang="en-IN" sz="1600" dirty="0" smtClean="0">
              <a:latin typeface="Times New Roman" pitchFamily="18" charset="0"/>
              <a:cs typeface="Times New Roman" pitchFamily="18" charset="0"/>
            </a:endParaRPr>
          </a:p>
          <a:p>
            <a:pPr marL="457200" indent="-457200" algn="just">
              <a:buClr>
                <a:srgbClr val="FFFFFF"/>
              </a:buClr>
              <a:buFont typeface="+mj-lt"/>
              <a:buAutoNum type="arabicPeriod"/>
            </a:pPr>
            <a:r>
              <a:rPr lang="en-IN" sz="1600" dirty="0" smtClean="0">
                <a:latin typeface="Times New Roman" pitchFamily="18" charset="0"/>
                <a:cs typeface="Times New Roman" pitchFamily="18" charset="0"/>
              </a:rPr>
              <a:t>References</a:t>
            </a:r>
          </a:p>
          <a:p>
            <a:pPr marL="457200" indent="-457200" algn="just">
              <a:buClr>
                <a:srgbClr val="FFFFFF"/>
              </a:buClr>
              <a:buFont typeface="+mj-lt"/>
              <a:buAutoNum type="arabicPeriod"/>
            </a:pPr>
            <a:endParaRPr lang="en-IN" sz="1200" dirty="0" smtClean="0">
              <a:latin typeface="Times New Roman" pitchFamily="18" charset="0"/>
              <a:cs typeface="Times New Roman" pitchFamily="18" charset="0"/>
            </a:endParaRPr>
          </a:p>
          <a:p>
            <a:pPr marL="457200" indent="-457200" algn="just">
              <a:buClr>
                <a:srgbClr val="FFFFFF"/>
              </a:buClr>
              <a:buFont typeface="+mj-lt"/>
              <a:buAutoNum type="arabicPeriod"/>
            </a:pP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422770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500"/>
                                        <p:tgtEl>
                                          <p:spTgt spid="3">
                                            <p:txEl>
                                              <p:pRg st="6" end="6"/>
                                            </p:txEl>
                                          </p:spTgt>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left)">
                                      <p:cBhvr>
                                        <p:cTn id="38" dur="500"/>
                                        <p:tgtEl>
                                          <p:spTgt spid="3">
                                            <p:txEl>
                                              <p:pRg st="7" end="7"/>
                                            </p:txEl>
                                          </p:spTgt>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left)">
                                      <p:cBhvr>
                                        <p:cTn id="46" dur="500"/>
                                        <p:tgtEl>
                                          <p:spTgt spid="3">
                                            <p:txEl>
                                              <p:pRg st="9" end="9"/>
                                            </p:txEl>
                                          </p:spTgt>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left)">
                                      <p:cBhvr>
                                        <p:cTn id="50" dur="500"/>
                                        <p:tgtEl>
                                          <p:spTgt spid="3">
                                            <p:txEl>
                                              <p:pRg st="10" end="10"/>
                                            </p:txEl>
                                          </p:spTgt>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wipe(left)">
                                      <p:cBhvr>
                                        <p:cTn id="54" dur="500"/>
                                        <p:tgtEl>
                                          <p:spTgt spid="3">
                                            <p:txEl>
                                              <p:pRg st="11" end="11"/>
                                            </p:txEl>
                                          </p:spTgt>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wipe(left)">
                                      <p:cBhvr>
                                        <p:cTn id="58" dur="500"/>
                                        <p:tgtEl>
                                          <p:spTgt spid="3">
                                            <p:txEl>
                                              <p:pRg st="12" end="12"/>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wipe(left)">
                                      <p:cBhvr>
                                        <p:cTn id="61" dur="500"/>
                                        <p:tgtEl>
                                          <p:spTgt spid="3">
                                            <p:txEl>
                                              <p:pRg st="13" end="13"/>
                                            </p:txEl>
                                          </p:spTgt>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wipe(left)">
                                      <p:cBhvr>
                                        <p:cTn id="65" dur="500"/>
                                        <p:tgtEl>
                                          <p:spTgt spid="3">
                                            <p:txEl>
                                              <p:pRg st="14" end="14"/>
                                            </p:tx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3">
                                            <p:txEl>
                                              <p:pRg st="15" end="15"/>
                                            </p:txEl>
                                          </p:spTgt>
                                        </p:tgtEl>
                                        <p:attrNameLst>
                                          <p:attrName>style.visibility</p:attrName>
                                        </p:attrNameLst>
                                      </p:cBhvr>
                                      <p:to>
                                        <p:strVal val="visible"/>
                                      </p:to>
                                    </p:set>
                                    <p:animEffect transition="in" filter="wipe(left)">
                                      <p:cBhvr>
                                        <p:cTn id="69" dur="500"/>
                                        <p:tgtEl>
                                          <p:spTgt spid="3">
                                            <p:txEl>
                                              <p:pRg st="15" end="15"/>
                                            </p:tx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Effect transition="in" filter="wipe(left)">
                                      <p:cBhvr>
                                        <p:cTn id="7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a:latin typeface="Times New Roman" pitchFamily="18" charset="0"/>
                <a:cs typeface="Times New Roman" pitchFamily="18" charset="0"/>
              </a:rPr>
              <a:t>Results &amp; </a:t>
            </a:r>
            <a:r>
              <a:rPr lang="en-IN" sz="2800" dirty="0" smtClean="0">
                <a:latin typeface="Times New Roman" pitchFamily="18" charset="0"/>
                <a:cs typeface="Times New Roman" pitchFamily="18" charset="0"/>
              </a:rPr>
              <a:t>Analysis (Contd.)</a:t>
            </a:r>
            <a:endParaRPr lang="en-IN" sz="2800" dirty="0">
              <a:latin typeface="Bell MT" pitchFamily="18" charset="0"/>
            </a:endParaRPr>
          </a:p>
        </p:txBody>
      </p:sp>
      <p:sp>
        <p:nvSpPr>
          <p:cNvPr id="3" name="Subtitle 2"/>
          <p:cNvSpPr>
            <a:spLocks noGrp="1"/>
          </p:cNvSpPr>
          <p:nvPr>
            <p:ph type="subTitle" idx="1"/>
          </p:nvPr>
        </p:nvSpPr>
        <p:spPr>
          <a:xfrm>
            <a:off x="467544" y="908720"/>
            <a:ext cx="8208912" cy="144016"/>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endParaRPr lang="en-IN" sz="1600" dirty="0">
              <a:solidFill>
                <a:schemeClr val="bg1"/>
              </a:solidFill>
              <a:latin typeface="Times New Roman" pitchFamily="18" charset="0"/>
              <a:cs typeface="Times New Roman" pitchFamily="18" charset="0"/>
            </a:endParaRPr>
          </a:p>
        </p:txBody>
      </p:sp>
      <p:sp>
        <p:nvSpPr>
          <p:cNvPr id="6" name="Subtitle 2"/>
          <p:cNvSpPr txBox="1">
            <a:spLocks/>
          </p:cNvSpPr>
          <p:nvPr/>
        </p:nvSpPr>
        <p:spPr>
          <a:xfrm>
            <a:off x="467544" y="1412776"/>
            <a:ext cx="8208912" cy="3600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IN" sz="1600" dirty="0">
                <a:solidFill>
                  <a:schemeClr val="tx1"/>
                </a:solidFill>
                <a:latin typeface="Times New Roman" pitchFamily="18" charset="0"/>
                <a:cs typeface="Times New Roman" pitchFamily="18" charset="0"/>
              </a:rPr>
              <a:t> </a:t>
            </a:r>
            <a:r>
              <a:rPr lang="en-IN" sz="1600" dirty="0" smtClean="0">
                <a:solidFill>
                  <a:schemeClr val="tx1"/>
                </a:solidFill>
                <a:latin typeface="Times New Roman" pitchFamily="18" charset="0"/>
                <a:cs typeface="Times New Roman" pitchFamily="18" charset="0"/>
              </a:rPr>
              <a:t>       Pressure </a:t>
            </a:r>
            <a:r>
              <a:rPr lang="en-IN" sz="1600" dirty="0">
                <a:solidFill>
                  <a:schemeClr val="tx1"/>
                </a:solidFill>
                <a:latin typeface="Times New Roman" pitchFamily="18" charset="0"/>
                <a:cs typeface="Times New Roman" pitchFamily="18" charset="0"/>
              </a:rPr>
              <a:t>variation in CFD </a:t>
            </a:r>
            <a:r>
              <a:rPr lang="en-IN" sz="1600" dirty="0" smtClean="0">
                <a:solidFill>
                  <a:schemeClr val="tx1"/>
                </a:solidFill>
                <a:latin typeface="Times New Roman" pitchFamily="18" charset="0"/>
                <a:cs typeface="Times New Roman" pitchFamily="18" charset="0"/>
              </a:rPr>
              <a:t>analysis</a:t>
            </a:r>
            <a:r>
              <a:rPr lang="en-IN" sz="1600" dirty="0">
                <a:solidFill>
                  <a:schemeClr val="tx1"/>
                </a:solidFill>
                <a:latin typeface="Times New Roman" pitchFamily="18" charset="0"/>
                <a:cs typeface="Times New Roman" pitchFamily="18" charset="0"/>
              </a:rPr>
              <a:t>		Velocity variation in CFD </a:t>
            </a:r>
            <a:r>
              <a:rPr lang="en-IN" sz="1600" dirty="0" smtClean="0">
                <a:solidFill>
                  <a:schemeClr val="tx1"/>
                </a:solidFill>
                <a:latin typeface="Times New Roman" pitchFamily="18" charset="0"/>
                <a:cs typeface="Times New Roman" pitchFamily="18" charset="0"/>
              </a:rPr>
              <a:t>analysis</a:t>
            </a:r>
            <a:endParaRPr lang="en-IN" sz="1600" dirty="0">
              <a:solidFill>
                <a:schemeClr val="tx1"/>
              </a:solidFill>
              <a:latin typeface="Times New Roman" pitchFamily="18" charset="0"/>
              <a:cs typeface="Times New Roman" pitchFamily="18" charset="0"/>
            </a:endParaRPr>
          </a:p>
        </p:txBody>
      </p:sp>
      <p:sp>
        <p:nvSpPr>
          <p:cNvPr id="10" name="Rectangle 9"/>
          <p:cNvSpPr/>
          <p:nvPr/>
        </p:nvSpPr>
        <p:spPr>
          <a:xfrm>
            <a:off x="3419872" y="4941168"/>
            <a:ext cx="1787028"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IN" sz="1200" dirty="0" smtClean="0">
                <a:latin typeface="Times New Roman" pitchFamily="18" charset="0"/>
                <a:cs typeface="Times New Roman" pitchFamily="18" charset="0"/>
              </a:rPr>
              <a:t>Source: Ashraf </a:t>
            </a:r>
            <a:r>
              <a:rPr lang="en-IN" sz="1200" i="1" dirty="0" smtClean="0">
                <a:latin typeface="Times New Roman" pitchFamily="18" charset="0"/>
                <a:cs typeface="Times New Roman" pitchFamily="18" charset="0"/>
              </a:rPr>
              <a:t>et al, 2010</a:t>
            </a:r>
            <a:endParaRPr lang="en-IN" sz="1200" dirty="0">
              <a:latin typeface="Times New Roman" pitchFamily="18" charset="0"/>
              <a:cs typeface="Times New Roman" pitchFamily="18" charset="0"/>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988840"/>
            <a:ext cx="3778218" cy="28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9848" y="1988840"/>
            <a:ext cx="4276608" cy="28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40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nodePh="1">
                                  <p:stCondLst>
                                    <p:cond delay="0"/>
                                  </p:stCondLst>
                                  <p:endCondLst>
                                    <p:cond evt="begin" delay="0">
                                      <p:tn val="12"/>
                                    </p:cond>
                                  </p:end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up)">
                                      <p:cBhvr>
                                        <p:cTn id="18" dur="500"/>
                                        <p:tgtEl>
                                          <p:spTgt spid="6">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par>
                                <p:cTn id="23" presetID="22" presetClass="entr" presetSubtype="1"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a:latin typeface="Times New Roman" pitchFamily="18" charset="0"/>
                <a:cs typeface="Times New Roman" pitchFamily="18" charset="0"/>
              </a:rPr>
              <a:t>Results &amp; </a:t>
            </a:r>
            <a:r>
              <a:rPr lang="en-IN" sz="2800" dirty="0" smtClean="0">
                <a:latin typeface="Times New Roman" pitchFamily="18" charset="0"/>
                <a:cs typeface="Times New Roman" pitchFamily="18" charset="0"/>
              </a:rPr>
              <a:t>Analysis (Contd.)</a:t>
            </a:r>
            <a:endParaRPr lang="en-IN" sz="2800" dirty="0">
              <a:latin typeface="Bell MT" pitchFamily="18" charset="0"/>
            </a:endParaRPr>
          </a:p>
        </p:txBody>
      </p:sp>
      <p:sp>
        <p:nvSpPr>
          <p:cNvPr id="3" name="Subtitle 2"/>
          <p:cNvSpPr>
            <a:spLocks noGrp="1"/>
          </p:cNvSpPr>
          <p:nvPr>
            <p:ph type="subTitle" idx="1"/>
          </p:nvPr>
        </p:nvSpPr>
        <p:spPr>
          <a:xfrm>
            <a:off x="467544" y="908720"/>
            <a:ext cx="8208912" cy="144016"/>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endParaRPr lang="en-IN" sz="1600" dirty="0">
              <a:solidFill>
                <a:schemeClr val="bg1"/>
              </a:solidFill>
              <a:latin typeface="Times New Roman" pitchFamily="18" charset="0"/>
              <a:cs typeface="Times New Roman" pitchFamily="18" charset="0"/>
            </a:endParaRPr>
          </a:p>
        </p:txBody>
      </p:sp>
      <p:sp>
        <p:nvSpPr>
          <p:cNvPr id="10" name="Rectangle 9"/>
          <p:cNvSpPr/>
          <p:nvPr/>
        </p:nvSpPr>
        <p:spPr>
          <a:xfrm>
            <a:off x="4067944" y="6309320"/>
            <a:ext cx="1787028"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IN" sz="1200" dirty="0" smtClean="0">
                <a:latin typeface="Times New Roman" pitchFamily="18" charset="0"/>
                <a:cs typeface="Times New Roman" pitchFamily="18" charset="0"/>
              </a:rPr>
              <a:t>Source: Ashraf </a:t>
            </a:r>
            <a:r>
              <a:rPr lang="en-IN" sz="1200" i="1" dirty="0" smtClean="0">
                <a:latin typeface="Times New Roman" pitchFamily="18" charset="0"/>
                <a:cs typeface="Times New Roman" pitchFamily="18" charset="0"/>
              </a:rPr>
              <a:t>et al, 2010</a:t>
            </a:r>
            <a:endParaRPr lang="en-IN" sz="1200" dirty="0">
              <a:latin typeface="Times New Roman" pitchFamily="18" charset="0"/>
              <a:cs typeface="Times New Roman" pitchFamily="18" charset="0"/>
            </a:endParaRPr>
          </a:p>
        </p:txBody>
      </p:sp>
      <p:sp>
        <p:nvSpPr>
          <p:cNvPr id="4" name="Rectangle 3"/>
          <p:cNvSpPr/>
          <p:nvPr/>
        </p:nvSpPr>
        <p:spPr>
          <a:xfrm>
            <a:off x="471073" y="1268760"/>
            <a:ext cx="8208912" cy="2369880"/>
          </a:xfrm>
          <a:prstGeom prst="rect">
            <a:avLst/>
          </a:prstGeom>
        </p:spPr>
        <p:txBody>
          <a:bodyPr wrap="square">
            <a:spAutoFit/>
          </a:bodyPr>
          <a:lstStyle/>
          <a:p>
            <a:pPr algn="just"/>
            <a:r>
              <a:rPr lang="en-IN" sz="2000" u="sng" dirty="0">
                <a:latin typeface="Times New Roman" pitchFamily="18" charset="0"/>
                <a:cs typeface="Times New Roman" pitchFamily="18" charset="0"/>
              </a:rPr>
              <a:t>FEM analysis the bending of actuator at sinusoidal applied 100 V</a:t>
            </a:r>
          </a:p>
          <a:p>
            <a:pPr algn="just"/>
            <a:r>
              <a:rPr lang="en-IN" dirty="0">
                <a:latin typeface="Times New Roman" pitchFamily="18" charset="0"/>
                <a:cs typeface="Times New Roman" pitchFamily="18" charset="0"/>
              </a:rPr>
              <a:t>The frequency of 250 Hz was considered constant. The deformation is calculated along the length of the actuator. The maximum displacement of 12.24 µm occurs at the centre of the membrane. </a:t>
            </a:r>
          </a:p>
          <a:p>
            <a:pPr algn="just"/>
            <a:r>
              <a:rPr lang="en-IN" sz="2000" u="sng" dirty="0">
                <a:latin typeface="Times New Roman" pitchFamily="18" charset="0"/>
                <a:cs typeface="Times New Roman" pitchFamily="18" charset="0"/>
              </a:rPr>
              <a:t>The flow rate for excitation frequencies at various applied voltages</a:t>
            </a:r>
          </a:p>
          <a:p>
            <a:pPr algn="just"/>
            <a:r>
              <a:rPr lang="en-IN" dirty="0">
                <a:latin typeface="Times New Roman" pitchFamily="18" charset="0"/>
                <a:cs typeface="Times New Roman" pitchFamily="18" charset="0"/>
              </a:rPr>
              <a:t>When the excitation frequency is increased, fluid flow rate also increases. The highest flow rate(612 µL/min, through the 6×6 microneedle array) is achieved at applied 100 V with membrane deflection of 12.24 µm</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717032"/>
            <a:ext cx="3623947" cy="25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3657600"/>
            <a:ext cx="3054690" cy="259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8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nodePh="1">
                                  <p:stCondLst>
                                    <p:cond delay="0"/>
                                  </p:stCondLst>
                                  <p:endCondLst>
                                    <p:cond evt="begin" delay="0">
                                      <p:tn val="12"/>
                                    </p:cond>
                                  </p:end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par>
                                <p:cTn id="23" presetID="22" presetClass="entr" presetSubtype="1"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10" grpId="0" animBg="1"/>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Conclusions</a:t>
            </a:r>
            <a:endParaRPr lang="en-IN" sz="2800" dirty="0">
              <a:latin typeface="Bell MT" pitchFamily="18" charset="0"/>
            </a:endParaRPr>
          </a:p>
        </p:txBody>
      </p:sp>
      <p:sp>
        <p:nvSpPr>
          <p:cNvPr id="3" name="Subtitle 2"/>
          <p:cNvSpPr>
            <a:spLocks noGrp="1"/>
          </p:cNvSpPr>
          <p:nvPr>
            <p:ph type="subTitle" idx="1"/>
          </p:nvPr>
        </p:nvSpPr>
        <p:spPr>
          <a:xfrm>
            <a:off x="467544" y="908720"/>
            <a:ext cx="8208912" cy="144016"/>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endParaRPr lang="en-IN" sz="1600" dirty="0">
              <a:solidFill>
                <a:schemeClr val="bg1"/>
              </a:solidFill>
              <a:latin typeface="Times New Roman" pitchFamily="18" charset="0"/>
              <a:cs typeface="Times New Roman" pitchFamily="18" charset="0"/>
            </a:endParaRPr>
          </a:p>
        </p:txBody>
      </p:sp>
      <p:sp>
        <p:nvSpPr>
          <p:cNvPr id="8" name="Content Placeholder 2"/>
          <p:cNvSpPr txBox="1">
            <a:spLocks/>
          </p:cNvSpPr>
          <p:nvPr/>
        </p:nvSpPr>
        <p:spPr>
          <a:xfrm>
            <a:off x="457200" y="1268760"/>
            <a:ext cx="8229600" cy="48574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just">
              <a:buFont typeface="Arial" pitchFamily="34" charset="0"/>
              <a:buChar char="•"/>
            </a:pPr>
            <a:r>
              <a:rPr lang="en-IN" sz="1800" dirty="0" smtClean="0">
                <a:latin typeface="Times New Roman" pitchFamily="18" charset="0"/>
                <a:cs typeface="Times New Roman" pitchFamily="18" charset="0"/>
              </a:rPr>
              <a:t>Microneedles are a better alternative, for systemic drug delivery, to the conventional methods in terms of absence of pain, ease of use, minimum side effects, etc.</a:t>
            </a:r>
          </a:p>
          <a:p>
            <a:pPr marL="285750" indent="-285750" algn="just">
              <a:buFont typeface="Arial" pitchFamily="34" charset="0"/>
              <a:buChar char="•"/>
            </a:pPr>
            <a:endParaRPr lang="en-IN" sz="1800" dirty="0" smtClean="0">
              <a:latin typeface="Times New Roman" pitchFamily="18" charset="0"/>
              <a:cs typeface="Times New Roman" pitchFamily="18" charset="0"/>
            </a:endParaRPr>
          </a:p>
          <a:p>
            <a:pPr marL="285750" indent="-285750" algn="just">
              <a:buFont typeface="Arial" pitchFamily="34" charset="0"/>
              <a:buChar char="•"/>
            </a:pPr>
            <a:r>
              <a:rPr lang="en-IN" sz="1800" dirty="0" smtClean="0">
                <a:latin typeface="Times New Roman" pitchFamily="18" charset="0"/>
                <a:cs typeface="Times New Roman" pitchFamily="18" charset="0"/>
              </a:rPr>
              <a:t>Integration of microneedle array with actuators like PZT micropump and sensors can be used for automated drug delivery.</a:t>
            </a:r>
          </a:p>
          <a:p>
            <a:pPr marL="285750" indent="-285750" algn="just">
              <a:buFont typeface="Arial" pitchFamily="34" charset="0"/>
              <a:buChar char="•"/>
            </a:pPr>
            <a:endParaRPr lang="en-IN" sz="1800" dirty="0" smtClean="0">
              <a:latin typeface="Times New Roman" pitchFamily="18" charset="0"/>
              <a:cs typeface="Times New Roman" pitchFamily="18" charset="0"/>
            </a:endParaRPr>
          </a:p>
          <a:p>
            <a:pPr marL="285750" indent="-285750" algn="just">
              <a:buFont typeface="Arial" pitchFamily="34" charset="0"/>
              <a:buChar char="•"/>
            </a:pPr>
            <a:r>
              <a:rPr lang="en-IN" sz="1800" dirty="0" smtClean="0">
                <a:latin typeface="Times New Roman" pitchFamily="18" charset="0"/>
                <a:cs typeface="Times New Roman" pitchFamily="18" charset="0"/>
              </a:rPr>
              <a:t>Improved microneedle design in terms of side ports and fabrication techniques like bi-mask technique can overcome the disadvantages of the existing design and techniques, respectively.</a:t>
            </a:r>
          </a:p>
          <a:p>
            <a:pPr marL="285750" indent="-285750" algn="just">
              <a:buFont typeface="Arial" pitchFamily="34" charset="0"/>
              <a:buChar char="•"/>
            </a:pPr>
            <a:endParaRPr lang="en-IN" sz="1800" dirty="0" smtClean="0">
              <a:latin typeface="Times New Roman" pitchFamily="18" charset="0"/>
              <a:cs typeface="Times New Roman" pitchFamily="18" charset="0"/>
            </a:endParaRPr>
          </a:p>
          <a:p>
            <a:pPr marL="285750" indent="-285750" algn="just">
              <a:buFont typeface="Arial" pitchFamily="34" charset="0"/>
              <a:buChar char="•"/>
            </a:pPr>
            <a:r>
              <a:rPr lang="en-IN" sz="1800" dirty="0" smtClean="0">
                <a:latin typeface="Times New Roman" pitchFamily="18" charset="0"/>
                <a:cs typeface="Times New Roman" pitchFamily="18" charset="0"/>
              </a:rPr>
              <a:t>Mechanical and flow analysis showed satisfactory results. This design of microneedles is capable of withstanding pressures required for penetrating skin and an array of microneedles gives a pretty high flow rate suitable for practical purposes.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33826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nodePh="1">
                                  <p:stCondLst>
                                    <p:cond delay="0"/>
                                  </p:stCondLst>
                                  <p:endCondLst>
                                    <p:cond evt="begin" delay="0">
                                      <p:tn val="12"/>
                                    </p:cond>
                                  </p:end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2000"/>
                                        <p:tgtEl>
                                          <p:spTgt spid="8">
                                            <p:txEl>
                                              <p:pRg st="0" end="0"/>
                                            </p:txEl>
                                          </p:spTgt>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2000"/>
                                        <p:tgtEl>
                                          <p:spTgt spid="8">
                                            <p:txEl>
                                              <p:pRg st="2" end="2"/>
                                            </p:txEl>
                                          </p:spTgt>
                                        </p:tgtEl>
                                      </p:cBhvr>
                                    </p:animEffect>
                                  </p:childTnLst>
                                </p:cTn>
                              </p:par>
                            </p:childTnLst>
                          </p:cTn>
                        </p:par>
                        <p:par>
                          <p:cTn id="23" fill="hold">
                            <p:stCondLst>
                              <p:cond delay="5000"/>
                            </p:stCondLst>
                            <p:childTnLst>
                              <p:par>
                                <p:cTn id="24" presetID="22" presetClass="entr" presetSubtype="8" fill="hold" nodeType="after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wipe(left)">
                                      <p:cBhvr>
                                        <p:cTn id="26" dur="2000"/>
                                        <p:tgtEl>
                                          <p:spTgt spid="8">
                                            <p:txEl>
                                              <p:pRg st="4" end="4"/>
                                            </p:txEl>
                                          </p:spTgt>
                                        </p:tgtEl>
                                      </p:cBhvr>
                                    </p:animEffect>
                                  </p:childTnLst>
                                </p:cTn>
                              </p:par>
                            </p:childTnLst>
                          </p:cTn>
                        </p:par>
                        <p:par>
                          <p:cTn id="27" fill="hold">
                            <p:stCondLst>
                              <p:cond delay="7000"/>
                            </p:stCondLst>
                            <p:childTnLst>
                              <p:par>
                                <p:cTn id="28" presetID="22" presetClass="entr" presetSubtype="8" fill="hold" nodeType="after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wipe(left)">
                                      <p:cBhvr>
                                        <p:cTn id="30" dur="2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References</a:t>
            </a:r>
            <a:endParaRPr lang="en-IN" sz="2800" dirty="0">
              <a:latin typeface="Bell MT" pitchFamily="18" charset="0"/>
            </a:endParaRPr>
          </a:p>
        </p:txBody>
      </p:sp>
      <p:sp>
        <p:nvSpPr>
          <p:cNvPr id="8" name="TextBox 7"/>
          <p:cNvSpPr txBox="1"/>
          <p:nvPr/>
        </p:nvSpPr>
        <p:spPr>
          <a:xfrm>
            <a:off x="467544" y="980728"/>
            <a:ext cx="8352928" cy="5755422"/>
          </a:xfrm>
          <a:prstGeom prst="rect">
            <a:avLst/>
          </a:prstGeom>
          <a:noFill/>
        </p:spPr>
        <p:txBody>
          <a:bodyPr wrap="square" rtlCol="0">
            <a:spAutoFit/>
          </a:bodyPr>
          <a:lstStyle/>
          <a:p>
            <a:pPr marL="285750" indent="-285750" algn="just">
              <a:buBlip>
                <a:blip r:embed="rId2"/>
              </a:buBlip>
            </a:pPr>
            <a:r>
              <a:rPr lang="en-IN" sz="1600" b="1" dirty="0" smtClean="0">
                <a:solidFill>
                  <a:srgbClr val="FF0000"/>
                </a:solidFill>
                <a:latin typeface="Times New Roman" pitchFamily="18" charset="0"/>
                <a:cs typeface="Times New Roman" pitchFamily="18" charset="0"/>
              </a:rPr>
              <a:t>Zhang </a:t>
            </a:r>
            <a:r>
              <a:rPr lang="en-IN" sz="1600" b="1" i="1" dirty="0" smtClean="0">
                <a:solidFill>
                  <a:srgbClr val="FF0000"/>
                </a:solidFill>
                <a:latin typeface="Times New Roman" pitchFamily="18" charset="0"/>
                <a:cs typeface="Times New Roman" pitchFamily="18" charset="0"/>
              </a:rPr>
              <a:t>et al, </a:t>
            </a:r>
            <a:r>
              <a:rPr lang="en-IN" sz="1600" b="1" dirty="0" smtClean="0">
                <a:solidFill>
                  <a:srgbClr val="FF0000"/>
                </a:solidFill>
                <a:latin typeface="Times New Roman" pitchFamily="18" charset="0"/>
                <a:cs typeface="Times New Roman" pitchFamily="18" charset="0"/>
              </a:rPr>
              <a:t>2009</a:t>
            </a:r>
            <a:r>
              <a:rPr lang="en-IN" sz="1600" dirty="0" smtClean="0">
                <a:latin typeface="Times New Roman" pitchFamily="18" charset="0"/>
                <a:cs typeface="Times New Roman" pitchFamily="18" charset="0"/>
              </a:rPr>
              <a:t>:</a:t>
            </a:r>
            <a:r>
              <a:rPr lang="en-IN" sz="1600" b="1"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Design and fabrication of MEMS-based microneedle arrays for medical applications; </a:t>
            </a:r>
            <a:r>
              <a:rPr lang="en-IN" sz="1600" dirty="0" err="1" smtClean="0">
                <a:latin typeface="Times New Roman" pitchFamily="18" charset="0"/>
                <a:cs typeface="Times New Roman" pitchFamily="18" charset="0"/>
              </a:rPr>
              <a:t>Peiyu</a:t>
            </a:r>
            <a:r>
              <a:rPr lang="en-IN" sz="1600" dirty="0" smtClean="0">
                <a:latin typeface="Times New Roman" pitchFamily="18" charset="0"/>
                <a:cs typeface="Times New Roman" pitchFamily="18" charset="0"/>
              </a:rPr>
              <a:t> Zhang, Colin Dalton, Graham A. </a:t>
            </a:r>
            <a:r>
              <a:rPr lang="en-IN" sz="1600" dirty="0" err="1" smtClean="0">
                <a:latin typeface="Times New Roman" pitchFamily="18" charset="0"/>
                <a:cs typeface="Times New Roman" pitchFamily="18" charset="0"/>
              </a:rPr>
              <a:t>Jullien</a:t>
            </a:r>
            <a:r>
              <a:rPr lang="en-IN" sz="1600" dirty="0">
                <a:latin typeface="Times New Roman" pitchFamily="18" charset="0"/>
                <a:cs typeface="Times New Roman" pitchFamily="18" charset="0"/>
              </a:rPr>
              <a:t>;</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Microsyst</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Technol</a:t>
            </a:r>
            <a:r>
              <a:rPr lang="en-IN" sz="1600" dirty="0" smtClean="0">
                <a:latin typeface="Times New Roman" pitchFamily="18" charset="0"/>
                <a:cs typeface="Times New Roman" pitchFamily="18" charset="0"/>
              </a:rPr>
              <a:t> (2009) 15:1073–108.</a:t>
            </a:r>
          </a:p>
          <a:p>
            <a:pPr marL="285750" indent="-285750" algn="just">
              <a:buBlip>
                <a:blip r:embed="rId2"/>
              </a:buBlip>
            </a:pPr>
            <a:r>
              <a:rPr lang="en-IN" sz="1600" b="1" dirty="0" smtClean="0">
                <a:solidFill>
                  <a:srgbClr val="FF0000"/>
                </a:solidFill>
                <a:latin typeface="Times New Roman" pitchFamily="18" charset="0"/>
                <a:cs typeface="Times New Roman" pitchFamily="18" charset="0"/>
              </a:rPr>
              <a:t>Ashraf </a:t>
            </a:r>
            <a:r>
              <a:rPr lang="en-IN" sz="1600" b="1" i="1" dirty="0" smtClean="0">
                <a:solidFill>
                  <a:srgbClr val="FF0000"/>
                </a:solidFill>
                <a:latin typeface="Times New Roman" pitchFamily="18" charset="0"/>
                <a:cs typeface="Times New Roman" pitchFamily="18" charset="0"/>
              </a:rPr>
              <a:t>et al, </a:t>
            </a:r>
            <a:r>
              <a:rPr lang="en-IN" sz="1600" b="1" dirty="0" smtClean="0">
                <a:solidFill>
                  <a:srgbClr val="FF0000"/>
                </a:solidFill>
                <a:latin typeface="Times New Roman" pitchFamily="18" charset="0"/>
                <a:cs typeface="Times New Roman" pitchFamily="18" charset="0"/>
              </a:rPr>
              <a:t>2010</a:t>
            </a:r>
            <a:r>
              <a:rPr lang="en-IN" sz="1600" dirty="0" smtClean="0">
                <a:latin typeface="Times New Roman" pitchFamily="18" charset="0"/>
                <a:cs typeface="Times New Roman" pitchFamily="18" charset="0"/>
              </a:rPr>
              <a:t>: Fabrication and Analysis of Tapered Tip Silicon Microneedles for MEMS based Drug Delivery System; Muhammad </a:t>
            </a:r>
            <a:r>
              <a:rPr lang="en-IN" sz="1600" dirty="0" err="1" smtClean="0">
                <a:latin typeface="Times New Roman" pitchFamily="18" charset="0"/>
                <a:cs typeface="Times New Roman" pitchFamily="18" charset="0"/>
              </a:rPr>
              <a:t>Waseem</a:t>
            </a:r>
            <a:r>
              <a:rPr lang="en-IN" sz="1600" dirty="0" smtClean="0">
                <a:latin typeface="Times New Roman" pitchFamily="18" charset="0"/>
                <a:cs typeface="Times New Roman" pitchFamily="18" charset="0"/>
              </a:rPr>
              <a:t> Ashraf, </a:t>
            </a:r>
            <a:r>
              <a:rPr lang="en-IN" sz="1600" dirty="0" err="1" smtClean="0">
                <a:latin typeface="Times New Roman" pitchFamily="18" charset="0"/>
                <a:cs typeface="Times New Roman" pitchFamily="18" charset="0"/>
              </a:rPr>
              <a:t>Shahzadi</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Tayyaba</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Nitin</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Afzulpurkar</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Asim</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Nisar</a:t>
            </a:r>
            <a:r>
              <a:rPr lang="en-IN" sz="1600" dirty="0" smtClean="0">
                <a:latin typeface="Times New Roman" pitchFamily="18" charset="0"/>
                <a:cs typeface="Times New Roman" pitchFamily="18" charset="0"/>
              </a:rPr>
              <a:t>; Sensors &amp; Transducers Journal, Vol. 122, Issue 11, November 2010, pp. 158-172.</a:t>
            </a:r>
          </a:p>
          <a:p>
            <a:pPr marL="285750" indent="-285750" algn="just">
              <a:buBlip>
                <a:blip r:embed="rId2"/>
              </a:buBlip>
            </a:pPr>
            <a:r>
              <a:rPr lang="en-IN" sz="1600" b="1" dirty="0" smtClean="0">
                <a:solidFill>
                  <a:srgbClr val="FF0000"/>
                </a:solidFill>
                <a:latin typeface="Times New Roman" pitchFamily="18" charset="0"/>
                <a:cs typeface="Times New Roman" pitchFamily="18" charset="0"/>
              </a:rPr>
              <a:t>Ma </a:t>
            </a:r>
            <a:r>
              <a:rPr lang="en-IN" sz="1600" b="1" i="1" dirty="0" smtClean="0">
                <a:solidFill>
                  <a:srgbClr val="FF0000"/>
                </a:solidFill>
                <a:latin typeface="Times New Roman" pitchFamily="18" charset="0"/>
                <a:cs typeface="Times New Roman" pitchFamily="18" charset="0"/>
              </a:rPr>
              <a:t>et al, </a:t>
            </a:r>
            <a:r>
              <a:rPr lang="en-IN" sz="1600" b="1" dirty="0" smtClean="0">
                <a:solidFill>
                  <a:srgbClr val="FF0000"/>
                </a:solidFill>
                <a:latin typeface="Times New Roman" pitchFamily="18" charset="0"/>
                <a:cs typeface="Times New Roman" pitchFamily="18" charset="0"/>
              </a:rPr>
              <a:t>2006</a:t>
            </a:r>
            <a:r>
              <a:rPr lang="en-IN" sz="1600" dirty="0" smtClean="0">
                <a:latin typeface="Times New Roman" pitchFamily="18" charset="0"/>
                <a:cs typeface="Times New Roman" pitchFamily="18" charset="0"/>
              </a:rPr>
              <a:t>: A PZT Insulin Pump Integrated with a Silicon Micro Needle Array for Transdermal Drug Delivery; Bin Ma, Sheng Liu, </a:t>
            </a:r>
            <a:r>
              <a:rPr lang="en-IN" sz="1600" dirty="0" err="1" smtClean="0">
                <a:latin typeface="Times New Roman" pitchFamily="18" charset="0"/>
                <a:cs typeface="Times New Roman" pitchFamily="18" charset="0"/>
              </a:rPr>
              <a:t>Zhiyin</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Gan</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Guojun</a:t>
            </a:r>
            <a:r>
              <a:rPr lang="en-IN" sz="1600" dirty="0" smtClean="0">
                <a:latin typeface="Times New Roman" pitchFamily="18" charset="0"/>
                <a:cs typeface="Times New Roman" pitchFamily="18" charset="0"/>
              </a:rPr>
              <a:t> Liu, </a:t>
            </a:r>
            <a:r>
              <a:rPr lang="en-IN" sz="1600" dirty="0" err="1" smtClean="0">
                <a:latin typeface="Times New Roman" pitchFamily="18" charset="0"/>
                <a:cs typeface="Times New Roman" pitchFamily="18" charset="0"/>
              </a:rPr>
              <a:t>Xinxia</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Cai</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Honghai</a:t>
            </a:r>
            <a:r>
              <a:rPr lang="en-IN" sz="1600" dirty="0" smtClean="0">
                <a:latin typeface="Times New Roman" pitchFamily="18" charset="0"/>
                <a:cs typeface="Times New Roman" pitchFamily="18" charset="0"/>
              </a:rPr>
              <a:t> Zhang, </a:t>
            </a:r>
            <a:r>
              <a:rPr lang="en-IN" sz="1600" dirty="0" err="1" smtClean="0">
                <a:latin typeface="Times New Roman" pitchFamily="18" charset="0"/>
                <a:cs typeface="Times New Roman" pitchFamily="18" charset="0"/>
              </a:rPr>
              <a:t>Zhigang</a:t>
            </a:r>
            <a:r>
              <a:rPr lang="en-IN" sz="1600" dirty="0" smtClean="0">
                <a:latin typeface="Times New Roman" pitchFamily="18" charset="0"/>
                <a:cs typeface="Times New Roman" pitchFamily="18" charset="0"/>
              </a:rPr>
              <a:t> Yang; 2006 Electronic Components and Technology Conference.</a:t>
            </a:r>
          </a:p>
          <a:p>
            <a:pPr marL="285750" indent="-285750" algn="just">
              <a:buBlip>
                <a:blip r:embed="rId2"/>
              </a:buBlip>
            </a:pPr>
            <a:r>
              <a:rPr lang="en-IN" sz="1600" b="1" dirty="0" smtClean="0">
                <a:solidFill>
                  <a:srgbClr val="FF0000"/>
                </a:solidFill>
                <a:latin typeface="Times New Roman" pitchFamily="18" charset="0"/>
                <a:cs typeface="Times New Roman" pitchFamily="18" charset="0"/>
              </a:rPr>
              <a:t>Podder </a:t>
            </a:r>
            <a:r>
              <a:rPr lang="en-IN" sz="1600" b="1" i="1" dirty="0" smtClean="0">
                <a:solidFill>
                  <a:srgbClr val="FF0000"/>
                </a:solidFill>
                <a:latin typeface="Times New Roman" pitchFamily="18" charset="0"/>
                <a:cs typeface="Times New Roman" pitchFamily="18" charset="0"/>
              </a:rPr>
              <a:t>et al, </a:t>
            </a:r>
            <a:r>
              <a:rPr lang="en-IN" sz="1600" b="1" dirty="0" smtClean="0">
                <a:solidFill>
                  <a:srgbClr val="FF0000"/>
                </a:solidFill>
                <a:latin typeface="Times New Roman" pitchFamily="18" charset="0"/>
                <a:cs typeface="Times New Roman" pitchFamily="18" charset="0"/>
              </a:rPr>
              <a:t>2011</a:t>
            </a:r>
            <a:r>
              <a:rPr lang="en-IN" sz="1600" dirty="0" smtClean="0">
                <a:latin typeface="Times New Roman" pitchFamily="18" charset="0"/>
                <a:cs typeface="Times New Roman" pitchFamily="18" charset="0"/>
              </a:rPr>
              <a:t>: Design, Simulation and Study of MEMS Based Micro-needles and Micro-pump for Biomedical Applications; </a:t>
            </a:r>
            <a:r>
              <a:rPr lang="en-IN" sz="1600" dirty="0" err="1" smtClean="0">
                <a:latin typeface="Times New Roman" pitchFamily="18" charset="0"/>
                <a:cs typeface="Times New Roman" pitchFamily="18" charset="0"/>
              </a:rPr>
              <a:t>Pranay</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Kanti</a:t>
            </a:r>
            <a:r>
              <a:rPr lang="en-IN" sz="1600" dirty="0" smtClean="0">
                <a:latin typeface="Times New Roman" pitchFamily="18" charset="0"/>
                <a:cs typeface="Times New Roman" pitchFamily="18" charset="0"/>
              </a:rPr>
              <a:t> Podder, </a:t>
            </a:r>
            <a:r>
              <a:rPr lang="en-IN" sz="1600" dirty="0" err="1" smtClean="0">
                <a:latin typeface="Times New Roman" pitchFamily="18" charset="0"/>
                <a:cs typeface="Times New Roman" pitchFamily="18" charset="0"/>
              </a:rPr>
              <a:t>Dhiman</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Mallick</a:t>
            </a:r>
            <a:r>
              <a:rPr lang="en-IN" sz="1600" dirty="0" smtClean="0">
                <a:latin typeface="Times New Roman" pitchFamily="18" charset="0"/>
                <a:cs typeface="Times New Roman" pitchFamily="18" charset="0"/>
              </a:rPr>
              <a:t> , Dip </a:t>
            </a:r>
            <a:r>
              <a:rPr lang="en-IN" sz="1600" dirty="0" err="1" smtClean="0">
                <a:latin typeface="Times New Roman" pitchFamily="18" charset="0"/>
                <a:cs typeface="Times New Roman" pitchFamily="18" charset="0"/>
              </a:rPr>
              <a:t>Prakash</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Samajdar</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Anirban</a:t>
            </a:r>
            <a:r>
              <a:rPr lang="en-IN" sz="1600" dirty="0" smtClean="0">
                <a:latin typeface="Times New Roman" pitchFamily="18" charset="0"/>
                <a:cs typeface="Times New Roman" pitchFamily="18" charset="0"/>
              </a:rPr>
              <a:t> Bhattacharyya; 2011 COMSOL Conference Bangalore.</a:t>
            </a:r>
          </a:p>
          <a:p>
            <a:pPr marL="285750" indent="-285750" algn="just">
              <a:buBlip>
                <a:blip r:embed="rId2"/>
              </a:buBlip>
            </a:pPr>
            <a:r>
              <a:rPr lang="en-IN" sz="1600" b="1" dirty="0" smtClean="0">
                <a:solidFill>
                  <a:srgbClr val="FF0000"/>
                </a:solidFill>
                <a:latin typeface="Times New Roman" pitchFamily="18" charset="0"/>
                <a:cs typeface="Times New Roman" pitchFamily="18" charset="0"/>
              </a:rPr>
              <a:t>Kim </a:t>
            </a:r>
            <a:r>
              <a:rPr lang="en-IN" sz="1600" b="1" i="1" dirty="0" smtClean="0">
                <a:solidFill>
                  <a:srgbClr val="FF0000"/>
                </a:solidFill>
                <a:latin typeface="Times New Roman" pitchFamily="18" charset="0"/>
                <a:cs typeface="Times New Roman" pitchFamily="18" charset="0"/>
              </a:rPr>
              <a:t>et al, </a:t>
            </a:r>
            <a:r>
              <a:rPr lang="en-IN" sz="1600" b="1" dirty="0" smtClean="0">
                <a:solidFill>
                  <a:srgbClr val="FF0000"/>
                </a:solidFill>
                <a:latin typeface="Times New Roman" pitchFamily="18" charset="0"/>
                <a:cs typeface="Times New Roman" pitchFamily="18" charset="0"/>
              </a:rPr>
              <a:t>2005</a:t>
            </a:r>
            <a:r>
              <a:rPr lang="en-IN" sz="1600" dirty="0" smtClean="0">
                <a:latin typeface="Times New Roman" pitchFamily="18" charset="0"/>
                <a:cs typeface="Times New Roman" pitchFamily="18" charset="0"/>
              </a:rPr>
              <a:t>: A disposable </a:t>
            </a:r>
            <a:r>
              <a:rPr lang="en-IN" sz="1600" dirty="0" err="1" smtClean="0">
                <a:latin typeface="Times New Roman" pitchFamily="18" charset="0"/>
                <a:cs typeface="Times New Roman" pitchFamily="18" charset="0"/>
              </a:rPr>
              <a:t>thermopneumatic</a:t>
            </a:r>
            <a:r>
              <a:rPr lang="en-IN" sz="1600" dirty="0" smtClean="0">
                <a:latin typeface="Times New Roman" pitchFamily="18" charset="0"/>
                <a:cs typeface="Times New Roman" pitchFamily="18" charset="0"/>
              </a:rPr>
              <a:t>-actuated micropump stacked with PDMS layers and ITO-coated glass; Jin-</a:t>
            </a:r>
            <a:r>
              <a:rPr lang="en-IN" sz="1600" dirty="0" err="1" smtClean="0">
                <a:latin typeface="Times New Roman" pitchFamily="18" charset="0"/>
                <a:cs typeface="Times New Roman" pitchFamily="18" charset="0"/>
              </a:rPr>
              <a:t>Ho</a:t>
            </a:r>
            <a:r>
              <a:rPr lang="en-IN" sz="1600" dirty="0" smtClean="0">
                <a:latin typeface="Times New Roman" pitchFamily="18" charset="0"/>
                <a:cs typeface="Times New Roman" pitchFamily="18" charset="0"/>
              </a:rPr>
              <a:t> Kim, </a:t>
            </a:r>
            <a:r>
              <a:rPr lang="en-IN" sz="1600" dirty="0" err="1" smtClean="0">
                <a:latin typeface="Times New Roman" pitchFamily="18" charset="0"/>
                <a:cs typeface="Times New Roman" pitchFamily="18" charset="0"/>
              </a:rPr>
              <a:t>Kwang-Ho</a:t>
            </a:r>
            <a:r>
              <a:rPr lang="en-IN" sz="1600" dirty="0" smtClean="0">
                <a:latin typeface="Times New Roman" pitchFamily="18" charset="0"/>
                <a:cs typeface="Times New Roman" pitchFamily="18" charset="0"/>
              </a:rPr>
              <a:t> Na, C.J. Kang, Yong-Sang Kim; Sensors and Actuators A: Physical, Volume 120, Issue 2, 17 May 2005, Pages 365–369.</a:t>
            </a:r>
          </a:p>
          <a:p>
            <a:pPr marL="285750" indent="-285750" algn="just">
              <a:buBlip>
                <a:blip r:embed="rId2"/>
              </a:buBlip>
            </a:pPr>
            <a:r>
              <a:rPr lang="en-IN" sz="1600" b="1" dirty="0" smtClean="0">
                <a:solidFill>
                  <a:srgbClr val="FF0000"/>
                </a:solidFill>
                <a:latin typeface="Times New Roman" pitchFamily="18" charset="0"/>
                <a:cs typeface="Times New Roman" pitchFamily="18" charset="0"/>
              </a:rPr>
              <a:t>Richter </a:t>
            </a:r>
            <a:r>
              <a:rPr lang="en-IN" sz="1600" b="1" i="1" dirty="0" smtClean="0">
                <a:solidFill>
                  <a:srgbClr val="FF0000"/>
                </a:solidFill>
                <a:latin typeface="Times New Roman" pitchFamily="18" charset="0"/>
                <a:cs typeface="Times New Roman" pitchFamily="18" charset="0"/>
              </a:rPr>
              <a:t>et al, </a:t>
            </a:r>
            <a:r>
              <a:rPr lang="en-IN" sz="1600" b="1" dirty="0" smtClean="0">
                <a:solidFill>
                  <a:srgbClr val="FF0000"/>
                </a:solidFill>
                <a:latin typeface="Times New Roman" pitchFamily="18" charset="0"/>
                <a:cs typeface="Times New Roman" pitchFamily="18" charset="0"/>
              </a:rPr>
              <a:t>2008</a:t>
            </a:r>
            <a:r>
              <a:rPr lang="en-IN" sz="1600" dirty="0" smtClean="0">
                <a:latin typeface="Times New Roman" pitchFamily="18" charset="0"/>
                <a:cs typeface="Times New Roman" pitchFamily="18" charset="0"/>
              </a:rPr>
              <a:t>: Design And Development Of The Double Normally Closed </a:t>
            </a:r>
            <a:r>
              <a:rPr lang="en-IN" sz="1600" dirty="0" err="1" smtClean="0">
                <a:latin typeface="Times New Roman" pitchFamily="18" charset="0"/>
                <a:cs typeface="Times New Roman" pitchFamily="18" charset="0"/>
              </a:rPr>
              <a:t>Microvalve</a:t>
            </a:r>
            <a:r>
              <a:rPr lang="en-IN" sz="1600" dirty="0" smtClean="0">
                <a:latin typeface="Times New Roman" pitchFamily="18" charset="0"/>
                <a:cs typeface="Times New Roman" pitchFamily="18" charset="0"/>
              </a:rPr>
              <a:t>; </a:t>
            </a:r>
            <a:r>
              <a:rPr lang="de-DE" sz="1600" dirty="0" smtClean="0">
                <a:latin typeface="Times New Roman" pitchFamily="18" charset="0"/>
                <a:cs typeface="Times New Roman" pitchFamily="18" charset="0"/>
              </a:rPr>
              <a:t>M. Richter, J. Kruckow, G. Neumayer, M. Wackerle, K. Heinrich; Workshop microdosing systems, 2008, </a:t>
            </a:r>
            <a:r>
              <a:rPr lang="en-IN" sz="1600" dirty="0" err="1" smtClean="0">
                <a:latin typeface="Times New Roman" pitchFamily="18" charset="0"/>
                <a:cs typeface="Times New Roman" pitchFamily="18" charset="0"/>
              </a:rPr>
              <a:t>Fraunhofer</a:t>
            </a:r>
            <a:r>
              <a:rPr lang="en-IN" sz="1600" dirty="0" smtClean="0">
                <a:latin typeface="Times New Roman" pitchFamily="18" charset="0"/>
                <a:cs typeface="Times New Roman" pitchFamily="18" charset="0"/>
              </a:rPr>
              <a:t> Institute for Reliability and </a:t>
            </a:r>
            <a:r>
              <a:rPr lang="en-IN" sz="1600" dirty="0" err="1" smtClean="0">
                <a:latin typeface="Times New Roman" pitchFamily="18" charset="0"/>
                <a:cs typeface="Times New Roman" pitchFamily="18" charset="0"/>
              </a:rPr>
              <a:t>Microintegration</a:t>
            </a:r>
            <a:r>
              <a:rPr lang="en-IN" sz="1600" dirty="0" smtClean="0">
                <a:latin typeface="Times New Roman" pitchFamily="18" charset="0"/>
                <a:cs typeface="Times New Roman" pitchFamily="18" charset="0"/>
              </a:rPr>
              <a:t> (IZM), Munich, Germany.</a:t>
            </a:r>
          </a:p>
          <a:p>
            <a:pPr marL="285750" indent="-285750" algn="just">
              <a:buBlip>
                <a:blip r:embed="rId2"/>
              </a:buBlip>
            </a:pPr>
            <a:r>
              <a:rPr lang="en-IN" sz="1600" b="1" dirty="0" smtClean="0">
                <a:solidFill>
                  <a:srgbClr val="FF0000"/>
                </a:solidFill>
                <a:latin typeface="Times New Roman" pitchFamily="18" charset="0"/>
                <a:cs typeface="Times New Roman" pitchFamily="18" charset="0"/>
              </a:rPr>
              <a:t>Fang </a:t>
            </a:r>
            <a:r>
              <a:rPr lang="en-IN" sz="1600" b="1" i="1" dirty="0" smtClean="0">
                <a:solidFill>
                  <a:srgbClr val="FF0000"/>
                </a:solidFill>
                <a:latin typeface="Times New Roman" pitchFamily="18" charset="0"/>
                <a:cs typeface="Times New Roman" pitchFamily="18" charset="0"/>
              </a:rPr>
              <a:t>et al, </a:t>
            </a:r>
            <a:r>
              <a:rPr lang="en-IN" sz="1600" b="1" dirty="0" smtClean="0">
                <a:solidFill>
                  <a:srgbClr val="FF0000"/>
                </a:solidFill>
                <a:latin typeface="Times New Roman" pitchFamily="18" charset="0"/>
                <a:cs typeface="Times New Roman" pitchFamily="18" charset="0"/>
              </a:rPr>
              <a:t>2006</a:t>
            </a:r>
            <a:r>
              <a:rPr lang="en-IN" sz="1600" dirty="0" smtClean="0">
                <a:latin typeface="Times New Roman" pitchFamily="18" charset="0"/>
                <a:cs typeface="Times New Roman" pitchFamily="18" charset="0"/>
              </a:rPr>
              <a:t>: Self-Assembly of PZT Actuators for </a:t>
            </a:r>
            <a:r>
              <a:rPr lang="en-IN" sz="1600" dirty="0" err="1" smtClean="0">
                <a:latin typeface="Times New Roman" pitchFamily="18" charset="0"/>
                <a:cs typeface="Times New Roman" pitchFamily="18" charset="0"/>
              </a:rPr>
              <a:t>Micropumps</a:t>
            </a:r>
            <a:r>
              <a:rPr lang="en-IN" sz="1600" dirty="0" smtClean="0">
                <a:latin typeface="Times New Roman" pitchFamily="18" charset="0"/>
                <a:cs typeface="Times New Roman" pitchFamily="18" charset="0"/>
              </a:rPr>
              <a:t> With High Process Repeatability; </a:t>
            </a:r>
            <a:r>
              <a:rPr lang="en-IN" sz="1600" dirty="0" err="1" smtClean="0">
                <a:latin typeface="Times New Roman" pitchFamily="18" charset="0"/>
                <a:cs typeface="Times New Roman" pitchFamily="18" charset="0"/>
              </a:rPr>
              <a:t>Jiandong</a:t>
            </a:r>
            <a:r>
              <a:rPr lang="en-IN" sz="1600" dirty="0" smtClean="0">
                <a:latin typeface="Times New Roman" pitchFamily="18" charset="0"/>
                <a:cs typeface="Times New Roman" pitchFamily="18" charset="0"/>
              </a:rPr>
              <a:t> Fang, </a:t>
            </a:r>
            <a:r>
              <a:rPr lang="en-IN" sz="1600" dirty="0" err="1" smtClean="0">
                <a:latin typeface="Times New Roman" pitchFamily="18" charset="0"/>
                <a:cs typeface="Times New Roman" pitchFamily="18" charset="0"/>
              </a:rPr>
              <a:t>Kerwin</a:t>
            </a:r>
            <a:r>
              <a:rPr lang="en-IN" sz="1600" dirty="0" smtClean="0">
                <a:latin typeface="Times New Roman" pitchFamily="18" charset="0"/>
                <a:cs typeface="Times New Roman" pitchFamily="18" charset="0"/>
              </a:rPr>
              <a:t> Wang, and Karl F. </a:t>
            </a:r>
            <a:r>
              <a:rPr lang="en-IN" sz="1600" dirty="0" err="1" smtClean="0">
                <a:latin typeface="Times New Roman" pitchFamily="18" charset="0"/>
                <a:cs typeface="Times New Roman" pitchFamily="18" charset="0"/>
              </a:rPr>
              <a:t>Böhringe</a:t>
            </a:r>
            <a:r>
              <a:rPr lang="en-IN" sz="1600" dirty="0" smtClean="0">
                <a:latin typeface="Times New Roman" pitchFamily="18" charset="0"/>
                <a:cs typeface="Times New Roman" pitchFamily="18" charset="0"/>
              </a:rPr>
              <a:t>; Journal Of </a:t>
            </a:r>
            <a:r>
              <a:rPr lang="en-IN" sz="1600" dirty="0" err="1" smtClean="0">
                <a:latin typeface="Times New Roman" pitchFamily="18" charset="0"/>
                <a:cs typeface="Times New Roman" pitchFamily="18" charset="0"/>
              </a:rPr>
              <a:t>Microelectromechanical</a:t>
            </a:r>
            <a:r>
              <a:rPr lang="en-IN" sz="1600" dirty="0" smtClean="0">
                <a:latin typeface="Times New Roman" pitchFamily="18" charset="0"/>
                <a:cs typeface="Times New Roman" pitchFamily="18" charset="0"/>
              </a:rPr>
              <a:t> Systems, Vol. 15, No. 4, August 2006.</a:t>
            </a:r>
          </a:p>
          <a:p>
            <a:pPr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92700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332656"/>
            <a:ext cx="8352928" cy="6192688"/>
          </a:xfrm>
        </p:spPr>
        <p:txBody>
          <a:bodyPr>
            <a:noAutofit/>
          </a:bodyPr>
          <a:lstStyle/>
          <a:p>
            <a:r>
              <a:rPr lang="en-IN" sz="13800" dirty="0" smtClean="0">
                <a:latin typeface="Edwardian Script ITC" pitchFamily="66" charset="0"/>
                <a:cs typeface="Times New Roman" pitchFamily="18" charset="0"/>
              </a:rPr>
              <a:t>Thank You!</a:t>
            </a:r>
            <a:endParaRPr lang="en-IN" sz="13800" dirty="0">
              <a:latin typeface="Edwardian Script ITC" pitchFamily="66" charset="0"/>
            </a:endParaRPr>
          </a:p>
        </p:txBody>
      </p:sp>
    </p:spTree>
    <p:extLst>
      <p:ext uri="{BB962C8B-B14F-4D97-AF65-F5344CB8AC3E}">
        <p14:creationId xmlns:p14="http://schemas.microsoft.com/office/powerpoint/2010/main" val="327235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2500"/>
                            </p:stCondLst>
                            <p:childTnLst>
                              <p:par>
                                <p:cTn id="9" presetID="34" presetClass="emph" presetSubtype="0" fill="hold" grpId="1" nodeType="after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2"/>
                                        </p:tgtEl>
                                        <p:attrNameLst>
                                          <p:attrName>ppt_x</p:attrName>
                                          <p:attrName>ppt_y</p:attrName>
                                        </p:attrNameLst>
                                      </p:cBhvr>
                                    </p:animMotion>
                                    <p:animRot by="1500000">
                                      <p:cBhvr>
                                        <p:cTn id="11" dur="125" fill="hold">
                                          <p:stCondLst>
                                            <p:cond delay="0"/>
                                          </p:stCondLst>
                                        </p:cTn>
                                        <p:tgtEl>
                                          <p:spTgt spid="2"/>
                                        </p:tgtEl>
                                        <p:attrNameLst>
                                          <p:attrName>r</p:attrName>
                                        </p:attrNameLst>
                                      </p:cBhvr>
                                    </p:animRot>
                                    <p:animRot by="-1500000">
                                      <p:cBhvr>
                                        <p:cTn id="12" dur="125" fill="hold">
                                          <p:stCondLst>
                                            <p:cond delay="125"/>
                                          </p:stCondLst>
                                        </p:cTn>
                                        <p:tgtEl>
                                          <p:spTgt spid="2"/>
                                        </p:tgtEl>
                                        <p:attrNameLst>
                                          <p:attrName>r</p:attrName>
                                        </p:attrNameLst>
                                      </p:cBhvr>
                                    </p:animRot>
                                    <p:animRot by="-1500000">
                                      <p:cBhvr>
                                        <p:cTn id="13" dur="125" fill="hold">
                                          <p:stCondLst>
                                            <p:cond delay="250"/>
                                          </p:stCondLst>
                                        </p:cTn>
                                        <p:tgtEl>
                                          <p:spTgt spid="2"/>
                                        </p:tgtEl>
                                        <p:attrNameLst>
                                          <p:attrName>r</p:attrName>
                                        </p:attrNameLst>
                                      </p:cBhvr>
                                    </p:animRot>
                                    <p:animRot by="1500000">
                                      <p:cBhvr>
                                        <p:cTn id="14"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60648"/>
            <a:ext cx="3168352" cy="576063"/>
          </a:xfrm>
        </p:spPr>
        <p:txBody>
          <a:bodyPr>
            <a:normAutofit fontScale="90000"/>
          </a:bodyPr>
          <a:lstStyle/>
          <a:p>
            <a:r>
              <a:rPr lang="en-IN" dirty="0" smtClean="0">
                <a:latin typeface="Bell MT" pitchFamily="18" charset="0"/>
              </a:rPr>
              <a:t>Introduction</a:t>
            </a:r>
            <a:endParaRPr lang="en-IN" dirty="0">
              <a:latin typeface="Bell MT" pitchFamily="18" charset="0"/>
            </a:endParaRPr>
          </a:p>
        </p:txBody>
      </p:sp>
      <p:sp>
        <p:nvSpPr>
          <p:cNvPr id="3" name="Subtitle 2"/>
          <p:cNvSpPr>
            <a:spLocks noGrp="1"/>
          </p:cNvSpPr>
          <p:nvPr>
            <p:ph type="subTitle" idx="1"/>
          </p:nvPr>
        </p:nvSpPr>
        <p:spPr>
          <a:xfrm>
            <a:off x="499460"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marL="0" lvl="1" algn="just">
              <a:buClr>
                <a:srgbClr val="FFFFFF"/>
              </a:buClr>
            </a:pPr>
            <a:r>
              <a:rPr lang="en-IN" sz="1600" dirty="0" smtClean="0">
                <a:solidFill>
                  <a:schemeClr val="bg1"/>
                </a:solidFill>
                <a:latin typeface="Times New Roman" pitchFamily="18" charset="0"/>
                <a:cs typeface="Times New Roman" pitchFamily="18" charset="0"/>
              </a:rPr>
              <a:t>Transdermal Drug Delivery vs. Conventional Drug Delivery</a:t>
            </a:r>
          </a:p>
          <a:p>
            <a:pPr marL="457200" indent="-457200" algn="just">
              <a:buClr>
                <a:srgbClr val="FFFFFF"/>
              </a:buClr>
              <a:buFont typeface="+mj-lt"/>
              <a:buAutoNum type="arabicPeriod"/>
            </a:pPr>
            <a:endParaRPr lang="en-IN" sz="1200" dirty="0">
              <a:latin typeface="Times New Roman" pitchFamily="18" charset="0"/>
              <a:cs typeface="Times New Roman" pitchFamily="18" charset="0"/>
            </a:endParaRPr>
          </a:p>
        </p:txBody>
      </p:sp>
      <p:sp>
        <p:nvSpPr>
          <p:cNvPr id="4" name="TextBox 3"/>
          <p:cNvSpPr txBox="1"/>
          <p:nvPr/>
        </p:nvSpPr>
        <p:spPr>
          <a:xfrm>
            <a:off x="467544" y="1445177"/>
            <a:ext cx="4824536" cy="5262979"/>
          </a:xfrm>
          <a:prstGeom prst="rect">
            <a:avLst/>
          </a:prstGeom>
          <a:noFill/>
        </p:spPr>
        <p:txBody>
          <a:bodyPr wrap="square" rtlCol="0">
            <a:spAutoFit/>
          </a:bodyPr>
          <a:lstStyle/>
          <a:p>
            <a:pPr algn="just"/>
            <a:r>
              <a:rPr lang="en-IN" sz="1600" b="1" dirty="0" smtClean="0">
                <a:latin typeface="Times New Roman" pitchFamily="18" charset="0"/>
                <a:cs typeface="Times New Roman" pitchFamily="18" charset="0"/>
              </a:rPr>
              <a:t>Conventional Drug Delivery Methods</a:t>
            </a:r>
            <a:r>
              <a:rPr lang="en-IN" sz="1600" dirty="0" smtClean="0">
                <a:latin typeface="Times New Roman" pitchFamily="18" charset="0"/>
                <a:cs typeface="Times New Roman" pitchFamily="18" charset="0"/>
              </a:rPr>
              <a:t>:</a:t>
            </a:r>
          </a:p>
          <a:p>
            <a:pPr marL="285750" indent="-285750" algn="just">
              <a:buBlip>
                <a:blip r:embed="rId2"/>
              </a:buBlip>
            </a:pPr>
            <a:r>
              <a:rPr lang="en-IN" sz="1600" dirty="0" smtClean="0">
                <a:latin typeface="Times New Roman" pitchFamily="18" charset="0"/>
                <a:cs typeface="Times New Roman" pitchFamily="18" charset="0"/>
              </a:rPr>
              <a:t>Oral route</a:t>
            </a:r>
          </a:p>
          <a:p>
            <a:pPr marL="285750" indent="-285750" algn="just">
              <a:buBlip>
                <a:blip r:embed="rId2"/>
              </a:buBlip>
            </a:pPr>
            <a:r>
              <a:rPr lang="en-IN" sz="1600" dirty="0" smtClean="0">
                <a:latin typeface="Times New Roman" pitchFamily="18" charset="0"/>
                <a:cs typeface="Times New Roman" pitchFamily="18" charset="0"/>
              </a:rPr>
              <a:t>Parenteral</a:t>
            </a:r>
          </a:p>
          <a:p>
            <a:pPr marL="742950" lvl="1" indent="-285750" algn="just">
              <a:buBlip>
                <a:blip r:embed="rId2"/>
              </a:buBlip>
            </a:pPr>
            <a:r>
              <a:rPr lang="en-IN" sz="1600" dirty="0" smtClean="0">
                <a:latin typeface="Times New Roman" pitchFamily="18" charset="0"/>
                <a:cs typeface="Times New Roman" pitchFamily="18" charset="0"/>
              </a:rPr>
              <a:t>IV/IM/SC</a:t>
            </a:r>
          </a:p>
          <a:p>
            <a:pPr lvl="1" algn="just"/>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Disadvantages:</a:t>
            </a:r>
          </a:p>
          <a:p>
            <a:pPr marL="742950" lvl="1" indent="-285750" algn="just">
              <a:buBlip>
                <a:blip r:embed="rId2"/>
              </a:buBlip>
            </a:pPr>
            <a:r>
              <a:rPr lang="en-IN" sz="1600" dirty="0" smtClean="0">
                <a:latin typeface="Times New Roman" pitchFamily="18" charset="0"/>
                <a:cs typeface="Times New Roman" pitchFamily="18" charset="0"/>
              </a:rPr>
              <a:t>Gastrointestinal degradation</a:t>
            </a:r>
          </a:p>
          <a:p>
            <a:pPr marL="742950" lvl="1" indent="-285750" algn="just">
              <a:buBlip>
                <a:blip r:embed="rId2"/>
              </a:buBlip>
            </a:pPr>
            <a:r>
              <a:rPr lang="en-IN" sz="1600" dirty="0" smtClean="0">
                <a:latin typeface="Times New Roman" pitchFamily="18" charset="0"/>
                <a:cs typeface="Times New Roman" pitchFamily="18" charset="0"/>
              </a:rPr>
              <a:t>Lower Bioavailability</a:t>
            </a:r>
          </a:p>
          <a:p>
            <a:pPr marL="742950" lvl="1" indent="-285750" algn="just">
              <a:buBlip>
                <a:blip r:embed="rId2"/>
              </a:buBlip>
            </a:pPr>
            <a:r>
              <a:rPr lang="en-IN" sz="1600" dirty="0" smtClean="0">
                <a:latin typeface="Times New Roman" pitchFamily="18" charset="0"/>
                <a:cs typeface="Times New Roman" pitchFamily="18" charset="0"/>
              </a:rPr>
              <a:t>GI upset</a:t>
            </a:r>
          </a:p>
          <a:p>
            <a:pPr marL="742950" lvl="1" indent="-285750" algn="just">
              <a:buBlip>
                <a:blip r:embed="rId2"/>
              </a:buBlip>
            </a:pPr>
            <a:r>
              <a:rPr lang="en-IN" sz="1600" dirty="0" smtClean="0">
                <a:latin typeface="Times New Roman" pitchFamily="18" charset="0"/>
                <a:cs typeface="Times New Roman" pitchFamily="18" charset="0"/>
              </a:rPr>
              <a:t>Pain</a:t>
            </a:r>
          </a:p>
          <a:p>
            <a:pPr marL="742950" lvl="1" indent="-285750" algn="just">
              <a:buBlip>
                <a:blip r:embed="rId2"/>
              </a:buBlip>
            </a:pPr>
            <a:r>
              <a:rPr lang="en-IN" sz="1600" dirty="0" smtClean="0">
                <a:latin typeface="Times New Roman" pitchFamily="18" charset="0"/>
                <a:cs typeface="Times New Roman" pitchFamily="18" charset="0"/>
              </a:rPr>
              <a:t>Allergic reactions</a:t>
            </a:r>
          </a:p>
          <a:p>
            <a:pPr marL="742950" lvl="1" indent="-285750" algn="just">
              <a:buBlip>
                <a:blip r:embed="rId2"/>
              </a:buBlip>
            </a:pPr>
            <a:r>
              <a:rPr lang="en-IN" sz="1600" dirty="0" smtClean="0">
                <a:latin typeface="Times New Roman" pitchFamily="18" charset="0"/>
                <a:cs typeface="Times New Roman" pitchFamily="18" charset="0"/>
              </a:rPr>
              <a:t>Need of expertise</a:t>
            </a:r>
          </a:p>
          <a:p>
            <a:pPr lvl="1" algn="just"/>
            <a:endParaRPr lang="en-IN" sz="1600" dirty="0">
              <a:latin typeface="Times New Roman" pitchFamily="18" charset="0"/>
              <a:cs typeface="Times New Roman" pitchFamily="18" charset="0"/>
            </a:endParaRPr>
          </a:p>
          <a:p>
            <a:pPr algn="just"/>
            <a:r>
              <a:rPr lang="en-IN" sz="1600" b="1" dirty="0" smtClean="0">
                <a:latin typeface="Times New Roman" pitchFamily="18" charset="0"/>
                <a:cs typeface="Times New Roman" pitchFamily="18" charset="0"/>
              </a:rPr>
              <a:t>Transdermal Drug Delivery Methods</a:t>
            </a:r>
            <a:r>
              <a:rPr lang="en-IN" sz="1600" dirty="0" smtClean="0">
                <a:latin typeface="Times New Roman" pitchFamily="18" charset="0"/>
                <a:cs typeface="Times New Roman" pitchFamily="18" charset="0"/>
              </a:rPr>
              <a:t>:</a:t>
            </a:r>
          </a:p>
          <a:p>
            <a:pPr marL="285750" indent="-285750" algn="just">
              <a:buBlip>
                <a:blip r:embed="rId2"/>
              </a:buBlip>
            </a:pPr>
            <a:r>
              <a:rPr lang="en-IN" sz="1600" dirty="0" smtClean="0">
                <a:latin typeface="Times New Roman" pitchFamily="18" charset="0"/>
                <a:cs typeface="Times New Roman" pitchFamily="18" charset="0"/>
              </a:rPr>
              <a:t>Transdermal Patches</a:t>
            </a:r>
          </a:p>
          <a:p>
            <a:pPr marL="285750" indent="-285750" algn="just">
              <a:buBlip>
                <a:blip r:embed="rId2"/>
              </a:buBlip>
            </a:pPr>
            <a:r>
              <a:rPr lang="en-IN" sz="1600" dirty="0" smtClean="0">
                <a:latin typeface="Times New Roman" pitchFamily="18" charset="0"/>
                <a:cs typeface="Times New Roman" pitchFamily="18" charset="0"/>
              </a:rPr>
              <a:t>Microneedles</a:t>
            </a:r>
          </a:p>
          <a:p>
            <a:pPr algn="just"/>
            <a:r>
              <a:rPr lang="en-IN" sz="1600" dirty="0" smtClean="0">
                <a:latin typeface="Times New Roman" pitchFamily="18" charset="0"/>
                <a:cs typeface="Times New Roman" pitchFamily="18" charset="0"/>
              </a:rPr>
              <a:t>Advantages:</a:t>
            </a:r>
            <a:endParaRPr lang="en-IN" sz="1600" dirty="0">
              <a:latin typeface="Times New Roman" pitchFamily="18" charset="0"/>
              <a:cs typeface="Times New Roman" pitchFamily="18" charset="0"/>
            </a:endParaRPr>
          </a:p>
          <a:p>
            <a:pPr marL="742950" lvl="1" indent="-285750" algn="just">
              <a:buBlip>
                <a:blip r:embed="rId2"/>
              </a:buBlip>
            </a:pPr>
            <a:r>
              <a:rPr lang="en-IN" sz="1600" dirty="0" smtClean="0">
                <a:latin typeface="Times New Roman" pitchFamily="18" charset="0"/>
                <a:cs typeface="Times New Roman" pitchFamily="18" charset="0"/>
              </a:rPr>
              <a:t>Painless</a:t>
            </a:r>
          </a:p>
          <a:p>
            <a:pPr marL="742950" lvl="1" indent="-285750" algn="just">
              <a:buBlip>
                <a:blip r:embed="rId2"/>
              </a:buBlip>
            </a:pPr>
            <a:r>
              <a:rPr lang="en-IN" sz="1600" dirty="0" smtClean="0">
                <a:latin typeface="Times New Roman" pitchFamily="18" charset="0"/>
                <a:cs typeface="Times New Roman" pitchFamily="18" charset="0"/>
              </a:rPr>
              <a:t>Improved Bioavailability</a:t>
            </a:r>
          </a:p>
          <a:p>
            <a:pPr marL="742950" lvl="1" indent="-285750" algn="just">
              <a:buBlip>
                <a:blip r:embed="rId2"/>
              </a:buBlip>
            </a:pPr>
            <a:r>
              <a:rPr lang="en-IN" sz="1600" dirty="0" smtClean="0">
                <a:latin typeface="Times New Roman" pitchFamily="18" charset="0"/>
                <a:cs typeface="Times New Roman" pitchFamily="18" charset="0"/>
              </a:rPr>
              <a:t>Controlled &amp; automated drug delivery</a:t>
            </a:r>
          </a:p>
          <a:p>
            <a:pPr marL="742950" lvl="1" indent="-285750" algn="just">
              <a:buBlip>
                <a:blip r:embed="rId2"/>
              </a:buBlip>
            </a:pPr>
            <a:r>
              <a:rPr lang="en-IN" sz="1600" dirty="0" smtClean="0">
                <a:latin typeface="Times New Roman" pitchFamily="18" charset="0"/>
                <a:cs typeface="Times New Roman" pitchFamily="18" charset="0"/>
              </a:rPr>
              <a:t>Negligible side effects</a:t>
            </a:r>
            <a:endParaRPr lang="en-IN"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372" y="1543708"/>
            <a:ext cx="2916000" cy="273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http://studentnurselaura.files.wordpress.com/2009/10/transdermal-patch.jpg"/>
          <p:cNvPicPr>
            <a:picLocks noChangeAspect="1" noChangeArrowheads="1"/>
          </p:cNvPicPr>
          <p:nvPr/>
        </p:nvPicPr>
        <p:blipFill rotWithShape="1">
          <a:blip r:embed="rId4">
            <a:extLst>
              <a:ext uri="{28A0092B-C50C-407E-A947-70E740481C1C}">
                <a14:useLocalDpi xmlns:a14="http://schemas.microsoft.com/office/drawing/2010/main" val="0"/>
              </a:ext>
            </a:extLst>
          </a:blip>
          <a:srcRect l="9187" t="15293" r="1924"/>
          <a:stretch/>
        </p:blipFill>
        <p:spPr bwMode="auto">
          <a:xfrm>
            <a:off x="5792372" y="4791162"/>
            <a:ext cx="2916000" cy="14923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26647" y="6320353"/>
            <a:ext cx="1381725"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IN" sz="1200" u="sng" dirty="0">
                <a:latin typeface="Times New Roman" pitchFamily="18" charset="0"/>
                <a:cs typeface="Times New Roman" pitchFamily="18" charset="0"/>
                <a:hlinkClick r:id="rId5"/>
              </a:rPr>
              <a:t>http://www.fda.gov</a:t>
            </a:r>
            <a:endParaRPr lang="en-IN" sz="1200" dirty="0">
              <a:latin typeface="Times New Roman" pitchFamily="18" charset="0"/>
              <a:cs typeface="Times New Roman" pitchFamily="18" charset="0"/>
            </a:endParaRPr>
          </a:p>
        </p:txBody>
      </p:sp>
      <p:sp>
        <p:nvSpPr>
          <p:cNvPr id="11" name="Rectangle 10"/>
          <p:cNvSpPr/>
          <p:nvPr/>
        </p:nvSpPr>
        <p:spPr>
          <a:xfrm>
            <a:off x="6702695" y="4304129"/>
            <a:ext cx="2005677"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IN" sz="1200" dirty="0" smtClean="0">
                <a:latin typeface="Times New Roman" pitchFamily="18" charset="0"/>
                <a:cs typeface="Times New Roman" pitchFamily="18" charset="0"/>
              </a:rPr>
              <a:t>Source: Ma </a:t>
            </a:r>
            <a:r>
              <a:rPr lang="en-IN" sz="1200" i="1" dirty="0" smtClean="0">
                <a:latin typeface="Times New Roman" pitchFamily="18" charset="0"/>
                <a:cs typeface="Times New Roman" pitchFamily="18" charset="0"/>
              </a:rPr>
              <a:t>et al, 2006, IEEE</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155718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500"/>
                                        <p:tgtEl>
                                          <p:spTgt spid="4">
                                            <p:txEl>
                                              <p:pRg st="2" end="2"/>
                                            </p:txEl>
                                          </p:spTgt>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wipe(left)">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wipe(left)">
                                      <p:cBhvr>
                                        <p:cTn id="35" dur="500"/>
                                        <p:tgtEl>
                                          <p:spTgt spid="4">
                                            <p:txEl>
                                              <p:pRg st="5" end="5"/>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wipe(left)">
                                      <p:cBhvr>
                                        <p:cTn id="39" dur="500"/>
                                        <p:tgtEl>
                                          <p:spTgt spid="4">
                                            <p:txEl>
                                              <p:pRg st="6" end="6"/>
                                            </p:txEl>
                                          </p:spTgt>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wipe(left)">
                                      <p:cBhvr>
                                        <p:cTn id="43" dur="500"/>
                                        <p:tgtEl>
                                          <p:spTgt spid="4">
                                            <p:txEl>
                                              <p:pRg st="7" end="7"/>
                                            </p:txEl>
                                          </p:spTgt>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par>
                          <p:cTn id="48" fill="hold">
                            <p:stCondLst>
                              <p:cond delay="2000"/>
                            </p:stCondLst>
                            <p:childTnLst>
                              <p:par>
                                <p:cTn id="49" presetID="22" presetClass="entr" presetSubtype="8" fill="hold" nodeType="after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animEffect transition="in" filter="wipe(left)">
                                      <p:cBhvr>
                                        <p:cTn id="51" dur="500"/>
                                        <p:tgtEl>
                                          <p:spTgt spid="4">
                                            <p:txEl>
                                              <p:pRg st="9" end="9"/>
                                            </p:txEl>
                                          </p:spTgt>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Effect transition="in" filter="wipe(left)">
                                      <p:cBhvr>
                                        <p:cTn id="55" dur="500"/>
                                        <p:tgtEl>
                                          <p:spTgt spid="4">
                                            <p:txEl>
                                              <p:pRg st="10" end="10"/>
                                            </p:txEl>
                                          </p:spTgt>
                                        </p:tgtEl>
                                      </p:cBhvr>
                                    </p:animEffect>
                                  </p:childTnLst>
                                </p:cTn>
                              </p:par>
                            </p:childTnLst>
                          </p:cTn>
                        </p:par>
                        <p:par>
                          <p:cTn id="56" fill="hold">
                            <p:stCondLst>
                              <p:cond delay="3000"/>
                            </p:stCondLst>
                            <p:childTnLst>
                              <p:par>
                                <p:cTn id="57" presetID="22" presetClass="entr" presetSubtype="8" fill="hold" nodeType="after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animEffect transition="in" filter="wipe(left)">
                                      <p:cBhvr>
                                        <p:cTn id="59" dur="500"/>
                                        <p:tgtEl>
                                          <p:spTgt spid="4">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
                                            <p:txEl>
                                              <p:pRg st="13" end="13"/>
                                            </p:txEl>
                                          </p:spTgt>
                                        </p:tgtEl>
                                        <p:attrNameLst>
                                          <p:attrName>style.visibility</p:attrName>
                                        </p:attrNameLst>
                                      </p:cBhvr>
                                      <p:to>
                                        <p:strVal val="visible"/>
                                      </p:to>
                                    </p:set>
                                    <p:animEffect transition="in" filter="wipe(left)">
                                      <p:cBhvr>
                                        <p:cTn id="64" dur="500"/>
                                        <p:tgtEl>
                                          <p:spTgt spid="4">
                                            <p:txEl>
                                              <p:pRg st="13" end="13"/>
                                            </p:txEl>
                                          </p:spTgt>
                                        </p:tgtEl>
                                      </p:cBhvr>
                                    </p:animEffect>
                                  </p:childTnLst>
                                </p:cTn>
                              </p:par>
                            </p:childTnLst>
                          </p:cTn>
                        </p:par>
                        <p:par>
                          <p:cTn id="65" fill="hold">
                            <p:stCondLst>
                              <p:cond delay="500"/>
                            </p:stCondLst>
                            <p:childTnLst>
                              <p:par>
                                <p:cTn id="66" presetID="22" presetClass="entr" presetSubtype="2" fill="hold" nodeType="afterEffect">
                                  <p:stCondLst>
                                    <p:cond delay="0"/>
                                  </p:stCondLst>
                                  <p:childTnLst>
                                    <p:set>
                                      <p:cBhvr>
                                        <p:cTn id="67" dur="1" fill="hold">
                                          <p:stCondLst>
                                            <p:cond delay="0"/>
                                          </p:stCondLst>
                                        </p:cTn>
                                        <p:tgtEl>
                                          <p:spTgt spid="1026"/>
                                        </p:tgtEl>
                                        <p:attrNameLst>
                                          <p:attrName>style.visibility</p:attrName>
                                        </p:attrNameLst>
                                      </p:cBhvr>
                                      <p:to>
                                        <p:strVal val="visible"/>
                                      </p:to>
                                    </p:set>
                                    <p:animEffect transition="in" filter="wipe(right)">
                                      <p:cBhvr>
                                        <p:cTn id="68" dur="500"/>
                                        <p:tgtEl>
                                          <p:spTgt spid="1026"/>
                                        </p:tgtEl>
                                      </p:cBhvr>
                                    </p:animEffect>
                                  </p:childTnLst>
                                </p:cTn>
                              </p:par>
                              <p:par>
                                <p:cTn id="69" presetID="22" presetClass="entr" presetSubtype="2"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right)">
                                      <p:cBhvr>
                                        <p:cTn id="71" dur="500"/>
                                        <p:tgtEl>
                                          <p:spTgt spid="11"/>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4">
                                            <p:txEl>
                                              <p:pRg st="14" end="14"/>
                                            </p:txEl>
                                          </p:spTgt>
                                        </p:tgtEl>
                                        <p:attrNameLst>
                                          <p:attrName>style.visibility</p:attrName>
                                        </p:attrNameLst>
                                      </p:cBhvr>
                                      <p:to>
                                        <p:strVal val="visible"/>
                                      </p:to>
                                    </p:set>
                                    <p:animEffect transition="in" filter="wipe(left)">
                                      <p:cBhvr>
                                        <p:cTn id="75" dur="500"/>
                                        <p:tgtEl>
                                          <p:spTgt spid="4">
                                            <p:txEl>
                                              <p:pRg st="14" end="14"/>
                                            </p:txEl>
                                          </p:spTgt>
                                        </p:tgtEl>
                                      </p:cBhvr>
                                    </p:animEffect>
                                  </p:childTnLst>
                                </p:cTn>
                              </p:par>
                            </p:childTnLst>
                          </p:cTn>
                        </p:par>
                        <p:par>
                          <p:cTn id="76" fill="hold">
                            <p:stCondLst>
                              <p:cond delay="1500"/>
                            </p:stCondLst>
                            <p:childTnLst>
                              <p:par>
                                <p:cTn id="77" presetID="22" presetClass="entr" presetSubtype="2" fill="hold" nodeType="afterEffect">
                                  <p:stCondLst>
                                    <p:cond delay="0"/>
                                  </p:stCondLst>
                                  <p:childTnLst>
                                    <p:set>
                                      <p:cBhvr>
                                        <p:cTn id="78" dur="1" fill="hold">
                                          <p:stCondLst>
                                            <p:cond delay="0"/>
                                          </p:stCondLst>
                                        </p:cTn>
                                        <p:tgtEl>
                                          <p:spTgt spid="1030"/>
                                        </p:tgtEl>
                                        <p:attrNameLst>
                                          <p:attrName>style.visibility</p:attrName>
                                        </p:attrNameLst>
                                      </p:cBhvr>
                                      <p:to>
                                        <p:strVal val="visible"/>
                                      </p:to>
                                    </p:set>
                                    <p:animEffect transition="in" filter="wipe(right)">
                                      <p:cBhvr>
                                        <p:cTn id="79" dur="500"/>
                                        <p:tgtEl>
                                          <p:spTgt spid="1030"/>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wipe(right)">
                                      <p:cBhvr>
                                        <p:cTn id="82" dur="500"/>
                                        <p:tgtEl>
                                          <p:spTgt spid="6"/>
                                        </p:tgtEl>
                                      </p:cBhvr>
                                    </p:animEffect>
                                  </p:childTnLst>
                                </p:cTn>
                              </p:par>
                            </p:childTnLst>
                          </p:cTn>
                        </p:par>
                        <p:par>
                          <p:cTn id="83" fill="hold">
                            <p:stCondLst>
                              <p:cond delay="2000"/>
                            </p:stCondLst>
                            <p:childTnLst>
                              <p:par>
                                <p:cTn id="84" presetID="22" presetClass="entr" presetSubtype="8" fill="hold" nodeType="afterEffect">
                                  <p:stCondLst>
                                    <p:cond delay="0"/>
                                  </p:stCondLst>
                                  <p:childTnLst>
                                    <p:set>
                                      <p:cBhvr>
                                        <p:cTn id="85" dur="1" fill="hold">
                                          <p:stCondLst>
                                            <p:cond delay="0"/>
                                          </p:stCondLst>
                                        </p:cTn>
                                        <p:tgtEl>
                                          <p:spTgt spid="4">
                                            <p:txEl>
                                              <p:pRg st="15" end="15"/>
                                            </p:txEl>
                                          </p:spTgt>
                                        </p:tgtEl>
                                        <p:attrNameLst>
                                          <p:attrName>style.visibility</p:attrName>
                                        </p:attrNameLst>
                                      </p:cBhvr>
                                      <p:to>
                                        <p:strVal val="visible"/>
                                      </p:to>
                                    </p:set>
                                    <p:animEffect transition="in" filter="wipe(left)">
                                      <p:cBhvr>
                                        <p:cTn id="86" dur="500"/>
                                        <p:tgtEl>
                                          <p:spTgt spid="4">
                                            <p:txEl>
                                              <p:pRg st="15" end="1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4">
                                            <p:txEl>
                                              <p:pRg st="16" end="16"/>
                                            </p:txEl>
                                          </p:spTgt>
                                        </p:tgtEl>
                                        <p:attrNameLst>
                                          <p:attrName>style.visibility</p:attrName>
                                        </p:attrNameLst>
                                      </p:cBhvr>
                                      <p:to>
                                        <p:strVal val="visible"/>
                                      </p:to>
                                    </p:set>
                                    <p:animEffect transition="in" filter="wipe(left)">
                                      <p:cBhvr>
                                        <p:cTn id="91" dur="500"/>
                                        <p:tgtEl>
                                          <p:spTgt spid="4">
                                            <p:txEl>
                                              <p:pRg st="16" end="16"/>
                                            </p:txEl>
                                          </p:spTgt>
                                        </p:tgtEl>
                                      </p:cBhvr>
                                    </p:animEffect>
                                  </p:childTnLst>
                                </p:cTn>
                              </p:par>
                            </p:childTnLst>
                          </p:cTn>
                        </p:par>
                        <p:par>
                          <p:cTn id="92" fill="hold">
                            <p:stCondLst>
                              <p:cond delay="500"/>
                            </p:stCondLst>
                            <p:childTnLst>
                              <p:par>
                                <p:cTn id="93" presetID="22" presetClass="entr" presetSubtype="8" fill="hold" nodeType="afterEffect">
                                  <p:stCondLst>
                                    <p:cond delay="0"/>
                                  </p:stCondLst>
                                  <p:childTnLst>
                                    <p:set>
                                      <p:cBhvr>
                                        <p:cTn id="94" dur="1" fill="hold">
                                          <p:stCondLst>
                                            <p:cond delay="0"/>
                                          </p:stCondLst>
                                        </p:cTn>
                                        <p:tgtEl>
                                          <p:spTgt spid="4">
                                            <p:txEl>
                                              <p:pRg st="17" end="17"/>
                                            </p:txEl>
                                          </p:spTgt>
                                        </p:tgtEl>
                                        <p:attrNameLst>
                                          <p:attrName>style.visibility</p:attrName>
                                        </p:attrNameLst>
                                      </p:cBhvr>
                                      <p:to>
                                        <p:strVal val="visible"/>
                                      </p:to>
                                    </p:set>
                                    <p:animEffect transition="in" filter="wipe(left)">
                                      <p:cBhvr>
                                        <p:cTn id="95" dur="500"/>
                                        <p:tgtEl>
                                          <p:spTgt spid="4">
                                            <p:txEl>
                                              <p:pRg st="17" end="17"/>
                                            </p:txEl>
                                          </p:spTgt>
                                        </p:tgtEl>
                                      </p:cBhvr>
                                    </p:animEffect>
                                  </p:childTnLst>
                                </p:cTn>
                              </p:par>
                            </p:childTnLst>
                          </p:cTn>
                        </p:par>
                        <p:par>
                          <p:cTn id="96" fill="hold">
                            <p:stCondLst>
                              <p:cond delay="1000"/>
                            </p:stCondLst>
                            <p:childTnLst>
                              <p:par>
                                <p:cTn id="97" presetID="22" presetClass="entr" presetSubtype="8" fill="hold" nodeType="afterEffect">
                                  <p:stCondLst>
                                    <p:cond delay="0"/>
                                  </p:stCondLst>
                                  <p:childTnLst>
                                    <p:set>
                                      <p:cBhvr>
                                        <p:cTn id="98" dur="1" fill="hold">
                                          <p:stCondLst>
                                            <p:cond delay="0"/>
                                          </p:stCondLst>
                                        </p:cTn>
                                        <p:tgtEl>
                                          <p:spTgt spid="4">
                                            <p:txEl>
                                              <p:pRg st="18" end="18"/>
                                            </p:txEl>
                                          </p:spTgt>
                                        </p:tgtEl>
                                        <p:attrNameLst>
                                          <p:attrName>style.visibility</p:attrName>
                                        </p:attrNameLst>
                                      </p:cBhvr>
                                      <p:to>
                                        <p:strVal val="visible"/>
                                      </p:to>
                                    </p:set>
                                    <p:animEffect transition="in" filter="wipe(left)">
                                      <p:cBhvr>
                                        <p:cTn id="99" dur="500"/>
                                        <p:tgtEl>
                                          <p:spTgt spid="4">
                                            <p:txEl>
                                              <p:pRg st="18" end="18"/>
                                            </p:txEl>
                                          </p:spTgt>
                                        </p:tgtEl>
                                      </p:cBhvr>
                                    </p:animEffect>
                                  </p:childTnLst>
                                </p:cTn>
                              </p:par>
                            </p:childTnLst>
                          </p:cTn>
                        </p:par>
                        <p:par>
                          <p:cTn id="100" fill="hold">
                            <p:stCondLst>
                              <p:cond delay="1500"/>
                            </p:stCondLst>
                            <p:childTnLst>
                              <p:par>
                                <p:cTn id="101" presetID="22" presetClass="entr" presetSubtype="8" fill="hold" nodeType="afterEffect">
                                  <p:stCondLst>
                                    <p:cond delay="0"/>
                                  </p:stCondLst>
                                  <p:childTnLst>
                                    <p:set>
                                      <p:cBhvr>
                                        <p:cTn id="102" dur="1" fill="hold">
                                          <p:stCondLst>
                                            <p:cond delay="0"/>
                                          </p:stCondLst>
                                        </p:cTn>
                                        <p:tgtEl>
                                          <p:spTgt spid="4">
                                            <p:txEl>
                                              <p:pRg st="19" end="19"/>
                                            </p:txEl>
                                          </p:spTgt>
                                        </p:tgtEl>
                                        <p:attrNameLst>
                                          <p:attrName>style.visibility</p:attrName>
                                        </p:attrNameLst>
                                      </p:cBhvr>
                                      <p:to>
                                        <p:strVal val="visible"/>
                                      </p:to>
                                    </p:set>
                                    <p:animEffect transition="in" filter="wipe(left)">
                                      <p:cBhvr>
                                        <p:cTn id="103" dur="500"/>
                                        <p:tgtEl>
                                          <p:spTgt spid="4">
                                            <p:txEl>
                                              <p:pRg st="19" end="19"/>
                                            </p:txEl>
                                          </p:spTgt>
                                        </p:tgtEl>
                                      </p:cBhvr>
                                    </p:animEffect>
                                  </p:childTnLst>
                                </p:cTn>
                              </p:par>
                            </p:childTnLst>
                          </p:cTn>
                        </p:par>
                        <p:par>
                          <p:cTn id="104" fill="hold">
                            <p:stCondLst>
                              <p:cond delay="2000"/>
                            </p:stCondLst>
                            <p:childTnLst>
                              <p:par>
                                <p:cTn id="105" presetID="22" presetClass="entr" presetSubtype="8" fill="hold" nodeType="afterEffect">
                                  <p:stCondLst>
                                    <p:cond delay="0"/>
                                  </p:stCondLst>
                                  <p:childTnLst>
                                    <p:set>
                                      <p:cBhvr>
                                        <p:cTn id="106" dur="1" fill="hold">
                                          <p:stCondLst>
                                            <p:cond delay="0"/>
                                          </p:stCondLst>
                                        </p:cTn>
                                        <p:tgtEl>
                                          <p:spTgt spid="4">
                                            <p:txEl>
                                              <p:pRg st="20" end="20"/>
                                            </p:txEl>
                                          </p:spTgt>
                                        </p:tgtEl>
                                        <p:attrNameLst>
                                          <p:attrName>style.visibility</p:attrName>
                                        </p:attrNameLst>
                                      </p:cBhvr>
                                      <p:to>
                                        <p:strVal val="visible"/>
                                      </p:to>
                                    </p:set>
                                    <p:animEffect transition="in" filter="wipe(left)">
                                      <p:cBhvr>
                                        <p:cTn id="107"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6"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4824536" cy="576063"/>
          </a:xfrm>
        </p:spPr>
        <p:txBody>
          <a:bodyPr>
            <a:normAutofit fontScale="90000"/>
          </a:bodyPr>
          <a:lstStyle/>
          <a:p>
            <a:pPr algn="l"/>
            <a:r>
              <a:rPr lang="en-IN" dirty="0" smtClean="0">
                <a:latin typeface="Bell MT" pitchFamily="18" charset="0"/>
              </a:rPr>
              <a:t>Introduction (Contd.)</a:t>
            </a:r>
            <a:endParaRPr lang="en-IN" dirty="0">
              <a:latin typeface="Bell MT" pitchFamily="18" charset="0"/>
            </a:endParaRPr>
          </a:p>
        </p:txBody>
      </p:sp>
      <p:sp>
        <p:nvSpPr>
          <p:cNvPr id="3" name="Subtitle 2"/>
          <p:cNvSpPr>
            <a:spLocks noGrp="1"/>
          </p:cNvSpPr>
          <p:nvPr>
            <p:ph type="subTitle" idx="1"/>
          </p:nvPr>
        </p:nvSpPr>
        <p:spPr>
          <a:xfrm>
            <a:off x="499460"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MEMS-based Microneedle</a:t>
            </a:r>
          </a:p>
        </p:txBody>
      </p:sp>
      <p:sp>
        <p:nvSpPr>
          <p:cNvPr id="8" name="TextBox 7"/>
          <p:cNvSpPr txBox="1"/>
          <p:nvPr/>
        </p:nvSpPr>
        <p:spPr>
          <a:xfrm>
            <a:off x="467544" y="1628800"/>
            <a:ext cx="5112568" cy="2062103"/>
          </a:xfrm>
          <a:prstGeom prst="rect">
            <a:avLst/>
          </a:prstGeom>
          <a:noFill/>
        </p:spPr>
        <p:txBody>
          <a:bodyPr wrap="square" rtlCol="0">
            <a:spAutoFit/>
          </a:bodyPr>
          <a:lstStyle/>
          <a:p>
            <a:pPr marL="285750" indent="-285750">
              <a:buBlip>
                <a:blip r:embed="rId2"/>
              </a:buBlip>
            </a:pPr>
            <a:r>
              <a:rPr lang="en-IN" sz="1600" dirty="0" smtClean="0">
                <a:latin typeface="Times New Roman" pitchFamily="18" charset="0"/>
                <a:cs typeface="Times New Roman" pitchFamily="18" charset="0"/>
              </a:rPr>
              <a:t>Delivery of  both Hydrophilic and Lipophilic drugs</a:t>
            </a:r>
          </a:p>
          <a:p>
            <a:pPr marL="285750" indent="-285750">
              <a:buBlip>
                <a:blip r:embed="rId2"/>
              </a:buBlip>
            </a:pPr>
            <a:r>
              <a:rPr lang="en-IN" sz="1600" dirty="0" smtClean="0">
                <a:latin typeface="Times New Roman" pitchFamily="18" charset="0"/>
                <a:cs typeface="Times New Roman" pitchFamily="18" charset="0"/>
              </a:rPr>
              <a:t>Fluid sampling</a:t>
            </a:r>
          </a:p>
          <a:p>
            <a:pPr marL="285750" indent="-285750">
              <a:buBlip>
                <a:blip r:embed="rId2"/>
              </a:buBlip>
            </a:pPr>
            <a:r>
              <a:rPr lang="en-IN" sz="1600" dirty="0" smtClean="0">
                <a:latin typeface="Times New Roman" pitchFamily="18" charset="0"/>
                <a:cs typeface="Times New Roman" pitchFamily="18" charset="0"/>
              </a:rPr>
              <a:t>Integration of Actuator</a:t>
            </a:r>
          </a:p>
          <a:p>
            <a:pPr marL="285750" indent="-285750">
              <a:buBlip>
                <a:blip r:embed="rId2"/>
              </a:buBlip>
            </a:pPr>
            <a:r>
              <a:rPr lang="en-IN" sz="1600" dirty="0" smtClean="0">
                <a:latin typeface="Times New Roman" pitchFamily="18" charset="0"/>
                <a:cs typeface="Times New Roman" pitchFamily="18" charset="0"/>
              </a:rPr>
              <a:t>Precise and Sustained Drug delivery</a:t>
            </a:r>
          </a:p>
          <a:p>
            <a:pPr marL="285750" indent="-285750">
              <a:buBlip>
                <a:blip r:embed="rId2"/>
              </a:buBlip>
            </a:pPr>
            <a:r>
              <a:rPr lang="en-IN" sz="1600" dirty="0" smtClean="0">
                <a:latin typeface="Times New Roman" pitchFamily="18" charset="0"/>
                <a:cs typeface="Times New Roman" pitchFamily="18" charset="0"/>
              </a:rPr>
              <a:t>Painless</a:t>
            </a:r>
          </a:p>
          <a:p>
            <a:pPr marL="285750" indent="-285750">
              <a:buBlip>
                <a:blip r:embed="rId2"/>
              </a:buBlip>
            </a:pPr>
            <a:r>
              <a:rPr lang="en-IN" sz="1600" dirty="0" smtClean="0">
                <a:latin typeface="Times New Roman" pitchFamily="18" charset="0"/>
                <a:cs typeface="Times New Roman" pitchFamily="18" charset="0"/>
              </a:rPr>
              <a:t>Minimally invasive</a:t>
            </a:r>
          </a:p>
          <a:p>
            <a:pPr marL="285750" indent="-285750">
              <a:buBlip>
                <a:blip r:embed="rId2"/>
              </a:buBlip>
            </a:pPr>
            <a:r>
              <a:rPr lang="en-IN" sz="1600" dirty="0" smtClean="0">
                <a:latin typeface="Times New Roman" pitchFamily="18" charset="0"/>
                <a:cs typeface="Times New Roman" pitchFamily="18" charset="0"/>
              </a:rPr>
              <a:t>Less tissue damage</a:t>
            </a:r>
          </a:p>
          <a:p>
            <a:endParaRPr lang="en-IN" sz="1600" dirty="0">
              <a:latin typeface="Times New Roman" pitchFamily="18" charset="0"/>
              <a:cs typeface="Times New Roman" pitchFamily="18" charset="0"/>
            </a:endParaRPr>
          </a:p>
        </p:txBody>
      </p:sp>
      <p:pic>
        <p:nvPicPr>
          <p:cNvPr id="2052" name="Picture 4" descr="C:\Users\Pinaki Dey\Desktop\medium_microneedles.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084" y="1628800"/>
            <a:ext cx="2954288" cy="220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702695" y="3933056"/>
            <a:ext cx="2005677"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IN" sz="1200" dirty="0" smtClean="0">
                <a:latin typeface="Times New Roman" pitchFamily="18" charset="0"/>
                <a:cs typeface="Times New Roman" pitchFamily="18" charset="0"/>
              </a:rPr>
              <a:t>Source: Ma </a:t>
            </a:r>
            <a:r>
              <a:rPr lang="en-IN" sz="1200" i="1" dirty="0" smtClean="0">
                <a:latin typeface="Times New Roman" pitchFamily="18" charset="0"/>
                <a:cs typeface="Times New Roman" pitchFamily="18" charset="0"/>
              </a:rPr>
              <a:t>et al, 2006, IEEE</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134732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wipe(right)">
                                      <p:cBhvr>
                                        <p:cTn id="18" dur="500"/>
                                        <p:tgtEl>
                                          <p:spTgt spid="2052"/>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500"/>
                                        <p:tgtEl>
                                          <p:spTgt spid="6"/>
                                        </p:tgtEl>
                                      </p:cBhvr>
                                    </p:animEffect>
                                  </p:childTnLst>
                                </p:cTn>
                              </p:par>
                              <p:par>
                                <p:cTn id="22" presetID="22" presetClass="entr" presetSubtype="8" fill="hold"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wipe(left)">
                                      <p:cBhvr>
                                        <p:cTn id="24" dur="500"/>
                                        <p:tgtEl>
                                          <p:spTgt spid="8">
                                            <p:txEl>
                                              <p:pRg st="0" end="0"/>
                                            </p:txEl>
                                          </p:spTgt>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wipe(left)">
                                      <p:cBhvr>
                                        <p:cTn id="28" dur="500"/>
                                        <p:tgtEl>
                                          <p:spTgt spid="8">
                                            <p:txEl>
                                              <p:pRg st="1" end="1"/>
                                            </p:txEl>
                                          </p:spTgt>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wipe(left)">
                                      <p:cBhvr>
                                        <p:cTn id="32" dur="500"/>
                                        <p:tgtEl>
                                          <p:spTgt spid="8">
                                            <p:txEl>
                                              <p:pRg st="2" end="2"/>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wipe(left)">
                                      <p:cBhvr>
                                        <p:cTn id="36" dur="500"/>
                                        <p:tgtEl>
                                          <p:spTgt spid="8">
                                            <p:txEl>
                                              <p:pRg st="3" end="3"/>
                                            </p:txEl>
                                          </p:spTgt>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8">
                                            <p:txEl>
                                              <p:pRg st="4" end="4"/>
                                            </p:txEl>
                                          </p:spTgt>
                                        </p:tgtEl>
                                        <p:attrNameLst>
                                          <p:attrName>style.visibility</p:attrName>
                                        </p:attrNameLst>
                                      </p:cBhvr>
                                      <p:to>
                                        <p:strVal val="visible"/>
                                      </p:to>
                                    </p:set>
                                    <p:animEffect transition="in" filter="wipe(left)">
                                      <p:cBhvr>
                                        <p:cTn id="40" dur="500"/>
                                        <p:tgtEl>
                                          <p:spTgt spid="8">
                                            <p:txEl>
                                              <p:pRg st="4" end="4"/>
                                            </p:txEl>
                                          </p:spTgt>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8">
                                            <p:txEl>
                                              <p:pRg st="5" end="5"/>
                                            </p:txEl>
                                          </p:spTgt>
                                        </p:tgtEl>
                                        <p:attrNameLst>
                                          <p:attrName>style.visibility</p:attrName>
                                        </p:attrNameLst>
                                      </p:cBhvr>
                                      <p:to>
                                        <p:strVal val="visible"/>
                                      </p:to>
                                    </p:set>
                                    <p:animEffect transition="in" filter="wipe(left)">
                                      <p:cBhvr>
                                        <p:cTn id="44" dur="500"/>
                                        <p:tgtEl>
                                          <p:spTgt spid="8">
                                            <p:txEl>
                                              <p:pRg st="5" end="5"/>
                                            </p:txEl>
                                          </p:spTgt>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wipe(left)">
                                      <p:cBhvr>
                                        <p:cTn id="48"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752" y="260648"/>
            <a:ext cx="8208912" cy="576063"/>
          </a:xfrm>
        </p:spPr>
        <p:txBody>
          <a:bodyPr>
            <a:noAutofit/>
          </a:bodyPr>
          <a:lstStyle/>
          <a:p>
            <a:pPr marL="457200" indent="-457200" algn="l"/>
            <a:r>
              <a:rPr lang="en-IN" sz="2800" dirty="0" smtClean="0">
                <a:latin typeface="Times New Roman" pitchFamily="18" charset="0"/>
                <a:cs typeface="Times New Roman" pitchFamily="18" charset="0"/>
              </a:rPr>
              <a:t>Desired Properties of Microneedles and Micropump</a:t>
            </a:r>
          </a:p>
        </p:txBody>
      </p:sp>
      <p:sp>
        <p:nvSpPr>
          <p:cNvPr id="8" name="TextBox 7"/>
          <p:cNvSpPr txBox="1"/>
          <p:nvPr/>
        </p:nvSpPr>
        <p:spPr>
          <a:xfrm>
            <a:off x="467544" y="1628800"/>
            <a:ext cx="6112408" cy="2800767"/>
          </a:xfrm>
          <a:prstGeom prst="rect">
            <a:avLst/>
          </a:prstGeom>
          <a:noFill/>
        </p:spPr>
        <p:txBody>
          <a:bodyPr wrap="square" rtlCol="0">
            <a:spAutoFit/>
          </a:bodyPr>
          <a:lstStyle/>
          <a:p>
            <a:pPr marL="285750" indent="-285750">
              <a:buBlip>
                <a:blip r:embed="rId2"/>
              </a:buBlip>
            </a:pPr>
            <a:r>
              <a:rPr lang="en-IN" sz="1600" dirty="0" smtClean="0">
                <a:latin typeface="Times New Roman" pitchFamily="18" charset="0"/>
                <a:cs typeface="Times New Roman" pitchFamily="18" charset="0"/>
              </a:rPr>
              <a:t>Should withstand skin resistive forces [bending &amp; buckling] (~3.18 MPa).</a:t>
            </a:r>
          </a:p>
          <a:p>
            <a:pPr marL="285750" indent="-285750">
              <a:buBlip>
                <a:blip r:embed="rId2"/>
              </a:buBlip>
            </a:pPr>
            <a:r>
              <a:rPr lang="en-IN" sz="1600" dirty="0" smtClean="0">
                <a:latin typeface="Times New Roman" pitchFamily="18" charset="0"/>
                <a:cs typeface="Times New Roman" pitchFamily="18" charset="0"/>
              </a:rPr>
              <a:t>Needle tip opening should not get clogged while skin penetration.</a:t>
            </a:r>
          </a:p>
          <a:p>
            <a:pPr marL="285750" indent="-285750">
              <a:buBlip>
                <a:blip r:embed="rId2"/>
              </a:buBlip>
            </a:pPr>
            <a:r>
              <a:rPr lang="en-IN" sz="1600" dirty="0" smtClean="0">
                <a:latin typeface="Times New Roman" pitchFamily="18" charset="0"/>
                <a:cs typeface="Times New Roman" pitchFamily="18" charset="0"/>
              </a:rPr>
              <a:t>Out-of-Plane structure for higher needle density. </a:t>
            </a:r>
          </a:p>
          <a:p>
            <a:pPr marL="285750" indent="-285750">
              <a:buBlip>
                <a:blip r:embed="rId2"/>
              </a:buBlip>
            </a:pPr>
            <a:r>
              <a:rPr lang="en-IN" sz="1600" dirty="0" smtClean="0">
                <a:latin typeface="Times New Roman" pitchFamily="18" charset="0"/>
                <a:cs typeface="Times New Roman" pitchFamily="18" charset="0"/>
              </a:rPr>
              <a:t>Suitable needle length (~100 µm for drug delivery and more than 200 µm for fluid sampling) .</a:t>
            </a:r>
          </a:p>
          <a:p>
            <a:pPr marL="285750" indent="-285750">
              <a:buBlip>
                <a:blip r:embed="rId2"/>
              </a:buBlip>
            </a:pPr>
            <a:r>
              <a:rPr lang="en-IN" sz="1600" dirty="0" smtClean="0">
                <a:latin typeface="Times New Roman" pitchFamily="18" charset="0"/>
                <a:cs typeface="Times New Roman" pitchFamily="18" charset="0"/>
              </a:rPr>
              <a:t>Inner diameter ~30-40 µm.</a:t>
            </a:r>
          </a:p>
          <a:p>
            <a:pPr marL="285750" indent="-285750">
              <a:buBlip>
                <a:blip r:embed="rId2"/>
              </a:buBlip>
            </a:pPr>
            <a:r>
              <a:rPr lang="en-IN" sz="1600" dirty="0" smtClean="0">
                <a:latin typeface="Times New Roman" pitchFamily="18" charset="0"/>
                <a:cs typeface="Times New Roman" pitchFamily="18" charset="0"/>
              </a:rPr>
              <a:t>Tip radius should be small (400-500 nm) to provide high insertion force.</a:t>
            </a:r>
          </a:p>
          <a:p>
            <a:pPr marL="285750" indent="-285750">
              <a:buBlip>
                <a:blip r:embed="rId2"/>
              </a:buBlip>
            </a:pPr>
            <a:r>
              <a:rPr lang="en-IN" sz="1600" dirty="0" smtClean="0">
                <a:latin typeface="Times New Roman" pitchFamily="18" charset="0"/>
                <a:cs typeface="Times New Roman" pitchFamily="18" charset="0"/>
              </a:rPr>
              <a:t>Needle wall thickness should be optimum (~30 µm) to provide high fracture force.</a:t>
            </a:r>
            <a:endParaRPr lang="en-IN" sz="1600" dirty="0">
              <a:latin typeface="Times New Roman" pitchFamily="18" charset="0"/>
              <a:cs typeface="Times New Roman" pitchFamily="18" charset="0"/>
            </a:endParaRPr>
          </a:p>
        </p:txBody>
      </p:sp>
      <p:sp>
        <p:nvSpPr>
          <p:cNvPr id="7" name="Subtitle 2"/>
          <p:cNvSpPr>
            <a:spLocks noGrp="1"/>
          </p:cNvSpPr>
          <p:nvPr>
            <p:ph type="subTitle" idx="1"/>
          </p:nvPr>
        </p:nvSpPr>
        <p:spPr>
          <a:xfrm>
            <a:off x="499460"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Microneedle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72" y="4401312"/>
            <a:ext cx="5827580" cy="18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480" y="1783849"/>
            <a:ext cx="2023892" cy="21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895247" y="4088105"/>
            <a:ext cx="1813125"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IN" sz="1200" dirty="0" smtClean="0">
                <a:latin typeface="Times New Roman" pitchFamily="18" charset="0"/>
                <a:cs typeface="Times New Roman" pitchFamily="18" charset="0"/>
              </a:rPr>
              <a:t>Source: Podder </a:t>
            </a:r>
            <a:r>
              <a:rPr lang="en-IN" sz="1200" i="1" dirty="0" smtClean="0">
                <a:latin typeface="Times New Roman" pitchFamily="18" charset="0"/>
                <a:cs typeface="Times New Roman" pitchFamily="18" charset="0"/>
              </a:rPr>
              <a:t>et al, 2011</a:t>
            </a:r>
            <a:endParaRPr lang="en-IN" sz="1200" dirty="0">
              <a:latin typeface="Times New Roman" pitchFamily="18" charset="0"/>
              <a:cs typeface="Times New Roman" pitchFamily="18" charset="0"/>
            </a:endParaRPr>
          </a:p>
        </p:txBody>
      </p:sp>
      <p:sp>
        <p:nvSpPr>
          <p:cNvPr id="11" name="Rectangle 10"/>
          <p:cNvSpPr/>
          <p:nvPr/>
        </p:nvSpPr>
        <p:spPr>
          <a:xfrm>
            <a:off x="6618122" y="5960313"/>
            <a:ext cx="1787028"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IN" sz="1200" dirty="0" smtClean="0">
                <a:latin typeface="Times New Roman" pitchFamily="18" charset="0"/>
                <a:cs typeface="Times New Roman" pitchFamily="18" charset="0"/>
              </a:rPr>
              <a:t>Source: Ashraf </a:t>
            </a:r>
            <a:r>
              <a:rPr lang="en-IN" sz="1200" i="1" dirty="0" smtClean="0">
                <a:latin typeface="Times New Roman" pitchFamily="18" charset="0"/>
                <a:cs typeface="Times New Roman" pitchFamily="18" charset="0"/>
              </a:rPr>
              <a:t>et al, 2010</a:t>
            </a:r>
            <a:endParaRPr lang="en-IN" sz="1200" dirty="0">
              <a:latin typeface="Times New Roman" pitchFamily="18" charset="0"/>
              <a:cs typeface="Times New Roman" pitchFamily="18" charset="0"/>
            </a:endParaRPr>
          </a:p>
        </p:txBody>
      </p:sp>
      <p:sp>
        <p:nvSpPr>
          <p:cNvPr id="5" name="TextBox 4"/>
          <p:cNvSpPr txBox="1"/>
          <p:nvPr/>
        </p:nvSpPr>
        <p:spPr>
          <a:xfrm>
            <a:off x="740607" y="6300028"/>
            <a:ext cx="7967765"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IN" dirty="0" smtClean="0">
                <a:latin typeface="Times New Roman" pitchFamily="18" charset="0"/>
                <a:cs typeface="Times New Roman" pitchFamily="18" charset="0"/>
              </a:rPr>
              <a:t>Tapered Tip, Hollow, Cylindrical, Out-of-Plane, Si Microneedle with Side Openings.</a:t>
            </a:r>
            <a:endParaRPr lang="en-IN" dirty="0"/>
          </a:p>
        </p:txBody>
      </p:sp>
    </p:spTree>
    <p:extLst>
      <p:ext uri="{BB962C8B-B14F-4D97-AF65-F5344CB8AC3E}">
        <p14:creationId xmlns:p14="http://schemas.microsoft.com/office/powerpoint/2010/main" val="260008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wipe(left)">
                                      <p:cBhvr>
                                        <p:cTn id="11" dur="500"/>
                                        <p:tgtEl>
                                          <p:spTgt spid="7">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left)">
                                      <p:cBhvr>
                                        <p:cTn id="14" dur="500"/>
                                        <p:tgtEl>
                                          <p:spTgt spid="7">
                                            <p:txEl>
                                              <p:pRg st="0" end="0"/>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left)">
                                      <p:cBhvr>
                                        <p:cTn id="22" dur="500"/>
                                        <p:tgtEl>
                                          <p:spTgt spid="8">
                                            <p:txEl>
                                              <p:pRg st="1" end="1"/>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wipe(left)">
                                      <p:cBhvr>
                                        <p:cTn id="26" dur="500"/>
                                        <p:tgtEl>
                                          <p:spTgt spid="8">
                                            <p:txEl>
                                              <p:pRg st="2" end="2"/>
                                            </p:txEl>
                                          </p:spTgt>
                                        </p:tgtEl>
                                      </p:cBhvr>
                                    </p:animEffect>
                                  </p:childTnLst>
                                </p:cTn>
                              </p:par>
                              <p:par>
                                <p:cTn id="27" presetID="22" presetClass="entr" presetSubtype="2"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Effect transition="in" filter="wipe(right)">
                                      <p:cBhvr>
                                        <p:cTn id="29" dur="500"/>
                                        <p:tgtEl>
                                          <p:spTgt spid="307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wipe(left)">
                                      <p:cBhvr>
                                        <p:cTn id="36" dur="500"/>
                                        <p:tgtEl>
                                          <p:spTgt spid="8">
                                            <p:txEl>
                                              <p:pRg st="3" end="3"/>
                                            </p:txEl>
                                          </p:spTgt>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8">
                                            <p:txEl>
                                              <p:pRg st="4" end="4"/>
                                            </p:txEl>
                                          </p:spTgt>
                                        </p:tgtEl>
                                        <p:attrNameLst>
                                          <p:attrName>style.visibility</p:attrName>
                                        </p:attrNameLst>
                                      </p:cBhvr>
                                      <p:to>
                                        <p:strVal val="visible"/>
                                      </p:to>
                                    </p:set>
                                    <p:animEffect transition="in" filter="wipe(left)">
                                      <p:cBhvr>
                                        <p:cTn id="40" dur="500"/>
                                        <p:tgtEl>
                                          <p:spTgt spid="8">
                                            <p:txEl>
                                              <p:pRg st="4" end="4"/>
                                            </p:txEl>
                                          </p:spTgt>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8">
                                            <p:txEl>
                                              <p:pRg st="5" end="5"/>
                                            </p:txEl>
                                          </p:spTgt>
                                        </p:tgtEl>
                                        <p:attrNameLst>
                                          <p:attrName>style.visibility</p:attrName>
                                        </p:attrNameLst>
                                      </p:cBhvr>
                                      <p:to>
                                        <p:strVal val="visible"/>
                                      </p:to>
                                    </p:set>
                                    <p:animEffect transition="in" filter="wipe(left)">
                                      <p:cBhvr>
                                        <p:cTn id="44" dur="500"/>
                                        <p:tgtEl>
                                          <p:spTgt spid="8">
                                            <p:txEl>
                                              <p:pRg st="5" end="5"/>
                                            </p:txEl>
                                          </p:spTgt>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wipe(left)">
                                      <p:cBhvr>
                                        <p:cTn id="48" dur="500"/>
                                        <p:tgtEl>
                                          <p:spTgt spid="8">
                                            <p:txEl>
                                              <p:pRg st="6" end="6"/>
                                            </p:txEl>
                                          </p:spTgt>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3074"/>
                                        </p:tgtEl>
                                        <p:attrNameLst>
                                          <p:attrName>style.visibility</p:attrName>
                                        </p:attrNameLst>
                                      </p:cBhvr>
                                      <p:to>
                                        <p:strVal val="visible"/>
                                      </p:to>
                                    </p:set>
                                    <p:animEffect transition="in" filter="wipe(down)">
                                      <p:cBhvr>
                                        <p:cTn id="52" dur="500"/>
                                        <p:tgtEl>
                                          <p:spTgt spid="307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childTnLst>
                          </p:cTn>
                        </p:par>
                        <p:par>
                          <p:cTn id="56" fill="hold">
                            <p:stCondLst>
                              <p:cond delay="5000"/>
                            </p:stCondLst>
                            <p:childTnLst>
                              <p:par>
                                <p:cTn id="57" presetID="53" presetClass="entr" presetSubtype="16" fill="hold" grpId="0" nodeType="after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500" fill="hold"/>
                                        <p:tgtEl>
                                          <p:spTgt spid="5"/>
                                        </p:tgtEl>
                                        <p:attrNameLst>
                                          <p:attrName>ppt_w</p:attrName>
                                        </p:attrNameLst>
                                      </p:cBhvr>
                                      <p:tavLst>
                                        <p:tav tm="0">
                                          <p:val>
                                            <p:fltVal val="0"/>
                                          </p:val>
                                        </p:tav>
                                        <p:tav tm="100000">
                                          <p:val>
                                            <p:strVal val="#ppt_w"/>
                                          </p:val>
                                        </p:tav>
                                      </p:tavLst>
                                    </p:anim>
                                    <p:anim calcmode="lin" valueType="num">
                                      <p:cBhvr>
                                        <p:cTn id="60" dur="500" fill="hold"/>
                                        <p:tgtEl>
                                          <p:spTgt spid="5"/>
                                        </p:tgtEl>
                                        <p:attrNameLst>
                                          <p:attrName>ppt_h</p:attrName>
                                        </p:attrNameLst>
                                      </p:cBhvr>
                                      <p:tavLst>
                                        <p:tav tm="0">
                                          <p:val>
                                            <p:fltVal val="0"/>
                                          </p:val>
                                        </p:tav>
                                        <p:tav tm="100000">
                                          <p:val>
                                            <p:strVal val="#ppt_h"/>
                                          </p:val>
                                        </p:tav>
                                      </p:tavLst>
                                    </p:anim>
                                    <p:animEffect transition="in" filter="fade">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animBg="1"/>
      <p:bldP spid="10" grpId="0" animBg="1"/>
      <p:bldP spid="11"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Micropump</a:t>
            </a:r>
          </a:p>
        </p:txBody>
      </p:sp>
      <p:sp>
        <p:nvSpPr>
          <p:cNvPr id="8" name="TextBox 7"/>
          <p:cNvSpPr txBox="1"/>
          <p:nvPr/>
        </p:nvSpPr>
        <p:spPr>
          <a:xfrm>
            <a:off x="467544" y="1628800"/>
            <a:ext cx="5472608" cy="4370427"/>
          </a:xfrm>
          <a:prstGeom prst="rect">
            <a:avLst/>
          </a:prstGeom>
          <a:noFill/>
        </p:spPr>
        <p:txBody>
          <a:bodyPr wrap="square" rtlCol="0">
            <a:spAutoFit/>
          </a:bodyPr>
          <a:lstStyle/>
          <a:p>
            <a:pPr marL="285750" indent="-285750">
              <a:buBlip>
                <a:blip r:embed="rId2"/>
              </a:buBlip>
            </a:pPr>
            <a:r>
              <a:rPr lang="en-IN" sz="1600" dirty="0" smtClean="0">
                <a:latin typeface="Times New Roman" pitchFamily="18" charset="0"/>
                <a:cs typeface="Times New Roman" pitchFamily="18" charset="0"/>
              </a:rPr>
              <a:t>Use of bidirectional Piezoelectric displacement-reciprocating micropump.</a:t>
            </a:r>
          </a:p>
          <a:p>
            <a:pPr marL="285750" indent="-285750">
              <a:buBlip>
                <a:blip r:embed="rId2"/>
              </a:buBlip>
            </a:pPr>
            <a:r>
              <a:rPr lang="en-IN" sz="1600" dirty="0" smtClean="0">
                <a:latin typeface="Times New Roman" pitchFamily="18" charset="0"/>
                <a:cs typeface="Times New Roman" pitchFamily="18" charset="0"/>
              </a:rPr>
              <a:t>Active material: Lead-Zirconate-</a:t>
            </a:r>
            <a:r>
              <a:rPr lang="en-IN" sz="1600" dirty="0">
                <a:latin typeface="Times New Roman" pitchFamily="18" charset="0"/>
                <a:cs typeface="Times New Roman" pitchFamily="18" charset="0"/>
              </a:rPr>
              <a:t>T</a:t>
            </a:r>
            <a:r>
              <a:rPr lang="en-IN" sz="1600" dirty="0" smtClean="0">
                <a:latin typeface="Times New Roman" pitchFamily="18" charset="0"/>
                <a:cs typeface="Times New Roman" pitchFamily="18" charset="0"/>
              </a:rPr>
              <a:t>itanate (PZT-A).</a:t>
            </a:r>
          </a:p>
          <a:p>
            <a:pPr marL="285750" indent="-285750">
              <a:buBlip>
                <a:blip r:embed="rId2"/>
              </a:buBlip>
            </a:pPr>
            <a:endParaRPr lang="en-IN" sz="1600" dirty="0">
              <a:latin typeface="Times New Roman" pitchFamily="18" charset="0"/>
              <a:cs typeface="Times New Roman" pitchFamily="18" charset="0"/>
            </a:endParaRPr>
          </a:p>
          <a:p>
            <a:pPr marL="285750" indent="-285750">
              <a:buBlip>
                <a:blip r:embed="rId2"/>
              </a:buBlip>
            </a:pPr>
            <a:r>
              <a:rPr lang="en-IN" sz="1600" dirty="0" smtClean="0">
                <a:latin typeface="Times New Roman" pitchFamily="18" charset="0"/>
                <a:cs typeface="Times New Roman" pitchFamily="18" charset="0"/>
              </a:rPr>
              <a:t>Powered discharge stroke.</a:t>
            </a:r>
          </a:p>
          <a:p>
            <a:pPr marL="285750" indent="-285750">
              <a:buBlip>
                <a:blip r:embed="rId2"/>
              </a:buBlip>
            </a:pPr>
            <a:r>
              <a:rPr lang="en-IN" sz="1600" dirty="0" smtClean="0">
                <a:latin typeface="Times New Roman" pitchFamily="18" charset="0"/>
                <a:cs typeface="Times New Roman" pitchFamily="18" charset="0"/>
              </a:rPr>
              <a:t>Large Actuation force.</a:t>
            </a:r>
          </a:p>
          <a:p>
            <a:pPr marL="285750" lvl="1" indent="-285750">
              <a:buBlip>
                <a:blip r:embed="rId2"/>
              </a:buBlip>
            </a:pPr>
            <a:r>
              <a:rPr lang="en-IN" sz="1400" dirty="0" smtClean="0">
                <a:latin typeface="Times New Roman" pitchFamily="18" charset="0"/>
                <a:cs typeface="Times New Roman" pitchFamily="18" charset="0"/>
              </a:rPr>
              <a:t>Good resonant frequency (~7 kHz) (Fang </a:t>
            </a:r>
            <a:r>
              <a:rPr lang="en-IN" sz="1400" i="1" dirty="0" smtClean="0">
                <a:latin typeface="Times New Roman" pitchFamily="18" charset="0"/>
                <a:cs typeface="Times New Roman" pitchFamily="18" charset="0"/>
              </a:rPr>
              <a:t>et al</a:t>
            </a:r>
            <a:r>
              <a:rPr lang="en-IN" sz="1400" dirty="0" smtClean="0">
                <a:latin typeface="Times New Roman" pitchFamily="18" charset="0"/>
                <a:cs typeface="Times New Roman" pitchFamily="18" charset="0"/>
              </a:rPr>
              <a:t>)</a:t>
            </a:r>
          </a:p>
          <a:p>
            <a:pPr marL="285750" indent="-285750">
              <a:buBlip>
                <a:blip r:embed="rId2"/>
              </a:buBlip>
            </a:pPr>
            <a:r>
              <a:rPr lang="en-IN" sz="1600" dirty="0" smtClean="0">
                <a:latin typeface="Times New Roman" pitchFamily="18" charset="0"/>
                <a:cs typeface="Times New Roman" pitchFamily="18" charset="0"/>
              </a:rPr>
              <a:t>Short response time.</a:t>
            </a:r>
          </a:p>
          <a:p>
            <a:pPr marL="285750" indent="-285750">
              <a:buBlip>
                <a:blip r:embed="rId2"/>
              </a:buBlip>
            </a:pPr>
            <a:r>
              <a:rPr lang="en-IN" sz="1600" dirty="0" smtClean="0">
                <a:latin typeface="Times New Roman" pitchFamily="18" charset="0"/>
                <a:cs typeface="Times New Roman" pitchFamily="18" charset="0"/>
              </a:rPr>
              <a:t>Better sensitivity.</a:t>
            </a:r>
          </a:p>
          <a:p>
            <a:pPr marL="285750" indent="-285750">
              <a:buBlip>
                <a:blip r:embed="rId2"/>
              </a:buBlip>
            </a:pPr>
            <a:r>
              <a:rPr lang="en-IN" sz="1600" dirty="0" smtClean="0">
                <a:latin typeface="Times New Roman" pitchFamily="18" charset="0"/>
                <a:cs typeface="Times New Roman" pitchFamily="18" charset="0"/>
              </a:rPr>
              <a:t>Low power requirement (5±0.5 V).</a:t>
            </a:r>
          </a:p>
          <a:p>
            <a:pPr marL="285750" indent="-285750">
              <a:buBlip>
                <a:blip r:embed="rId2"/>
              </a:buBlip>
            </a:pPr>
            <a:r>
              <a:rPr lang="en-IN" sz="1600" dirty="0" smtClean="0">
                <a:latin typeface="Times New Roman" pitchFamily="18" charset="0"/>
                <a:cs typeface="Times New Roman" pitchFamily="18" charset="0"/>
              </a:rPr>
              <a:t>Better control over actuation.</a:t>
            </a:r>
          </a:p>
          <a:p>
            <a:pPr marL="285750" indent="-285750">
              <a:buBlip>
                <a:blip r:embed="rId2"/>
              </a:buBlip>
            </a:pPr>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Limitations:</a:t>
            </a:r>
          </a:p>
          <a:p>
            <a:pPr marL="742950" lvl="1" indent="-285750">
              <a:buBlip>
                <a:blip r:embed="rId2"/>
              </a:buBlip>
            </a:pPr>
            <a:r>
              <a:rPr lang="en-IN" sz="1400" dirty="0" smtClean="0">
                <a:latin typeface="Times New Roman" pitchFamily="18" charset="0"/>
                <a:cs typeface="Times New Roman" pitchFamily="18" charset="0"/>
              </a:rPr>
              <a:t>Wear and fatigue of the valves</a:t>
            </a:r>
          </a:p>
          <a:p>
            <a:pPr marL="742950" lvl="1" indent="-285750">
              <a:buBlip>
                <a:blip r:embed="rId2"/>
              </a:buBlip>
            </a:pPr>
            <a:r>
              <a:rPr lang="en-IN" sz="1400" dirty="0" smtClean="0">
                <a:latin typeface="Times New Roman" pitchFamily="18" charset="0"/>
                <a:cs typeface="Times New Roman" pitchFamily="18" charset="0"/>
              </a:rPr>
              <a:t>Valveless micropump would be </a:t>
            </a:r>
          </a:p>
          <a:p>
            <a:pPr lvl="1"/>
            <a:r>
              <a:rPr lang="en-IN" sz="1400" dirty="0" smtClean="0">
                <a:latin typeface="Times New Roman" pitchFamily="18" charset="0"/>
                <a:cs typeface="Times New Roman" pitchFamily="18" charset="0"/>
              </a:rPr>
              <a:t>a good alternative but would have </a:t>
            </a:r>
          </a:p>
          <a:p>
            <a:pPr lvl="1"/>
            <a:r>
              <a:rPr lang="en-IN" sz="1400" dirty="0" smtClean="0">
                <a:latin typeface="Times New Roman" pitchFamily="18" charset="0"/>
                <a:cs typeface="Times New Roman" pitchFamily="18" charset="0"/>
              </a:rPr>
              <a:t>less precision and more dead volume.</a:t>
            </a:r>
          </a:p>
          <a:p>
            <a:endParaRPr lang="en-IN" sz="1600" dirty="0">
              <a:latin typeface="Times New Roman" pitchFamily="18" charset="0"/>
              <a:cs typeface="Times New Roman" pitchFamily="18" charset="0"/>
            </a:endParaRPr>
          </a:p>
        </p:txBody>
      </p:sp>
      <p:sp>
        <p:nvSpPr>
          <p:cNvPr id="7" name="Title 1"/>
          <p:cNvSpPr txBox="1">
            <a:spLocks/>
          </p:cNvSpPr>
          <p:nvPr/>
        </p:nvSpPr>
        <p:spPr>
          <a:xfrm>
            <a:off x="434752" y="260648"/>
            <a:ext cx="870924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r>
              <a:rPr lang="en-IN" sz="2400" dirty="0" smtClean="0">
                <a:latin typeface="Times New Roman" pitchFamily="18" charset="0"/>
                <a:cs typeface="Times New Roman" pitchFamily="18" charset="0"/>
              </a:rPr>
              <a:t>Desired Properties of Microneedles and Micropump (Contd.)</a:t>
            </a:r>
            <a:endParaRPr lang="en-IN" sz="2400" dirty="0">
              <a:latin typeface="Times New Roman" pitchFamily="18" charset="0"/>
              <a:cs typeface="Times New Roman" pitchFamily="18" charset="0"/>
            </a:endParaRPr>
          </a:p>
        </p:txBody>
      </p:sp>
      <p:pic>
        <p:nvPicPr>
          <p:cNvPr id="4099" name="Picture 3" descr="C:\Users\Pinaki Dey\Desktop\Micropump.png"/>
          <p:cNvPicPr>
            <a:picLocks noChangeAspect="1" noChangeArrowheads="1"/>
          </p:cNvPicPr>
          <p:nvPr/>
        </p:nvPicPr>
        <p:blipFill rotWithShape="1">
          <a:blip r:embed="rId3">
            <a:extLst>
              <a:ext uri="{28A0092B-C50C-407E-A947-70E740481C1C}">
                <a14:useLocalDpi xmlns:a14="http://schemas.microsoft.com/office/drawing/2010/main" val="0"/>
              </a:ext>
            </a:extLst>
          </a:blip>
          <a:srcRect l="6112" t="5777" r="16515" b="22319"/>
          <a:stretch/>
        </p:blipFill>
        <p:spPr bwMode="auto">
          <a:xfrm>
            <a:off x="4245971" y="2492896"/>
            <a:ext cx="4430485" cy="26778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Pinaki Dey\Desktop\PDMS micropump.png"/>
          <p:cNvPicPr>
            <a:picLocks noChangeAspect="1" noChangeArrowheads="1"/>
          </p:cNvPicPr>
          <p:nvPr/>
        </p:nvPicPr>
        <p:blipFill rotWithShape="1">
          <a:blip r:embed="rId4">
            <a:extLst>
              <a:ext uri="{28A0092B-C50C-407E-A947-70E740481C1C}">
                <a14:useLocalDpi xmlns:a14="http://schemas.microsoft.com/office/drawing/2010/main" val="0"/>
              </a:ext>
            </a:extLst>
          </a:blip>
          <a:srcRect l="8939" t="12892" r="11406" b="23097"/>
          <a:stretch/>
        </p:blipFill>
        <p:spPr bwMode="auto">
          <a:xfrm>
            <a:off x="4245971" y="5265368"/>
            <a:ext cx="2823940" cy="147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687139" y="3419340"/>
            <a:ext cx="369332" cy="1751442"/>
          </a:xfrm>
          <a:prstGeom prst="rect">
            <a:avLst/>
          </a:prstGeom>
        </p:spPr>
        <p:style>
          <a:lnRef idx="1">
            <a:schemeClr val="dk1"/>
          </a:lnRef>
          <a:fillRef idx="2">
            <a:schemeClr val="dk1"/>
          </a:fillRef>
          <a:effectRef idx="1">
            <a:schemeClr val="dk1"/>
          </a:effectRef>
          <a:fontRef idx="minor">
            <a:schemeClr val="dk1"/>
          </a:fontRef>
        </p:style>
        <p:txBody>
          <a:bodyPr vert="vert270" wrap="none">
            <a:spAutoFit/>
          </a:bodyPr>
          <a:lstStyle/>
          <a:p>
            <a:r>
              <a:rPr lang="en-IN" sz="1200" dirty="0" smtClean="0">
                <a:latin typeface="Times New Roman" pitchFamily="18" charset="0"/>
                <a:cs typeface="Times New Roman" pitchFamily="18" charset="0"/>
              </a:rPr>
              <a:t>Source: Richter </a:t>
            </a:r>
            <a:r>
              <a:rPr lang="en-IN" sz="1200" i="1" dirty="0" smtClean="0">
                <a:latin typeface="Times New Roman" pitchFamily="18" charset="0"/>
                <a:cs typeface="Times New Roman" pitchFamily="18" charset="0"/>
              </a:rPr>
              <a:t>et al, </a:t>
            </a:r>
            <a:r>
              <a:rPr lang="en-IN" sz="1200" dirty="0" smtClean="0">
                <a:latin typeface="Times New Roman" pitchFamily="18" charset="0"/>
                <a:cs typeface="Times New Roman" pitchFamily="18" charset="0"/>
              </a:rPr>
              <a:t>2008</a:t>
            </a:r>
            <a:endParaRPr lang="en-IN" sz="1200" dirty="0">
              <a:latin typeface="Times New Roman" pitchFamily="18" charset="0"/>
              <a:cs typeface="Times New Roman" pitchFamily="18" charset="0"/>
            </a:endParaRPr>
          </a:p>
        </p:txBody>
      </p:sp>
      <p:sp>
        <p:nvSpPr>
          <p:cNvPr id="12" name="Rectangle 11"/>
          <p:cNvSpPr/>
          <p:nvPr/>
        </p:nvSpPr>
        <p:spPr>
          <a:xfrm>
            <a:off x="7164288" y="6464369"/>
            <a:ext cx="1662635"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IN" sz="1200" dirty="0" smtClean="0">
                <a:latin typeface="Times New Roman" pitchFamily="18" charset="0"/>
                <a:cs typeface="Times New Roman" pitchFamily="18" charset="0"/>
              </a:rPr>
              <a:t>Source: Kim </a:t>
            </a:r>
            <a:r>
              <a:rPr lang="en-IN" sz="1200" i="1" dirty="0" smtClean="0">
                <a:latin typeface="Times New Roman" pitchFamily="18" charset="0"/>
                <a:cs typeface="Times New Roman" pitchFamily="18" charset="0"/>
              </a:rPr>
              <a:t>et al, </a:t>
            </a:r>
            <a:r>
              <a:rPr lang="en-IN" sz="1200" dirty="0" smtClean="0">
                <a:latin typeface="Times New Roman" pitchFamily="18" charset="0"/>
                <a:cs typeface="Times New Roman" pitchFamily="18" charset="0"/>
              </a:rPr>
              <a:t>2005</a:t>
            </a: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2473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099"/>
                                        </p:tgtEl>
                                        <p:attrNameLst>
                                          <p:attrName>style.visibility</p:attrName>
                                        </p:attrNameLst>
                                      </p:cBhvr>
                                      <p:to>
                                        <p:strVal val="visible"/>
                                      </p:to>
                                    </p:set>
                                    <p:animEffect transition="in" filter="wipe(down)">
                                      <p:cBhvr>
                                        <p:cTn id="21" dur="500"/>
                                        <p:tgtEl>
                                          <p:spTgt spid="409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wipe(left)">
                                      <p:cBhvr>
                                        <p:cTn id="28" dur="500"/>
                                        <p:tgtEl>
                                          <p:spTgt spid="8">
                                            <p:txEl>
                                              <p:pRg st="1" end="1"/>
                                            </p:txEl>
                                          </p:spTgt>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wipe(left)">
                                      <p:cBhvr>
                                        <p:cTn id="32" dur="500"/>
                                        <p:tgtEl>
                                          <p:spTgt spid="8">
                                            <p:txEl>
                                              <p:pRg st="3" end="3"/>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wipe(left)">
                                      <p:cBhvr>
                                        <p:cTn id="36" dur="500"/>
                                        <p:tgtEl>
                                          <p:spTgt spid="8">
                                            <p:txEl>
                                              <p:pRg st="4" end="4"/>
                                            </p:txEl>
                                          </p:spTgt>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8">
                                            <p:txEl>
                                              <p:pRg st="5" end="5"/>
                                            </p:txEl>
                                          </p:spTgt>
                                        </p:tgtEl>
                                        <p:attrNameLst>
                                          <p:attrName>style.visibility</p:attrName>
                                        </p:attrNameLst>
                                      </p:cBhvr>
                                      <p:to>
                                        <p:strVal val="visible"/>
                                      </p:to>
                                    </p:set>
                                    <p:animEffect transition="in" filter="wipe(left)">
                                      <p:cBhvr>
                                        <p:cTn id="40" dur="500"/>
                                        <p:tgtEl>
                                          <p:spTgt spid="8">
                                            <p:txEl>
                                              <p:pRg st="5" end="5"/>
                                            </p:txEl>
                                          </p:spTgt>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Effect transition="in" filter="wipe(left)">
                                      <p:cBhvr>
                                        <p:cTn id="44" dur="500"/>
                                        <p:tgtEl>
                                          <p:spTgt spid="8">
                                            <p:txEl>
                                              <p:pRg st="6" end="6"/>
                                            </p:txEl>
                                          </p:spTgt>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8">
                                            <p:txEl>
                                              <p:pRg st="7" end="7"/>
                                            </p:txEl>
                                          </p:spTgt>
                                        </p:tgtEl>
                                        <p:attrNameLst>
                                          <p:attrName>style.visibility</p:attrName>
                                        </p:attrNameLst>
                                      </p:cBhvr>
                                      <p:to>
                                        <p:strVal val="visible"/>
                                      </p:to>
                                    </p:set>
                                    <p:animEffect transition="in" filter="wipe(left)">
                                      <p:cBhvr>
                                        <p:cTn id="48" dur="500"/>
                                        <p:tgtEl>
                                          <p:spTgt spid="8">
                                            <p:txEl>
                                              <p:pRg st="7" end="7"/>
                                            </p:txEl>
                                          </p:spTgt>
                                        </p:tgtEl>
                                      </p:cBhvr>
                                    </p:animEffect>
                                  </p:childTnLst>
                                </p:cTn>
                              </p:par>
                            </p:childTnLst>
                          </p:cTn>
                        </p:par>
                        <p:par>
                          <p:cTn id="49" fill="hold">
                            <p:stCondLst>
                              <p:cond delay="4500"/>
                            </p:stCondLst>
                            <p:childTnLst>
                              <p:par>
                                <p:cTn id="50" presetID="22" presetClass="entr" presetSubtype="8" fill="hold" nodeType="after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wipe(left)">
                                      <p:cBhvr>
                                        <p:cTn id="52" dur="500"/>
                                        <p:tgtEl>
                                          <p:spTgt spid="8">
                                            <p:txEl>
                                              <p:pRg st="8" end="8"/>
                                            </p:txEl>
                                          </p:spTgt>
                                        </p:tgtEl>
                                      </p:cBhvr>
                                    </p:animEffect>
                                  </p:childTnLst>
                                </p:cTn>
                              </p:par>
                            </p:childTnLst>
                          </p:cTn>
                        </p:par>
                        <p:par>
                          <p:cTn id="53" fill="hold">
                            <p:stCondLst>
                              <p:cond delay="5000"/>
                            </p:stCondLst>
                            <p:childTnLst>
                              <p:par>
                                <p:cTn id="54" presetID="22" presetClass="entr" presetSubtype="8" fill="hold" nodeType="afterEffect">
                                  <p:stCondLst>
                                    <p:cond delay="0"/>
                                  </p:stCondLst>
                                  <p:childTnLst>
                                    <p:set>
                                      <p:cBhvr>
                                        <p:cTn id="55" dur="1" fill="hold">
                                          <p:stCondLst>
                                            <p:cond delay="0"/>
                                          </p:stCondLst>
                                        </p:cTn>
                                        <p:tgtEl>
                                          <p:spTgt spid="8">
                                            <p:txEl>
                                              <p:pRg st="9" end="9"/>
                                            </p:txEl>
                                          </p:spTgt>
                                        </p:tgtEl>
                                        <p:attrNameLst>
                                          <p:attrName>style.visibility</p:attrName>
                                        </p:attrNameLst>
                                      </p:cBhvr>
                                      <p:to>
                                        <p:strVal val="visible"/>
                                      </p:to>
                                    </p:set>
                                    <p:animEffect transition="in" filter="wipe(left)">
                                      <p:cBhvr>
                                        <p:cTn id="56" dur="500"/>
                                        <p:tgtEl>
                                          <p:spTgt spid="8">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xEl>
                                              <p:pRg st="11" end="11"/>
                                            </p:txEl>
                                          </p:spTgt>
                                        </p:tgtEl>
                                        <p:attrNameLst>
                                          <p:attrName>style.visibility</p:attrName>
                                        </p:attrNameLst>
                                      </p:cBhvr>
                                      <p:to>
                                        <p:strVal val="visible"/>
                                      </p:to>
                                    </p:set>
                                    <p:animEffect transition="in" filter="wipe(left)">
                                      <p:cBhvr>
                                        <p:cTn id="61" dur="500"/>
                                        <p:tgtEl>
                                          <p:spTgt spid="8">
                                            <p:txEl>
                                              <p:pRg st="11" end="11"/>
                                            </p:txEl>
                                          </p:spTgt>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8">
                                            <p:txEl>
                                              <p:pRg st="12" end="12"/>
                                            </p:txEl>
                                          </p:spTgt>
                                        </p:tgtEl>
                                        <p:attrNameLst>
                                          <p:attrName>style.visibility</p:attrName>
                                        </p:attrNameLst>
                                      </p:cBhvr>
                                      <p:to>
                                        <p:strVal val="visible"/>
                                      </p:to>
                                    </p:set>
                                    <p:animEffect transition="in" filter="wipe(left)">
                                      <p:cBhvr>
                                        <p:cTn id="65" dur="500"/>
                                        <p:tgtEl>
                                          <p:spTgt spid="8">
                                            <p:txEl>
                                              <p:pRg st="12" end="12"/>
                                            </p:txEl>
                                          </p:spTgt>
                                        </p:tgtEl>
                                      </p:cBhvr>
                                    </p:animEffect>
                                  </p:childTnLst>
                                </p:cTn>
                              </p:par>
                            </p:childTnLst>
                          </p:cTn>
                        </p:par>
                        <p:par>
                          <p:cTn id="66" fill="hold">
                            <p:stCondLst>
                              <p:cond delay="1000"/>
                            </p:stCondLst>
                            <p:childTnLst>
                              <p:par>
                                <p:cTn id="67" presetID="22" presetClass="entr" presetSubtype="8" fill="hold" nodeType="afterEffect">
                                  <p:stCondLst>
                                    <p:cond delay="0"/>
                                  </p:stCondLst>
                                  <p:childTnLst>
                                    <p:set>
                                      <p:cBhvr>
                                        <p:cTn id="68" dur="1" fill="hold">
                                          <p:stCondLst>
                                            <p:cond delay="0"/>
                                          </p:stCondLst>
                                        </p:cTn>
                                        <p:tgtEl>
                                          <p:spTgt spid="8">
                                            <p:txEl>
                                              <p:pRg st="13" end="13"/>
                                            </p:txEl>
                                          </p:spTgt>
                                        </p:tgtEl>
                                        <p:attrNameLst>
                                          <p:attrName>style.visibility</p:attrName>
                                        </p:attrNameLst>
                                      </p:cBhvr>
                                      <p:to>
                                        <p:strVal val="visible"/>
                                      </p:to>
                                    </p:set>
                                    <p:animEffect transition="in" filter="wipe(left)">
                                      <p:cBhvr>
                                        <p:cTn id="69" dur="500"/>
                                        <p:tgtEl>
                                          <p:spTgt spid="8">
                                            <p:txEl>
                                              <p:pRg st="13" end="13"/>
                                            </p:txEl>
                                          </p:spTgt>
                                        </p:tgtEl>
                                      </p:cBhvr>
                                    </p:animEffect>
                                  </p:childTnLst>
                                </p:cTn>
                              </p:par>
                            </p:childTnLst>
                          </p:cTn>
                        </p:par>
                        <p:par>
                          <p:cTn id="70" fill="hold">
                            <p:stCondLst>
                              <p:cond delay="1500"/>
                            </p:stCondLst>
                            <p:childTnLst>
                              <p:par>
                                <p:cTn id="71" presetID="22" presetClass="entr" presetSubtype="8" fill="hold" nodeType="afterEffect">
                                  <p:stCondLst>
                                    <p:cond delay="0"/>
                                  </p:stCondLst>
                                  <p:childTnLst>
                                    <p:set>
                                      <p:cBhvr>
                                        <p:cTn id="72" dur="1" fill="hold">
                                          <p:stCondLst>
                                            <p:cond delay="0"/>
                                          </p:stCondLst>
                                        </p:cTn>
                                        <p:tgtEl>
                                          <p:spTgt spid="8">
                                            <p:txEl>
                                              <p:pRg st="14" end="14"/>
                                            </p:txEl>
                                          </p:spTgt>
                                        </p:tgtEl>
                                        <p:attrNameLst>
                                          <p:attrName>style.visibility</p:attrName>
                                        </p:attrNameLst>
                                      </p:cBhvr>
                                      <p:to>
                                        <p:strVal val="visible"/>
                                      </p:to>
                                    </p:set>
                                    <p:animEffect transition="in" filter="wipe(left)">
                                      <p:cBhvr>
                                        <p:cTn id="73" dur="500"/>
                                        <p:tgtEl>
                                          <p:spTgt spid="8">
                                            <p:txEl>
                                              <p:pRg st="14" end="14"/>
                                            </p:txEl>
                                          </p:spTgt>
                                        </p:tgtEl>
                                      </p:cBhvr>
                                    </p:animEffect>
                                  </p:childTnLst>
                                </p:cTn>
                              </p:par>
                            </p:childTnLst>
                          </p:cTn>
                        </p:par>
                        <p:par>
                          <p:cTn id="74" fill="hold">
                            <p:stCondLst>
                              <p:cond delay="2000"/>
                            </p:stCondLst>
                            <p:childTnLst>
                              <p:par>
                                <p:cTn id="75" presetID="22" presetClass="entr" presetSubtype="8" fill="hold" nodeType="afterEffect">
                                  <p:stCondLst>
                                    <p:cond delay="0"/>
                                  </p:stCondLst>
                                  <p:childTnLst>
                                    <p:set>
                                      <p:cBhvr>
                                        <p:cTn id="76" dur="1" fill="hold">
                                          <p:stCondLst>
                                            <p:cond delay="0"/>
                                          </p:stCondLst>
                                        </p:cTn>
                                        <p:tgtEl>
                                          <p:spTgt spid="8">
                                            <p:txEl>
                                              <p:pRg st="15" end="15"/>
                                            </p:txEl>
                                          </p:spTgt>
                                        </p:tgtEl>
                                        <p:attrNameLst>
                                          <p:attrName>style.visibility</p:attrName>
                                        </p:attrNameLst>
                                      </p:cBhvr>
                                      <p:to>
                                        <p:strVal val="visible"/>
                                      </p:to>
                                    </p:set>
                                    <p:animEffect transition="in" filter="wipe(left)">
                                      <p:cBhvr>
                                        <p:cTn id="77" dur="500"/>
                                        <p:tgtEl>
                                          <p:spTgt spid="8">
                                            <p:txEl>
                                              <p:pRg st="15" end="15"/>
                                            </p:txEl>
                                          </p:spTgt>
                                        </p:tgtEl>
                                      </p:cBhvr>
                                    </p:animEffect>
                                  </p:childTnLst>
                                </p:cTn>
                              </p:par>
                            </p:childTnLst>
                          </p:cTn>
                        </p:par>
                        <p:par>
                          <p:cTn id="78" fill="hold">
                            <p:stCondLst>
                              <p:cond delay="2500"/>
                            </p:stCondLst>
                            <p:childTnLst>
                              <p:par>
                                <p:cTn id="79" presetID="22" presetClass="entr" presetSubtype="4" fill="hold" nodeType="afterEffect">
                                  <p:stCondLst>
                                    <p:cond delay="0"/>
                                  </p:stCondLst>
                                  <p:childTnLst>
                                    <p:set>
                                      <p:cBhvr>
                                        <p:cTn id="80" dur="1" fill="hold">
                                          <p:stCondLst>
                                            <p:cond delay="0"/>
                                          </p:stCondLst>
                                        </p:cTn>
                                        <p:tgtEl>
                                          <p:spTgt spid="4100"/>
                                        </p:tgtEl>
                                        <p:attrNameLst>
                                          <p:attrName>style.visibility</p:attrName>
                                        </p:attrNameLst>
                                      </p:cBhvr>
                                      <p:to>
                                        <p:strVal val="visible"/>
                                      </p:to>
                                    </p:set>
                                    <p:animEffect transition="in" filter="wipe(down)">
                                      <p:cBhvr>
                                        <p:cTn id="81" dur="500"/>
                                        <p:tgtEl>
                                          <p:spTgt spid="4100"/>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wipe(down)">
                                      <p:cBhvr>
                                        <p:cTn id="8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Design and Working Principle</a:t>
            </a:r>
            <a:endParaRPr lang="en-IN" sz="2800" dirty="0">
              <a:latin typeface="Bell MT" pitchFamily="18" charset="0"/>
            </a:endParaRPr>
          </a:p>
        </p:txBody>
      </p:sp>
      <p:sp>
        <p:nvSpPr>
          <p:cNvPr id="3" name="Subtitle 2"/>
          <p:cNvSpPr>
            <a:spLocks noGrp="1"/>
          </p:cNvSpPr>
          <p:nvPr>
            <p:ph type="subTitle" idx="1"/>
          </p:nvPr>
        </p:nvSpPr>
        <p:spPr>
          <a:xfrm>
            <a:off x="499460"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Microneedle</a:t>
            </a:r>
          </a:p>
        </p:txBody>
      </p:sp>
      <p:sp>
        <p:nvSpPr>
          <p:cNvPr id="8" name="TextBox 7"/>
          <p:cNvSpPr txBox="1"/>
          <p:nvPr/>
        </p:nvSpPr>
        <p:spPr>
          <a:xfrm>
            <a:off x="499460" y="4221088"/>
            <a:ext cx="4792620" cy="2554545"/>
          </a:xfrm>
          <a:prstGeom prst="rect">
            <a:avLst/>
          </a:prstGeom>
          <a:noFill/>
        </p:spPr>
        <p:txBody>
          <a:bodyPr wrap="square" rtlCol="0">
            <a:spAutoFit/>
          </a:bodyPr>
          <a:lstStyle/>
          <a:p>
            <a:pPr marL="285750" indent="-285750">
              <a:buBlip>
                <a:blip r:embed="rId2"/>
              </a:buBlip>
            </a:pPr>
            <a:r>
              <a:rPr lang="en-IN" sz="1600" dirty="0" smtClean="0">
                <a:latin typeface="Times New Roman" pitchFamily="18" charset="0"/>
                <a:cs typeface="Times New Roman" pitchFamily="18" charset="0"/>
              </a:rPr>
              <a:t>Outer Diameter: 100 µm</a:t>
            </a:r>
          </a:p>
          <a:p>
            <a:pPr marL="285750" indent="-285750">
              <a:buBlip>
                <a:blip r:embed="rId2"/>
              </a:buBlip>
            </a:pPr>
            <a:r>
              <a:rPr lang="en-IN" sz="1600" dirty="0" smtClean="0">
                <a:latin typeface="Times New Roman" pitchFamily="18" charset="0"/>
                <a:cs typeface="Times New Roman" pitchFamily="18" charset="0"/>
              </a:rPr>
              <a:t>Inner diameter: 40 µm</a:t>
            </a:r>
          </a:p>
          <a:p>
            <a:pPr marL="285750" indent="-285750">
              <a:buBlip>
                <a:blip r:embed="rId2"/>
              </a:buBlip>
            </a:pPr>
            <a:r>
              <a:rPr lang="en-IN" sz="1600" dirty="0" smtClean="0">
                <a:latin typeface="Times New Roman" pitchFamily="18" charset="0"/>
                <a:cs typeface="Times New Roman" pitchFamily="18" charset="0"/>
              </a:rPr>
              <a:t>Length: 200 µm</a:t>
            </a:r>
          </a:p>
          <a:p>
            <a:pPr marL="285750" indent="-285750">
              <a:buBlip>
                <a:blip r:embed="rId2"/>
              </a:buBlip>
            </a:pPr>
            <a:r>
              <a:rPr lang="en-IN" sz="1600" dirty="0" smtClean="0">
                <a:latin typeface="Times New Roman" pitchFamily="18" charset="0"/>
                <a:cs typeface="Times New Roman" pitchFamily="18" charset="0"/>
              </a:rPr>
              <a:t>Area of side openings: 28x50 µm</a:t>
            </a:r>
            <a:r>
              <a:rPr lang="en-IN" sz="1600" baseline="30000" dirty="0" smtClean="0">
                <a:latin typeface="Times New Roman" pitchFamily="18" charset="0"/>
                <a:cs typeface="Times New Roman" pitchFamily="18" charset="0"/>
              </a:rPr>
              <a:t>2</a:t>
            </a:r>
          </a:p>
          <a:p>
            <a:pPr marL="285750" indent="-285750">
              <a:buBlip>
                <a:blip r:embed="rId2"/>
              </a:buBlip>
            </a:pPr>
            <a:r>
              <a:rPr lang="en-IN" sz="1600" dirty="0" smtClean="0">
                <a:latin typeface="Times New Roman" pitchFamily="18" charset="0"/>
                <a:cs typeface="Times New Roman" pitchFamily="18" charset="0"/>
              </a:rPr>
              <a:t>Tip diameter: 450 nm (with knife-like edges)</a:t>
            </a:r>
          </a:p>
          <a:p>
            <a:pPr marL="285750" indent="-285750">
              <a:buBlip>
                <a:blip r:embed="rId2"/>
              </a:buBlip>
            </a:pPr>
            <a:r>
              <a:rPr lang="en-IN" sz="1600" dirty="0" smtClean="0">
                <a:latin typeface="Times New Roman" pitchFamily="18" charset="0"/>
                <a:cs typeface="Times New Roman" pitchFamily="18" charset="0"/>
              </a:rPr>
              <a:t>Structure: Out-of-Plane</a:t>
            </a:r>
          </a:p>
          <a:p>
            <a:pPr marL="285750" indent="-285750">
              <a:buBlip>
                <a:blip r:embed="rId2"/>
              </a:buBlip>
            </a:pPr>
            <a:r>
              <a:rPr lang="en-IN" sz="1600" dirty="0" smtClean="0">
                <a:latin typeface="Times New Roman" pitchFamily="18" charset="0"/>
                <a:cs typeface="Times New Roman" pitchFamily="18" charset="0"/>
              </a:rPr>
              <a:t>Shape of Needle body: Cylindrical (minimize leakage, resist bending and buckling)</a:t>
            </a:r>
          </a:p>
          <a:p>
            <a:pPr marL="285750" indent="-285750">
              <a:buBlip>
                <a:blip r:embed="rId2"/>
              </a:buBlip>
            </a:pPr>
            <a:r>
              <a:rPr lang="en-IN" sz="1600" dirty="0" smtClean="0">
                <a:latin typeface="Times New Roman" pitchFamily="18" charset="0"/>
                <a:cs typeface="Times New Roman" pitchFamily="18" charset="0"/>
              </a:rPr>
              <a:t>Material: Si (monocrystalline) (better mechanical/ electrical properties, integration)</a:t>
            </a:r>
            <a:endParaRPr lang="en-IN" sz="1600" dirty="0">
              <a:latin typeface="Times New Roman" pitchFamily="18" charset="0"/>
              <a:cs typeface="Times New Roman" pitchFamily="18" charset="0"/>
            </a:endParaRPr>
          </a:p>
        </p:txBody>
      </p:sp>
      <p:sp>
        <p:nvSpPr>
          <p:cNvPr id="9" name="Rectangle 8"/>
          <p:cNvSpPr/>
          <p:nvPr/>
        </p:nvSpPr>
        <p:spPr>
          <a:xfrm>
            <a:off x="8739172" y="4618249"/>
            <a:ext cx="369332" cy="1690527"/>
          </a:xfrm>
          <a:prstGeom prst="rect">
            <a:avLst/>
          </a:prstGeom>
        </p:spPr>
        <p:style>
          <a:lnRef idx="1">
            <a:schemeClr val="dk1"/>
          </a:lnRef>
          <a:fillRef idx="2">
            <a:schemeClr val="dk1"/>
          </a:fillRef>
          <a:effectRef idx="1">
            <a:schemeClr val="dk1"/>
          </a:effectRef>
          <a:fontRef idx="minor">
            <a:schemeClr val="dk1"/>
          </a:fontRef>
        </p:style>
        <p:txBody>
          <a:bodyPr vert="vert270" wrap="none">
            <a:spAutoFit/>
          </a:bodyPr>
          <a:lstStyle/>
          <a:p>
            <a:r>
              <a:rPr lang="en-IN" sz="1200" dirty="0" smtClean="0">
                <a:latin typeface="Times New Roman" pitchFamily="18" charset="0"/>
                <a:cs typeface="Times New Roman" pitchFamily="18" charset="0"/>
              </a:rPr>
              <a:t>Source: Zhang </a:t>
            </a:r>
            <a:r>
              <a:rPr lang="en-IN" sz="1200" i="1" dirty="0" smtClean="0">
                <a:latin typeface="Times New Roman" pitchFamily="18" charset="0"/>
                <a:cs typeface="Times New Roman" pitchFamily="18" charset="0"/>
              </a:rPr>
              <a:t>et al, </a:t>
            </a:r>
            <a:r>
              <a:rPr lang="en-IN" sz="1200" dirty="0" smtClean="0">
                <a:latin typeface="Times New Roman" pitchFamily="18" charset="0"/>
                <a:cs typeface="Times New Roman" pitchFamily="18" charset="0"/>
              </a:rPr>
              <a:t>2009</a:t>
            </a:r>
            <a:endParaRPr lang="en-IN" sz="12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5410067" y="1412776"/>
            <a:ext cx="3266389" cy="48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460" y="1412776"/>
            <a:ext cx="3480677"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4058652" y="2492896"/>
            <a:ext cx="369332" cy="1690527"/>
          </a:xfrm>
          <a:prstGeom prst="rect">
            <a:avLst/>
          </a:prstGeom>
        </p:spPr>
        <p:style>
          <a:lnRef idx="1">
            <a:schemeClr val="dk1"/>
          </a:lnRef>
          <a:fillRef idx="2">
            <a:schemeClr val="dk1"/>
          </a:fillRef>
          <a:effectRef idx="1">
            <a:schemeClr val="dk1"/>
          </a:effectRef>
          <a:fontRef idx="minor">
            <a:schemeClr val="dk1"/>
          </a:fontRef>
        </p:style>
        <p:txBody>
          <a:bodyPr vert="vert270" wrap="none">
            <a:spAutoFit/>
          </a:bodyPr>
          <a:lstStyle/>
          <a:p>
            <a:r>
              <a:rPr lang="en-IN" sz="1200" dirty="0" smtClean="0">
                <a:latin typeface="Times New Roman" pitchFamily="18" charset="0"/>
                <a:cs typeface="Times New Roman" pitchFamily="18" charset="0"/>
              </a:rPr>
              <a:t>Source: Zhang </a:t>
            </a:r>
            <a:r>
              <a:rPr lang="en-IN" sz="1200" i="1" dirty="0" smtClean="0">
                <a:latin typeface="Times New Roman" pitchFamily="18" charset="0"/>
                <a:cs typeface="Times New Roman" pitchFamily="18" charset="0"/>
              </a:rPr>
              <a:t>et al, </a:t>
            </a:r>
            <a:r>
              <a:rPr lang="en-IN" sz="1200" dirty="0" smtClean="0">
                <a:latin typeface="Times New Roman" pitchFamily="18" charset="0"/>
                <a:cs typeface="Times New Roman" pitchFamily="18" charset="0"/>
              </a:rPr>
              <a:t>2009</a:t>
            </a:r>
            <a:endParaRPr lang="en-IN" sz="1200" dirty="0">
              <a:latin typeface="Times New Roman" pitchFamily="18" charset="0"/>
              <a:cs typeface="Times New Roman" pitchFamily="18" charset="0"/>
            </a:endParaRPr>
          </a:p>
        </p:txBody>
      </p:sp>
      <p:sp>
        <p:nvSpPr>
          <p:cNvPr id="13" name="Rectangle 12"/>
          <p:cNvSpPr/>
          <p:nvPr/>
        </p:nvSpPr>
        <p:spPr>
          <a:xfrm>
            <a:off x="5410066" y="6309320"/>
            <a:ext cx="3266389" cy="507831"/>
          </a:xfrm>
          <a:prstGeom prst="rect">
            <a:avLst/>
          </a:prstGeom>
        </p:spPr>
        <p:style>
          <a:lnRef idx="1">
            <a:schemeClr val="dk1"/>
          </a:lnRef>
          <a:fillRef idx="2">
            <a:schemeClr val="dk1"/>
          </a:fillRef>
          <a:effectRef idx="1">
            <a:schemeClr val="dk1"/>
          </a:effectRef>
          <a:fontRef idx="minor">
            <a:schemeClr val="dk1"/>
          </a:fontRef>
        </p:style>
        <p:txBody>
          <a:bodyPr vert="horz" wrap="square">
            <a:spAutoFit/>
          </a:bodyPr>
          <a:lstStyle/>
          <a:p>
            <a:r>
              <a:rPr lang="en-IN" sz="900" dirty="0">
                <a:latin typeface="Times New Roman" pitchFamily="18" charset="0"/>
                <a:cs typeface="Times New Roman" pitchFamily="18" charset="0"/>
              </a:rPr>
              <a:t>a</a:t>
            </a:r>
            <a:r>
              <a:rPr lang="en-IN" sz="900" dirty="0" smtClean="0">
                <a:latin typeface="Times New Roman" pitchFamily="18" charset="0"/>
                <a:cs typeface="Times New Roman" pitchFamily="18" charset="0"/>
              </a:rPr>
              <a:t>) SEM image of single microneedle</a:t>
            </a:r>
          </a:p>
          <a:p>
            <a:r>
              <a:rPr lang="en-IN" sz="900" dirty="0" smtClean="0">
                <a:latin typeface="Times New Roman" pitchFamily="18" charset="0"/>
                <a:cs typeface="Times New Roman" pitchFamily="18" charset="0"/>
              </a:rPr>
              <a:t>b) SEM image of Needle array; 3x3 mm</a:t>
            </a:r>
            <a:r>
              <a:rPr lang="en-IN" sz="900" baseline="30000" dirty="0" smtClean="0">
                <a:latin typeface="Times New Roman" pitchFamily="18" charset="0"/>
                <a:cs typeface="Times New Roman" pitchFamily="18" charset="0"/>
              </a:rPr>
              <a:t>2</a:t>
            </a:r>
            <a:r>
              <a:rPr lang="en-IN" sz="900" dirty="0" smtClean="0">
                <a:latin typeface="Times New Roman" pitchFamily="18" charset="0"/>
                <a:cs typeface="Times New Roman" pitchFamily="18" charset="0"/>
              </a:rPr>
              <a:t>, containing 110 needles in a 10x11 configuration</a:t>
            </a:r>
            <a:endParaRPr lang="en-IN" sz="900" dirty="0">
              <a:latin typeface="Times New Roman" pitchFamily="18" charset="0"/>
              <a:cs typeface="Times New Roman" pitchFamily="18" charset="0"/>
            </a:endParaRPr>
          </a:p>
        </p:txBody>
      </p:sp>
    </p:spTree>
    <p:extLst>
      <p:ext uri="{BB962C8B-B14F-4D97-AF65-F5344CB8AC3E}">
        <p14:creationId xmlns:p14="http://schemas.microsoft.com/office/powerpoint/2010/main" val="156955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5124"/>
                                        </p:tgtEl>
                                        <p:attrNameLst>
                                          <p:attrName>style.visibility</p:attrName>
                                        </p:attrNameLst>
                                      </p:cBhvr>
                                      <p:to>
                                        <p:strVal val="visible"/>
                                      </p:to>
                                    </p:set>
                                    <p:anim calcmode="lin" valueType="num">
                                      <p:cBhvr>
                                        <p:cTn id="18" dur="500" fill="hold"/>
                                        <p:tgtEl>
                                          <p:spTgt spid="5124"/>
                                        </p:tgtEl>
                                        <p:attrNameLst>
                                          <p:attrName>ppt_w</p:attrName>
                                        </p:attrNameLst>
                                      </p:cBhvr>
                                      <p:tavLst>
                                        <p:tav tm="0">
                                          <p:val>
                                            <p:fltVal val="0"/>
                                          </p:val>
                                        </p:tav>
                                        <p:tav tm="100000">
                                          <p:val>
                                            <p:strVal val="#ppt_w"/>
                                          </p:val>
                                        </p:tav>
                                      </p:tavLst>
                                    </p:anim>
                                    <p:anim calcmode="lin" valueType="num">
                                      <p:cBhvr>
                                        <p:cTn id="19" dur="500" fill="hold"/>
                                        <p:tgtEl>
                                          <p:spTgt spid="5124"/>
                                        </p:tgtEl>
                                        <p:attrNameLst>
                                          <p:attrName>ppt_h</p:attrName>
                                        </p:attrNameLst>
                                      </p:cBhvr>
                                      <p:tavLst>
                                        <p:tav tm="0">
                                          <p:val>
                                            <p:fltVal val="0"/>
                                          </p:val>
                                        </p:tav>
                                        <p:tav tm="100000">
                                          <p:val>
                                            <p:strVal val="#ppt_h"/>
                                          </p:val>
                                        </p:tav>
                                      </p:tavLst>
                                    </p:anim>
                                    <p:animEffect transition="in" filter="fade">
                                      <p:cBhvr>
                                        <p:cTn id="20" dur="500"/>
                                        <p:tgtEl>
                                          <p:spTgt spid="5124"/>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par>
                          <p:cTn id="26" fill="hold">
                            <p:stCondLst>
                              <p:cond delay="1500"/>
                            </p:stCondLst>
                            <p:childTnLst>
                              <p:par>
                                <p:cTn id="27" presetID="22" presetClass="entr" presetSubtype="4" fill="hold" nodeType="afterEffect">
                                  <p:stCondLst>
                                    <p:cond delay="0"/>
                                  </p:stCondLst>
                                  <p:childTnLst>
                                    <p:set>
                                      <p:cBhvr>
                                        <p:cTn id="28" dur="1" fill="hold">
                                          <p:stCondLst>
                                            <p:cond delay="0"/>
                                          </p:stCondLst>
                                        </p:cTn>
                                        <p:tgtEl>
                                          <p:spTgt spid="5123"/>
                                        </p:tgtEl>
                                        <p:attrNameLst>
                                          <p:attrName>style.visibility</p:attrName>
                                        </p:attrNameLst>
                                      </p:cBhvr>
                                      <p:to>
                                        <p:strVal val="visible"/>
                                      </p:to>
                                    </p:set>
                                    <p:animEffect transition="in" filter="wipe(down)">
                                      <p:cBhvr>
                                        <p:cTn id="29" dur="500"/>
                                        <p:tgtEl>
                                          <p:spTgt spid="512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wipe(left)">
                                      <p:cBhvr>
                                        <p:cTn id="40" dur="500"/>
                                        <p:tgtEl>
                                          <p:spTgt spid="8">
                                            <p:txEl>
                                              <p:pRg st="0" end="0"/>
                                            </p:txEl>
                                          </p:spTgt>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8">
                                            <p:txEl>
                                              <p:pRg st="1" end="1"/>
                                            </p:txEl>
                                          </p:spTgt>
                                        </p:tgtEl>
                                        <p:attrNameLst>
                                          <p:attrName>style.visibility</p:attrName>
                                        </p:attrNameLst>
                                      </p:cBhvr>
                                      <p:to>
                                        <p:strVal val="visible"/>
                                      </p:to>
                                    </p:set>
                                    <p:animEffect transition="in" filter="wipe(left)">
                                      <p:cBhvr>
                                        <p:cTn id="44" dur="1000"/>
                                        <p:tgtEl>
                                          <p:spTgt spid="8">
                                            <p:txEl>
                                              <p:pRg st="1" end="1"/>
                                            </p:txEl>
                                          </p:spTgt>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8">
                                            <p:txEl>
                                              <p:pRg st="2" end="2"/>
                                            </p:txEl>
                                          </p:spTgt>
                                        </p:tgtEl>
                                        <p:attrNameLst>
                                          <p:attrName>style.visibility</p:attrName>
                                        </p:attrNameLst>
                                      </p:cBhvr>
                                      <p:to>
                                        <p:strVal val="visible"/>
                                      </p:to>
                                    </p:set>
                                    <p:animEffect transition="in" filter="wipe(left)">
                                      <p:cBhvr>
                                        <p:cTn id="48" dur="1000"/>
                                        <p:tgtEl>
                                          <p:spTgt spid="8">
                                            <p:txEl>
                                              <p:pRg st="2" end="2"/>
                                            </p:txEl>
                                          </p:spTgt>
                                        </p:tgtEl>
                                      </p:cBhvr>
                                    </p:animEffect>
                                  </p:childTnLst>
                                </p:cTn>
                              </p:par>
                            </p:childTnLst>
                          </p:cTn>
                        </p:par>
                        <p:par>
                          <p:cTn id="49" fill="hold">
                            <p:stCondLst>
                              <p:cond delay="2500"/>
                            </p:stCondLst>
                            <p:childTnLst>
                              <p:par>
                                <p:cTn id="50" presetID="22" presetClass="entr" presetSubtype="8" fill="hold" nodeType="afterEffect">
                                  <p:stCondLst>
                                    <p:cond delay="0"/>
                                  </p:stCondLst>
                                  <p:childTnLst>
                                    <p:set>
                                      <p:cBhvr>
                                        <p:cTn id="51" dur="1" fill="hold">
                                          <p:stCondLst>
                                            <p:cond delay="0"/>
                                          </p:stCondLst>
                                        </p:cTn>
                                        <p:tgtEl>
                                          <p:spTgt spid="8">
                                            <p:txEl>
                                              <p:pRg st="3" end="3"/>
                                            </p:txEl>
                                          </p:spTgt>
                                        </p:tgtEl>
                                        <p:attrNameLst>
                                          <p:attrName>style.visibility</p:attrName>
                                        </p:attrNameLst>
                                      </p:cBhvr>
                                      <p:to>
                                        <p:strVal val="visible"/>
                                      </p:to>
                                    </p:set>
                                    <p:animEffect transition="in" filter="wipe(left)">
                                      <p:cBhvr>
                                        <p:cTn id="52" dur="1000"/>
                                        <p:tgtEl>
                                          <p:spTgt spid="8">
                                            <p:txEl>
                                              <p:pRg st="3" end="3"/>
                                            </p:txEl>
                                          </p:spTgt>
                                        </p:tgtEl>
                                      </p:cBhvr>
                                    </p:animEffect>
                                  </p:childTnLst>
                                </p:cTn>
                              </p:par>
                            </p:childTnLst>
                          </p:cTn>
                        </p:par>
                        <p:par>
                          <p:cTn id="53" fill="hold">
                            <p:stCondLst>
                              <p:cond delay="3500"/>
                            </p:stCondLst>
                            <p:childTnLst>
                              <p:par>
                                <p:cTn id="54" presetID="22" presetClass="entr" presetSubtype="8" fill="hold" nodeType="afterEffect">
                                  <p:stCondLst>
                                    <p:cond delay="0"/>
                                  </p:stCondLst>
                                  <p:childTnLst>
                                    <p:set>
                                      <p:cBhvr>
                                        <p:cTn id="55" dur="1" fill="hold">
                                          <p:stCondLst>
                                            <p:cond delay="0"/>
                                          </p:stCondLst>
                                        </p:cTn>
                                        <p:tgtEl>
                                          <p:spTgt spid="8">
                                            <p:txEl>
                                              <p:pRg st="4" end="4"/>
                                            </p:txEl>
                                          </p:spTgt>
                                        </p:tgtEl>
                                        <p:attrNameLst>
                                          <p:attrName>style.visibility</p:attrName>
                                        </p:attrNameLst>
                                      </p:cBhvr>
                                      <p:to>
                                        <p:strVal val="visible"/>
                                      </p:to>
                                    </p:set>
                                    <p:animEffect transition="in" filter="wipe(left)">
                                      <p:cBhvr>
                                        <p:cTn id="56" dur="1000"/>
                                        <p:tgtEl>
                                          <p:spTgt spid="8">
                                            <p:txEl>
                                              <p:pRg st="4" end="4"/>
                                            </p:txEl>
                                          </p:spTgt>
                                        </p:tgtEl>
                                      </p:cBhvr>
                                    </p:animEffect>
                                  </p:childTnLst>
                                </p:cTn>
                              </p:par>
                            </p:childTnLst>
                          </p:cTn>
                        </p:par>
                        <p:par>
                          <p:cTn id="57" fill="hold">
                            <p:stCondLst>
                              <p:cond delay="4500"/>
                            </p:stCondLst>
                            <p:childTnLst>
                              <p:par>
                                <p:cTn id="58" presetID="22" presetClass="entr" presetSubtype="8" fill="hold" nodeType="afterEffect">
                                  <p:stCondLst>
                                    <p:cond delay="0"/>
                                  </p:stCondLst>
                                  <p:childTnLst>
                                    <p:set>
                                      <p:cBhvr>
                                        <p:cTn id="59" dur="1" fill="hold">
                                          <p:stCondLst>
                                            <p:cond delay="0"/>
                                          </p:stCondLst>
                                        </p:cTn>
                                        <p:tgtEl>
                                          <p:spTgt spid="8">
                                            <p:txEl>
                                              <p:pRg st="5" end="5"/>
                                            </p:txEl>
                                          </p:spTgt>
                                        </p:tgtEl>
                                        <p:attrNameLst>
                                          <p:attrName>style.visibility</p:attrName>
                                        </p:attrNameLst>
                                      </p:cBhvr>
                                      <p:to>
                                        <p:strVal val="visible"/>
                                      </p:to>
                                    </p:set>
                                    <p:animEffect transition="in" filter="wipe(left)">
                                      <p:cBhvr>
                                        <p:cTn id="60" dur="1000"/>
                                        <p:tgtEl>
                                          <p:spTgt spid="8">
                                            <p:txEl>
                                              <p:pRg st="5" end="5"/>
                                            </p:txEl>
                                          </p:spTgt>
                                        </p:tgtEl>
                                      </p:cBhvr>
                                    </p:animEffect>
                                  </p:childTnLst>
                                </p:cTn>
                              </p:par>
                            </p:childTnLst>
                          </p:cTn>
                        </p:par>
                        <p:par>
                          <p:cTn id="61" fill="hold">
                            <p:stCondLst>
                              <p:cond delay="5500"/>
                            </p:stCondLst>
                            <p:childTnLst>
                              <p:par>
                                <p:cTn id="62" presetID="22" presetClass="entr" presetSubtype="8" fill="hold" nodeType="afterEffect">
                                  <p:stCondLst>
                                    <p:cond delay="0"/>
                                  </p:stCondLst>
                                  <p:childTnLst>
                                    <p:set>
                                      <p:cBhvr>
                                        <p:cTn id="63" dur="1" fill="hold">
                                          <p:stCondLst>
                                            <p:cond delay="0"/>
                                          </p:stCondLst>
                                        </p:cTn>
                                        <p:tgtEl>
                                          <p:spTgt spid="8">
                                            <p:txEl>
                                              <p:pRg st="6" end="6"/>
                                            </p:txEl>
                                          </p:spTgt>
                                        </p:tgtEl>
                                        <p:attrNameLst>
                                          <p:attrName>style.visibility</p:attrName>
                                        </p:attrNameLst>
                                      </p:cBhvr>
                                      <p:to>
                                        <p:strVal val="visible"/>
                                      </p:to>
                                    </p:set>
                                    <p:animEffect transition="in" filter="wipe(left)">
                                      <p:cBhvr>
                                        <p:cTn id="64" dur="1000"/>
                                        <p:tgtEl>
                                          <p:spTgt spid="8">
                                            <p:txEl>
                                              <p:pRg st="6" end="6"/>
                                            </p:txEl>
                                          </p:spTgt>
                                        </p:tgtEl>
                                      </p:cBhvr>
                                    </p:animEffect>
                                  </p:childTnLst>
                                </p:cTn>
                              </p:par>
                            </p:childTnLst>
                          </p:cTn>
                        </p:par>
                        <p:par>
                          <p:cTn id="65" fill="hold">
                            <p:stCondLst>
                              <p:cond delay="6500"/>
                            </p:stCondLst>
                            <p:childTnLst>
                              <p:par>
                                <p:cTn id="66" presetID="22" presetClass="entr" presetSubtype="8" fill="hold" nodeType="afterEffect">
                                  <p:stCondLst>
                                    <p:cond delay="0"/>
                                  </p:stCondLst>
                                  <p:childTnLst>
                                    <p:set>
                                      <p:cBhvr>
                                        <p:cTn id="67" dur="1" fill="hold">
                                          <p:stCondLst>
                                            <p:cond delay="0"/>
                                          </p:stCondLst>
                                        </p:cTn>
                                        <p:tgtEl>
                                          <p:spTgt spid="8">
                                            <p:txEl>
                                              <p:pRg st="7" end="7"/>
                                            </p:txEl>
                                          </p:spTgt>
                                        </p:tgtEl>
                                        <p:attrNameLst>
                                          <p:attrName>style.visibility</p:attrName>
                                        </p:attrNameLst>
                                      </p:cBhvr>
                                      <p:to>
                                        <p:strVal val="visible"/>
                                      </p:to>
                                    </p:set>
                                    <p:animEffect transition="in" filter="wipe(left)">
                                      <p:cBhvr>
                                        <p:cTn id="68" dur="10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P spid="9"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Design and Working Principle (Contd.)</a:t>
            </a:r>
            <a:endParaRPr lang="en-IN" sz="2800" dirty="0">
              <a:latin typeface="Bell MT" pitchFamily="18" charset="0"/>
            </a:endParaRPr>
          </a:p>
        </p:txBody>
      </p:sp>
      <p:sp>
        <p:nvSpPr>
          <p:cNvPr id="3" name="Subtitle 2"/>
          <p:cNvSpPr>
            <a:spLocks noGrp="1"/>
          </p:cNvSpPr>
          <p:nvPr>
            <p:ph type="subTitle" idx="1"/>
          </p:nvPr>
        </p:nvSpPr>
        <p:spPr>
          <a:xfrm>
            <a:off x="467544"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Micropump</a:t>
            </a:r>
          </a:p>
        </p:txBody>
      </p:sp>
      <p:sp>
        <p:nvSpPr>
          <p:cNvPr id="8" name="TextBox 7"/>
          <p:cNvSpPr txBox="1"/>
          <p:nvPr/>
        </p:nvSpPr>
        <p:spPr>
          <a:xfrm>
            <a:off x="467544" y="1412776"/>
            <a:ext cx="3810343" cy="3785652"/>
          </a:xfrm>
          <a:prstGeom prst="rect">
            <a:avLst/>
          </a:prstGeom>
          <a:noFill/>
        </p:spPr>
        <p:txBody>
          <a:bodyPr wrap="square" rtlCol="0">
            <a:spAutoFit/>
          </a:bodyPr>
          <a:lstStyle/>
          <a:p>
            <a:pPr marL="285750" indent="-285750">
              <a:buBlip>
                <a:blip r:embed="rId2"/>
              </a:buBlip>
            </a:pPr>
            <a:r>
              <a:rPr lang="en-IN" sz="1600" dirty="0" smtClean="0">
                <a:latin typeface="Times New Roman" pitchFamily="18" charset="0"/>
                <a:cs typeface="Times New Roman" pitchFamily="18" charset="0"/>
              </a:rPr>
              <a:t>Volumetric micropump with reciprocating motion. </a:t>
            </a:r>
          </a:p>
          <a:p>
            <a:pPr marL="285750" indent="-285750">
              <a:buBlip>
                <a:blip r:embed="rId2"/>
              </a:buBlip>
            </a:pPr>
            <a:r>
              <a:rPr lang="en-IN" sz="1600" dirty="0" smtClean="0">
                <a:latin typeface="Times New Roman" pitchFamily="18" charset="0"/>
                <a:cs typeface="Times New Roman" pitchFamily="18" charset="0"/>
              </a:rPr>
              <a:t>Voltage change across piezoelectric material </a:t>
            </a:r>
            <a:r>
              <a:rPr lang="en-IN" sz="1600" dirty="0" smtClean="0">
                <a:latin typeface="Times New Roman" pitchFamily="18" charset="0"/>
                <a:cs typeface="Times New Roman" pitchFamily="18" charset="0"/>
              </a:rPr>
              <a:t>causes </a:t>
            </a:r>
            <a:r>
              <a:rPr lang="en-IN" sz="1600" dirty="0" smtClean="0">
                <a:latin typeface="Times New Roman" pitchFamily="18" charset="0"/>
                <a:cs typeface="Times New Roman" pitchFamily="18" charset="0"/>
              </a:rPr>
              <a:t>deformation of membrane.</a:t>
            </a:r>
          </a:p>
          <a:p>
            <a:pPr marL="285750" indent="-285750">
              <a:buBlip>
                <a:blip r:embed="rId2"/>
              </a:buBlip>
            </a:pPr>
            <a:r>
              <a:rPr lang="en-IN" sz="1600" dirty="0" smtClean="0">
                <a:latin typeface="Times New Roman" pitchFamily="18" charset="0"/>
                <a:cs typeface="Times New Roman" pitchFamily="18" charset="0"/>
              </a:rPr>
              <a:t>Inlet valve opens under expansion of pumping chamber.</a:t>
            </a:r>
          </a:p>
          <a:p>
            <a:pPr marL="285750" indent="-285750">
              <a:buBlip>
                <a:blip r:embed="rId2"/>
              </a:buBlip>
            </a:pPr>
            <a:r>
              <a:rPr lang="en-IN" sz="1600" dirty="0" smtClean="0">
                <a:latin typeface="Times New Roman" pitchFamily="18" charset="0"/>
                <a:cs typeface="Times New Roman" pitchFamily="18" charset="0"/>
              </a:rPr>
              <a:t>Outlet valve opens under compression of pumping chamber.</a:t>
            </a:r>
          </a:p>
          <a:p>
            <a:pPr marL="285750" indent="-285750">
              <a:buBlip>
                <a:blip r:embed="rId2"/>
              </a:buBlip>
            </a:pPr>
            <a:r>
              <a:rPr lang="en-IN" sz="1600" dirty="0" smtClean="0">
                <a:latin typeface="Times New Roman" pitchFamily="18" charset="0"/>
                <a:cs typeface="Times New Roman" pitchFamily="18" charset="0"/>
              </a:rPr>
              <a:t>PZT thickness: 180 µm.</a:t>
            </a:r>
          </a:p>
          <a:p>
            <a:pPr marL="285750" indent="-285750">
              <a:buBlip>
                <a:blip r:embed="rId2"/>
              </a:buBlip>
            </a:pPr>
            <a:r>
              <a:rPr lang="en-IN" sz="1600" dirty="0">
                <a:latin typeface="Times New Roman" pitchFamily="18" charset="0"/>
                <a:cs typeface="Times New Roman" pitchFamily="18" charset="0"/>
              </a:rPr>
              <a:t>B</a:t>
            </a:r>
            <a:r>
              <a:rPr lang="en-IN" sz="1600" dirty="0" smtClean="0">
                <a:latin typeface="Times New Roman" pitchFamily="18" charset="0"/>
                <a:cs typeface="Times New Roman" pitchFamily="18" charset="0"/>
              </a:rPr>
              <a:t>onded to the membrane with conductive silver epoxy.</a:t>
            </a:r>
          </a:p>
          <a:p>
            <a:pPr marL="285750" indent="-285750">
              <a:buBlip>
                <a:blip r:embed="rId2"/>
              </a:buBlip>
            </a:pPr>
            <a:r>
              <a:rPr lang="en-IN" sz="1600" dirty="0" smtClean="0">
                <a:latin typeface="Times New Roman" pitchFamily="18" charset="0"/>
                <a:cs typeface="Times New Roman" pitchFamily="18" charset="0"/>
              </a:rPr>
              <a:t>Minimal dead volume.</a:t>
            </a:r>
          </a:p>
          <a:p>
            <a:pPr marL="285750" indent="-285750">
              <a:buBlip>
                <a:blip r:embed="rId2"/>
              </a:buBlip>
            </a:pPr>
            <a:r>
              <a:rPr lang="en-IN" sz="1600" dirty="0" smtClean="0">
                <a:latin typeface="Times New Roman" pitchFamily="18" charset="0"/>
                <a:cs typeface="Times New Roman" pitchFamily="18" charset="0"/>
              </a:rPr>
              <a:t>Cone shape--- reduced pipe resistance coefficient.</a:t>
            </a:r>
          </a:p>
        </p:txBody>
      </p:sp>
      <p:pic>
        <p:nvPicPr>
          <p:cNvPr id="6" name="Picture 3" descr="C:\Users\Pinaki Dey\Desktop\Micropump.png"/>
          <p:cNvPicPr>
            <a:picLocks noChangeAspect="1" noChangeArrowheads="1"/>
          </p:cNvPicPr>
          <p:nvPr/>
        </p:nvPicPr>
        <p:blipFill rotWithShape="1">
          <a:blip r:embed="rId3">
            <a:extLst>
              <a:ext uri="{28A0092B-C50C-407E-A947-70E740481C1C}">
                <a14:useLocalDpi xmlns:a14="http://schemas.microsoft.com/office/drawing/2010/main" val="0"/>
              </a:ext>
            </a:extLst>
          </a:blip>
          <a:srcRect l="6112" t="5777" r="16515" b="22319"/>
          <a:stretch/>
        </p:blipFill>
        <p:spPr bwMode="auto">
          <a:xfrm>
            <a:off x="4245971" y="1628800"/>
            <a:ext cx="4430485" cy="26778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739172" y="2555244"/>
            <a:ext cx="369332" cy="1751442"/>
          </a:xfrm>
          <a:prstGeom prst="rect">
            <a:avLst/>
          </a:prstGeom>
        </p:spPr>
        <p:style>
          <a:lnRef idx="1">
            <a:schemeClr val="dk1"/>
          </a:lnRef>
          <a:fillRef idx="2">
            <a:schemeClr val="dk1"/>
          </a:fillRef>
          <a:effectRef idx="1">
            <a:schemeClr val="dk1"/>
          </a:effectRef>
          <a:fontRef idx="minor">
            <a:schemeClr val="dk1"/>
          </a:fontRef>
        </p:style>
        <p:txBody>
          <a:bodyPr vert="vert270" wrap="none">
            <a:spAutoFit/>
          </a:bodyPr>
          <a:lstStyle/>
          <a:p>
            <a:r>
              <a:rPr lang="en-IN" sz="1200" dirty="0" smtClean="0">
                <a:latin typeface="Times New Roman" pitchFamily="18" charset="0"/>
                <a:cs typeface="Times New Roman" pitchFamily="18" charset="0"/>
              </a:rPr>
              <a:t>Source: Richter </a:t>
            </a:r>
            <a:r>
              <a:rPr lang="en-IN" sz="1200" i="1" dirty="0" smtClean="0">
                <a:latin typeface="Times New Roman" pitchFamily="18" charset="0"/>
                <a:cs typeface="Times New Roman" pitchFamily="18" charset="0"/>
              </a:rPr>
              <a:t>et al, </a:t>
            </a:r>
            <a:r>
              <a:rPr lang="en-IN" sz="1200" dirty="0" smtClean="0">
                <a:latin typeface="Times New Roman" pitchFamily="18" charset="0"/>
                <a:cs typeface="Times New Roman" pitchFamily="18" charset="0"/>
              </a:rPr>
              <a:t>2008</a:t>
            </a:r>
            <a:endParaRPr lang="en-IN" sz="1200" dirty="0">
              <a:latin typeface="Times New Roman" pitchFamily="18" charset="0"/>
              <a:cs typeface="Times New Roman" pitchFamily="18" charset="0"/>
            </a:endParaRPr>
          </a:p>
        </p:txBody>
      </p:sp>
      <p:sp>
        <p:nvSpPr>
          <p:cNvPr id="4" name="TextBox 3"/>
          <p:cNvSpPr txBox="1"/>
          <p:nvPr/>
        </p:nvSpPr>
        <p:spPr>
          <a:xfrm>
            <a:off x="467544" y="5131058"/>
            <a:ext cx="3810343" cy="1754326"/>
          </a:xfrm>
          <a:prstGeom prst="rect">
            <a:avLst/>
          </a:prstGeom>
          <a:noFill/>
        </p:spPr>
        <p:txBody>
          <a:bodyPr wrap="square" rtlCol="0">
            <a:spAutoFit/>
          </a:bodyPr>
          <a:lstStyle/>
          <a:p>
            <a:pPr marL="285750" indent="-285750" algn="just">
              <a:buBlip>
                <a:blip r:embed="rId2"/>
              </a:buBlip>
            </a:pPr>
            <a:r>
              <a:rPr lang="en-IN" dirty="0" smtClean="0">
                <a:latin typeface="Times New Roman" pitchFamily="18" charset="0"/>
                <a:cs typeface="Times New Roman" pitchFamily="18" charset="0"/>
              </a:rPr>
              <a:t>Over pressure at the inlet opens the passive  check valve resulting in undesirable free flow.</a:t>
            </a:r>
          </a:p>
          <a:p>
            <a:pPr marL="285750" indent="-285750" algn="just">
              <a:buBlip>
                <a:blip r:embed="rId2"/>
              </a:buBlip>
            </a:pPr>
            <a:r>
              <a:rPr lang="en-IN" dirty="0" smtClean="0">
                <a:latin typeface="Times New Roman" pitchFamily="18" charset="0"/>
                <a:cs typeface="Times New Roman" pitchFamily="18" charset="0"/>
              </a:rPr>
              <a:t>Ensure ‘free flow stop’  using active valve, prestressing the passive valve or using safety valve.</a:t>
            </a:r>
            <a:endParaRPr lang="en-IN" dirty="0"/>
          </a:p>
        </p:txBody>
      </p:sp>
      <p:sp>
        <p:nvSpPr>
          <p:cNvPr id="9" name="TextBox 8"/>
          <p:cNvSpPr txBox="1"/>
          <p:nvPr/>
        </p:nvSpPr>
        <p:spPr>
          <a:xfrm>
            <a:off x="4866113" y="4410978"/>
            <a:ext cx="3810343" cy="116955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lgn="just">
              <a:buBlip>
                <a:blip r:embed="rId2"/>
              </a:buBlip>
            </a:pPr>
            <a:r>
              <a:rPr lang="en-IN" sz="1400" dirty="0" smtClean="0">
                <a:latin typeface="Times New Roman" pitchFamily="18" charset="0"/>
                <a:cs typeface="Times New Roman" pitchFamily="18" charset="0"/>
              </a:rPr>
              <a:t>Lower 2 wafers bonded via silicon fusion bonding.</a:t>
            </a:r>
          </a:p>
          <a:p>
            <a:pPr marL="285750" indent="-285750" algn="just">
              <a:buBlip>
                <a:blip r:embed="rId2"/>
              </a:buBlip>
            </a:pPr>
            <a:r>
              <a:rPr lang="en-IN" sz="1400" dirty="0" smtClean="0">
                <a:latin typeface="Times New Roman" pitchFamily="18" charset="0"/>
                <a:cs typeface="Times New Roman" pitchFamily="18" charset="0"/>
              </a:rPr>
              <a:t>Ideally no back pressure.</a:t>
            </a:r>
          </a:p>
          <a:p>
            <a:pPr marL="285750" indent="-285750" algn="just">
              <a:buBlip>
                <a:blip r:embed="rId2"/>
              </a:buBlip>
            </a:pPr>
            <a:r>
              <a:rPr lang="en-IN" sz="1400" dirty="0" smtClean="0">
                <a:latin typeface="Times New Roman" pitchFamily="18" charset="0"/>
                <a:cs typeface="Times New Roman" pitchFamily="18" charset="0"/>
              </a:rPr>
              <a:t>Avg. Flow rate= 1600 µl/min</a:t>
            </a:r>
          </a:p>
          <a:p>
            <a:pPr marL="285750" indent="-285750" algn="just">
              <a:buBlip>
                <a:blip r:embed="rId2"/>
              </a:buBlip>
            </a:pPr>
            <a:r>
              <a:rPr lang="en-IN" sz="1400" dirty="0" smtClean="0">
                <a:latin typeface="Times New Roman" pitchFamily="18" charset="0"/>
                <a:cs typeface="Times New Roman" pitchFamily="18" charset="0"/>
              </a:rPr>
              <a:t>Avg. Stroke volume= 260nl</a:t>
            </a:r>
          </a:p>
        </p:txBody>
      </p:sp>
    </p:spTree>
    <p:extLst>
      <p:ext uri="{BB962C8B-B14F-4D97-AF65-F5344CB8AC3E}">
        <p14:creationId xmlns:p14="http://schemas.microsoft.com/office/powerpoint/2010/main" val="52908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2000"/>
                                        <p:tgtEl>
                                          <p:spTgt spid="8">
                                            <p:txEl>
                                              <p:pRg st="0" end="0"/>
                                            </p:txEl>
                                          </p:spTgt>
                                        </p:tgtEl>
                                      </p:cBhvr>
                                    </p:animEffect>
                                  </p:childTnLst>
                                </p:cTn>
                              </p:par>
                              <p:par>
                                <p:cTn id="19" presetID="22" presetClass="entr" presetSubtype="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2000"/>
                                        <p:tgtEl>
                                          <p:spTgt spid="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2000"/>
                                        <p:tgtEl>
                                          <p:spTgt spid="7"/>
                                        </p:tgtEl>
                                      </p:cBhvr>
                                    </p:animEffect>
                                  </p:childTnLst>
                                </p:cTn>
                              </p:par>
                            </p:childTnLst>
                          </p:cTn>
                        </p:par>
                        <p:par>
                          <p:cTn id="25" fill="hold">
                            <p:stCondLst>
                              <p:cond delay="3000"/>
                            </p:stCondLst>
                            <p:childTnLst>
                              <p:par>
                                <p:cTn id="26" presetID="22" presetClass="entr" presetSubtype="2"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2000"/>
                                        <p:tgtEl>
                                          <p:spTgt spid="9"/>
                                        </p:tgtEl>
                                      </p:cBhvr>
                                    </p:animEffect>
                                  </p:childTnLst>
                                </p:cTn>
                              </p:par>
                              <p:par>
                                <p:cTn id="29" presetID="22" presetClass="entr" presetSubtype="8" fill="hold" nodeType="with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Effect transition="in" filter="wipe(left)">
                                      <p:cBhvr>
                                        <p:cTn id="31" dur="2000"/>
                                        <p:tgtEl>
                                          <p:spTgt spid="8">
                                            <p:txEl>
                                              <p:pRg st="1" end="1"/>
                                            </p:txEl>
                                          </p:spTgt>
                                        </p:tgtEl>
                                      </p:cBhvr>
                                    </p:animEffect>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wipe(left)">
                                      <p:cBhvr>
                                        <p:cTn id="35" dur="2000"/>
                                        <p:tgtEl>
                                          <p:spTgt spid="8">
                                            <p:txEl>
                                              <p:pRg st="2" end="2"/>
                                            </p:txEl>
                                          </p:spTgt>
                                        </p:tgtEl>
                                      </p:cBhvr>
                                    </p:animEffect>
                                  </p:childTnLst>
                                </p:cTn>
                              </p:par>
                            </p:childTnLst>
                          </p:cTn>
                        </p:par>
                        <p:par>
                          <p:cTn id="36" fill="hold">
                            <p:stCondLst>
                              <p:cond delay="7000"/>
                            </p:stCondLst>
                            <p:childTnLst>
                              <p:par>
                                <p:cTn id="37" presetID="22" presetClass="entr" presetSubtype="8" fill="hold" nodeType="after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wipe(left)">
                                      <p:cBhvr>
                                        <p:cTn id="39" dur="2000"/>
                                        <p:tgtEl>
                                          <p:spTgt spid="8">
                                            <p:txEl>
                                              <p:pRg st="3" end="3"/>
                                            </p:txEl>
                                          </p:spTgt>
                                        </p:tgtEl>
                                      </p:cBhvr>
                                    </p:animEffect>
                                  </p:childTnLst>
                                </p:cTn>
                              </p:par>
                            </p:childTnLst>
                          </p:cTn>
                        </p:par>
                        <p:par>
                          <p:cTn id="40" fill="hold">
                            <p:stCondLst>
                              <p:cond delay="9000"/>
                            </p:stCondLst>
                            <p:childTnLst>
                              <p:par>
                                <p:cTn id="41" presetID="22" presetClass="entr" presetSubtype="8" fill="hold" nodeType="after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Effect transition="in" filter="wipe(left)">
                                      <p:cBhvr>
                                        <p:cTn id="43" dur="2000"/>
                                        <p:tgtEl>
                                          <p:spTgt spid="8">
                                            <p:txEl>
                                              <p:pRg st="4" end="4"/>
                                            </p:txEl>
                                          </p:spTgt>
                                        </p:tgtEl>
                                      </p:cBhvr>
                                    </p:animEffect>
                                  </p:childTnLst>
                                </p:cTn>
                              </p:par>
                            </p:childTnLst>
                          </p:cTn>
                        </p:par>
                        <p:par>
                          <p:cTn id="44" fill="hold">
                            <p:stCondLst>
                              <p:cond delay="11000"/>
                            </p:stCondLst>
                            <p:childTnLst>
                              <p:par>
                                <p:cTn id="45" presetID="22" presetClass="entr" presetSubtype="8" fill="hold" nodeType="after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animEffect transition="in" filter="wipe(left)">
                                      <p:cBhvr>
                                        <p:cTn id="47" dur="2000"/>
                                        <p:tgtEl>
                                          <p:spTgt spid="8">
                                            <p:txEl>
                                              <p:pRg st="5" end="5"/>
                                            </p:txEl>
                                          </p:spTgt>
                                        </p:tgtEl>
                                      </p:cBhvr>
                                    </p:animEffect>
                                  </p:childTnLst>
                                </p:cTn>
                              </p:par>
                            </p:childTnLst>
                          </p:cTn>
                        </p:par>
                        <p:par>
                          <p:cTn id="48" fill="hold">
                            <p:stCondLst>
                              <p:cond delay="13000"/>
                            </p:stCondLst>
                            <p:childTnLst>
                              <p:par>
                                <p:cTn id="49" presetID="22" presetClass="entr" presetSubtype="8" fill="hold" nodeType="afterEffect">
                                  <p:stCondLst>
                                    <p:cond delay="0"/>
                                  </p:stCondLst>
                                  <p:childTnLst>
                                    <p:set>
                                      <p:cBhvr>
                                        <p:cTn id="50" dur="1" fill="hold">
                                          <p:stCondLst>
                                            <p:cond delay="0"/>
                                          </p:stCondLst>
                                        </p:cTn>
                                        <p:tgtEl>
                                          <p:spTgt spid="8">
                                            <p:txEl>
                                              <p:pRg st="6" end="6"/>
                                            </p:txEl>
                                          </p:spTgt>
                                        </p:tgtEl>
                                        <p:attrNameLst>
                                          <p:attrName>style.visibility</p:attrName>
                                        </p:attrNameLst>
                                      </p:cBhvr>
                                      <p:to>
                                        <p:strVal val="visible"/>
                                      </p:to>
                                    </p:set>
                                    <p:animEffect transition="in" filter="wipe(left)">
                                      <p:cBhvr>
                                        <p:cTn id="51" dur="2000"/>
                                        <p:tgtEl>
                                          <p:spTgt spid="8">
                                            <p:txEl>
                                              <p:pRg st="6" end="6"/>
                                            </p:txEl>
                                          </p:spTgt>
                                        </p:tgtEl>
                                      </p:cBhvr>
                                    </p:animEffect>
                                  </p:childTnLst>
                                </p:cTn>
                              </p:par>
                            </p:childTnLst>
                          </p:cTn>
                        </p:par>
                        <p:par>
                          <p:cTn id="52" fill="hold">
                            <p:stCondLst>
                              <p:cond delay="15000"/>
                            </p:stCondLst>
                            <p:childTnLst>
                              <p:par>
                                <p:cTn id="53" presetID="22" presetClass="entr" presetSubtype="8" fill="hold" nodeType="after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Effect transition="in" filter="wipe(left)">
                                      <p:cBhvr>
                                        <p:cTn id="55" dur="2000"/>
                                        <p:tgtEl>
                                          <p:spTgt spid="8">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
                                            <p:txEl>
                                              <p:pRg st="0" end="0"/>
                                            </p:txEl>
                                          </p:spTgt>
                                        </p:tgtEl>
                                        <p:attrNameLst>
                                          <p:attrName>style.visibility</p:attrName>
                                        </p:attrNameLst>
                                      </p:cBhvr>
                                      <p:to>
                                        <p:strVal val="visible"/>
                                      </p:to>
                                    </p:set>
                                    <p:animEffect transition="in" filter="wipe(left)">
                                      <p:cBhvr>
                                        <p:cTn id="60" dur="2000"/>
                                        <p:tgtEl>
                                          <p:spTgt spid="4">
                                            <p:txEl>
                                              <p:pRg st="0" end="0"/>
                                            </p:txEl>
                                          </p:spTgt>
                                        </p:tgtEl>
                                      </p:cBhvr>
                                    </p:animEffect>
                                  </p:childTnLst>
                                </p:cTn>
                              </p:par>
                            </p:childTnLst>
                          </p:cTn>
                        </p:par>
                        <p:par>
                          <p:cTn id="61" fill="hold">
                            <p:stCondLst>
                              <p:cond delay="2000"/>
                            </p:stCondLst>
                            <p:childTnLst>
                              <p:par>
                                <p:cTn id="62" presetID="22" presetClass="entr" presetSubtype="8" fill="hold" nodeType="afterEffect">
                                  <p:stCondLst>
                                    <p:cond delay="0"/>
                                  </p:stCondLst>
                                  <p:childTnLst>
                                    <p:set>
                                      <p:cBhvr>
                                        <p:cTn id="63" dur="1" fill="hold">
                                          <p:stCondLst>
                                            <p:cond delay="0"/>
                                          </p:stCondLst>
                                        </p:cTn>
                                        <p:tgtEl>
                                          <p:spTgt spid="4">
                                            <p:txEl>
                                              <p:pRg st="1" end="1"/>
                                            </p:txEl>
                                          </p:spTgt>
                                        </p:tgtEl>
                                        <p:attrNameLst>
                                          <p:attrName>style.visibility</p:attrName>
                                        </p:attrNameLst>
                                      </p:cBhvr>
                                      <p:to>
                                        <p:strVal val="visible"/>
                                      </p:to>
                                    </p:set>
                                    <p:animEffect transition="in" filter="wipe(left)">
                                      <p:cBhvr>
                                        <p:cTn id="64"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8"/>
            <a:ext cx="8280920" cy="576063"/>
          </a:xfrm>
        </p:spPr>
        <p:txBody>
          <a:bodyPr>
            <a:noAutofit/>
          </a:bodyPr>
          <a:lstStyle/>
          <a:p>
            <a:pPr algn="l"/>
            <a:r>
              <a:rPr lang="en-IN" sz="2800" dirty="0" smtClean="0">
                <a:latin typeface="Times New Roman" pitchFamily="18" charset="0"/>
                <a:cs typeface="Times New Roman" pitchFamily="18" charset="0"/>
              </a:rPr>
              <a:t>Design and Working Principle (Contd.)</a:t>
            </a:r>
            <a:endParaRPr lang="en-IN" sz="2800" dirty="0">
              <a:latin typeface="Bell MT" pitchFamily="18" charset="0"/>
            </a:endParaRPr>
          </a:p>
        </p:txBody>
      </p:sp>
      <p:sp>
        <p:nvSpPr>
          <p:cNvPr id="3" name="Subtitle 2"/>
          <p:cNvSpPr>
            <a:spLocks noGrp="1"/>
          </p:cNvSpPr>
          <p:nvPr>
            <p:ph type="subTitle" idx="1"/>
          </p:nvPr>
        </p:nvSpPr>
        <p:spPr>
          <a:xfrm>
            <a:off x="499460" y="908720"/>
            <a:ext cx="8208912" cy="360040"/>
          </a:xfrm>
        </p:spPr>
        <p:style>
          <a:lnRef idx="1">
            <a:schemeClr val="dk1"/>
          </a:lnRef>
          <a:fillRef idx="2">
            <a:schemeClr val="dk1"/>
          </a:fillRef>
          <a:effectRef idx="1">
            <a:schemeClr val="dk1"/>
          </a:effectRef>
          <a:fontRef idx="minor">
            <a:schemeClr val="dk1"/>
          </a:fontRef>
        </p:style>
        <p:txBody>
          <a:bodyPr>
            <a:noAutofit/>
          </a:bodyPr>
          <a:lstStyle/>
          <a:p>
            <a:pPr algn="just">
              <a:buClr>
                <a:srgbClr val="FFFFFF"/>
              </a:buClr>
            </a:pPr>
            <a:r>
              <a:rPr lang="en-IN" sz="1600" dirty="0" smtClean="0">
                <a:solidFill>
                  <a:schemeClr val="bg1"/>
                </a:solidFill>
                <a:latin typeface="Times New Roman" pitchFamily="18" charset="0"/>
                <a:cs typeface="Times New Roman" pitchFamily="18" charset="0"/>
              </a:rPr>
              <a:t>Integrated System Design</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259" y="1484784"/>
            <a:ext cx="4921483" cy="50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131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left)">
                                      <p:cBhvr>
                                        <p:cTn id="11" dur="500"/>
                                        <p:tgtEl>
                                          <p:spTgt spid="3">
                                            <p:bg/>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7171"/>
                                        </p:tgtEl>
                                        <p:attrNameLst>
                                          <p:attrName>style.visibility</p:attrName>
                                        </p:attrNameLst>
                                      </p:cBhvr>
                                      <p:to>
                                        <p:strVal val="visible"/>
                                      </p:to>
                                    </p:set>
                                    <p:animEffect transition="in" filter="wipe(down)">
                                      <p:cBhvr>
                                        <p:cTn id="18"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1066</TotalTime>
  <Words>1742</Words>
  <Application>Microsoft Office PowerPoint</Application>
  <PresentationFormat>On-screen Show (4:3)</PresentationFormat>
  <Paragraphs>253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Design and Fabrication of  PZT Micropump-Integrated  Silicon Microneedle Array for  Transdermal Drug-Delivery</vt:lpstr>
      <vt:lpstr>Contents</vt:lpstr>
      <vt:lpstr>Introduction</vt:lpstr>
      <vt:lpstr>Introduction (Contd.)</vt:lpstr>
      <vt:lpstr>Desired Properties of Microneedles and Micropump</vt:lpstr>
      <vt:lpstr>PowerPoint Presentation</vt:lpstr>
      <vt:lpstr>Design and Working Principle</vt:lpstr>
      <vt:lpstr>Design and Working Principle (Contd.)</vt:lpstr>
      <vt:lpstr>Design and Working Principle (Contd.)</vt:lpstr>
      <vt:lpstr>Fabrication</vt:lpstr>
      <vt:lpstr>Fabrication (Contd.)</vt:lpstr>
      <vt:lpstr>Fabrication (Contd.)</vt:lpstr>
      <vt:lpstr>Fabrication (Contd.)</vt:lpstr>
      <vt:lpstr>Fabrication (Contd.)</vt:lpstr>
      <vt:lpstr>Fabrication (Contd.)</vt:lpstr>
      <vt:lpstr>Characterization</vt:lpstr>
      <vt:lpstr>Characterization (Contd.)</vt:lpstr>
      <vt:lpstr>Characterization (Contd.)</vt:lpstr>
      <vt:lpstr>Results &amp; Analysis</vt:lpstr>
      <vt:lpstr>Results &amp; Analysis (Contd.)</vt:lpstr>
      <vt:lpstr>Results &amp; Analysis (Contd.)</vt:lpstr>
      <vt:lpstr>Conclusions</vt:lpstr>
      <vt:lpstr>References</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Simulatand Fabrication of PZT Micropump-Integrated Silicon Microneedle Array for Transdermal Drug-Delivery and Fluid Extraction.</dc:title>
  <dc:creator>Pinaki Dey</dc:creator>
  <cp:lastModifiedBy>Pinaki Dey</cp:lastModifiedBy>
  <cp:revision>69</cp:revision>
  <dcterms:created xsi:type="dcterms:W3CDTF">2012-03-20T05:04:50Z</dcterms:created>
  <dcterms:modified xsi:type="dcterms:W3CDTF">2012-03-20T23:31:01Z</dcterms:modified>
</cp:coreProperties>
</file>