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Capstone project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ctrTitle"/>
          </p:nvPr>
        </p:nvSpPr>
        <p:spPr>
          <a:prstGeom prst="rect">
            <a:avLst/>
          </a:prstGeom>
        </p:spPr>
        <p:txBody>
          <a:bodyPr/>
          <a:lstStyle/>
          <a:p>
            <a:pPr defTabSz="233679">
              <a:defRPr b="1" sz="3200">
                <a:latin typeface="Helvetica"/>
                <a:ea typeface="Helvetica"/>
                <a:cs typeface="Helvetica"/>
                <a:sym typeface="Helvetica"/>
              </a:defRPr>
            </a:pPr>
            <a:r>
              <a:t>Introduction</a:t>
            </a:r>
          </a:p>
          <a:p>
            <a:pPr defTabSz="233679">
              <a:defRPr b="1" sz="3200">
                <a:latin typeface="Helvetica"/>
                <a:ea typeface="Helvetica"/>
                <a:cs typeface="Helvetica"/>
                <a:sym typeface="Helvetica"/>
              </a:defRPr>
            </a:pPr>
          </a:p>
          <a:p>
            <a:pPr defTabSz="233679">
              <a:defRPr sz="3200"/>
            </a:pPr>
            <a:r>
              <a:t>Kuala Lumpur and Johor Bahru are two major cities in Malaysia. Both cities become a center of attention for residential, job employment, tourism, education, shopping and sports activity. Both cities are well known in Malaysia, and become the top choice for local and foreign communities.</a:t>
            </a:r>
          </a:p>
          <a:p>
            <a:pPr defTabSz="233679">
              <a:defRPr sz="3200"/>
            </a:pPr>
          </a:p>
          <a:p>
            <a:pPr defTabSz="233679">
              <a:defRPr sz="3200"/>
            </a:pPr>
            <a:r>
              <a:t>Brief information about both cities:</a:t>
            </a:r>
          </a:p>
          <a:p>
            <a:pPr defTabSz="233679">
              <a:defRPr sz="3200"/>
            </a:pPr>
          </a:p>
          <a:p>
            <a:pPr defTabSz="233679">
              <a:defRPr sz="3200"/>
            </a:pPr>
            <a:r>
              <a:t>Kuala Lumpur: is the national capital of Malaysia as well as its largest city. The only global city in Malaysia, it covers an area of 243 km2 (94 sq mi) and has an estimated population of 1.73 million as of 2016. Greater Kuala Lumpur, also known as the Klang Valley, is an urban agglomeration of 7.25 million people as of 2017.It is among the fastest growing metropolitan regions in South-East Asia, in both population and economic development. (source: https://en.wikipedia.org/wiki/Kuala_Lumpur)</a:t>
            </a:r>
          </a:p>
          <a:p>
            <a:pPr defTabSz="233679">
              <a:defRPr sz="3200"/>
            </a:pPr>
          </a:p>
          <a:p>
            <a:pPr defTabSz="233679">
              <a:defRPr sz="3200"/>
            </a:pPr>
            <a:r>
              <a:t>Johor Bahru: formerly known as Tanjung Puteri or Iskandar Puteri, is the capital of the state of Johor, Malaysia. It is situated along the Straits of Johor at the southern end of Peninsular Malaysia. Johor Bahru has a population of 497,097, while its metropolitan area, with a population of 1,638,219, is the third largest in the country. (source: https://en.wikipedia.org/wiki/Johor_Bahru)</a:t>
            </a:r>
          </a:p>
        </p:txBody>
      </p:sp>
      <p:sp>
        <p:nvSpPr>
          <p:cNvPr id="122" name="Shape 122"/>
          <p:cNvSpPr/>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ctrTitle"/>
          </p:nvPr>
        </p:nvSpPr>
        <p:spPr>
          <a:prstGeom prst="rect">
            <a:avLst/>
          </a:prstGeom>
        </p:spPr>
        <p:txBody>
          <a:bodyPr/>
          <a:lstStyle/>
          <a:p>
            <a:pPr defTabSz="233679">
              <a:defRPr b="1" sz="3200">
                <a:latin typeface="Helvetica"/>
                <a:ea typeface="Helvetica"/>
                <a:cs typeface="Helvetica"/>
                <a:sym typeface="Helvetica"/>
              </a:defRPr>
            </a:pPr>
            <a:r>
              <a:t>Objective</a:t>
            </a:r>
          </a:p>
          <a:p>
            <a:pPr defTabSz="233679">
              <a:defRPr b="1" sz="3200">
                <a:latin typeface="Helvetica"/>
                <a:ea typeface="Helvetica"/>
                <a:cs typeface="Helvetica"/>
                <a:sym typeface="Helvetica"/>
              </a:defRPr>
            </a:pPr>
          </a:p>
          <a:p>
            <a:pPr defTabSz="233679">
              <a:defRPr sz="3200"/>
            </a:pPr>
            <a:r>
              <a:t>In this project, we will study in details the area classification using Foursquare data and machine learning segmentation and clustering. The aim of this project is to segment areas of Kuala Lumpur and Johor Bahru based on the most common places captured from Foursquare.</a:t>
            </a:r>
          </a:p>
          <a:p>
            <a:pPr defTabSz="233679">
              <a:defRPr sz="3200"/>
            </a:pPr>
          </a:p>
          <a:p>
            <a:pPr defTabSz="233679">
              <a:defRPr sz="3200"/>
            </a:pPr>
            <a:r>
              <a:t>Using segmentation and clustering, we hope we can determine:</a:t>
            </a:r>
          </a:p>
          <a:p>
            <a:pPr defTabSz="233679">
              <a:defRPr sz="3200"/>
            </a:pPr>
          </a:p>
          <a:p>
            <a:pPr defTabSz="233679">
              <a:defRPr sz="3200"/>
            </a:pPr>
            <a:r>
              <a:t>the similarity or dissimilarirty of both cities</a:t>
            </a:r>
          </a:p>
          <a:p>
            <a:pPr defTabSz="233679">
              <a:defRPr sz="3200"/>
            </a:pPr>
            <a:r>
              <a:t>classification of area located inside the city whether it is residential, tourism places, or others</a:t>
            </a:r>
          </a:p>
        </p:txBody>
      </p:sp>
      <p:sp>
        <p:nvSpPr>
          <p:cNvPr id="125" name="Shape 125"/>
          <p:cNvSpPr/>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ctrTitle"/>
          </p:nvPr>
        </p:nvSpPr>
        <p:spPr>
          <a:prstGeom prst="rect">
            <a:avLst/>
          </a:prstGeom>
        </p:spPr>
        <p:txBody>
          <a:bodyPr/>
          <a:lstStyle/>
          <a:p>
            <a:pPr defTabSz="233679">
              <a:defRPr b="1" sz="3200">
                <a:latin typeface="Helvetica"/>
                <a:ea typeface="Helvetica"/>
                <a:cs typeface="Helvetica"/>
                <a:sym typeface="Helvetica"/>
              </a:defRPr>
            </a:pPr>
            <a:r>
              <a:t>Data</a:t>
            </a:r>
          </a:p>
          <a:p>
            <a:pPr defTabSz="233679">
              <a:defRPr b="1" sz="3200">
                <a:latin typeface="Helvetica"/>
                <a:ea typeface="Helvetica"/>
                <a:cs typeface="Helvetica"/>
                <a:sym typeface="Helvetica"/>
              </a:defRPr>
            </a:pPr>
          </a:p>
          <a:p>
            <a:pPr defTabSz="233679">
              <a:defRPr sz="3200"/>
            </a:pPr>
            <a:r>
              <a:t>The data acquired from wikipedia pages and restructure to csv file for easier manipulation and reading. Both files uploaded to my github for references.</a:t>
            </a:r>
          </a:p>
          <a:p>
            <a:pPr defTabSz="233679">
              <a:defRPr sz="3200"/>
            </a:pPr>
          </a:p>
          <a:p>
            <a:pPr defTabSz="233679">
              <a:defRPr sz="3200"/>
            </a:pPr>
            <a:r>
              <a:t>https://github.com/zaephaer/CapstoneProject/blob/master/JB_disrict.csv</a:t>
            </a:r>
          </a:p>
          <a:p>
            <a:pPr defTabSz="233679">
              <a:defRPr sz="3200"/>
            </a:pPr>
            <a:r>
              <a:t>https://github.com/zaephaer/CapstoneProject/blob/master/KL_disrict.csv</a:t>
            </a:r>
          </a:p>
          <a:p>
            <a:pPr defTabSz="233679">
              <a:defRPr sz="3200"/>
            </a:pPr>
            <a:r>
              <a:t>Another aspect to consider for this project is the Foursquare data. I believe that the data as good as provided, meaning although we are using Foursquare data for segmentation and clustering, the amount and accuracy of data captured can't 100% determine correct classification in real world.</a:t>
            </a:r>
          </a:p>
        </p:txBody>
      </p:sp>
      <p:sp>
        <p:nvSpPr>
          <p:cNvPr id="128" name="Shape 128"/>
          <p:cNvSpPr/>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ctrTitle"/>
          </p:nvPr>
        </p:nvSpPr>
        <p:spPr>
          <a:prstGeom prst="rect">
            <a:avLst/>
          </a:prstGeom>
        </p:spPr>
        <p:txBody>
          <a:bodyPr/>
          <a:lstStyle/>
          <a:p>
            <a:pPr defTabSz="233679">
              <a:defRPr b="1" sz="3200">
                <a:latin typeface="Helvetica"/>
                <a:ea typeface="Helvetica"/>
                <a:cs typeface="Helvetica"/>
                <a:sym typeface="Helvetica"/>
              </a:defRPr>
            </a:pPr>
            <a:r>
              <a:t>Methodology</a:t>
            </a:r>
          </a:p>
          <a:p>
            <a:pPr defTabSz="233679">
              <a:defRPr b="1" sz="3200">
                <a:latin typeface="Helvetica"/>
                <a:ea typeface="Helvetica"/>
                <a:cs typeface="Helvetica"/>
                <a:sym typeface="Helvetica"/>
              </a:defRPr>
            </a:pPr>
          </a:p>
          <a:p>
            <a:pPr defTabSz="233679">
              <a:defRPr sz="3200"/>
            </a:pPr>
            <a:r>
              <a:t>In this project, I will use the basic methodology as taught in Week 3 lab.</a:t>
            </a:r>
          </a:p>
          <a:p>
            <a:pPr defTabSz="233679">
              <a:defRPr sz="3200"/>
            </a:pPr>
          </a:p>
          <a:p>
            <a:pPr defTabSz="233679">
              <a:defRPr sz="3200"/>
            </a:pPr>
            <a:r>
              <a:t>Above, we have done convert addresses into their equivalent latitude and longitude values.</a:t>
            </a:r>
          </a:p>
          <a:p>
            <a:pPr defTabSz="233679">
              <a:defRPr sz="3200"/>
            </a:pPr>
            <a:r>
              <a:t>Then we will use the Foursquare API to explore neighborhoods in both cities, Kuala Lumpur and Johor Bahru</a:t>
            </a:r>
          </a:p>
          <a:p>
            <a:pPr defTabSz="233679">
              <a:defRPr sz="3200"/>
            </a:pPr>
            <a:r>
              <a:t>After that, explore function to get the most common venue categories in each neighborhood,</a:t>
            </a:r>
          </a:p>
          <a:p>
            <a:pPr defTabSz="233679">
              <a:defRPr sz="3200"/>
            </a:pPr>
            <a:r>
              <a:t>and then use this feature to group the neighborhoods into clusters</a:t>
            </a:r>
          </a:p>
          <a:p>
            <a:pPr defTabSz="233679">
              <a:defRPr sz="3200"/>
            </a:pPr>
            <a:r>
              <a:t>K-means clustering algorithm will be use to complete this task. And also, the Folium library to visualize the neighborhoods in Kuala Lumpur and Johor Bahru and their emerging clusters.</a:t>
            </a:r>
          </a:p>
          <a:p>
            <a:pPr defTabSz="233679">
              <a:defRPr sz="3200"/>
            </a:pPr>
          </a:p>
          <a:p>
            <a:pPr defTabSz="233679">
              <a:defRPr sz="3200"/>
            </a:pPr>
            <a:r>
              <a:t>Based on dataframe analysis above, we found out that Bukit Bintang area in Kuala Lumpur and Johor Bahru area in Johor Bahru are both have the highest number of area within it those district.</a:t>
            </a:r>
          </a:p>
        </p:txBody>
      </p:sp>
      <p:sp>
        <p:nvSpPr>
          <p:cNvPr id="131" name="Shape 131"/>
          <p:cNvSpPr/>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ctrTitle"/>
          </p:nvPr>
        </p:nvSpPr>
        <p:spPr>
          <a:prstGeom prst="rect">
            <a:avLst/>
          </a:prstGeom>
        </p:spPr>
        <p:txBody>
          <a:bodyPr/>
          <a:lstStyle/>
          <a:p>
            <a:pPr defTabSz="233679">
              <a:defRPr b="1" sz="3200">
                <a:latin typeface="Helvetica"/>
                <a:ea typeface="Helvetica"/>
                <a:cs typeface="Helvetica"/>
                <a:sym typeface="Helvetica"/>
              </a:defRPr>
            </a:pPr>
            <a:r>
              <a:t>Discussion</a:t>
            </a:r>
          </a:p>
          <a:p>
            <a:pPr defTabSz="233679">
              <a:defRPr b="1" sz="3200">
                <a:latin typeface="Helvetica"/>
                <a:ea typeface="Helvetica"/>
                <a:cs typeface="Helvetica"/>
                <a:sym typeface="Helvetica"/>
              </a:defRPr>
            </a:pPr>
          </a:p>
          <a:p>
            <a:pPr defTabSz="233679">
              <a:defRPr sz="3200"/>
            </a:pPr>
            <a:r>
              <a:t>[Top](#toc)</a:t>
            </a:r>
          </a:p>
          <a:p>
            <a:pPr defTabSz="233679">
              <a:defRPr sz="3200"/>
            </a:pPr>
            <a:r>
              <a:t>Based on cluster for each cities above, we believe that classification for each cluster can be done better with calculation of venues categories (most common) in each cities. Refering to each clsuter, we can't deterimine clearly what represent in each cluster by using Foursquare - Most Common Venue data.</a:t>
            </a:r>
          </a:p>
          <a:p>
            <a:pPr defTabSz="233679">
              <a:defRPr sz="3200"/>
            </a:pPr>
          </a:p>
          <a:p>
            <a:pPr defTabSz="233679">
              <a:defRPr sz="3200"/>
            </a:pPr>
            <a:r>
              <a:t>The reality is however more complex: similar cities might have or might not have similar common venues. A further step in this classification would be to find a method to extract these common venues and integrate the spatial correlations between different of areas or district.</a:t>
            </a:r>
          </a:p>
          <a:p>
            <a:pPr defTabSz="233679">
              <a:defRPr sz="3200"/>
            </a:pPr>
          </a:p>
          <a:p>
            <a:pPr defTabSz="233679">
              <a:defRPr sz="3200"/>
            </a:pPr>
            <a:r>
              <a:t>We believe that the classification we propose is an encouraging step towards a quantitative and systematic comparison of the different cities. Further studies are indeed needed in order to relate the data acquired, then observe it to more meaningful and objective results.</a:t>
            </a:r>
          </a:p>
        </p:txBody>
      </p:sp>
      <p:sp>
        <p:nvSpPr>
          <p:cNvPr id="134" name="Shape 134"/>
          <p:cNvSpPr/>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ctrTitle"/>
          </p:nvPr>
        </p:nvSpPr>
        <p:spPr>
          <a:prstGeom prst="rect">
            <a:avLst/>
          </a:prstGeom>
        </p:spPr>
        <p:txBody>
          <a:bodyPr/>
          <a:lstStyle/>
          <a:p>
            <a:pPr defTabSz="233679">
              <a:defRPr b="1" sz="3200">
                <a:latin typeface="Helvetica"/>
                <a:ea typeface="Helvetica"/>
                <a:cs typeface="Helvetica"/>
                <a:sym typeface="Helvetica"/>
              </a:defRPr>
            </a:pPr>
            <a:r>
              <a:t>Conclusion</a:t>
            </a:r>
          </a:p>
          <a:p>
            <a:pPr defTabSz="233679">
              <a:defRPr sz="3200"/>
            </a:pPr>
            <a:r>
              <a:t>Using Foursquare API, we can captured data of common places all around the world. Using it, we refer back to our main objectives, which is to determine;</a:t>
            </a:r>
          </a:p>
          <a:p>
            <a:pPr defTabSz="233679">
              <a:defRPr sz="3200"/>
            </a:pPr>
          </a:p>
          <a:p>
            <a:pPr defTabSz="233679">
              <a:defRPr sz="3200"/>
            </a:pPr>
            <a:r>
              <a:t>the similarity or dissimilarirty of both cities</a:t>
            </a:r>
          </a:p>
          <a:p>
            <a:pPr defTabSz="233679">
              <a:defRPr sz="3200"/>
            </a:pPr>
            <a:r>
              <a:t>classification of area located inside the city whether it is residential, tourism places, or others</a:t>
            </a:r>
          </a:p>
          <a:p>
            <a:pPr defTabSz="233679">
              <a:defRPr sz="3200"/>
            </a:pPr>
            <a:r>
              <a:t>In conclusion, both cities Kuala Lumpur and Johor Bahru are the center of attraction among Malaysian. However, to declare both cities are similar or dissimilar base on common venues visited is quite difficult. Both cities is similar in some venues also dissimilar in certain venues. And for classitification based on common venues, again we must have more systematic or quantitative way to identify and declare this. Comparison can be made, but no such method or quantitative data to determine this. We hope in the future, a method to determine it can be establish and explore for references.</a:t>
            </a:r>
          </a:p>
        </p:txBody>
      </p:sp>
      <p:sp>
        <p:nvSpPr>
          <p:cNvPr id="137" name="Shape 137"/>
          <p:cNvSpPr/>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