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29" userDrawn="1">
          <p15:clr>
            <a:srgbClr val="A4A3A4"/>
          </p15:clr>
        </p15:guide>
        <p15:guide id="4" pos="551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04A"/>
    <a:srgbClr val="0071BB"/>
    <a:srgbClr val="BC1A8D"/>
    <a:srgbClr val="D6181F"/>
    <a:srgbClr val="F05A21"/>
    <a:srgbClr val="F2DF50"/>
    <a:srgbClr val="1F7EE7"/>
    <a:srgbClr val="E25142"/>
    <a:srgbClr val="024793"/>
    <a:srgbClr val="2E4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7" autoAdjust="0"/>
  </p:normalViewPr>
  <p:slideViewPr>
    <p:cSldViewPr snapToGrid="0" showGuides="1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  <p:guide pos="7129"/>
        <p:guide pos="551"/>
        <p:guide orient="horz" pos="210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D139-CC41-44D9-B3EE-0C1BD3A0468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A54C5-D71D-4D9F-A762-5D9DA6855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0" y="-690"/>
            <a:ext cx="12192000" cy="6858000"/>
          </a:xfrm>
          <a:prstGeom prst="rect">
            <a:avLst/>
          </a:pr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874148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1035" name="Oval 1034"/>
          <p:cNvSpPr/>
          <p:nvPr userDrawn="1"/>
        </p:nvSpPr>
        <p:spPr>
          <a:xfrm>
            <a:off x="7391400" y="999778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>
            <a:off x="1589" y="-690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>
            <a:off x="1589" y="-22872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589" y="62686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solidFill>
            <a:srgbClr val="0DB0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>
            <a:off x="1589" y="-35401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2100181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>
            <a:off x="-1" y="420370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>
            <a:off x="6350" y="5265822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4486275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4" b="7944"/>
          <a:stretch/>
        </p:blipFill>
        <p:spPr>
          <a:xfrm flipH="1">
            <a:off x="0" y="0"/>
            <a:ext cx="12192000" cy="6795314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 flipV="1">
            <a:off x="0" y="688"/>
            <a:ext cx="12192000" cy="6857311"/>
          </a:xfrm>
          <a:prstGeom prst="rect">
            <a:avLst/>
          </a:pr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35" name="Oval 1034"/>
          <p:cNvSpPr/>
          <p:nvPr userDrawn="1"/>
        </p:nvSpPr>
        <p:spPr>
          <a:xfrm flipV="1">
            <a:off x="7391400" y="2543846"/>
            <a:ext cx="5181600" cy="3314376"/>
          </a:xfrm>
          <a:prstGeom prst="ellipse">
            <a:avLst/>
          </a:prstGeom>
          <a:gradFill flip="none" rotWithShape="1">
            <a:gsLst>
              <a:gs pos="49599">
                <a:srgbClr val="FFFFFF">
                  <a:alpha val="29000"/>
                </a:srgbClr>
              </a:gs>
              <a:gs pos="15000">
                <a:schemeClr val="bg1"/>
              </a:gs>
              <a:gs pos="99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utoShape 15"/>
          <p:cNvSpPr>
            <a:spLocks noChangeAspect="1" noChangeArrowheads="1" noTextEdit="1"/>
          </p:cNvSpPr>
          <p:nvPr userDrawn="1"/>
        </p:nvSpPr>
        <p:spPr bwMode="auto">
          <a:xfrm flipV="1">
            <a:off x="1589" y="3683543"/>
            <a:ext cx="12190412" cy="317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 userDrawn="1"/>
        </p:nvSpPr>
        <p:spPr bwMode="auto">
          <a:xfrm flipV="1">
            <a:off x="1589" y="3919619"/>
            <a:ext cx="12190412" cy="2961253"/>
          </a:xfrm>
          <a:custGeom>
            <a:avLst/>
            <a:gdLst>
              <a:gd name="T0" fmla="*/ 0 w 3840"/>
              <a:gd name="T1" fmla="*/ 8 h 932"/>
              <a:gd name="T2" fmla="*/ 0 w 3840"/>
              <a:gd name="T3" fmla="*/ 552 h 932"/>
              <a:gd name="T4" fmla="*/ 1040 w 3840"/>
              <a:gd name="T5" fmla="*/ 189 h 932"/>
              <a:gd name="T6" fmla="*/ 3016 w 3840"/>
              <a:gd name="T7" fmla="*/ 860 h 932"/>
              <a:gd name="T8" fmla="*/ 3840 w 3840"/>
              <a:gd name="T9" fmla="*/ 644 h 932"/>
              <a:gd name="T10" fmla="*/ 3840 w 3840"/>
              <a:gd name="T11" fmla="*/ 8 h 932"/>
              <a:gd name="T12" fmla="*/ 0 w 3840"/>
              <a:gd name="T13" fmla="*/ 8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932">
                <a:moveTo>
                  <a:pt x="0" y="8"/>
                </a:moveTo>
                <a:cubicBezTo>
                  <a:pt x="0" y="552"/>
                  <a:pt x="0" y="552"/>
                  <a:pt x="0" y="552"/>
                </a:cubicBezTo>
                <a:cubicBezTo>
                  <a:pt x="0" y="552"/>
                  <a:pt x="183" y="0"/>
                  <a:pt x="1040" y="189"/>
                </a:cubicBezTo>
                <a:cubicBezTo>
                  <a:pt x="1896" y="379"/>
                  <a:pt x="2556" y="788"/>
                  <a:pt x="3016" y="860"/>
                </a:cubicBezTo>
                <a:cubicBezTo>
                  <a:pt x="3476" y="932"/>
                  <a:pt x="3840" y="644"/>
                  <a:pt x="3840" y="644"/>
                </a:cubicBezTo>
                <a:cubicBezTo>
                  <a:pt x="3840" y="8"/>
                  <a:pt x="3840" y="8"/>
                  <a:pt x="3840" y="8"/>
                </a:cubicBezTo>
                <a:lnTo>
                  <a:pt x="0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 flipV="1">
            <a:off x="1589" y="3083053"/>
            <a:ext cx="12190412" cy="3712261"/>
          </a:xfrm>
          <a:custGeom>
            <a:avLst/>
            <a:gdLst>
              <a:gd name="T0" fmla="*/ 3840 w 3840"/>
              <a:gd name="T1" fmla="*/ 496 h 1168"/>
              <a:gd name="T2" fmla="*/ 3840 w 3840"/>
              <a:gd name="T3" fmla="*/ 772 h 1168"/>
              <a:gd name="T4" fmla="*/ 2632 w 3840"/>
              <a:gd name="T5" fmla="*/ 868 h 1168"/>
              <a:gd name="T6" fmla="*/ 600 w 3840"/>
              <a:gd name="T7" fmla="*/ 172 h 1168"/>
              <a:gd name="T8" fmla="*/ 0 w 3840"/>
              <a:gd name="T9" fmla="*/ 788 h 1168"/>
              <a:gd name="T10" fmla="*/ 0 w 3840"/>
              <a:gd name="T11" fmla="*/ 306 h 1168"/>
              <a:gd name="T12" fmla="*/ 988 w 3840"/>
              <a:gd name="T13" fmla="*/ 86 h 1168"/>
              <a:gd name="T14" fmla="*/ 3840 w 3840"/>
              <a:gd name="T15" fmla="*/ 496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40" h="1168">
                <a:moveTo>
                  <a:pt x="3840" y="496"/>
                </a:moveTo>
                <a:cubicBezTo>
                  <a:pt x="3840" y="772"/>
                  <a:pt x="3840" y="772"/>
                  <a:pt x="3840" y="772"/>
                </a:cubicBezTo>
                <a:cubicBezTo>
                  <a:pt x="3840" y="772"/>
                  <a:pt x="3324" y="1168"/>
                  <a:pt x="2632" y="868"/>
                </a:cubicBezTo>
                <a:cubicBezTo>
                  <a:pt x="1940" y="568"/>
                  <a:pt x="1136" y="80"/>
                  <a:pt x="600" y="172"/>
                </a:cubicBezTo>
                <a:cubicBezTo>
                  <a:pt x="64" y="264"/>
                  <a:pt x="0" y="788"/>
                  <a:pt x="0" y="788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06"/>
                  <a:pt x="264" y="0"/>
                  <a:pt x="988" y="86"/>
                </a:cubicBezTo>
                <a:cubicBezTo>
                  <a:pt x="1755" y="178"/>
                  <a:pt x="2972" y="996"/>
                  <a:pt x="3840" y="496"/>
                </a:cubicBezTo>
                <a:close/>
              </a:path>
            </a:pathLst>
          </a:custGeom>
          <a:solidFill>
            <a:srgbClr val="0DB04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" name="Freeform 19"/>
          <p:cNvSpPr>
            <a:spLocks/>
          </p:cNvSpPr>
          <p:nvPr userDrawn="1"/>
        </p:nvSpPr>
        <p:spPr bwMode="auto">
          <a:xfrm flipV="1">
            <a:off x="1589" y="3629673"/>
            <a:ext cx="12190412" cy="3582340"/>
          </a:xfrm>
          <a:custGeom>
            <a:avLst/>
            <a:gdLst>
              <a:gd name="T0" fmla="*/ 3840 w 3840"/>
              <a:gd name="T1" fmla="*/ 627 h 1127"/>
              <a:gd name="T2" fmla="*/ 3840 w 3840"/>
              <a:gd name="T3" fmla="*/ 784 h 1127"/>
              <a:gd name="T4" fmla="*/ 1504 w 3840"/>
              <a:gd name="T5" fmla="*/ 420 h 1127"/>
              <a:gd name="T6" fmla="*/ 0 w 3840"/>
              <a:gd name="T7" fmla="*/ 568 h 1127"/>
              <a:gd name="T8" fmla="*/ 0 w 3840"/>
              <a:gd name="T9" fmla="*/ 437 h 1127"/>
              <a:gd name="T10" fmla="*/ 988 w 3840"/>
              <a:gd name="T11" fmla="*/ 217 h 1127"/>
              <a:gd name="T12" fmla="*/ 3840 w 3840"/>
              <a:gd name="T13" fmla="*/ 627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40" h="1127">
                <a:moveTo>
                  <a:pt x="3840" y="627"/>
                </a:moveTo>
                <a:cubicBezTo>
                  <a:pt x="3840" y="784"/>
                  <a:pt x="3840" y="784"/>
                  <a:pt x="3840" y="784"/>
                </a:cubicBezTo>
                <a:cubicBezTo>
                  <a:pt x="3200" y="1108"/>
                  <a:pt x="2664" y="840"/>
                  <a:pt x="1504" y="420"/>
                </a:cubicBezTo>
                <a:cubicBezTo>
                  <a:pt x="344" y="0"/>
                  <a:pt x="0" y="568"/>
                  <a:pt x="0" y="568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37"/>
                  <a:pt x="264" y="131"/>
                  <a:pt x="988" y="217"/>
                </a:cubicBezTo>
                <a:cubicBezTo>
                  <a:pt x="1755" y="309"/>
                  <a:pt x="2972" y="1127"/>
                  <a:pt x="3840" y="627"/>
                </a:cubicBezTo>
                <a:close/>
              </a:path>
            </a:pathLst>
          </a:custGeom>
          <a:solidFill>
            <a:srgbClr val="0071BB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Freeform 23"/>
          <p:cNvSpPr>
            <a:spLocks/>
          </p:cNvSpPr>
          <p:nvPr userDrawn="1"/>
        </p:nvSpPr>
        <p:spPr bwMode="auto">
          <a:xfrm flipH="1" flipV="1">
            <a:off x="-1" y="0"/>
            <a:ext cx="12133705" cy="2654300"/>
          </a:xfrm>
          <a:custGeom>
            <a:avLst/>
            <a:gdLst>
              <a:gd name="T0" fmla="*/ 3474 w 3474"/>
              <a:gd name="T1" fmla="*/ 0 h 952"/>
              <a:gd name="T2" fmla="*/ 1634 w 3474"/>
              <a:gd name="T3" fmla="*/ 492 h 952"/>
              <a:gd name="T4" fmla="*/ 0 w 3474"/>
              <a:gd name="T5" fmla="*/ 952 h 952"/>
              <a:gd name="T6" fmla="*/ 3474 w 3474"/>
              <a:gd name="T7" fmla="*/ 952 h 952"/>
              <a:gd name="T8" fmla="*/ 3474 w 3474"/>
              <a:gd name="T9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4" h="952">
                <a:moveTo>
                  <a:pt x="3474" y="0"/>
                </a:moveTo>
                <a:cubicBezTo>
                  <a:pt x="3474" y="0"/>
                  <a:pt x="2710" y="580"/>
                  <a:pt x="1634" y="492"/>
                </a:cubicBezTo>
                <a:cubicBezTo>
                  <a:pt x="558" y="404"/>
                  <a:pt x="0" y="952"/>
                  <a:pt x="0" y="952"/>
                </a:cubicBezTo>
                <a:cubicBezTo>
                  <a:pt x="3474" y="952"/>
                  <a:pt x="3474" y="952"/>
                  <a:pt x="3474" y="952"/>
                </a:cubicBezTo>
                <a:lnTo>
                  <a:pt x="347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27"/>
          <p:cNvSpPr>
            <a:spLocks/>
          </p:cNvSpPr>
          <p:nvPr userDrawn="1"/>
        </p:nvSpPr>
        <p:spPr bwMode="auto">
          <a:xfrm flipV="1">
            <a:off x="6350" y="0"/>
            <a:ext cx="12185650" cy="1592178"/>
          </a:xfrm>
          <a:custGeom>
            <a:avLst/>
            <a:gdLst>
              <a:gd name="T0" fmla="*/ 3840 w 3840"/>
              <a:gd name="T1" fmla="*/ 0 h 672"/>
              <a:gd name="T2" fmla="*/ 2440 w 3840"/>
              <a:gd name="T3" fmla="*/ 416 h 672"/>
              <a:gd name="T4" fmla="*/ 0 w 3840"/>
              <a:gd name="T5" fmla="*/ 388 h 672"/>
              <a:gd name="T6" fmla="*/ 0 w 3840"/>
              <a:gd name="T7" fmla="*/ 672 h 672"/>
              <a:gd name="T8" fmla="*/ 3840 w 3840"/>
              <a:gd name="T9" fmla="*/ 672 h 672"/>
              <a:gd name="T10" fmla="*/ 3840 w 3840"/>
              <a:gd name="T11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40" h="672">
                <a:moveTo>
                  <a:pt x="3840" y="0"/>
                </a:moveTo>
                <a:cubicBezTo>
                  <a:pt x="3840" y="0"/>
                  <a:pt x="3408" y="384"/>
                  <a:pt x="2440" y="416"/>
                </a:cubicBezTo>
                <a:cubicBezTo>
                  <a:pt x="1472" y="448"/>
                  <a:pt x="604" y="120"/>
                  <a:pt x="0" y="388"/>
                </a:cubicBezTo>
                <a:cubicBezTo>
                  <a:pt x="0" y="672"/>
                  <a:pt x="0" y="672"/>
                  <a:pt x="0" y="672"/>
                </a:cubicBezTo>
                <a:cubicBezTo>
                  <a:pt x="3840" y="672"/>
                  <a:pt x="3840" y="672"/>
                  <a:pt x="3840" y="672"/>
                </a:cubicBezTo>
                <a:lnTo>
                  <a:pt x="384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5000"/>
                </a:schemeClr>
              </a:gs>
            </a:gsLst>
            <a:lin ang="135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838200" y="3139239"/>
            <a:ext cx="9144000" cy="93829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838200" y="365272"/>
            <a:ext cx="6159500" cy="2387600"/>
          </a:xfrm>
        </p:spPr>
        <p:txBody>
          <a:bodyPr lIns="0" tIns="0" rIns="0" bIns="0"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34" name="Rectangle 1033"/>
          <p:cNvSpPr/>
          <p:nvPr userDrawn="1"/>
        </p:nvSpPr>
        <p:spPr>
          <a:xfrm>
            <a:off x="874713" y="2867479"/>
            <a:ext cx="576262" cy="47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 userDrawn="1"/>
        </p:nvSpPr>
        <p:spPr>
          <a:xfrm>
            <a:off x="0" y="-749300"/>
            <a:ext cx="469900" cy="469900"/>
          </a:xfrm>
          <a:prstGeom prst="ellipse">
            <a:avLst/>
          </a:pr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 userDrawn="1"/>
        </p:nvSpPr>
        <p:spPr>
          <a:xfrm>
            <a:off x="707987" y="-749300"/>
            <a:ext cx="469900" cy="469900"/>
          </a:xfrm>
          <a:prstGeom prst="ellipse">
            <a:avLst/>
          </a:prstGeom>
          <a:solidFill>
            <a:srgbClr val="0DB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415974" y="-749300"/>
            <a:ext cx="469900" cy="469900"/>
          </a:xfrm>
          <a:prstGeom prst="ellipse">
            <a:avLst/>
          </a:prstGeom>
          <a:solidFill>
            <a:srgbClr val="F05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2123961" y="-749300"/>
            <a:ext cx="469900" cy="469900"/>
          </a:xfrm>
          <a:prstGeom prst="ellipse">
            <a:avLst/>
          </a:prstGeom>
          <a:solidFill>
            <a:srgbClr val="D6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2831948" y="-749300"/>
            <a:ext cx="469900" cy="469900"/>
          </a:xfrm>
          <a:prstGeom prst="ellipse">
            <a:avLst/>
          </a:prstGeom>
          <a:solidFill>
            <a:srgbClr val="BC1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8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A576-034B-45D7-9F5B-548D28C1BC9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45598-B2C9-4FFE-8967-D41635DDF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1" userDrawn="1">
          <p15:clr>
            <a:srgbClr val="F26B43"/>
          </p15:clr>
        </p15:guide>
        <p15:guide id="4" pos="71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38200" y="1744581"/>
            <a:ext cx="6159500" cy="2387600"/>
          </a:xfrm>
        </p:spPr>
        <p:txBody>
          <a:bodyPr/>
          <a:lstStyle/>
          <a:p>
            <a:r>
              <a:rPr lang="cy-GB" dirty="0"/>
              <a:t>KPI – Metrics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57252" y="4874148"/>
            <a:ext cx="9144000" cy="938294"/>
          </a:xfrm>
        </p:spPr>
        <p:txBody>
          <a:bodyPr/>
          <a:lstStyle/>
          <a:p>
            <a:r>
              <a:rPr lang="cy-GB" dirty="0"/>
              <a:t>From dyd-india.com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32379" y="1179568"/>
            <a:ext cx="198169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cy-GB" sz="2400" b="1" i="1" dirty="0">
                <a:solidFill>
                  <a:srgbClr val="FF0000"/>
                </a:solidFill>
              </a:rPr>
              <a:t>PEACE AT YOUR</a:t>
            </a:r>
          </a:p>
          <a:p>
            <a:pPr algn="ctr"/>
            <a:r>
              <a:rPr lang="cy-GB" sz="2400" b="1" i="1" dirty="0">
                <a:solidFill>
                  <a:srgbClr val="FF0000"/>
                </a:solidFill>
              </a:rPr>
              <a:t>DOORSTEP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88607" y="5292725"/>
            <a:ext cx="1994600" cy="349136"/>
            <a:chOff x="952107" y="5534025"/>
            <a:chExt cx="1994600" cy="349136"/>
          </a:xfrm>
        </p:grpSpPr>
        <p:grpSp>
          <p:nvGrpSpPr>
            <p:cNvPr id="24" name="Group 23"/>
            <p:cNvGrpSpPr/>
            <p:nvPr/>
          </p:nvGrpSpPr>
          <p:grpSpPr>
            <a:xfrm>
              <a:off x="952107" y="5534025"/>
              <a:ext cx="349136" cy="349136"/>
              <a:chOff x="952107" y="5478349"/>
              <a:chExt cx="404812" cy="404812"/>
            </a:xfrm>
          </p:grpSpPr>
          <p:sp>
            <p:nvSpPr>
              <p:cNvPr id="9" name="Freeform 154"/>
              <p:cNvSpPr>
                <a:spLocks/>
              </p:cNvSpPr>
              <p:nvPr/>
            </p:nvSpPr>
            <p:spPr bwMode="auto">
              <a:xfrm>
                <a:off x="1092797" y="5565303"/>
                <a:ext cx="123432" cy="230904"/>
              </a:xfrm>
              <a:custGeom>
                <a:avLst/>
                <a:gdLst>
                  <a:gd name="T0" fmla="*/ 49 w 49"/>
                  <a:gd name="T1" fmla="*/ 28 h 92"/>
                  <a:gd name="T2" fmla="*/ 32 w 49"/>
                  <a:gd name="T3" fmla="*/ 28 h 92"/>
                  <a:gd name="T4" fmla="*/ 32 w 49"/>
                  <a:gd name="T5" fmla="*/ 20 h 92"/>
                  <a:gd name="T6" fmla="*/ 36 w 49"/>
                  <a:gd name="T7" fmla="*/ 16 h 92"/>
                  <a:gd name="T8" fmla="*/ 48 w 49"/>
                  <a:gd name="T9" fmla="*/ 16 h 92"/>
                  <a:gd name="T10" fmla="*/ 48 w 49"/>
                  <a:gd name="T11" fmla="*/ 0 h 92"/>
                  <a:gd name="T12" fmla="*/ 31 w 49"/>
                  <a:gd name="T13" fmla="*/ 0 h 92"/>
                  <a:gd name="T14" fmla="*/ 12 w 49"/>
                  <a:gd name="T15" fmla="*/ 19 h 92"/>
                  <a:gd name="T16" fmla="*/ 12 w 49"/>
                  <a:gd name="T17" fmla="*/ 28 h 92"/>
                  <a:gd name="T18" fmla="*/ 0 w 49"/>
                  <a:gd name="T19" fmla="*/ 28 h 92"/>
                  <a:gd name="T20" fmla="*/ 0 w 49"/>
                  <a:gd name="T21" fmla="*/ 44 h 92"/>
                  <a:gd name="T22" fmla="*/ 12 w 49"/>
                  <a:gd name="T23" fmla="*/ 44 h 92"/>
                  <a:gd name="T24" fmla="*/ 12 w 49"/>
                  <a:gd name="T25" fmla="*/ 92 h 92"/>
                  <a:gd name="T26" fmla="*/ 32 w 49"/>
                  <a:gd name="T27" fmla="*/ 92 h 92"/>
                  <a:gd name="T28" fmla="*/ 32 w 49"/>
                  <a:gd name="T29" fmla="*/ 44 h 92"/>
                  <a:gd name="T30" fmla="*/ 47 w 49"/>
                  <a:gd name="T31" fmla="*/ 44 h 92"/>
                  <a:gd name="T32" fmla="*/ 49 w 49"/>
                  <a:gd name="T33" fmla="*/ 2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9" h="92">
                    <a:moveTo>
                      <a:pt x="49" y="28"/>
                    </a:move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17"/>
                      <a:pt x="34" y="16"/>
                      <a:pt x="36" y="16"/>
                    </a:cubicBezTo>
                    <a:cubicBezTo>
                      <a:pt x="38" y="16"/>
                      <a:pt x="48" y="16"/>
                      <a:pt x="48" y="1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15" y="0"/>
                      <a:pt x="12" y="12"/>
                      <a:pt x="12" y="19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2" y="65"/>
                      <a:pt x="12" y="92"/>
                      <a:pt x="12" y="92"/>
                    </a:cubicBezTo>
                    <a:cubicBezTo>
                      <a:pt x="32" y="92"/>
                      <a:pt x="32" y="92"/>
                      <a:pt x="32" y="92"/>
                    </a:cubicBezTo>
                    <a:cubicBezTo>
                      <a:pt x="32" y="92"/>
                      <a:pt x="32" y="64"/>
                      <a:pt x="32" y="44"/>
                    </a:cubicBezTo>
                    <a:cubicBezTo>
                      <a:pt x="47" y="44"/>
                      <a:pt x="47" y="44"/>
                      <a:pt x="47" y="44"/>
                    </a:cubicBezTo>
                    <a:lnTo>
                      <a:pt x="49" y="2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952107" y="5478349"/>
                <a:ext cx="404812" cy="40481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500595" y="5534025"/>
              <a:ext cx="349136" cy="349136"/>
              <a:chOff x="1649140" y="5478349"/>
              <a:chExt cx="404812" cy="404812"/>
            </a:xfrm>
          </p:grpSpPr>
          <p:sp>
            <p:nvSpPr>
              <p:cNvPr id="12" name="Freeform 161"/>
              <p:cNvSpPr>
                <a:spLocks noEditPoints="1"/>
              </p:cNvSpPr>
              <p:nvPr/>
            </p:nvSpPr>
            <p:spPr bwMode="auto">
              <a:xfrm>
                <a:off x="1750433" y="5573057"/>
                <a:ext cx="211750" cy="201110"/>
              </a:xfrm>
              <a:custGeom>
                <a:avLst/>
                <a:gdLst>
                  <a:gd name="T0" fmla="*/ 20 w 84"/>
                  <a:gd name="T1" fmla="*/ 80 h 80"/>
                  <a:gd name="T2" fmla="*/ 0 w 84"/>
                  <a:gd name="T3" fmla="*/ 80 h 80"/>
                  <a:gd name="T4" fmla="*/ 0 w 84"/>
                  <a:gd name="T5" fmla="*/ 28 h 80"/>
                  <a:gd name="T6" fmla="*/ 20 w 84"/>
                  <a:gd name="T7" fmla="*/ 28 h 80"/>
                  <a:gd name="T8" fmla="*/ 20 w 84"/>
                  <a:gd name="T9" fmla="*/ 80 h 80"/>
                  <a:gd name="T10" fmla="*/ 10 w 84"/>
                  <a:gd name="T11" fmla="*/ 20 h 80"/>
                  <a:gd name="T12" fmla="*/ 10 w 84"/>
                  <a:gd name="T13" fmla="*/ 20 h 80"/>
                  <a:gd name="T14" fmla="*/ 0 w 84"/>
                  <a:gd name="T15" fmla="*/ 10 h 80"/>
                  <a:gd name="T16" fmla="*/ 10 w 84"/>
                  <a:gd name="T17" fmla="*/ 0 h 80"/>
                  <a:gd name="T18" fmla="*/ 20 w 84"/>
                  <a:gd name="T19" fmla="*/ 10 h 80"/>
                  <a:gd name="T20" fmla="*/ 10 w 84"/>
                  <a:gd name="T21" fmla="*/ 20 h 80"/>
                  <a:gd name="T22" fmla="*/ 56 w 84"/>
                  <a:gd name="T23" fmla="*/ 44 h 80"/>
                  <a:gd name="T24" fmla="*/ 48 w 84"/>
                  <a:gd name="T25" fmla="*/ 52 h 80"/>
                  <a:gd name="T26" fmla="*/ 48 w 84"/>
                  <a:gd name="T27" fmla="*/ 80 h 80"/>
                  <a:gd name="T28" fmla="*/ 28 w 84"/>
                  <a:gd name="T29" fmla="*/ 80 h 80"/>
                  <a:gd name="T30" fmla="*/ 28 w 84"/>
                  <a:gd name="T31" fmla="*/ 28 h 80"/>
                  <a:gd name="T32" fmla="*/ 48 w 84"/>
                  <a:gd name="T33" fmla="*/ 28 h 80"/>
                  <a:gd name="T34" fmla="*/ 48 w 84"/>
                  <a:gd name="T35" fmla="*/ 34 h 80"/>
                  <a:gd name="T36" fmla="*/ 64 w 84"/>
                  <a:gd name="T37" fmla="*/ 28 h 80"/>
                  <a:gd name="T38" fmla="*/ 84 w 84"/>
                  <a:gd name="T39" fmla="*/ 53 h 80"/>
                  <a:gd name="T40" fmla="*/ 84 w 84"/>
                  <a:gd name="T41" fmla="*/ 80 h 80"/>
                  <a:gd name="T42" fmla="*/ 64 w 84"/>
                  <a:gd name="T43" fmla="*/ 80 h 80"/>
                  <a:gd name="T44" fmla="*/ 64 w 84"/>
                  <a:gd name="T45" fmla="*/ 52 h 80"/>
                  <a:gd name="T46" fmla="*/ 56 w 84"/>
                  <a:gd name="T47" fmla="*/ 44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4" h="80">
                    <a:moveTo>
                      <a:pt x="20" y="80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20" y="28"/>
                      <a:pt x="20" y="28"/>
                      <a:pt x="20" y="28"/>
                    </a:cubicBezTo>
                    <a:lnTo>
                      <a:pt x="20" y="80"/>
                    </a:lnTo>
                    <a:close/>
                    <a:moveTo>
                      <a:pt x="1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0" y="5"/>
                      <a:pt x="20" y="10"/>
                    </a:cubicBezTo>
                    <a:cubicBezTo>
                      <a:pt x="20" y="15"/>
                      <a:pt x="16" y="20"/>
                      <a:pt x="10" y="20"/>
                    </a:cubicBezTo>
                    <a:close/>
                    <a:moveTo>
                      <a:pt x="56" y="44"/>
                    </a:moveTo>
                    <a:cubicBezTo>
                      <a:pt x="52" y="44"/>
                      <a:pt x="48" y="48"/>
                      <a:pt x="48" y="52"/>
                    </a:cubicBezTo>
                    <a:cubicBezTo>
                      <a:pt x="48" y="80"/>
                      <a:pt x="48" y="80"/>
                      <a:pt x="48" y="80"/>
                    </a:cubicBezTo>
                    <a:cubicBezTo>
                      <a:pt x="28" y="80"/>
                      <a:pt x="28" y="80"/>
                      <a:pt x="28" y="80"/>
                    </a:cubicBezTo>
                    <a:cubicBezTo>
                      <a:pt x="28" y="80"/>
                      <a:pt x="28" y="32"/>
                      <a:pt x="2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4"/>
                      <a:pt x="54" y="28"/>
                      <a:pt x="64" y="28"/>
                    </a:cubicBezTo>
                    <a:cubicBezTo>
                      <a:pt x="76" y="28"/>
                      <a:pt x="84" y="37"/>
                      <a:pt x="84" y="53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8"/>
                      <a:pt x="61" y="44"/>
                      <a:pt x="56" y="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649140" y="5478349"/>
                <a:ext cx="404812" cy="40481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049083" y="5534025"/>
              <a:ext cx="349136" cy="349136"/>
              <a:chOff x="2346173" y="5478349"/>
              <a:chExt cx="404812" cy="404812"/>
            </a:xfrm>
          </p:grpSpPr>
          <p:sp>
            <p:nvSpPr>
              <p:cNvPr id="13" name="Freeform 162"/>
              <p:cNvSpPr>
                <a:spLocks/>
              </p:cNvSpPr>
              <p:nvPr/>
            </p:nvSpPr>
            <p:spPr bwMode="auto">
              <a:xfrm>
                <a:off x="2435255" y="5590309"/>
                <a:ext cx="226648" cy="180892"/>
              </a:xfrm>
              <a:custGeom>
                <a:avLst/>
                <a:gdLst>
                  <a:gd name="T0" fmla="*/ 90 w 90"/>
                  <a:gd name="T1" fmla="*/ 9 h 72"/>
                  <a:gd name="T2" fmla="*/ 81 w 90"/>
                  <a:gd name="T3" fmla="*/ 9 h 72"/>
                  <a:gd name="T4" fmla="*/ 86 w 90"/>
                  <a:gd name="T5" fmla="*/ 1 h 72"/>
                  <a:gd name="T6" fmla="*/ 75 w 90"/>
                  <a:gd name="T7" fmla="*/ 6 h 72"/>
                  <a:gd name="T8" fmla="*/ 61 w 90"/>
                  <a:gd name="T9" fmla="*/ 0 h 72"/>
                  <a:gd name="T10" fmla="*/ 43 w 90"/>
                  <a:gd name="T11" fmla="*/ 18 h 72"/>
                  <a:gd name="T12" fmla="*/ 44 w 90"/>
                  <a:gd name="T13" fmla="*/ 22 h 72"/>
                  <a:gd name="T14" fmla="*/ 6 w 90"/>
                  <a:gd name="T15" fmla="*/ 3 h 72"/>
                  <a:gd name="T16" fmla="*/ 4 w 90"/>
                  <a:gd name="T17" fmla="*/ 12 h 72"/>
                  <a:gd name="T18" fmla="*/ 12 w 90"/>
                  <a:gd name="T19" fmla="*/ 28 h 72"/>
                  <a:gd name="T20" fmla="*/ 4 w 90"/>
                  <a:gd name="T21" fmla="*/ 25 h 72"/>
                  <a:gd name="T22" fmla="*/ 4 w 90"/>
                  <a:gd name="T23" fmla="*/ 26 h 72"/>
                  <a:gd name="T24" fmla="*/ 18 w 90"/>
                  <a:gd name="T25" fmla="*/ 43 h 72"/>
                  <a:gd name="T26" fmla="*/ 10 w 90"/>
                  <a:gd name="T27" fmla="*/ 44 h 72"/>
                  <a:gd name="T28" fmla="*/ 27 w 90"/>
                  <a:gd name="T29" fmla="*/ 56 h 72"/>
                  <a:gd name="T30" fmla="*/ 0 w 90"/>
                  <a:gd name="T31" fmla="*/ 64 h 72"/>
                  <a:gd name="T32" fmla="*/ 28 w 90"/>
                  <a:gd name="T33" fmla="*/ 72 h 72"/>
                  <a:gd name="T34" fmla="*/ 80 w 90"/>
                  <a:gd name="T35" fmla="*/ 20 h 72"/>
                  <a:gd name="T36" fmla="*/ 80 w 90"/>
                  <a:gd name="T37" fmla="*/ 18 h 72"/>
                  <a:gd name="T38" fmla="*/ 90 w 90"/>
                  <a:gd name="T39" fmla="*/ 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72">
                    <a:moveTo>
                      <a:pt x="90" y="9"/>
                    </a:moveTo>
                    <a:cubicBezTo>
                      <a:pt x="87" y="11"/>
                      <a:pt x="84" y="11"/>
                      <a:pt x="81" y="9"/>
                    </a:cubicBezTo>
                    <a:cubicBezTo>
                      <a:pt x="85" y="7"/>
                      <a:pt x="85" y="6"/>
                      <a:pt x="86" y="1"/>
                    </a:cubicBezTo>
                    <a:cubicBezTo>
                      <a:pt x="83" y="3"/>
                      <a:pt x="79" y="5"/>
                      <a:pt x="75" y="6"/>
                    </a:cubicBezTo>
                    <a:cubicBezTo>
                      <a:pt x="71" y="2"/>
                      <a:pt x="67" y="0"/>
                      <a:pt x="61" y="0"/>
                    </a:cubicBezTo>
                    <a:cubicBezTo>
                      <a:pt x="51" y="0"/>
                      <a:pt x="43" y="8"/>
                      <a:pt x="43" y="18"/>
                    </a:cubicBezTo>
                    <a:cubicBezTo>
                      <a:pt x="43" y="20"/>
                      <a:pt x="43" y="21"/>
                      <a:pt x="44" y="22"/>
                    </a:cubicBezTo>
                    <a:cubicBezTo>
                      <a:pt x="29" y="22"/>
                      <a:pt x="15" y="14"/>
                      <a:pt x="6" y="3"/>
                    </a:cubicBezTo>
                    <a:cubicBezTo>
                      <a:pt x="5" y="6"/>
                      <a:pt x="4" y="9"/>
                      <a:pt x="4" y="12"/>
                    </a:cubicBezTo>
                    <a:cubicBezTo>
                      <a:pt x="4" y="19"/>
                      <a:pt x="7" y="24"/>
                      <a:pt x="12" y="28"/>
                    </a:cubicBezTo>
                    <a:cubicBezTo>
                      <a:pt x="9" y="27"/>
                      <a:pt x="6" y="27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34"/>
                      <a:pt x="10" y="42"/>
                      <a:pt x="18" y="43"/>
                    </a:cubicBezTo>
                    <a:cubicBezTo>
                      <a:pt x="15" y="44"/>
                      <a:pt x="13" y="44"/>
                      <a:pt x="10" y="44"/>
                    </a:cubicBezTo>
                    <a:cubicBezTo>
                      <a:pt x="12" y="51"/>
                      <a:pt x="19" y="56"/>
                      <a:pt x="27" y="56"/>
                    </a:cubicBezTo>
                    <a:cubicBezTo>
                      <a:pt x="19" y="62"/>
                      <a:pt x="9" y="65"/>
                      <a:pt x="0" y="64"/>
                    </a:cubicBezTo>
                    <a:cubicBezTo>
                      <a:pt x="8" y="69"/>
                      <a:pt x="18" y="72"/>
                      <a:pt x="28" y="72"/>
                    </a:cubicBezTo>
                    <a:cubicBezTo>
                      <a:pt x="61" y="72"/>
                      <a:pt x="80" y="44"/>
                      <a:pt x="80" y="20"/>
                    </a:cubicBezTo>
                    <a:cubicBezTo>
                      <a:pt x="80" y="19"/>
                      <a:pt x="80" y="19"/>
                      <a:pt x="80" y="18"/>
                    </a:cubicBezTo>
                    <a:cubicBezTo>
                      <a:pt x="83" y="15"/>
                      <a:pt x="87" y="13"/>
                      <a:pt x="90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46173" y="5478349"/>
                <a:ext cx="404812" cy="40481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2597571" y="5534025"/>
              <a:ext cx="349136" cy="349136"/>
              <a:chOff x="3043207" y="5478349"/>
              <a:chExt cx="404812" cy="40481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134950" y="5564772"/>
                <a:ext cx="221326" cy="231966"/>
                <a:chOff x="2686050" y="1452563"/>
                <a:chExt cx="330200" cy="346075"/>
              </a:xfrm>
              <a:solidFill>
                <a:schemeClr val="bg1"/>
              </a:solidFill>
            </p:grpSpPr>
            <p:sp>
              <p:nvSpPr>
                <p:cNvPr id="15" name="Freeform 184"/>
                <p:cNvSpPr>
                  <a:spLocks/>
                </p:cNvSpPr>
                <p:nvPr/>
              </p:nvSpPr>
              <p:spPr bwMode="auto">
                <a:xfrm>
                  <a:off x="2722563" y="1452563"/>
                  <a:ext cx="104775" cy="142875"/>
                </a:xfrm>
                <a:custGeom>
                  <a:avLst/>
                  <a:gdLst>
                    <a:gd name="T0" fmla="*/ 28 w 28"/>
                    <a:gd name="T1" fmla="*/ 3 h 38"/>
                    <a:gd name="T2" fmla="*/ 27 w 28"/>
                    <a:gd name="T3" fmla="*/ 1 h 38"/>
                    <a:gd name="T4" fmla="*/ 25 w 28"/>
                    <a:gd name="T5" fmla="*/ 1 h 38"/>
                    <a:gd name="T6" fmla="*/ 14 w 28"/>
                    <a:gd name="T7" fmla="*/ 15 h 38"/>
                    <a:gd name="T8" fmla="*/ 3 w 28"/>
                    <a:gd name="T9" fmla="*/ 1 h 38"/>
                    <a:gd name="T10" fmla="*/ 1 w 28"/>
                    <a:gd name="T11" fmla="*/ 1 h 38"/>
                    <a:gd name="T12" fmla="*/ 0 w 28"/>
                    <a:gd name="T13" fmla="*/ 3 h 38"/>
                    <a:gd name="T14" fmla="*/ 12 w 28"/>
                    <a:gd name="T15" fmla="*/ 19 h 38"/>
                    <a:gd name="T16" fmla="*/ 12 w 28"/>
                    <a:gd name="T17" fmla="*/ 36 h 38"/>
                    <a:gd name="T18" fmla="*/ 14 w 28"/>
                    <a:gd name="T19" fmla="*/ 38 h 38"/>
                    <a:gd name="T20" fmla="*/ 16 w 28"/>
                    <a:gd name="T21" fmla="*/ 36 h 38"/>
                    <a:gd name="T22" fmla="*/ 16 w 28"/>
                    <a:gd name="T23" fmla="*/ 19 h 38"/>
                    <a:gd name="T24" fmla="*/ 28 w 28"/>
                    <a:gd name="T25" fmla="*/ 3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" h="38">
                      <a:moveTo>
                        <a:pt x="28" y="3"/>
                      </a:moveTo>
                      <a:cubicBezTo>
                        <a:pt x="28" y="3"/>
                        <a:pt x="28" y="1"/>
                        <a:pt x="27" y="1"/>
                      </a:cubicBezTo>
                      <a:cubicBezTo>
                        <a:pt x="26" y="0"/>
                        <a:pt x="25" y="0"/>
                        <a:pt x="25" y="1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3"/>
                        <a:pt x="0" y="3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2" y="36"/>
                        <a:pt x="12" y="36"/>
                        <a:pt x="12" y="36"/>
                      </a:cubicBezTo>
                      <a:cubicBezTo>
                        <a:pt x="12" y="37"/>
                        <a:pt x="13" y="38"/>
                        <a:pt x="14" y="38"/>
                      </a:cubicBezTo>
                      <a:cubicBezTo>
                        <a:pt x="15" y="38"/>
                        <a:pt x="16" y="37"/>
                        <a:pt x="16" y="36"/>
                      </a:cubicBezTo>
                      <a:cubicBezTo>
                        <a:pt x="16" y="19"/>
                        <a:pt x="16" y="19"/>
                        <a:pt x="16" y="19"/>
                      </a:cubicBezTo>
                      <a:lnTo>
                        <a:pt x="28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6" name="Freeform 185"/>
                <p:cNvSpPr>
                  <a:spLocks noEditPoints="1"/>
                </p:cNvSpPr>
                <p:nvPr/>
              </p:nvSpPr>
              <p:spPr bwMode="auto">
                <a:xfrm>
                  <a:off x="2813050" y="1490663"/>
                  <a:ext cx="60325" cy="104775"/>
                </a:xfrm>
                <a:custGeom>
                  <a:avLst/>
                  <a:gdLst>
                    <a:gd name="T0" fmla="*/ 8 w 16"/>
                    <a:gd name="T1" fmla="*/ 0 h 28"/>
                    <a:gd name="T2" fmla="*/ 0 w 16"/>
                    <a:gd name="T3" fmla="*/ 8 h 28"/>
                    <a:gd name="T4" fmla="*/ 0 w 16"/>
                    <a:gd name="T5" fmla="*/ 20 h 28"/>
                    <a:gd name="T6" fmla="*/ 8 w 16"/>
                    <a:gd name="T7" fmla="*/ 28 h 28"/>
                    <a:gd name="T8" fmla="*/ 16 w 16"/>
                    <a:gd name="T9" fmla="*/ 20 h 28"/>
                    <a:gd name="T10" fmla="*/ 16 w 16"/>
                    <a:gd name="T11" fmla="*/ 8 h 28"/>
                    <a:gd name="T12" fmla="*/ 8 w 16"/>
                    <a:gd name="T13" fmla="*/ 0 h 28"/>
                    <a:gd name="T14" fmla="*/ 8 w 16"/>
                    <a:gd name="T15" fmla="*/ 24 h 28"/>
                    <a:gd name="T16" fmla="*/ 4 w 16"/>
                    <a:gd name="T17" fmla="*/ 20 h 28"/>
                    <a:gd name="T18" fmla="*/ 4 w 16"/>
                    <a:gd name="T19" fmla="*/ 8 h 28"/>
                    <a:gd name="T20" fmla="*/ 8 w 16"/>
                    <a:gd name="T21" fmla="*/ 4 h 28"/>
                    <a:gd name="T22" fmla="*/ 12 w 16"/>
                    <a:gd name="T23" fmla="*/ 8 h 28"/>
                    <a:gd name="T24" fmla="*/ 12 w 16"/>
                    <a:gd name="T25" fmla="*/ 20 h 28"/>
                    <a:gd name="T26" fmla="*/ 8 w 16"/>
                    <a:gd name="T27" fmla="*/ 2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6" h="28">
                      <a:moveTo>
                        <a:pt x="8" y="0"/>
                      </a:move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4" y="28"/>
                        <a:pt x="8" y="28"/>
                      </a:cubicBezTo>
                      <a:cubicBezTo>
                        <a:pt x="12" y="28"/>
                        <a:pt x="16" y="24"/>
                        <a:pt x="16" y="20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2" y="0"/>
                        <a:pt x="8" y="0"/>
                      </a:cubicBezTo>
                      <a:close/>
                      <a:moveTo>
                        <a:pt x="8" y="24"/>
                      </a:moveTo>
                      <a:cubicBezTo>
                        <a:pt x="6" y="24"/>
                        <a:pt x="4" y="22"/>
                        <a:pt x="4" y="20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6"/>
                        <a:pt x="6" y="4"/>
                        <a:pt x="8" y="4"/>
                      </a:cubicBezTo>
                      <a:cubicBezTo>
                        <a:pt x="10" y="4"/>
                        <a:pt x="12" y="6"/>
                        <a:pt x="12" y="8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2"/>
                        <a:pt x="10" y="24"/>
                        <a:pt x="8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7" name="Freeform 186"/>
                <p:cNvSpPr>
                  <a:spLocks/>
                </p:cNvSpPr>
                <p:nvPr/>
              </p:nvSpPr>
              <p:spPr bwMode="auto">
                <a:xfrm>
                  <a:off x="2887663" y="1490663"/>
                  <a:ext cx="76200" cy="104775"/>
                </a:xfrm>
                <a:custGeom>
                  <a:avLst/>
                  <a:gdLst>
                    <a:gd name="T0" fmla="*/ 20 w 20"/>
                    <a:gd name="T1" fmla="*/ 18 h 28"/>
                    <a:gd name="T2" fmla="*/ 20 w 20"/>
                    <a:gd name="T3" fmla="*/ 2 h 28"/>
                    <a:gd name="T4" fmla="*/ 18 w 20"/>
                    <a:gd name="T5" fmla="*/ 0 h 28"/>
                    <a:gd name="T6" fmla="*/ 16 w 20"/>
                    <a:gd name="T7" fmla="*/ 2 h 28"/>
                    <a:gd name="T8" fmla="*/ 16 w 20"/>
                    <a:gd name="T9" fmla="*/ 18 h 28"/>
                    <a:gd name="T10" fmla="*/ 10 w 20"/>
                    <a:gd name="T11" fmla="*/ 24 h 28"/>
                    <a:gd name="T12" fmla="*/ 6 w 20"/>
                    <a:gd name="T13" fmla="*/ 22 h 28"/>
                    <a:gd name="T14" fmla="*/ 4 w 20"/>
                    <a:gd name="T15" fmla="*/ 18 h 28"/>
                    <a:gd name="T16" fmla="*/ 4 w 20"/>
                    <a:gd name="T17" fmla="*/ 2 h 28"/>
                    <a:gd name="T18" fmla="*/ 2 w 20"/>
                    <a:gd name="T19" fmla="*/ 0 h 28"/>
                    <a:gd name="T20" fmla="*/ 0 w 20"/>
                    <a:gd name="T21" fmla="*/ 2 h 28"/>
                    <a:gd name="T22" fmla="*/ 0 w 20"/>
                    <a:gd name="T23" fmla="*/ 18 h 28"/>
                    <a:gd name="T24" fmla="*/ 3 w 20"/>
                    <a:gd name="T25" fmla="*/ 25 h 28"/>
                    <a:gd name="T26" fmla="*/ 10 w 20"/>
                    <a:gd name="T27" fmla="*/ 28 h 28"/>
                    <a:gd name="T28" fmla="*/ 10 w 20"/>
                    <a:gd name="T29" fmla="*/ 28 h 28"/>
                    <a:gd name="T30" fmla="*/ 16 w 20"/>
                    <a:gd name="T31" fmla="*/ 26 h 28"/>
                    <a:gd name="T32" fmla="*/ 18 w 20"/>
                    <a:gd name="T33" fmla="*/ 28 h 28"/>
                    <a:gd name="T34" fmla="*/ 20 w 20"/>
                    <a:gd name="T35" fmla="*/ 26 h 28"/>
                    <a:gd name="T36" fmla="*/ 20 w 20"/>
                    <a:gd name="T37" fmla="*/ 18 h 28"/>
                    <a:gd name="T38" fmla="*/ 20 w 20"/>
                    <a:gd name="T39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" h="28">
                      <a:moveTo>
                        <a:pt x="20" y="18"/>
                      </a:move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  <a:cubicBezTo>
                        <a:pt x="17" y="0"/>
                        <a:pt x="16" y="1"/>
                        <a:pt x="16" y="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6" y="21"/>
                        <a:pt x="13" y="24"/>
                        <a:pt x="10" y="24"/>
                      </a:cubicBezTo>
                      <a:cubicBezTo>
                        <a:pt x="8" y="24"/>
                        <a:pt x="7" y="23"/>
                        <a:pt x="6" y="22"/>
                      </a:cubicBezTo>
                      <a:cubicBezTo>
                        <a:pt x="5" y="21"/>
                        <a:pt x="4" y="20"/>
                        <a:pt x="4" y="18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21"/>
                        <a:pt x="1" y="23"/>
                        <a:pt x="3" y="25"/>
                      </a:cubicBezTo>
                      <a:cubicBezTo>
                        <a:pt x="5" y="27"/>
                        <a:pt x="7" y="28"/>
                        <a:pt x="10" y="28"/>
                      </a:cubicBezTo>
                      <a:cubicBezTo>
                        <a:pt x="10" y="28"/>
                        <a:pt x="10" y="28"/>
                        <a:pt x="10" y="28"/>
                      </a:cubicBezTo>
                      <a:cubicBezTo>
                        <a:pt x="12" y="28"/>
                        <a:pt x="14" y="27"/>
                        <a:pt x="16" y="26"/>
                      </a:cubicBezTo>
                      <a:cubicBezTo>
                        <a:pt x="16" y="27"/>
                        <a:pt x="17" y="28"/>
                        <a:pt x="18" y="28"/>
                      </a:cubicBezTo>
                      <a:cubicBezTo>
                        <a:pt x="19" y="28"/>
                        <a:pt x="20" y="27"/>
                        <a:pt x="20" y="26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8" name="Freeform 187"/>
                <p:cNvSpPr>
                  <a:spLocks/>
                </p:cNvSpPr>
                <p:nvPr/>
              </p:nvSpPr>
              <p:spPr bwMode="auto">
                <a:xfrm>
                  <a:off x="2873375" y="1701800"/>
                  <a:ext cx="14288" cy="44450"/>
                </a:xfrm>
                <a:custGeom>
                  <a:avLst/>
                  <a:gdLst>
                    <a:gd name="T0" fmla="*/ 2 w 4"/>
                    <a:gd name="T1" fmla="*/ 0 h 12"/>
                    <a:gd name="T2" fmla="*/ 0 w 4"/>
                    <a:gd name="T3" fmla="*/ 2 h 12"/>
                    <a:gd name="T4" fmla="*/ 0 w 4"/>
                    <a:gd name="T5" fmla="*/ 10 h 12"/>
                    <a:gd name="T6" fmla="*/ 2 w 4"/>
                    <a:gd name="T7" fmla="*/ 12 h 12"/>
                    <a:gd name="T8" fmla="*/ 4 w 4"/>
                    <a:gd name="T9" fmla="*/ 10 h 12"/>
                    <a:gd name="T10" fmla="*/ 4 w 4"/>
                    <a:gd name="T11" fmla="*/ 2 h 12"/>
                    <a:gd name="T12" fmla="*/ 2 w 4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12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1"/>
                        <a:pt x="1" y="12"/>
                        <a:pt x="2" y="12"/>
                      </a:cubicBezTo>
                      <a:cubicBezTo>
                        <a:pt x="3" y="12"/>
                        <a:pt x="4" y="11"/>
                        <a:pt x="4" y="10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9" name="Freeform 188"/>
                <p:cNvSpPr>
                  <a:spLocks/>
                </p:cNvSpPr>
                <p:nvPr/>
              </p:nvSpPr>
              <p:spPr bwMode="auto">
                <a:xfrm>
                  <a:off x="2933700" y="1701800"/>
                  <a:ext cx="14288" cy="14288"/>
                </a:xfrm>
                <a:custGeom>
                  <a:avLst/>
                  <a:gdLst>
                    <a:gd name="T0" fmla="*/ 4 w 4"/>
                    <a:gd name="T1" fmla="*/ 2 h 4"/>
                    <a:gd name="T2" fmla="*/ 2 w 4"/>
                    <a:gd name="T3" fmla="*/ 0 h 4"/>
                    <a:gd name="T4" fmla="*/ 0 w 4"/>
                    <a:gd name="T5" fmla="*/ 2 h 4"/>
                    <a:gd name="T6" fmla="*/ 0 w 4"/>
                    <a:gd name="T7" fmla="*/ 4 h 4"/>
                    <a:gd name="T8" fmla="*/ 4 w 4"/>
                    <a:gd name="T9" fmla="*/ 4 h 4"/>
                    <a:gd name="T10" fmla="*/ 4 w 4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lnTo>
                        <a:pt x="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Freeform 189"/>
                <p:cNvSpPr>
                  <a:spLocks noEditPoints="1"/>
                </p:cNvSpPr>
                <p:nvPr/>
              </p:nvSpPr>
              <p:spPr bwMode="auto">
                <a:xfrm>
                  <a:off x="2686050" y="1633538"/>
                  <a:ext cx="330200" cy="165100"/>
                </a:xfrm>
                <a:custGeom>
                  <a:avLst/>
                  <a:gdLst>
                    <a:gd name="T0" fmla="*/ 72 w 88"/>
                    <a:gd name="T1" fmla="*/ 0 h 44"/>
                    <a:gd name="T2" fmla="*/ 16 w 88"/>
                    <a:gd name="T3" fmla="*/ 0 h 44"/>
                    <a:gd name="T4" fmla="*/ 0 w 88"/>
                    <a:gd name="T5" fmla="*/ 16 h 44"/>
                    <a:gd name="T6" fmla="*/ 0 w 88"/>
                    <a:gd name="T7" fmla="*/ 28 h 44"/>
                    <a:gd name="T8" fmla="*/ 16 w 88"/>
                    <a:gd name="T9" fmla="*/ 44 h 44"/>
                    <a:gd name="T10" fmla="*/ 72 w 88"/>
                    <a:gd name="T11" fmla="*/ 44 h 44"/>
                    <a:gd name="T12" fmla="*/ 88 w 88"/>
                    <a:gd name="T13" fmla="*/ 28 h 44"/>
                    <a:gd name="T14" fmla="*/ 88 w 88"/>
                    <a:gd name="T15" fmla="*/ 16 h 44"/>
                    <a:gd name="T16" fmla="*/ 72 w 88"/>
                    <a:gd name="T17" fmla="*/ 0 h 44"/>
                    <a:gd name="T18" fmla="*/ 28 w 88"/>
                    <a:gd name="T19" fmla="*/ 14 h 44"/>
                    <a:gd name="T20" fmla="*/ 22 w 88"/>
                    <a:gd name="T21" fmla="*/ 14 h 44"/>
                    <a:gd name="T22" fmla="*/ 22 w 88"/>
                    <a:gd name="T23" fmla="*/ 32 h 44"/>
                    <a:gd name="T24" fmla="*/ 20 w 88"/>
                    <a:gd name="T25" fmla="*/ 34 h 44"/>
                    <a:gd name="T26" fmla="*/ 18 w 88"/>
                    <a:gd name="T27" fmla="*/ 32 h 44"/>
                    <a:gd name="T28" fmla="*/ 18 w 88"/>
                    <a:gd name="T29" fmla="*/ 14 h 44"/>
                    <a:gd name="T30" fmla="*/ 12 w 88"/>
                    <a:gd name="T31" fmla="*/ 14 h 44"/>
                    <a:gd name="T32" fmla="*/ 10 w 88"/>
                    <a:gd name="T33" fmla="*/ 12 h 44"/>
                    <a:gd name="T34" fmla="*/ 12 w 88"/>
                    <a:gd name="T35" fmla="*/ 10 h 44"/>
                    <a:gd name="T36" fmla="*/ 28 w 88"/>
                    <a:gd name="T37" fmla="*/ 10 h 44"/>
                    <a:gd name="T38" fmla="*/ 30 w 88"/>
                    <a:gd name="T39" fmla="*/ 12 h 44"/>
                    <a:gd name="T40" fmla="*/ 28 w 88"/>
                    <a:gd name="T41" fmla="*/ 14 h 44"/>
                    <a:gd name="T42" fmla="*/ 40 w 88"/>
                    <a:gd name="T43" fmla="*/ 34 h 44"/>
                    <a:gd name="T44" fmla="*/ 39 w 88"/>
                    <a:gd name="T45" fmla="*/ 33 h 44"/>
                    <a:gd name="T46" fmla="*/ 36 w 88"/>
                    <a:gd name="T47" fmla="*/ 34 h 44"/>
                    <a:gd name="T48" fmla="*/ 30 w 88"/>
                    <a:gd name="T49" fmla="*/ 28 h 44"/>
                    <a:gd name="T50" fmla="*/ 30 w 88"/>
                    <a:gd name="T51" fmla="*/ 16 h 44"/>
                    <a:gd name="T52" fmla="*/ 32 w 88"/>
                    <a:gd name="T53" fmla="*/ 14 h 44"/>
                    <a:gd name="T54" fmla="*/ 34 w 88"/>
                    <a:gd name="T55" fmla="*/ 16 h 44"/>
                    <a:gd name="T56" fmla="*/ 34 w 88"/>
                    <a:gd name="T57" fmla="*/ 28 h 44"/>
                    <a:gd name="T58" fmla="*/ 36 w 88"/>
                    <a:gd name="T59" fmla="*/ 30 h 44"/>
                    <a:gd name="T60" fmla="*/ 38 w 88"/>
                    <a:gd name="T61" fmla="*/ 28 h 44"/>
                    <a:gd name="T62" fmla="*/ 38 w 88"/>
                    <a:gd name="T63" fmla="*/ 16 h 44"/>
                    <a:gd name="T64" fmla="*/ 40 w 88"/>
                    <a:gd name="T65" fmla="*/ 14 h 44"/>
                    <a:gd name="T66" fmla="*/ 42 w 88"/>
                    <a:gd name="T67" fmla="*/ 16 h 44"/>
                    <a:gd name="T68" fmla="*/ 42 w 88"/>
                    <a:gd name="T69" fmla="*/ 32 h 44"/>
                    <a:gd name="T70" fmla="*/ 40 w 88"/>
                    <a:gd name="T71" fmla="*/ 34 h 44"/>
                    <a:gd name="T72" fmla="*/ 58 w 88"/>
                    <a:gd name="T73" fmla="*/ 28 h 44"/>
                    <a:gd name="T74" fmla="*/ 52 w 88"/>
                    <a:gd name="T75" fmla="*/ 34 h 44"/>
                    <a:gd name="T76" fmla="*/ 49 w 88"/>
                    <a:gd name="T77" fmla="*/ 33 h 44"/>
                    <a:gd name="T78" fmla="*/ 48 w 88"/>
                    <a:gd name="T79" fmla="*/ 34 h 44"/>
                    <a:gd name="T80" fmla="*/ 46 w 88"/>
                    <a:gd name="T81" fmla="*/ 32 h 44"/>
                    <a:gd name="T82" fmla="*/ 46 w 88"/>
                    <a:gd name="T83" fmla="*/ 8 h 44"/>
                    <a:gd name="T84" fmla="*/ 48 w 88"/>
                    <a:gd name="T85" fmla="*/ 6 h 44"/>
                    <a:gd name="T86" fmla="*/ 50 w 88"/>
                    <a:gd name="T87" fmla="*/ 8 h 44"/>
                    <a:gd name="T88" fmla="*/ 50 w 88"/>
                    <a:gd name="T89" fmla="*/ 14 h 44"/>
                    <a:gd name="T90" fmla="*/ 52 w 88"/>
                    <a:gd name="T91" fmla="*/ 14 h 44"/>
                    <a:gd name="T92" fmla="*/ 58 w 88"/>
                    <a:gd name="T93" fmla="*/ 20 h 44"/>
                    <a:gd name="T94" fmla="*/ 58 w 88"/>
                    <a:gd name="T95" fmla="*/ 28 h 44"/>
                    <a:gd name="T96" fmla="*/ 68 w 88"/>
                    <a:gd name="T97" fmla="*/ 34 h 44"/>
                    <a:gd name="T98" fmla="*/ 62 w 88"/>
                    <a:gd name="T99" fmla="*/ 28 h 44"/>
                    <a:gd name="T100" fmla="*/ 62 w 88"/>
                    <a:gd name="T101" fmla="*/ 20 h 44"/>
                    <a:gd name="T102" fmla="*/ 68 w 88"/>
                    <a:gd name="T103" fmla="*/ 14 h 44"/>
                    <a:gd name="T104" fmla="*/ 74 w 88"/>
                    <a:gd name="T105" fmla="*/ 20 h 44"/>
                    <a:gd name="T106" fmla="*/ 74 w 88"/>
                    <a:gd name="T107" fmla="*/ 24 h 44"/>
                    <a:gd name="T108" fmla="*/ 72 w 88"/>
                    <a:gd name="T109" fmla="*/ 26 h 44"/>
                    <a:gd name="T110" fmla="*/ 66 w 88"/>
                    <a:gd name="T111" fmla="*/ 26 h 44"/>
                    <a:gd name="T112" fmla="*/ 66 w 88"/>
                    <a:gd name="T113" fmla="*/ 28 h 44"/>
                    <a:gd name="T114" fmla="*/ 68 w 88"/>
                    <a:gd name="T115" fmla="*/ 30 h 44"/>
                    <a:gd name="T116" fmla="*/ 71 w 88"/>
                    <a:gd name="T117" fmla="*/ 29 h 44"/>
                    <a:gd name="T118" fmla="*/ 73 w 88"/>
                    <a:gd name="T119" fmla="*/ 27 h 44"/>
                    <a:gd name="T120" fmla="*/ 75 w 88"/>
                    <a:gd name="T121" fmla="*/ 29 h 44"/>
                    <a:gd name="T122" fmla="*/ 68 w 88"/>
                    <a:gd name="T123" fmla="*/ 3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88" h="44">
                      <a:moveTo>
                        <a:pt x="72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7"/>
                        <a:pt x="7" y="44"/>
                        <a:pt x="16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81" y="44"/>
                        <a:pt x="88" y="37"/>
                        <a:pt x="88" y="28"/>
                      </a:cubicBezTo>
                      <a:cubicBezTo>
                        <a:pt x="88" y="16"/>
                        <a:pt x="88" y="16"/>
                        <a:pt x="88" y="16"/>
                      </a:cubicBezTo>
                      <a:cubicBezTo>
                        <a:pt x="88" y="7"/>
                        <a:pt x="81" y="0"/>
                        <a:pt x="72" y="0"/>
                      </a:cubicBezTo>
                      <a:close/>
                      <a:moveTo>
                        <a:pt x="28" y="14"/>
                      </a:move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2" y="33"/>
                        <a:pt x="21" y="34"/>
                        <a:pt x="20" y="34"/>
                      </a:cubicBezTo>
                      <a:cubicBezTo>
                        <a:pt x="19" y="34"/>
                        <a:pt x="18" y="33"/>
                        <a:pt x="18" y="32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1" y="14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2" y="10"/>
                      </a:cubicBez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29" y="10"/>
                        <a:pt x="30" y="11"/>
                        <a:pt x="30" y="12"/>
                      </a:cubicBezTo>
                      <a:cubicBezTo>
                        <a:pt x="30" y="13"/>
                        <a:pt x="29" y="14"/>
                        <a:pt x="28" y="14"/>
                      </a:cubicBezTo>
                      <a:close/>
                      <a:moveTo>
                        <a:pt x="40" y="34"/>
                      </a:moveTo>
                      <a:cubicBezTo>
                        <a:pt x="40" y="34"/>
                        <a:pt x="39" y="33"/>
                        <a:pt x="39" y="33"/>
                      </a:cubicBezTo>
                      <a:cubicBezTo>
                        <a:pt x="38" y="34"/>
                        <a:pt x="37" y="34"/>
                        <a:pt x="36" y="34"/>
                      </a:cubicBezTo>
                      <a:cubicBezTo>
                        <a:pt x="33" y="34"/>
                        <a:pt x="30" y="31"/>
                        <a:pt x="30" y="28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5"/>
                        <a:pt x="31" y="14"/>
                        <a:pt x="32" y="14"/>
                      </a:cubicBezTo>
                      <a:cubicBezTo>
                        <a:pt x="33" y="14"/>
                        <a:pt x="34" y="15"/>
                        <a:pt x="34" y="16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29"/>
                        <a:pt x="35" y="30"/>
                        <a:pt x="36" y="30"/>
                      </a:cubicBezTo>
                      <a:cubicBezTo>
                        <a:pt x="37" y="30"/>
                        <a:pt x="38" y="29"/>
                        <a:pt x="38" y="28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8" y="15"/>
                        <a:pt x="39" y="14"/>
                        <a:pt x="40" y="14"/>
                      </a:cubicBezTo>
                      <a:cubicBezTo>
                        <a:pt x="41" y="14"/>
                        <a:pt x="42" y="15"/>
                        <a:pt x="42" y="16"/>
                      </a:cubicBez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2" y="33"/>
                        <a:pt x="41" y="34"/>
                        <a:pt x="40" y="34"/>
                      </a:cubicBezTo>
                      <a:close/>
                      <a:moveTo>
                        <a:pt x="58" y="28"/>
                      </a:moveTo>
                      <a:cubicBezTo>
                        <a:pt x="58" y="31"/>
                        <a:pt x="55" y="34"/>
                        <a:pt x="52" y="34"/>
                      </a:cubicBezTo>
                      <a:cubicBezTo>
                        <a:pt x="51" y="34"/>
                        <a:pt x="50" y="34"/>
                        <a:pt x="49" y="33"/>
                      </a:cubicBezTo>
                      <a:cubicBezTo>
                        <a:pt x="49" y="34"/>
                        <a:pt x="49" y="34"/>
                        <a:pt x="48" y="34"/>
                      </a:cubicBezTo>
                      <a:cubicBezTo>
                        <a:pt x="47" y="34"/>
                        <a:pt x="46" y="33"/>
                        <a:pt x="46" y="32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7"/>
                        <a:pt x="47" y="6"/>
                        <a:pt x="48" y="6"/>
                      </a:cubicBezTo>
                      <a:cubicBezTo>
                        <a:pt x="49" y="6"/>
                        <a:pt x="50" y="7"/>
                        <a:pt x="50" y="8"/>
                      </a:cubicBezTo>
                      <a:cubicBezTo>
                        <a:pt x="50" y="14"/>
                        <a:pt x="50" y="14"/>
                        <a:pt x="50" y="14"/>
                      </a:cubicBezTo>
                      <a:cubicBezTo>
                        <a:pt x="51" y="14"/>
                        <a:pt x="51" y="14"/>
                        <a:pt x="52" y="14"/>
                      </a:cubicBezTo>
                      <a:cubicBezTo>
                        <a:pt x="55" y="14"/>
                        <a:pt x="58" y="17"/>
                        <a:pt x="58" y="20"/>
                      </a:cubicBezTo>
                      <a:lnTo>
                        <a:pt x="58" y="28"/>
                      </a:lnTo>
                      <a:close/>
                      <a:moveTo>
                        <a:pt x="68" y="34"/>
                      </a:moveTo>
                      <a:cubicBezTo>
                        <a:pt x="65" y="34"/>
                        <a:pt x="62" y="31"/>
                        <a:pt x="62" y="28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17"/>
                        <a:pt x="65" y="14"/>
                        <a:pt x="68" y="14"/>
                      </a:cubicBezTo>
                      <a:cubicBezTo>
                        <a:pt x="71" y="14"/>
                        <a:pt x="74" y="17"/>
                        <a:pt x="74" y="20"/>
                      </a:cubicBezTo>
                      <a:cubicBezTo>
                        <a:pt x="74" y="24"/>
                        <a:pt x="74" y="24"/>
                        <a:pt x="74" y="24"/>
                      </a:cubicBezTo>
                      <a:cubicBezTo>
                        <a:pt x="74" y="25"/>
                        <a:pt x="73" y="26"/>
                        <a:pt x="72" y="26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29"/>
                        <a:pt x="67" y="30"/>
                        <a:pt x="68" y="30"/>
                      </a:cubicBezTo>
                      <a:cubicBezTo>
                        <a:pt x="69" y="30"/>
                        <a:pt x="71" y="30"/>
                        <a:pt x="71" y="29"/>
                      </a:cubicBezTo>
                      <a:cubicBezTo>
                        <a:pt x="71" y="28"/>
                        <a:pt x="72" y="27"/>
                        <a:pt x="73" y="27"/>
                      </a:cubicBezTo>
                      <a:cubicBezTo>
                        <a:pt x="74" y="27"/>
                        <a:pt x="75" y="28"/>
                        <a:pt x="75" y="29"/>
                      </a:cubicBezTo>
                      <a:cubicBezTo>
                        <a:pt x="75" y="32"/>
                        <a:pt x="72" y="34"/>
                        <a:pt x="68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3" name="Oval 22"/>
              <p:cNvSpPr/>
              <p:nvPr/>
            </p:nvSpPr>
            <p:spPr>
              <a:xfrm>
                <a:off x="3043207" y="5478349"/>
                <a:ext cx="404812" cy="40481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A2A041-1DF7-4152-854E-49EDB8005A2F}"/>
              </a:ext>
            </a:extLst>
          </p:cNvPr>
          <p:cNvSpPr txBox="1"/>
          <p:nvPr/>
        </p:nvSpPr>
        <p:spPr>
          <a:xfrm>
            <a:off x="8285871" y="351692"/>
            <a:ext cx="333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info@dyd-india.com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CE9D734-9C8D-405C-A953-E224CFF5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785" y="44889"/>
            <a:ext cx="866171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05389-CF2A-4946-A4E1-75BA81ECAF35}"/>
              </a:ext>
            </a:extLst>
          </p:cNvPr>
          <p:cNvSpPr txBox="1"/>
          <p:nvPr/>
        </p:nvSpPr>
        <p:spPr>
          <a:xfrm>
            <a:off x="478302" y="478302"/>
            <a:ext cx="11324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Assumption :</a:t>
            </a: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- </a:t>
            </a:r>
            <a:r>
              <a:rPr lang="en-IN" dirty="0">
                <a:solidFill>
                  <a:srgbClr val="002060"/>
                </a:solidFill>
              </a:rPr>
              <a:t>The App will have the option to signup using mobile no post download.</a:t>
            </a:r>
          </a:p>
          <a:p>
            <a:r>
              <a:rPr lang="en-IN" b="1" dirty="0">
                <a:solidFill>
                  <a:srgbClr val="002060"/>
                </a:solidFill>
              </a:rPr>
              <a:t>- </a:t>
            </a:r>
            <a:r>
              <a:rPr lang="en-IN" dirty="0">
                <a:solidFill>
                  <a:srgbClr val="002060"/>
                </a:solidFill>
              </a:rPr>
              <a:t>Services listed on the App(MVP Version) will be same as listed in DYD-India website.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64B7A-269E-4C74-93EE-59FDEFC3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930435"/>
              </p:ext>
            </p:extLst>
          </p:nvPr>
        </p:nvGraphicFramePr>
        <p:xfrm>
          <a:off x="722140" y="1645920"/>
          <a:ext cx="10836815" cy="454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363">
                  <a:extLst>
                    <a:ext uri="{9D8B030D-6E8A-4147-A177-3AD203B41FA5}">
                      <a16:colId xmlns:a16="http://schemas.microsoft.com/office/drawing/2014/main" val="6753794"/>
                    </a:ext>
                  </a:extLst>
                </a:gridCol>
                <a:gridCol w="2167363">
                  <a:extLst>
                    <a:ext uri="{9D8B030D-6E8A-4147-A177-3AD203B41FA5}">
                      <a16:colId xmlns:a16="http://schemas.microsoft.com/office/drawing/2014/main" val="2016233795"/>
                    </a:ext>
                  </a:extLst>
                </a:gridCol>
                <a:gridCol w="2167363">
                  <a:extLst>
                    <a:ext uri="{9D8B030D-6E8A-4147-A177-3AD203B41FA5}">
                      <a16:colId xmlns:a16="http://schemas.microsoft.com/office/drawing/2014/main" val="3608879882"/>
                    </a:ext>
                  </a:extLst>
                </a:gridCol>
                <a:gridCol w="2167363">
                  <a:extLst>
                    <a:ext uri="{9D8B030D-6E8A-4147-A177-3AD203B41FA5}">
                      <a16:colId xmlns:a16="http://schemas.microsoft.com/office/drawing/2014/main" val="4080722055"/>
                    </a:ext>
                  </a:extLst>
                </a:gridCol>
                <a:gridCol w="2167363">
                  <a:extLst>
                    <a:ext uri="{9D8B030D-6E8A-4147-A177-3AD203B41FA5}">
                      <a16:colId xmlns:a16="http://schemas.microsoft.com/office/drawing/2014/main" val="1531461493"/>
                    </a:ext>
                  </a:extLst>
                </a:gridCol>
              </a:tblGrid>
              <a:tr h="3081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Monetization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1348"/>
                  </a:ext>
                </a:extLst>
              </a:tr>
              <a:tr h="4179414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# of downloads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# of signups using mobile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# of Profile completeness(e.g. Address etc)</a:t>
                      </a:r>
                    </a:p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# of users that checked: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Periodic Maintenance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Car Grooming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Denting &amp; Painting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Wheels Care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Batteries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# of users in terms of return to App :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1 Day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7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30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90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180 Days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>
                          <a:solidFill>
                            <a:srgbClr val="002060"/>
                          </a:solidFill>
                        </a:rPr>
                        <a:t>1 Year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Average Revenue Per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Average Revenue Per Paying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Average Revenue Per Daily Active User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Life Time Value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Conversion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94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48AE9A-3741-4B4F-952C-4617E96D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84" y="19792"/>
            <a:ext cx="866171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9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05389-CF2A-4946-A4E1-75BA81ECAF35}"/>
              </a:ext>
            </a:extLst>
          </p:cNvPr>
          <p:cNvSpPr txBox="1"/>
          <p:nvPr/>
        </p:nvSpPr>
        <p:spPr>
          <a:xfrm>
            <a:off x="478302" y="478302"/>
            <a:ext cx="1132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Few Additional Metrics</a:t>
            </a:r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64B7A-269E-4C74-93EE-59FDEFC35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1208"/>
              </p:ext>
            </p:extLst>
          </p:nvPr>
        </p:nvGraphicFramePr>
        <p:xfrm>
          <a:off x="633045" y="1835078"/>
          <a:ext cx="10672690" cy="4116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538">
                  <a:extLst>
                    <a:ext uri="{9D8B030D-6E8A-4147-A177-3AD203B41FA5}">
                      <a16:colId xmlns:a16="http://schemas.microsoft.com/office/drawing/2014/main" val="6753794"/>
                    </a:ext>
                  </a:extLst>
                </a:gridCol>
                <a:gridCol w="2134538">
                  <a:extLst>
                    <a:ext uri="{9D8B030D-6E8A-4147-A177-3AD203B41FA5}">
                      <a16:colId xmlns:a16="http://schemas.microsoft.com/office/drawing/2014/main" val="2016233795"/>
                    </a:ext>
                  </a:extLst>
                </a:gridCol>
                <a:gridCol w="2134538">
                  <a:extLst>
                    <a:ext uri="{9D8B030D-6E8A-4147-A177-3AD203B41FA5}">
                      <a16:colId xmlns:a16="http://schemas.microsoft.com/office/drawing/2014/main" val="3608879882"/>
                    </a:ext>
                  </a:extLst>
                </a:gridCol>
                <a:gridCol w="2134538">
                  <a:extLst>
                    <a:ext uri="{9D8B030D-6E8A-4147-A177-3AD203B41FA5}">
                      <a16:colId xmlns:a16="http://schemas.microsoft.com/office/drawing/2014/main" val="4080722055"/>
                    </a:ext>
                  </a:extLst>
                </a:gridCol>
                <a:gridCol w="2134538">
                  <a:extLst>
                    <a:ext uri="{9D8B030D-6E8A-4147-A177-3AD203B41FA5}">
                      <a16:colId xmlns:a16="http://schemas.microsoft.com/office/drawing/2014/main" val="1531461493"/>
                    </a:ext>
                  </a:extLst>
                </a:gridCol>
              </a:tblGrid>
              <a:tr h="5324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CPI/CAC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ARPPU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Stickiness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Average Session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Churn Rate &amp; Goal Completion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31348"/>
                  </a:ext>
                </a:extLst>
              </a:tr>
              <a:tr h="347681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Total Marketing Cost/ # of Installs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Lifetime Revenue / # of paying 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# DAU / # MAU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Total duration of all sessions (in seconds) during a specified time frame / total number of sessions during that same time frame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Churn rate = (1 – Retention Rate)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Goal Completion Time(3~4 Secs for low priority goals)</a:t>
                      </a:r>
                    </a:p>
                    <a:p>
                      <a:pPr marL="285750" indent="-285750" algn="ctr">
                        <a:buFontTx/>
                        <a:buChar char="-"/>
                      </a:pPr>
                      <a:r>
                        <a:rPr lang="en-IN" dirty="0">
                          <a:solidFill>
                            <a:srgbClr val="002060"/>
                          </a:solidFill>
                        </a:rPr>
                        <a:t>Higher priority goals should be at par with competitors.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994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48AE9A-3741-4B4F-952C-4617E96DA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784" y="19792"/>
            <a:ext cx="866171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6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35094" y="866138"/>
            <a:ext cx="443132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cy-GB" sz="1600" b="1" i="1" dirty="0">
                <a:solidFill>
                  <a:srgbClr val="FF0000"/>
                </a:solidFill>
              </a:rPr>
              <a:t>PEACE AT YOUR</a:t>
            </a:r>
          </a:p>
          <a:p>
            <a:pPr algn="ctr"/>
            <a:r>
              <a:rPr lang="cy-GB" sz="1600" b="1" i="1" dirty="0">
                <a:solidFill>
                  <a:srgbClr val="FF0000"/>
                </a:solidFill>
              </a:rPr>
              <a:t>DOORSTEP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752476" y="0"/>
            <a:ext cx="1047750" cy="162417"/>
          </a:xfrm>
          <a:custGeom>
            <a:avLst/>
            <a:gdLst>
              <a:gd name="T0" fmla="*/ 0 w 561"/>
              <a:gd name="T1" fmla="*/ 0 h 84"/>
              <a:gd name="T2" fmla="*/ 183 w 561"/>
              <a:gd name="T3" fmla="*/ 70 h 84"/>
              <a:gd name="T4" fmla="*/ 561 w 561"/>
              <a:gd name="T5" fmla="*/ 0 h 84"/>
              <a:gd name="T6" fmla="*/ 0 w 561"/>
              <a:gd name="T7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1" h="84">
                <a:moveTo>
                  <a:pt x="0" y="0"/>
                </a:moveTo>
                <a:cubicBezTo>
                  <a:pt x="0" y="0"/>
                  <a:pt x="55" y="56"/>
                  <a:pt x="183" y="70"/>
                </a:cubicBezTo>
                <a:cubicBezTo>
                  <a:pt x="311" y="84"/>
                  <a:pt x="469" y="4"/>
                  <a:pt x="56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74" b="20212"/>
          <a:stretch/>
        </p:blipFill>
        <p:spPr>
          <a:xfrm>
            <a:off x="0" y="1553029"/>
            <a:ext cx="12192000" cy="31350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553029"/>
            <a:ext cx="12191999" cy="3135085"/>
          </a:xfrm>
          <a:prstGeom prst="rect">
            <a:avLst/>
          </a:prstGeom>
          <a:solidFill>
            <a:srgbClr val="0071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74713" y="273553"/>
            <a:ext cx="374788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www.dyd-india.com</a:t>
            </a:r>
          </a:p>
        </p:txBody>
      </p:sp>
      <p:sp>
        <p:nvSpPr>
          <p:cNvPr id="78" name="Rectangle 77"/>
          <p:cNvSpPr/>
          <p:nvPr/>
        </p:nvSpPr>
        <p:spPr>
          <a:xfrm>
            <a:off x="0" y="6129338"/>
            <a:ext cx="12192000" cy="728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5915818" y="2033083"/>
            <a:ext cx="360362" cy="352425"/>
            <a:chOff x="4833938" y="2892425"/>
            <a:chExt cx="360362" cy="352425"/>
          </a:xfrm>
          <a:solidFill>
            <a:schemeClr val="bg1"/>
          </a:solidFill>
        </p:grpSpPr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833938" y="2892425"/>
              <a:ext cx="269875" cy="247650"/>
            </a:xfrm>
            <a:custGeom>
              <a:avLst/>
              <a:gdLst>
                <a:gd name="T0" fmla="*/ 66 w 72"/>
                <a:gd name="T1" fmla="*/ 34 h 66"/>
                <a:gd name="T2" fmla="*/ 72 w 72"/>
                <a:gd name="T3" fmla="*/ 34 h 66"/>
                <a:gd name="T4" fmla="*/ 72 w 72"/>
                <a:gd name="T5" fmla="*/ 30 h 66"/>
                <a:gd name="T6" fmla="*/ 36 w 72"/>
                <a:gd name="T7" fmla="*/ 0 h 66"/>
                <a:gd name="T8" fmla="*/ 0 w 72"/>
                <a:gd name="T9" fmla="*/ 30 h 66"/>
                <a:gd name="T10" fmla="*/ 9 w 72"/>
                <a:gd name="T11" fmla="*/ 50 h 66"/>
                <a:gd name="T12" fmla="*/ 2 w 72"/>
                <a:gd name="T13" fmla="*/ 63 h 66"/>
                <a:gd name="T14" fmla="*/ 2 w 72"/>
                <a:gd name="T15" fmla="*/ 65 h 66"/>
                <a:gd name="T16" fmla="*/ 4 w 72"/>
                <a:gd name="T17" fmla="*/ 66 h 66"/>
                <a:gd name="T18" fmla="*/ 5 w 72"/>
                <a:gd name="T19" fmla="*/ 66 h 66"/>
                <a:gd name="T20" fmla="*/ 24 w 72"/>
                <a:gd name="T21" fmla="*/ 58 h 66"/>
                <a:gd name="T22" fmla="*/ 29 w 72"/>
                <a:gd name="T23" fmla="*/ 59 h 66"/>
                <a:gd name="T24" fmla="*/ 30 w 72"/>
                <a:gd name="T25" fmla="*/ 59 h 66"/>
                <a:gd name="T26" fmla="*/ 33 w 72"/>
                <a:gd name="T27" fmla="*/ 59 h 66"/>
                <a:gd name="T28" fmla="*/ 66 w 72"/>
                <a:gd name="T29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66">
                  <a:moveTo>
                    <a:pt x="66" y="34"/>
                  </a:moveTo>
                  <a:cubicBezTo>
                    <a:pt x="68" y="34"/>
                    <a:pt x="70" y="34"/>
                    <a:pt x="72" y="34"/>
                  </a:cubicBezTo>
                  <a:cubicBezTo>
                    <a:pt x="72" y="33"/>
                    <a:pt x="72" y="31"/>
                    <a:pt x="72" y="30"/>
                  </a:cubicBezTo>
                  <a:cubicBezTo>
                    <a:pt x="72" y="13"/>
                    <a:pt x="56" y="0"/>
                    <a:pt x="36" y="0"/>
                  </a:cubicBezTo>
                  <a:cubicBezTo>
                    <a:pt x="16" y="0"/>
                    <a:pt x="0" y="13"/>
                    <a:pt x="0" y="30"/>
                  </a:cubicBezTo>
                  <a:cubicBezTo>
                    <a:pt x="0" y="38"/>
                    <a:pt x="3" y="45"/>
                    <a:pt x="9" y="50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4"/>
                    <a:pt x="2" y="65"/>
                    <a:pt x="2" y="65"/>
                  </a:cubicBezTo>
                  <a:cubicBezTo>
                    <a:pt x="3" y="66"/>
                    <a:pt x="3" y="66"/>
                    <a:pt x="4" y="66"/>
                  </a:cubicBezTo>
                  <a:cubicBezTo>
                    <a:pt x="4" y="66"/>
                    <a:pt x="5" y="66"/>
                    <a:pt x="5" y="66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6" y="59"/>
                    <a:pt x="28" y="59"/>
                    <a:pt x="29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59"/>
                    <a:pt x="31" y="59"/>
                    <a:pt x="33" y="59"/>
                  </a:cubicBezTo>
                  <a:cubicBezTo>
                    <a:pt x="35" y="45"/>
                    <a:pt x="49" y="34"/>
                    <a:pt x="66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4968875" y="3035300"/>
              <a:ext cx="225425" cy="209550"/>
            </a:xfrm>
            <a:custGeom>
              <a:avLst/>
              <a:gdLst>
                <a:gd name="T0" fmla="*/ 30 w 60"/>
                <a:gd name="T1" fmla="*/ 0 h 56"/>
                <a:gd name="T2" fmla="*/ 0 w 60"/>
                <a:gd name="T3" fmla="*/ 26 h 56"/>
                <a:gd name="T4" fmla="*/ 26 w 60"/>
                <a:gd name="T5" fmla="*/ 52 h 56"/>
                <a:gd name="T6" fmla="*/ 26 w 60"/>
                <a:gd name="T7" fmla="*/ 52 h 56"/>
                <a:gd name="T8" fmla="*/ 40 w 60"/>
                <a:gd name="T9" fmla="*/ 50 h 56"/>
                <a:gd name="T10" fmla="*/ 55 w 60"/>
                <a:gd name="T11" fmla="*/ 56 h 56"/>
                <a:gd name="T12" fmla="*/ 57 w 60"/>
                <a:gd name="T13" fmla="*/ 55 h 56"/>
                <a:gd name="T14" fmla="*/ 58 w 60"/>
                <a:gd name="T15" fmla="*/ 53 h 56"/>
                <a:gd name="T16" fmla="*/ 52 w 60"/>
                <a:gd name="T17" fmla="*/ 43 h 56"/>
                <a:gd name="T18" fmla="*/ 60 w 60"/>
                <a:gd name="T19" fmla="*/ 26 h 56"/>
                <a:gd name="T20" fmla="*/ 30 w 60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56">
                  <a:moveTo>
                    <a:pt x="30" y="0"/>
                  </a:moveTo>
                  <a:cubicBezTo>
                    <a:pt x="14" y="0"/>
                    <a:pt x="0" y="12"/>
                    <a:pt x="0" y="26"/>
                  </a:cubicBezTo>
                  <a:cubicBezTo>
                    <a:pt x="0" y="39"/>
                    <a:pt x="12" y="51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31" y="53"/>
                    <a:pt x="36" y="52"/>
                    <a:pt x="40" y="50"/>
                  </a:cubicBezTo>
                  <a:cubicBezTo>
                    <a:pt x="41" y="51"/>
                    <a:pt x="54" y="55"/>
                    <a:pt x="55" y="56"/>
                  </a:cubicBezTo>
                  <a:cubicBezTo>
                    <a:pt x="56" y="56"/>
                    <a:pt x="57" y="56"/>
                    <a:pt x="57" y="55"/>
                  </a:cubicBezTo>
                  <a:cubicBezTo>
                    <a:pt x="58" y="55"/>
                    <a:pt x="58" y="54"/>
                    <a:pt x="58" y="53"/>
                  </a:cubicBezTo>
                  <a:cubicBezTo>
                    <a:pt x="57" y="51"/>
                    <a:pt x="54" y="45"/>
                    <a:pt x="52" y="43"/>
                  </a:cubicBezTo>
                  <a:cubicBezTo>
                    <a:pt x="57" y="38"/>
                    <a:pt x="60" y="32"/>
                    <a:pt x="60" y="26"/>
                  </a:cubicBezTo>
                  <a:cubicBezTo>
                    <a:pt x="60" y="12"/>
                    <a:pt x="46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56228" y="3152777"/>
            <a:ext cx="8679542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7B6B7-CF18-49E9-9C73-C99B9967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93" y="4688114"/>
            <a:ext cx="3888000" cy="2161977"/>
          </a:xfrm>
          <a:prstGeom prst="rect">
            <a:avLst/>
          </a:prstGeom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FD8903-CEF7-4288-88A6-F7678782D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353" y="5028"/>
            <a:ext cx="866171" cy="15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3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Avenir Heavy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239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Heavy</vt:lpstr>
      <vt:lpstr>Calibri</vt:lpstr>
      <vt:lpstr>Wingdings</vt:lpstr>
      <vt:lpstr>Office Theme</vt:lpstr>
      <vt:lpstr>KPI – Metrics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Fauzy Lukman</dc:creator>
  <cp:lastModifiedBy>Pinak Pani Paul</cp:lastModifiedBy>
  <cp:revision>83</cp:revision>
  <dcterms:created xsi:type="dcterms:W3CDTF">2017-05-23T12:23:28Z</dcterms:created>
  <dcterms:modified xsi:type="dcterms:W3CDTF">2022-01-29T07:13:52Z</dcterms:modified>
</cp:coreProperties>
</file>