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11"/>
  </p:notesMasterIdLst>
  <p:sldIdLst>
    <p:sldId id="256" r:id="rId2"/>
    <p:sldId id="257" r:id="rId3"/>
    <p:sldId id="258" r:id="rId4"/>
    <p:sldId id="259" r:id="rId5"/>
    <p:sldId id="265"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snapToGrid="0" snapToObjects="1">
      <p:cViewPr varScale="1">
        <p:scale>
          <a:sx n="144" d="100"/>
          <a:sy n="144" d="100"/>
        </p:scale>
        <p:origin x="21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744F7-1AF6-1045-A5F1-0EB8290298AD}" type="datetimeFigureOut">
              <a:rPr lang="en-US" smtClean="0"/>
              <a:t>1/31/21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44704-7F7D-FD47-90D6-88E640874164}" type="slidenum">
              <a:rPr lang="en-US" smtClean="0"/>
              <a:t>‹#›</a:t>
            </a:fld>
            <a:endParaRPr lang="en-US"/>
          </a:p>
        </p:txBody>
      </p:sp>
    </p:spTree>
    <p:extLst>
      <p:ext uri="{BB962C8B-B14F-4D97-AF65-F5344CB8AC3E}">
        <p14:creationId xmlns:p14="http://schemas.microsoft.com/office/powerpoint/2010/main" val="3362209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44704-7F7D-FD47-90D6-88E640874164}" type="slidenum">
              <a:rPr lang="en-US" smtClean="0"/>
              <a:t>3</a:t>
            </a:fld>
            <a:endParaRPr lang="en-US"/>
          </a:p>
        </p:txBody>
      </p:sp>
    </p:spTree>
    <p:extLst>
      <p:ext uri="{BB962C8B-B14F-4D97-AF65-F5344CB8AC3E}">
        <p14:creationId xmlns:p14="http://schemas.microsoft.com/office/powerpoint/2010/main" val="307785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44704-7F7D-FD47-90D6-88E640874164}" type="slidenum">
              <a:rPr lang="en-US" smtClean="0"/>
              <a:t>8</a:t>
            </a:fld>
            <a:endParaRPr lang="en-US"/>
          </a:p>
        </p:txBody>
      </p:sp>
    </p:spTree>
    <p:extLst>
      <p:ext uri="{BB962C8B-B14F-4D97-AF65-F5344CB8AC3E}">
        <p14:creationId xmlns:p14="http://schemas.microsoft.com/office/powerpoint/2010/main" val="87762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326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03035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63613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091564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7967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1/31/21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419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1/31/21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08337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2454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631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1/31/21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136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78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796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27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1/31/21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727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1/31/21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448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1/31/21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2296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1/31/21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34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1/31/21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9407890"/>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cenic mountain landscape with stars in the sky">
            <a:extLst>
              <a:ext uri="{FF2B5EF4-FFF2-40B4-BE49-F238E27FC236}">
                <a16:creationId xmlns:a16="http://schemas.microsoft.com/office/drawing/2014/main" id="{0AFA3D3B-D902-4BC1-8ACD-8E9C7C3FF2EC}"/>
              </a:ext>
            </a:extLst>
          </p:cNvPr>
          <p:cNvPicPr>
            <a:picLocks noChangeAspect="1"/>
          </p:cNvPicPr>
          <p:nvPr/>
        </p:nvPicPr>
        <p:blipFill rotWithShape="1">
          <a:blip r:embed="rId2">
            <a:alphaModFix amt="35000"/>
          </a:blip>
          <a:srcRect r="1199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BB9A1E48-5590-CF42-AA33-8ABFE4EF55E9}"/>
              </a:ext>
            </a:extLst>
          </p:cNvPr>
          <p:cNvSpPr>
            <a:spLocks noGrp="1"/>
          </p:cNvSpPr>
          <p:nvPr>
            <p:ph type="ctrTitle"/>
          </p:nvPr>
        </p:nvSpPr>
        <p:spPr>
          <a:xfrm>
            <a:off x="1154955" y="489012"/>
            <a:ext cx="8825658" cy="3329581"/>
          </a:xfrm>
        </p:spPr>
        <p:txBody>
          <a:bodyPr>
            <a:normAutofit/>
          </a:bodyPr>
          <a:lstStyle/>
          <a:p>
            <a:pPr algn="ctr"/>
            <a:r>
              <a:rPr lang="en-US" dirty="0">
                <a:solidFill>
                  <a:srgbClr val="FFFFFF"/>
                </a:solidFill>
              </a:rPr>
              <a:t>WomanUP </a:t>
            </a:r>
          </a:p>
        </p:txBody>
      </p:sp>
      <p:sp>
        <p:nvSpPr>
          <p:cNvPr id="3" name="Subtitle 2">
            <a:extLst>
              <a:ext uri="{FF2B5EF4-FFF2-40B4-BE49-F238E27FC236}">
                <a16:creationId xmlns:a16="http://schemas.microsoft.com/office/drawing/2014/main" id="{6E9A48E0-98CE-F549-BCE6-5D31C22F5176}"/>
              </a:ext>
            </a:extLst>
          </p:cNvPr>
          <p:cNvSpPr>
            <a:spLocks noGrp="1"/>
          </p:cNvSpPr>
          <p:nvPr>
            <p:ph type="subTitle" idx="1"/>
          </p:nvPr>
        </p:nvSpPr>
        <p:spPr/>
        <p:txBody>
          <a:bodyPr>
            <a:normAutofit/>
          </a:bodyPr>
          <a:lstStyle/>
          <a:p>
            <a:r>
              <a:rPr lang="en-US" dirty="0" err="1">
                <a:solidFill>
                  <a:srgbClr val="FFFFFF"/>
                </a:solidFill>
              </a:rPr>
              <a:t>Hyunsu</a:t>
            </a:r>
            <a:r>
              <a:rPr lang="en-US" dirty="0">
                <a:solidFill>
                  <a:srgbClr val="FFFFFF"/>
                </a:solidFill>
              </a:rPr>
              <a:t> shin</a:t>
            </a:r>
          </a:p>
          <a:p>
            <a:r>
              <a:rPr lang="en-US" dirty="0">
                <a:solidFill>
                  <a:srgbClr val="FFFFFF"/>
                </a:solidFill>
              </a:rPr>
              <a:t>PINAK Sawhney</a:t>
            </a:r>
          </a:p>
        </p:txBody>
      </p:sp>
    </p:spTree>
    <p:extLst>
      <p:ext uri="{BB962C8B-B14F-4D97-AF65-F5344CB8AC3E}">
        <p14:creationId xmlns:p14="http://schemas.microsoft.com/office/powerpoint/2010/main" val="18157900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enic mountain landscape with stars in the sky">
            <a:extLst>
              <a:ext uri="{FF2B5EF4-FFF2-40B4-BE49-F238E27FC236}">
                <a16:creationId xmlns:a16="http://schemas.microsoft.com/office/drawing/2014/main" id="{86BA6598-5616-664B-80AA-8C4988C2CB51}"/>
              </a:ext>
            </a:extLst>
          </p:cNvPr>
          <p:cNvPicPr>
            <a:picLocks noChangeAspect="1"/>
          </p:cNvPicPr>
          <p:nvPr/>
        </p:nvPicPr>
        <p:blipFill rotWithShape="1">
          <a:blip r:embed="rId2">
            <a:alphaModFix amt="35000"/>
          </a:blip>
          <a:srcRect r="1199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01720A92-CF47-A84A-A73F-EB541021831E}"/>
              </a:ext>
            </a:extLst>
          </p:cNvPr>
          <p:cNvSpPr>
            <a:spLocks noGrp="1"/>
          </p:cNvSpPr>
          <p:nvPr>
            <p:ph type="title"/>
          </p:nvPr>
        </p:nvSpPr>
        <p:spPr>
          <a:xfrm>
            <a:off x="646111" y="452718"/>
            <a:ext cx="9404723" cy="1400530"/>
          </a:xfrm>
        </p:spPr>
        <p:txBody>
          <a:bodyPr>
            <a:normAutofit/>
          </a:bodyPr>
          <a:lstStyle/>
          <a:p>
            <a:r>
              <a:rPr lang="en-US" dirty="0"/>
              <a:t>Inspiration</a:t>
            </a:r>
          </a:p>
        </p:txBody>
      </p:sp>
      <p:sp>
        <p:nvSpPr>
          <p:cNvPr id="3" name="Content Placeholder 2">
            <a:extLst>
              <a:ext uri="{FF2B5EF4-FFF2-40B4-BE49-F238E27FC236}">
                <a16:creationId xmlns:a16="http://schemas.microsoft.com/office/drawing/2014/main" id="{269C8669-4F65-3949-9225-59EA3F2CE034}"/>
              </a:ext>
            </a:extLst>
          </p:cNvPr>
          <p:cNvSpPr>
            <a:spLocks noGrp="1"/>
          </p:cNvSpPr>
          <p:nvPr>
            <p:ph idx="1"/>
          </p:nvPr>
        </p:nvSpPr>
        <p:spPr>
          <a:xfrm>
            <a:off x="727970" y="1287262"/>
            <a:ext cx="9321884" cy="4961137"/>
          </a:xfrm>
        </p:spPr>
        <p:txBody>
          <a:bodyPr>
            <a:normAutofit/>
          </a:bodyPr>
          <a:lstStyle/>
          <a:p>
            <a:pPr algn="just"/>
            <a:r>
              <a:rPr lang="en-US" dirty="0"/>
              <a:t>Due to deep rooted societal and cultural barriers women have been historically underrepresented in the fields of advanced skills. This historic has led to wide gender gap and serious lack of diversity in workplaces. This skill gap sometimes translates to difference in wages and lack of opportunities to advance their careers and promote to senior positions. As per </a:t>
            </a:r>
            <a:r>
              <a:rPr lang="en-US" dirty="0" err="1"/>
              <a:t>McKinskey</a:t>
            </a:r>
            <a:r>
              <a:rPr lang="en-US" dirty="0"/>
              <a:t> only 23% of workforce in computing is women. </a:t>
            </a:r>
          </a:p>
          <a:p>
            <a:endParaRPr lang="en-US" dirty="0"/>
          </a:p>
          <a:p>
            <a:endParaRPr lang="en-US" dirty="0"/>
          </a:p>
          <a:p>
            <a:endParaRPr lang="en-US" dirty="0"/>
          </a:p>
          <a:p>
            <a:endParaRPr lang="en-US" dirty="0"/>
          </a:p>
          <a:p>
            <a:r>
              <a:rPr lang="en-US" dirty="0"/>
              <a:t>&gt; Hence, we introduce … WomanUp, your personal guide and mentor to level up your game.</a:t>
            </a:r>
          </a:p>
          <a:p>
            <a:pPr marL="0" indent="0">
              <a:buNone/>
            </a:pPr>
            <a:endParaRPr lang="en-US" dirty="0"/>
          </a:p>
        </p:txBody>
      </p:sp>
      <p:sp>
        <p:nvSpPr>
          <p:cNvPr id="7" name="AutoShape 8">
            <a:extLst>
              <a:ext uri="{FF2B5EF4-FFF2-40B4-BE49-F238E27FC236}">
                <a16:creationId xmlns:a16="http://schemas.microsoft.com/office/drawing/2014/main" id="{4EC88A8E-F7B0-BA43-9ED7-95E3D7FA5A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7630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enic mountain landscape with stars in the sky">
            <a:extLst>
              <a:ext uri="{FF2B5EF4-FFF2-40B4-BE49-F238E27FC236}">
                <a16:creationId xmlns:a16="http://schemas.microsoft.com/office/drawing/2014/main" id="{86BA6598-5616-664B-80AA-8C4988C2CB51}"/>
              </a:ext>
            </a:extLst>
          </p:cNvPr>
          <p:cNvPicPr>
            <a:picLocks noChangeAspect="1"/>
          </p:cNvPicPr>
          <p:nvPr/>
        </p:nvPicPr>
        <p:blipFill rotWithShape="1">
          <a:blip r:embed="rId3">
            <a:alphaModFix amt="35000"/>
          </a:blip>
          <a:srcRect r="1199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01720A92-CF47-A84A-A73F-EB541021831E}"/>
              </a:ext>
            </a:extLst>
          </p:cNvPr>
          <p:cNvSpPr>
            <a:spLocks noGrp="1"/>
          </p:cNvSpPr>
          <p:nvPr>
            <p:ph type="title"/>
          </p:nvPr>
        </p:nvSpPr>
        <p:spPr>
          <a:xfrm>
            <a:off x="646111" y="452718"/>
            <a:ext cx="9404723" cy="1400530"/>
          </a:xfrm>
        </p:spPr>
        <p:txBody>
          <a:bodyPr>
            <a:normAutofit/>
          </a:bodyPr>
          <a:lstStyle/>
          <a:p>
            <a:r>
              <a:rPr lang="en-US" dirty="0"/>
              <a:t>What it does</a:t>
            </a:r>
          </a:p>
        </p:txBody>
      </p:sp>
      <p:sp>
        <p:nvSpPr>
          <p:cNvPr id="3" name="Content Placeholder 2">
            <a:extLst>
              <a:ext uri="{FF2B5EF4-FFF2-40B4-BE49-F238E27FC236}">
                <a16:creationId xmlns:a16="http://schemas.microsoft.com/office/drawing/2014/main" id="{269C8669-4F65-3949-9225-59EA3F2CE034}"/>
              </a:ext>
            </a:extLst>
          </p:cNvPr>
          <p:cNvSpPr>
            <a:spLocks noGrp="1"/>
          </p:cNvSpPr>
          <p:nvPr>
            <p:ph idx="1"/>
          </p:nvPr>
        </p:nvSpPr>
        <p:spPr>
          <a:xfrm>
            <a:off x="645130" y="1296140"/>
            <a:ext cx="9404723" cy="4952259"/>
          </a:xfrm>
        </p:spPr>
        <p:txBody>
          <a:bodyPr>
            <a:normAutofit fontScale="85000" lnSpcReduction="20000"/>
          </a:bodyPr>
          <a:lstStyle/>
          <a:p>
            <a:r>
              <a:rPr lang="en-US" dirty="0"/>
              <a:t>WomanUp aims to bridge gender gap by providing a learning platform to skill up in any area tech, non-tech, Life skill or recreational. It aims to be single stop for latest upcoming events to advance career and provides with a newsfeed for opportunities for women, from sites like </a:t>
            </a:r>
            <a:r>
              <a:rPr lang="en-US" dirty="0" err="1"/>
              <a:t>AnitaBorg</a:t>
            </a:r>
            <a:r>
              <a:rPr lang="en-US" dirty="0"/>
              <a:t>, Women in Tech, Women who code, etc.. Users will have access to strong built communities where like-minded women can share their journey and motivate each other as they as they learn new skills. Users can find information of meetups and events related to the skill they are learning and allows to make new connections and seek advice. </a:t>
            </a:r>
          </a:p>
          <a:p>
            <a:endParaRPr lang="en-US" dirty="0"/>
          </a:p>
          <a:p>
            <a:r>
              <a:rPr lang="en-US" dirty="0"/>
              <a:t>WomanUp, offers four primary services:</a:t>
            </a:r>
          </a:p>
          <a:p>
            <a:r>
              <a:rPr lang="en-US" dirty="0"/>
              <a:t>Platform to search for video tutorials for any skill Tech, Non-Tech, Life-skill or recreational and recommends skills based on user interests.</a:t>
            </a:r>
          </a:p>
          <a:p>
            <a:r>
              <a:rPr lang="en-US" dirty="0"/>
              <a:t>Offers support groups, in the form of group chats where people with similar interests can share their journey and build a strong community motivating each other.</a:t>
            </a:r>
          </a:p>
          <a:p>
            <a:r>
              <a:rPr lang="en-US" dirty="0"/>
              <a:t>Especially curated news feed of resources including upcoming events focused on women to advance their career from organizations like </a:t>
            </a:r>
            <a:r>
              <a:rPr lang="en-US" dirty="0" err="1"/>
              <a:t>AnitaBorg</a:t>
            </a:r>
            <a:r>
              <a:rPr lang="en-US" dirty="0"/>
              <a:t>, Women in Tech, Women who code.</a:t>
            </a:r>
          </a:p>
          <a:p>
            <a:r>
              <a:rPr lang="en-US" dirty="0"/>
              <a:t>Meetup groups and events relevant to the skills you are learning filtered using location and date to make new connections, clear doubts or learn together.</a:t>
            </a:r>
          </a:p>
          <a:p>
            <a:endParaRPr lang="en-US" dirty="0"/>
          </a:p>
        </p:txBody>
      </p:sp>
    </p:spTree>
    <p:extLst>
      <p:ext uri="{BB962C8B-B14F-4D97-AF65-F5344CB8AC3E}">
        <p14:creationId xmlns:p14="http://schemas.microsoft.com/office/powerpoint/2010/main" val="136139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enic mountain landscape with stars in the sky">
            <a:extLst>
              <a:ext uri="{FF2B5EF4-FFF2-40B4-BE49-F238E27FC236}">
                <a16:creationId xmlns:a16="http://schemas.microsoft.com/office/drawing/2014/main" id="{86BA6598-5616-664B-80AA-8C4988C2CB51}"/>
              </a:ext>
            </a:extLst>
          </p:cNvPr>
          <p:cNvPicPr>
            <a:picLocks noChangeAspect="1"/>
          </p:cNvPicPr>
          <p:nvPr/>
        </p:nvPicPr>
        <p:blipFill rotWithShape="1">
          <a:blip r:embed="rId2">
            <a:alphaModFix amt="35000"/>
          </a:blip>
          <a:srcRect r="1199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01720A92-CF47-A84A-A73F-EB541021831E}"/>
              </a:ext>
            </a:extLst>
          </p:cNvPr>
          <p:cNvSpPr>
            <a:spLocks noGrp="1"/>
          </p:cNvSpPr>
          <p:nvPr>
            <p:ph type="title"/>
          </p:nvPr>
        </p:nvSpPr>
        <p:spPr>
          <a:xfrm>
            <a:off x="646111" y="452718"/>
            <a:ext cx="9404723" cy="1400530"/>
          </a:xfrm>
        </p:spPr>
        <p:txBody>
          <a:bodyPr>
            <a:normAutofit/>
          </a:bodyPr>
          <a:lstStyle/>
          <a:p>
            <a:r>
              <a:rPr lang="en-US" dirty="0"/>
              <a:t>How we built it</a:t>
            </a:r>
          </a:p>
        </p:txBody>
      </p:sp>
      <p:sp>
        <p:nvSpPr>
          <p:cNvPr id="3" name="Content Placeholder 2">
            <a:extLst>
              <a:ext uri="{FF2B5EF4-FFF2-40B4-BE49-F238E27FC236}">
                <a16:creationId xmlns:a16="http://schemas.microsoft.com/office/drawing/2014/main" id="{269C8669-4F65-3949-9225-59EA3F2CE034}"/>
              </a:ext>
            </a:extLst>
          </p:cNvPr>
          <p:cNvSpPr>
            <a:spLocks noGrp="1"/>
          </p:cNvSpPr>
          <p:nvPr>
            <p:ph idx="1"/>
          </p:nvPr>
        </p:nvSpPr>
        <p:spPr>
          <a:xfrm>
            <a:off x="645130" y="1305017"/>
            <a:ext cx="11064517" cy="5308847"/>
          </a:xfrm>
        </p:spPr>
        <p:txBody>
          <a:bodyPr>
            <a:normAutofit/>
          </a:bodyPr>
          <a:lstStyle/>
          <a:p>
            <a:pPr algn="just"/>
            <a:r>
              <a:rPr lang="en-US" dirty="0"/>
              <a:t>Backend: Hosted as a Python web app on </a:t>
            </a:r>
            <a:r>
              <a:rPr lang="en-US" dirty="0" err="1"/>
              <a:t>Gunicorn</a:t>
            </a:r>
            <a:r>
              <a:rPr lang="en-US" dirty="0"/>
              <a:t> web server deployed on Heroku. We used </a:t>
            </a:r>
            <a:r>
              <a:rPr lang="en-US" dirty="0" err="1"/>
              <a:t>Airtable</a:t>
            </a:r>
            <a:r>
              <a:rPr lang="en-US" dirty="0"/>
              <a:t> as the database for the app which has 2 tables including user information and user data including embedded images as attachments.</a:t>
            </a:r>
          </a:p>
          <a:p>
            <a:pPr algn="just"/>
            <a:r>
              <a:rPr lang="en-US" dirty="0"/>
              <a:t>Storage: Since </a:t>
            </a:r>
            <a:r>
              <a:rPr lang="en-US" dirty="0" err="1"/>
              <a:t>Airtable</a:t>
            </a:r>
            <a:r>
              <a:rPr lang="en-US" dirty="0"/>
              <a:t> has a limitation of uploading images only if they are hosted on a publicly accessible URL, we used S3 storage to store all images in a publicly accessible S3 bucket and used the URL to upload images to the </a:t>
            </a:r>
            <a:r>
              <a:rPr lang="en-US" dirty="0" err="1"/>
              <a:t>Airtable</a:t>
            </a:r>
            <a:r>
              <a:rPr lang="en-US" dirty="0"/>
              <a:t>.</a:t>
            </a:r>
          </a:p>
          <a:p>
            <a:pPr algn="just"/>
            <a:r>
              <a:rPr lang="en-US" dirty="0"/>
              <a:t>Front-end: Web-based App, developed using HTML5, CSS and JavaScript along with  </a:t>
            </a:r>
            <a:r>
              <a:rPr lang="en-US" dirty="0" err="1"/>
              <a:t>Vue.js</a:t>
            </a:r>
            <a:r>
              <a:rPr lang="en-US" dirty="0"/>
              <a:t> framework. Frontend makes REST API calls to the app hosted on Heroku using a unique deployment link.</a:t>
            </a:r>
          </a:p>
          <a:p>
            <a:pPr algn="just"/>
            <a:r>
              <a:rPr lang="en-US" dirty="0"/>
              <a:t>UI: User can search for tutorials to learn new skill, displays current resources to advance career, has chat groups for women with similar interests to motivate each other and meetups information relevant to skills the user is learning.</a:t>
            </a:r>
          </a:p>
          <a:p>
            <a:pPr marL="0" indent="0" algn="just">
              <a:buNone/>
            </a:pPr>
            <a:r>
              <a:rPr lang="en-US" dirty="0"/>
              <a:t> </a:t>
            </a:r>
          </a:p>
        </p:txBody>
      </p:sp>
    </p:spTree>
    <p:extLst>
      <p:ext uri="{BB962C8B-B14F-4D97-AF65-F5344CB8AC3E}">
        <p14:creationId xmlns:p14="http://schemas.microsoft.com/office/powerpoint/2010/main" val="370828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490A-3F86-D24F-8C60-E6BB5C3A7EDA}"/>
              </a:ext>
            </a:extLst>
          </p:cNvPr>
          <p:cNvSpPr>
            <a:spLocks noGrp="1"/>
          </p:cNvSpPr>
          <p:nvPr>
            <p:ph type="title"/>
          </p:nvPr>
        </p:nvSpPr>
        <p:spPr>
          <a:xfrm>
            <a:off x="645130" y="102763"/>
            <a:ext cx="9404723" cy="1400530"/>
          </a:xfrm>
        </p:spPr>
        <p:txBody>
          <a:bodyPr/>
          <a:lstStyle/>
          <a:p>
            <a:r>
              <a:rPr lang="en-US" dirty="0">
                <a:solidFill>
                  <a:schemeClr val="bg1"/>
                </a:solidFill>
              </a:rPr>
              <a:t>High Level Architecture</a:t>
            </a:r>
          </a:p>
        </p:txBody>
      </p:sp>
      <p:sp>
        <p:nvSpPr>
          <p:cNvPr id="4" name="Rectangle 3">
            <a:extLst>
              <a:ext uri="{FF2B5EF4-FFF2-40B4-BE49-F238E27FC236}">
                <a16:creationId xmlns:a16="http://schemas.microsoft.com/office/drawing/2014/main" id="{7C923CC7-022B-464C-9009-927C02D55629}"/>
              </a:ext>
            </a:extLst>
          </p:cNvPr>
          <p:cNvSpPr/>
          <p:nvPr/>
        </p:nvSpPr>
        <p:spPr>
          <a:xfrm>
            <a:off x="225778" y="1061155"/>
            <a:ext cx="3069637" cy="56940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26" name="Picture 2" descr="Vuejs Icon of Flat style - Available in SVG, PNG, EPS, AI &amp; Icon fonts">
            <a:extLst>
              <a:ext uri="{FF2B5EF4-FFF2-40B4-BE49-F238E27FC236}">
                <a16:creationId xmlns:a16="http://schemas.microsoft.com/office/drawing/2014/main" id="{20F84ACE-09B0-DB4B-A3FD-47C756717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20" y="3604801"/>
            <a:ext cx="1533418" cy="15334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ML5 Logo transparent PNG - StickPNG">
            <a:extLst>
              <a:ext uri="{FF2B5EF4-FFF2-40B4-BE49-F238E27FC236}">
                <a16:creationId xmlns:a16="http://schemas.microsoft.com/office/drawing/2014/main" id="{E3631BE9-D11D-604C-9107-DDE23230A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4" y="1798102"/>
            <a:ext cx="1751952" cy="175195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Logo Css Css3 - Free image on Pixabay">
            <a:extLst>
              <a:ext uri="{FF2B5EF4-FFF2-40B4-BE49-F238E27FC236}">
                <a16:creationId xmlns:a16="http://schemas.microsoft.com/office/drawing/2014/main" id="{5440B923-818D-4349-B098-A6D971F180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145" y="1914978"/>
            <a:ext cx="1562270" cy="156227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JavaScript PNG, Transparent JS Logo Free Download - Free Transparent PNG  Logos">
            <a:extLst>
              <a:ext uri="{FF2B5EF4-FFF2-40B4-BE49-F238E27FC236}">
                <a16:creationId xmlns:a16="http://schemas.microsoft.com/office/drawing/2014/main" id="{DBD4B616-AA1A-6A4F-97DD-E0F5AF3065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854" y="5204836"/>
            <a:ext cx="2778949" cy="15622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990500-735B-694B-9290-67F5953D075C}"/>
              </a:ext>
            </a:extLst>
          </p:cNvPr>
          <p:cNvSpPr txBox="1"/>
          <p:nvPr/>
        </p:nvSpPr>
        <p:spPr>
          <a:xfrm>
            <a:off x="1037791" y="1261514"/>
            <a:ext cx="1751952" cy="369332"/>
          </a:xfrm>
          <a:prstGeom prst="rect">
            <a:avLst/>
          </a:prstGeom>
          <a:noFill/>
        </p:spPr>
        <p:txBody>
          <a:bodyPr wrap="square" rtlCol="0">
            <a:spAutoFit/>
          </a:bodyPr>
          <a:lstStyle/>
          <a:p>
            <a:r>
              <a:rPr lang="en-US" b="1" dirty="0">
                <a:solidFill>
                  <a:schemeClr val="bg1"/>
                </a:solidFill>
              </a:rPr>
              <a:t>Front - End</a:t>
            </a:r>
          </a:p>
        </p:txBody>
      </p:sp>
      <p:sp>
        <p:nvSpPr>
          <p:cNvPr id="6" name="Rectangle 5">
            <a:extLst>
              <a:ext uri="{FF2B5EF4-FFF2-40B4-BE49-F238E27FC236}">
                <a16:creationId xmlns:a16="http://schemas.microsoft.com/office/drawing/2014/main" id="{8F239520-1D5F-9C49-9782-73859E454FCB}"/>
              </a:ext>
            </a:extLst>
          </p:cNvPr>
          <p:cNvSpPr/>
          <p:nvPr/>
        </p:nvSpPr>
        <p:spPr>
          <a:xfrm>
            <a:off x="3970253" y="1073025"/>
            <a:ext cx="1941689" cy="569408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062" name="Picture 38" descr="Heroku Logo transparent PNG - StickPNG">
            <a:extLst>
              <a:ext uri="{FF2B5EF4-FFF2-40B4-BE49-F238E27FC236}">
                <a16:creationId xmlns:a16="http://schemas.microsoft.com/office/drawing/2014/main" id="{7C2CA38D-D8C4-8548-AE29-6EA9773AD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4487" y="3408279"/>
            <a:ext cx="1400530" cy="140053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219F149-CBAC-B64B-8172-D26ADB238454}"/>
              </a:ext>
            </a:extLst>
          </p:cNvPr>
          <p:cNvSpPr/>
          <p:nvPr/>
        </p:nvSpPr>
        <p:spPr>
          <a:xfrm>
            <a:off x="6574089" y="1073025"/>
            <a:ext cx="4368800" cy="5694082"/>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1064" name="Picture 40" descr="Airtable Icon of Flat style - Available in SVG, PNG, EPS, AI &amp; Icon fonts">
            <a:extLst>
              <a:ext uri="{FF2B5EF4-FFF2-40B4-BE49-F238E27FC236}">
                <a16:creationId xmlns:a16="http://schemas.microsoft.com/office/drawing/2014/main" id="{BEAEC7D1-2DFE-4946-9E25-56BA7CC00E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8564" y="1725773"/>
            <a:ext cx="1879028" cy="18790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AFF565F-5072-8D48-B655-000023B10CDC}"/>
              </a:ext>
            </a:extLst>
          </p:cNvPr>
          <p:cNvSpPr txBox="1"/>
          <p:nvPr/>
        </p:nvSpPr>
        <p:spPr>
          <a:xfrm>
            <a:off x="8091312" y="1267106"/>
            <a:ext cx="1354667" cy="369332"/>
          </a:xfrm>
          <a:prstGeom prst="rect">
            <a:avLst/>
          </a:prstGeom>
          <a:noFill/>
        </p:spPr>
        <p:txBody>
          <a:bodyPr wrap="square" rtlCol="0">
            <a:spAutoFit/>
          </a:bodyPr>
          <a:lstStyle/>
          <a:p>
            <a:r>
              <a:rPr lang="en-US" b="1" dirty="0">
                <a:solidFill>
                  <a:schemeClr val="bg1"/>
                </a:solidFill>
              </a:rPr>
              <a:t>Back -End</a:t>
            </a:r>
          </a:p>
        </p:txBody>
      </p:sp>
      <p:pic>
        <p:nvPicPr>
          <p:cNvPr id="48" name="Picture 66" descr="Gunicorn Logo PNG Transparent &amp; SVG Vector - Freebie Supply">
            <a:extLst>
              <a:ext uri="{FF2B5EF4-FFF2-40B4-BE49-F238E27FC236}">
                <a16:creationId xmlns:a16="http://schemas.microsoft.com/office/drawing/2014/main" id="{0BEEFB26-451A-1E49-855D-13FD551B28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3291" y="4914816"/>
            <a:ext cx="2631796" cy="197384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4" descr="Python Logo transparent PNG - StickPNG">
            <a:extLst>
              <a:ext uri="{FF2B5EF4-FFF2-40B4-BE49-F238E27FC236}">
                <a16:creationId xmlns:a16="http://schemas.microsoft.com/office/drawing/2014/main" id="{36BC49B0-040E-E841-9BA2-668FC57DC9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21704" y="3833809"/>
            <a:ext cx="1568362" cy="156225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4" descr="Content, delivery, s3, storage icon - Free download">
            <a:extLst>
              <a:ext uri="{FF2B5EF4-FFF2-40B4-BE49-F238E27FC236}">
                <a16:creationId xmlns:a16="http://schemas.microsoft.com/office/drawing/2014/main" id="{569BDE8D-9F3C-9645-BF64-18EDB5F150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40469" y="1688043"/>
            <a:ext cx="1827523" cy="1827523"/>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5D20BABD-E9E1-AA46-8013-A0DCD56B30B3}"/>
              </a:ext>
            </a:extLst>
          </p:cNvPr>
          <p:cNvSpPr txBox="1"/>
          <p:nvPr/>
        </p:nvSpPr>
        <p:spPr>
          <a:xfrm>
            <a:off x="6643461" y="3218507"/>
            <a:ext cx="1118727" cy="369332"/>
          </a:xfrm>
          <a:prstGeom prst="rect">
            <a:avLst/>
          </a:prstGeom>
          <a:noFill/>
        </p:spPr>
        <p:txBody>
          <a:bodyPr wrap="square" rtlCol="0">
            <a:spAutoFit/>
          </a:bodyPr>
          <a:lstStyle/>
          <a:p>
            <a:r>
              <a:rPr lang="en-US" b="1" dirty="0">
                <a:solidFill>
                  <a:schemeClr val="bg1"/>
                </a:solidFill>
              </a:rPr>
              <a:t>AirTable</a:t>
            </a:r>
          </a:p>
        </p:txBody>
      </p:sp>
      <p:sp>
        <p:nvSpPr>
          <p:cNvPr id="53" name="TextBox 52">
            <a:extLst>
              <a:ext uri="{FF2B5EF4-FFF2-40B4-BE49-F238E27FC236}">
                <a16:creationId xmlns:a16="http://schemas.microsoft.com/office/drawing/2014/main" id="{1B04D3AA-822F-2A45-8246-CB67289911CC}"/>
              </a:ext>
            </a:extLst>
          </p:cNvPr>
          <p:cNvSpPr txBox="1"/>
          <p:nvPr/>
        </p:nvSpPr>
        <p:spPr>
          <a:xfrm>
            <a:off x="9634446" y="3259557"/>
            <a:ext cx="1393794" cy="369332"/>
          </a:xfrm>
          <a:prstGeom prst="rect">
            <a:avLst/>
          </a:prstGeom>
          <a:noFill/>
        </p:spPr>
        <p:txBody>
          <a:bodyPr wrap="square" rtlCol="0">
            <a:spAutoFit/>
          </a:bodyPr>
          <a:lstStyle/>
          <a:p>
            <a:r>
              <a:rPr lang="en-US" b="1" dirty="0">
                <a:solidFill>
                  <a:schemeClr val="bg1"/>
                </a:solidFill>
              </a:rPr>
              <a:t>AWS S3</a:t>
            </a:r>
          </a:p>
        </p:txBody>
      </p:sp>
      <p:sp>
        <p:nvSpPr>
          <p:cNvPr id="54" name="TextBox 53">
            <a:extLst>
              <a:ext uri="{FF2B5EF4-FFF2-40B4-BE49-F238E27FC236}">
                <a16:creationId xmlns:a16="http://schemas.microsoft.com/office/drawing/2014/main" id="{A7AC00A9-8A09-D640-8EF0-6FE7BA8D437E}"/>
              </a:ext>
            </a:extLst>
          </p:cNvPr>
          <p:cNvSpPr txBox="1"/>
          <p:nvPr/>
        </p:nvSpPr>
        <p:spPr>
          <a:xfrm>
            <a:off x="8799076" y="5416322"/>
            <a:ext cx="1190990" cy="369332"/>
          </a:xfrm>
          <a:prstGeom prst="rect">
            <a:avLst/>
          </a:prstGeom>
          <a:noFill/>
        </p:spPr>
        <p:txBody>
          <a:bodyPr wrap="square" rtlCol="0">
            <a:spAutoFit/>
          </a:bodyPr>
          <a:lstStyle/>
          <a:p>
            <a:r>
              <a:rPr lang="en-US" b="1" dirty="0">
                <a:solidFill>
                  <a:schemeClr val="bg1"/>
                </a:solidFill>
              </a:rPr>
              <a:t>Python</a:t>
            </a:r>
          </a:p>
        </p:txBody>
      </p:sp>
      <p:sp>
        <p:nvSpPr>
          <p:cNvPr id="55" name="TextBox 54">
            <a:extLst>
              <a:ext uri="{FF2B5EF4-FFF2-40B4-BE49-F238E27FC236}">
                <a16:creationId xmlns:a16="http://schemas.microsoft.com/office/drawing/2014/main" id="{13792476-CBF8-E44F-B9E9-B660332B8B33}"/>
              </a:ext>
            </a:extLst>
          </p:cNvPr>
          <p:cNvSpPr txBox="1"/>
          <p:nvPr/>
        </p:nvSpPr>
        <p:spPr>
          <a:xfrm>
            <a:off x="7202824" y="6426025"/>
            <a:ext cx="1381882" cy="369332"/>
          </a:xfrm>
          <a:prstGeom prst="rect">
            <a:avLst/>
          </a:prstGeom>
          <a:noFill/>
        </p:spPr>
        <p:txBody>
          <a:bodyPr wrap="square" rtlCol="0">
            <a:spAutoFit/>
          </a:bodyPr>
          <a:lstStyle/>
          <a:p>
            <a:r>
              <a:rPr lang="en-US" b="1" dirty="0">
                <a:solidFill>
                  <a:schemeClr val="bg1"/>
                </a:solidFill>
              </a:rPr>
              <a:t>Gunicorn</a:t>
            </a:r>
          </a:p>
        </p:txBody>
      </p:sp>
      <p:sp>
        <p:nvSpPr>
          <p:cNvPr id="56" name="Left Arrow 55">
            <a:extLst>
              <a:ext uri="{FF2B5EF4-FFF2-40B4-BE49-F238E27FC236}">
                <a16:creationId xmlns:a16="http://schemas.microsoft.com/office/drawing/2014/main" id="{76CB1A38-111B-5D4C-A05B-94E52DF090AE}"/>
              </a:ext>
            </a:extLst>
          </p:cNvPr>
          <p:cNvSpPr/>
          <p:nvPr/>
        </p:nvSpPr>
        <p:spPr>
          <a:xfrm>
            <a:off x="2684967" y="4635345"/>
            <a:ext cx="1654255" cy="21769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4C336745-D415-8C4C-B83C-05FA2EC5B6E4}"/>
              </a:ext>
            </a:extLst>
          </p:cNvPr>
          <p:cNvSpPr/>
          <p:nvPr/>
        </p:nvSpPr>
        <p:spPr>
          <a:xfrm>
            <a:off x="2722436" y="3444223"/>
            <a:ext cx="1654255" cy="2176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D641356D-2398-AE4B-87EB-5736E8597E12}"/>
              </a:ext>
            </a:extLst>
          </p:cNvPr>
          <p:cNvSpPr txBox="1"/>
          <p:nvPr/>
        </p:nvSpPr>
        <p:spPr>
          <a:xfrm>
            <a:off x="3256214" y="4165016"/>
            <a:ext cx="1355248" cy="246221"/>
          </a:xfrm>
          <a:prstGeom prst="rect">
            <a:avLst/>
          </a:prstGeom>
          <a:noFill/>
        </p:spPr>
        <p:txBody>
          <a:bodyPr wrap="square" rtlCol="0">
            <a:spAutoFit/>
          </a:bodyPr>
          <a:lstStyle/>
          <a:p>
            <a:r>
              <a:rPr lang="en-US" sz="1000" b="1" dirty="0">
                <a:solidFill>
                  <a:schemeClr val="bg1"/>
                </a:solidFill>
              </a:rPr>
              <a:t>REST APIs</a:t>
            </a:r>
          </a:p>
        </p:txBody>
      </p:sp>
      <p:sp>
        <p:nvSpPr>
          <p:cNvPr id="59" name="TextBox 58">
            <a:extLst>
              <a:ext uri="{FF2B5EF4-FFF2-40B4-BE49-F238E27FC236}">
                <a16:creationId xmlns:a16="http://schemas.microsoft.com/office/drawing/2014/main" id="{F078DF8F-1FD9-774D-A32D-F31FB0759433}"/>
              </a:ext>
            </a:extLst>
          </p:cNvPr>
          <p:cNvSpPr txBox="1"/>
          <p:nvPr/>
        </p:nvSpPr>
        <p:spPr>
          <a:xfrm>
            <a:off x="3235318" y="3269345"/>
            <a:ext cx="1355248" cy="246221"/>
          </a:xfrm>
          <a:prstGeom prst="rect">
            <a:avLst/>
          </a:prstGeom>
          <a:noFill/>
        </p:spPr>
        <p:txBody>
          <a:bodyPr wrap="square" rtlCol="0">
            <a:spAutoFit/>
          </a:bodyPr>
          <a:lstStyle/>
          <a:p>
            <a:r>
              <a:rPr lang="en-US" sz="1000" b="1" dirty="0"/>
              <a:t>REST APIs</a:t>
            </a:r>
          </a:p>
        </p:txBody>
      </p:sp>
      <p:sp>
        <p:nvSpPr>
          <p:cNvPr id="60" name="Right Arrow 59">
            <a:extLst>
              <a:ext uri="{FF2B5EF4-FFF2-40B4-BE49-F238E27FC236}">
                <a16:creationId xmlns:a16="http://schemas.microsoft.com/office/drawing/2014/main" id="{99E41785-7CE1-9246-9ADB-9214D4CE5711}"/>
              </a:ext>
            </a:extLst>
          </p:cNvPr>
          <p:cNvSpPr/>
          <p:nvPr/>
        </p:nvSpPr>
        <p:spPr>
          <a:xfrm>
            <a:off x="5489947" y="4033636"/>
            <a:ext cx="1580225" cy="2176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B6729BEC-D2D6-1E40-ADF1-4009A77E4C31}"/>
              </a:ext>
            </a:extLst>
          </p:cNvPr>
          <p:cNvCxnSpPr>
            <a:cxnSpLocks/>
          </p:cNvCxnSpPr>
          <p:nvPr/>
        </p:nvCxnSpPr>
        <p:spPr>
          <a:xfrm>
            <a:off x="8648522" y="2440185"/>
            <a:ext cx="9336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36B1DE5E-5E19-C549-A906-AA0507B89C86}"/>
              </a:ext>
            </a:extLst>
          </p:cNvPr>
          <p:cNvCxnSpPr>
            <a:cxnSpLocks/>
          </p:cNvCxnSpPr>
          <p:nvPr/>
        </p:nvCxnSpPr>
        <p:spPr>
          <a:xfrm flipH="1">
            <a:off x="8647592" y="2576788"/>
            <a:ext cx="90842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10D048A2-9595-074E-950F-986CDFC67A02}"/>
              </a:ext>
            </a:extLst>
          </p:cNvPr>
          <p:cNvSpPr txBox="1"/>
          <p:nvPr/>
        </p:nvSpPr>
        <p:spPr>
          <a:xfrm>
            <a:off x="8604077" y="2708173"/>
            <a:ext cx="1098209" cy="246221"/>
          </a:xfrm>
          <a:prstGeom prst="rect">
            <a:avLst/>
          </a:prstGeom>
          <a:noFill/>
        </p:spPr>
        <p:txBody>
          <a:bodyPr wrap="square" rtlCol="0">
            <a:spAutoFit/>
          </a:bodyPr>
          <a:lstStyle/>
          <a:p>
            <a:r>
              <a:rPr lang="en-US" sz="1000" b="1" dirty="0">
                <a:solidFill>
                  <a:schemeClr val="bg1"/>
                </a:solidFill>
              </a:rPr>
              <a:t>Attachments</a:t>
            </a:r>
          </a:p>
        </p:txBody>
      </p:sp>
      <p:cxnSp>
        <p:nvCxnSpPr>
          <p:cNvPr id="64" name="Straight Arrow Connector 63">
            <a:extLst>
              <a:ext uri="{FF2B5EF4-FFF2-40B4-BE49-F238E27FC236}">
                <a16:creationId xmlns:a16="http://schemas.microsoft.com/office/drawing/2014/main" id="{21F270DF-4FC9-3645-828B-3F7A0A108A2D}"/>
              </a:ext>
            </a:extLst>
          </p:cNvPr>
          <p:cNvCxnSpPr>
            <a:cxnSpLocks/>
          </p:cNvCxnSpPr>
          <p:nvPr/>
        </p:nvCxnSpPr>
        <p:spPr>
          <a:xfrm flipH="1" flipV="1">
            <a:off x="8029180" y="3387510"/>
            <a:ext cx="734878" cy="7343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E752B76A-4FF8-6243-9E33-71E9712E1F4B}"/>
              </a:ext>
            </a:extLst>
          </p:cNvPr>
          <p:cNvCxnSpPr>
            <a:cxnSpLocks/>
          </p:cNvCxnSpPr>
          <p:nvPr/>
        </p:nvCxnSpPr>
        <p:spPr>
          <a:xfrm>
            <a:off x="7922986" y="3451184"/>
            <a:ext cx="758637" cy="756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TextBox 74">
            <a:extLst>
              <a:ext uri="{FF2B5EF4-FFF2-40B4-BE49-F238E27FC236}">
                <a16:creationId xmlns:a16="http://schemas.microsoft.com/office/drawing/2014/main" id="{432B712C-00D1-8748-A97C-895A48C12BD0}"/>
              </a:ext>
            </a:extLst>
          </p:cNvPr>
          <p:cNvSpPr txBox="1"/>
          <p:nvPr/>
        </p:nvSpPr>
        <p:spPr>
          <a:xfrm>
            <a:off x="7318519" y="3818548"/>
            <a:ext cx="1315128" cy="246221"/>
          </a:xfrm>
          <a:prstGeom prst="rect">
            <a:avLst/>
          </a:prstGeom>
          <a:noFill/>
        </p:spPr>
        <p:txBody>
          <a:bodyPr wrap="square" rtlCol="0">
            <a:spAutoFit/>
          </a:bodyPr>
          <a:lstStyle/>
          <a:p>
            <a:r>
              <a:rPr lang="en-US" sz="1000" b="1" dirty="0">
                <a:solidFill>
                  <a:schemeClr val="bg1"/>
                </a:solidFill>
              </a:rPr>
              <a:t>Database calls</a:t>
            </a:r>
          </a:p>
        </p:txBody>
      </p:sp>
    </p:spTree>
    <p:extLst>
      <p:ext uri="{BB962C8B-B14F-4D97-AF65-F5344CB8AC3E}">
        <p14:creationId xmlns:p14="http://schemas.microsoft.com/office/powerpoint/2010/main" val="216753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enic mountain landscape with stars in the sky">
            <a:extLst>
              <a:ext uri="{FF2B5EF4-FFF2-40B4-BE49-F238E27FC236}">
                <a16:creationId xmlns:a16="http://schemas.microsoft.com/office/drawing/2014/main" id="{86BA6598-5616-664B-80AA-8C4988C2CB51}"/>
              </a:ext>
            </a:extLst>
          </p:cNvPr>
          <p:cNvPicPr>
            <a:picLocks noChangeAspect="1"/>
          </p:cNvPicPr>
          <p:nvPr/>
        </p:nvPicPr>
        <p:blipFill rotWithShape="1">
          <a:blip r:embed="rId2">
            <a:alphaModFix amt="35000"/>
          </a:blip>
          <a:srcRect r="11999" b="-1"/>
          <a:stretch/>
        </p:blipFill>
        <p:spPr>
          <a:xfrm>
            <a:off x="20" y="177564"/>
            <a:ext cx="12191980" cy="6857990"/>
          </a:xfrm>
          <a:prstGeom prst="rect">
            <a:avLst/>
          </a:prstGeom>
        </p:spPr>
      </p:pic>
      <p:sp>
        <p:nvSpPr>
          <p:cNvPr id="2" name="Title 1">
            <a:extLst>
              <a:ext uri="{FF2B5EF4-FFF2-40B4-BE49-F238E27FC236}">
                <a16:creationId xmlns:a16="http://schemas.microsoft.com/office/drawing/2014/main" id="{01720A92-CF47-A84A-A73F-EB541021831E}"/>
              </a:ext>
            </a:extLst>
          </p:cNvPr>
          <p:cNvSpPr>
            <a:spLocks noGrp="1"/>
          </p:cNvSpPr>
          <p:nvPr>
            <p:ph type="title"/>
          </p:nvPr>
        </p:nvSpPr>
        <p:spPr>
          <a:xfrm>
            <a:off x="646111" y="452718"/>
            <a:ext cx="9404723" cy="1400530"/>
          </a:xfrm>
        </p:spPr>
        <p:txBody>
          <a:bodyPr>
            <a:normAutofit/>
          </a:bodyPr>
          <a:lstStyle/>
          <a:p>
            <a:r>
              <a:rPr lang="en-US" dirty="0"/>
              <a:t>Challenges</a:t>
            </a:r>
          </a:p>
        </p:txBody>
      </p:sp>
      <p:sp>
        <p:nvSpPr>
          <p:cNvPr id="3" name="Content Placeholder 2">
            <a:extLst>
              <a:ext uri="{FF2B5EF4-FFF2-40B4-BE49-F238E27FC236}">
                <a16:creationId xmlns:a16="http://schemas.microsoft.com/office/drawing/2014/main" id="{269C8669-4F65-3949-9225-59EA3F2CE034}"/>
              </a:ext>
            </a:extLst>
          </p:cNvPr>
          <p:cNvSpPr>
            <a:spLocks noGrp="1"/>
          </p:cNvSpPr>
          <p:nvPr>
            <p:ph idx="1"/>
          </p:nvPr>
        </p:nvSpPr>
        <p:spPr>
          <a:xfrm>
            <a:off x="1103312" y="2052918"/>
            <a:ext cx="8946541" cy="4195481"/>
          </a:xfrm>
        </p:spPr>
        <p:txBody>
          <a:bodyPr>
            <a:normAutofit fontScale="92500" lnSpcReduction="20000"/>
          </a:bodyPr>
          <a:lstStyle/>
          <a:p>
            <a:pPr algn="just"/>
            <a:r>
              <a:rPr lang="en-US" dirty="0" err="1"/>
              <a:t>Airtable</a:t>
            </a:r>
            <a:r>
              <a:rPr lang="en-US" dirty="0"/>
              <a:t> API currently can only post attachments hosted on publicly accessible URL, hence, to post base64 encoded image we uploaded the image to S3 and give the URL to the </a:t>
            </a:r>
            <a:r>
              <a:rPr lang="en-US" dirty="0" err="1"/>
              <a:t>Airtable</a:t>
            </a:r>
            <a:r>
              <a:rPr lang="en-US" dirty="0"/>
              <a:t> which on the background fetches the image from S3</a:t>
            </a:r>
          </a:p>
          <a:p>
            <a:pPr algn="just"/>
            <a:r>
              <a:rPr lang="en-US" dirty="0"/>
              <a:t>Information for Meetups page is fetched using REST API of </a:t>
            </a:r>
            <a:r>
              <a:rPr lang="en-US" dirty="0" err="1"/>
              <a:t>Meetups.com</a:t>
            </a:r>
            <a:r>
              <a:rPr lang="en-US" dirty="0"/>
              <a:t> which does not allow key word search directly. Hence, we have to match groups events with date, time and location for the skills users is part of. This led to complex logic and slow processing due to multiple API calls </a:t>
            </a:r>
          </a:p>
          <a:p>
            <a:pPr algn="just"/>
            <a:r>
              <a:rPr lang="en-US" dirty="0"/>
              <a:t>It took us some time to recognize the issue of enabling CORS to allow cross-origin requests from front-end to Heroku backend. </a:t>
            </a:r>
          </a:p>
          <a:p>
            <a:pPr algn="just"/>
            <a:r>
              <a:rPr lang="en-US" dirty="0"/>
              <a:t>Persisting user messages in group chats to databases was a challenging task since if we store messages sent per user per group this could result in same message being stored multiple times. Hence, we decided to make design decision for messages be temporary and message history is limited to just the current chat session   </a:t>
            </a:r>
          </a:p>
          <a:p>
            <a:pPr algn="just"/>
            <a:endParaRPr lang="en-US" dirty="0"/>
          </a:p>
        </p:txBody>
      </p:sp>
    </p:spTree>
    <p:extLst>
      <p:ext uri="{BB962C8B-B14F-4D97-AF65-F5344CB8AC3E}">
        <p14:creationId xmlns:p14="http://schemas.microsoft.com/office/powerpoint/2010/main" val="157464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enic mountain landscape with stars in the sky">
            <a:extLst>
              <a:ext uri="{FF2B5EF4-FFF2-40B4-BE49-F238E27FC236}">
                <a16:creationId xmlns:a16="http://schemas.microsoft.com/office/drawing/2014/main" id="{86BA6598-5616-664B-80AA-8C4988C2CB51}"/>
              </a:ext>
            </a:extLst>
          </p:cNvPr>
          <p:cNvPicPr>
            <a:picLocks noChangeAspect="1"/>
          </p:cNvPicPr>
          <p:nvPr/>
        </p:nvPicPr>
        <p:blipFill rotWithShape="1">
          <a:blip r:embed="rId2">
            <a:alphaModFix amt="35000"/>
          </a:blip>
          <a:srcRect r="11999" b="-1"/>
          <a:stretch/>
        </p:blipFill>
        <p:spPr>
          <a:xfrm>
            <a:off x="20" y="177563"/>
            <a:ext cx="12191980" cy="6857990"/>
          </a:xfrm>
          <a:prstGeom prst="rect">
            <a:avLst/>
          </a:prstGeom>
        </p:spPr>
      </p:pic>
      <p:sp>
        <p:nvSpPr>
          <p:cNvPr id="2" name="Title 1">
            <a:extLst>
              <a:ext uri="{FF2B5EF4-FFF2-40B4-BE49-F238E27FC236}">
                <a16:creationId xmlns:a16="http://schemas.microsoft.com/office/drawing/2014/main" id="{01720A92-CF47-A84A-A73F-EB541021831E}"/>
              </a:ext>
            </a:extLst>
          </p:cNvPr>
          <p:cNvSpPr>
            <a:spLocks noGrp="1"/>
          </p:cNvSpPr>
          <p:nvPr>
            <p:ph type="title"/>
          </p:nvPr>
        </p:nvSpPr>
        <p:spPr>
          <a:xfrm>
            <a:off x="646111" y="452718"/>
            <a:ext cx="9404723" cy="1400530"/>
          </a:xfrm>
        </p:spPr>
        <p:txBody>
          <a:bodyPr>
            <a:normAutofit/>
          </a:bodyPr>
          <a:lstStyle/>
          <a:p>
            <a:r>
              <a:rPr lang="en-US" dirty="0"/>
              <a:t>Accomplishments</a:t>
            </a:r>
          </a:p>
        </p:txBody>
      </p:sp>
      <p:sp>
        <p:nvSpPr>
          <p:cNvPr id="3" name="Content Placeholder 2">
            <a:extLst>
              <a:ext uri="{FF2B5EF4-FFF2-40B4-BE49-F238E27FC236}">
                <a16:creationId xmlns:a16="http://schemas.microsoft.com/office/drawing/2014/main" id="{269C8669-4F65-3949-9225-59EA3F2CE034}"/>
              </a:ext>
            </a:extLst>
          </p:cNvPr>
          <p:cNvSpPr>
            <a:spLocks noGrp="1"/>
          </p:cNvSpPr>
          <p:nvPr>
            <p:ph idx="1"/>
          </p:nvPr>
        </p:nvSpPr>
        <p:spPr>
          <a:xfrm>
            <a:off x="710214" y="1322774"/>
            <a:ext cx="9339639" cy="4925626"/>
          </a:xfrm>
        </p:spPr>
        <p:txBody>
          <a:bodyPr>
            <a:normAutofit/>
          </a:bodyPr>
          <a:lstStyle/>
          <a:p>
            <a:pPr algn="just"/>
            <a:r>
              <a:rPr lang="en-US" dirty="0"/>
              <a:t>We are proud to develop and deploy a full-scale working Web app with scalable backend and frontend to educate about and become change agents for the gender gap in technology by innovating and inspiring with code.</a:t>
            </a:r>
          </a:p>
          <a:p>
            <a:pPr algn="just"/>
            <a:endParaRPr lang="en-US" dirty="0"/>
          </a:p>
          <a:p>
            <a:pPr algn="just"/>
            <a:r>
              <a:rPr lang="en-US" dirty="0"/>
              <a:t>We incorporated diverse tech stack ranging from cloud technologies – AWS S3, </a:t>
            </a:r>
            <a:r>
              <a:rPr lang="en-US" dirty="0" err="1"/>
              <a:t>Airtable</a:t>
            </a:r>
            <a:r>
              <a:rPr lang="en-US" dirty="0"/>
              <a:t>, Heroku to traditional frameworks – Python, </a:t>
            </a:r>
            <a:r>
              <a:rPr lang="en-US" dirty="0" err="1"/>
              <a:t>Vue.js</a:t>
            </a:r>
            <a:r>
              <a:rPr lang="en-US" dirty="0"/>
              <a:t>, CSS, HTML hosted on scalable </a:t>
            </a:r>
            <a:r>
              <a:rPr lang="en-US" dirty="0" err="1"/>
              <a:t>gunicorn</a:t>
            </a:r>
            <a:r>
              <a:rPr lang="en-US" dirty="0"/>
              <a:t> server. </a:t>
            </a:r>
          </a:p>
          <a:p>
            <a:pPr algn="just"/>
            <a:endParaRPr lang="en-US" dirty="0"/>
          </a:p>
          <a:p>
            <a:pPr algn="just"/>
            <a:r>
              <a:rPr lang="en-US" dirty="0"/>
              <a:t> We synchronized and collaborate coherently even though it was a fully virtual hackathon. This makes us more confident in our ability to work in highly distributed software teams.</a:t>
            </a:r>
          </a:p>
          <a:p>
            <a:pPr algn="just"/>
            <a:endParaRPr lang="en-US" dirty="0"/>
          </a:p>
        </p:txBody>
      </p:sp>
    </p:spTree>
    <p:extLst>
      <p:ext uri="{BB962C8B-B14F-4D97-AF65-F5344CB8AC3E}">
        <p14:creationId xmlns:p14="http://schemas.microsoft.com/office/powerpoint/2010/main" val="92176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enic mountain landscape with stars in the sky">
            <a:extLst>
              <a:ext uri="{FF2B5EF4-FFF2-40B4-BE49-F238E27FC236}">
                <a16:creationId xmlns:a16="http://schemas.microsoft.com/office/drawing/2014/main" id="{86BA6598-5616-664B-80AA-8C4988C2CB51}"/>
              </a:ext>
            </a:extLst>
          </p:cNvPr>
          <p:cNvPicPr>
            <a:picLocks noChangeAspect="1"/>
          </p:cNvPicPr>
          <p:nvPr/>
        </p:nvPicPr>
        <p:blipFill rotWithShape="1">
          <a:blip r:embed="rId3">
            <a:alphaModFix amt="35000"/>
          </a:blip>
          <a:srcRect r="1199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01720A92-CF47-A84A-A73F-EB541021831E}"/>
              </a:ext>
            </a:extLst>
          </p:cNvPr>
          <p:cNvSpPr>
            <a:spLocks noGrp="1"/>
          </p:cNvSpPr>
          <p:nvPr>
            <p:ph type="title"/>
          </p:nvPr>
        </p:nvSpPr>
        <p:spPr>
          <a:xfrm>
            <a:off x="646111" y="452718"/>
            <a:ext cx="9404723" cy="1400530"/>
          </a:xfrm>
        </p:spPr>
        <p:txBody>
          <a:bodyPr>
            <a:normAutofit/>
          </a:bodyPr>
          <a:lstStyle/>
          <a:p>
            <a:r>
              <a:rPr lang="en-US" dirty="0"/>
              <a:t>Learning</a:t>
            </a:r>
          </a:p>
        </p:txBody>
      </p:sp>
      <p:sp>
        <p:nvSpPr>
          <p:cNvPr id="3" name="Content Placeholder 2">
            <a:extLst>
              <a:ext uri="{FF2B5EF4-FFF2-40B4-BE49-F238E27FC236}">
                <a16:creationId xmlns:a16="http://schemas.microsoft.com/office/drawing/2014/main" id="{269C8669-4F65-3949-9225-59EA3F2CE034}"/>
              </a:ext>
            </a:extLst>
          </p:cNvPr>
          <p:cNvSpPr>
            <a:spLocks noGrp="1"/>
          </p:cNvSpPr>
          <p:nvPr>
            <p:ph idx="1"/>
          </p:nvPr>
        </p:nvSpPr>
        <p:spPr>
          <a:xfrm>
            <a:off x="798990" y="1331650"/>
            <a:ext cx="9250863" cy="4916749"/>
          </a:xfrm>
        </p:spPr>
        <p:txBody>
          <a:bodyPr>
            <a:normAutofit/>
          </a:bodyPr>
          <a:lstStyle/>
          <a:p>
            <a:pPr algn="just"/>
            <a:r>
              <a:rPr lang="en-US" dirty="0"/>
              <a:t>Learned to use </a:t>
            </a:r>
            <a:r>
              <a:rPr lang="en-US" dirty="0" err="1"/>
              <a:t>Airtable</a:t>
            </a:r>
            <a:r>
              <a:rPr lang="en-US" dirty="0"/>
              <a:t> through UI and REST API. Learned how to attach images to </a:t>
            </a:r>
            <a:r>
              <a:rPr lang="en-US" dirty="0" err="1"/>
              <a:t>Airtable</a:t>
            </a:r>
            <a:r>
              <a:rPr lang="en-US" dirty="0"/>
              <a:t> through AWS S3 storage</a:t>
            </a:r>
          </a:p>
          <a:p>
            <a:pPr algn="just"/>
            <a:r>
              <a:rPr lang="en-US" dirty="0"/>
              <a:t>Deploying app on Heroku and exporting AWS credentials to the hosted APP without coming to version control</a:t>
            </a:r>
          </a:p>
          <a:p>
            <a:pPr algn="just"/>
            <a:r>
              <a:rPr lang="en-US" dirty="0"/>
              <a:t>Learned about CORS and allowing cross origin request between python backend and </a:t>
            </a:r>
            <a:r>
              <a:rPr lang="en-US" dirty="0" err="1"/>
              <a:t>Vue.js</a:t>
            </a:r>
            <a:r>
              <a:rPr lang="en-US" dirty="0"/>
              <a:t> front end</a:t>
            </a:r>
          </a:p>
          <a:p>
            <a:pPr algn="just"/>
            <a:r>
              <a:rPr lang="en-US" dirty="0"/>
              <a:t>Hosting web app on </a:t>
            </a:r>
            <a:r>
              <a:rPr lang="en-US" dirty="0" err="1"/>
              <a:t>Gunicorn</a:t>
            </a:r>
            <a:r>
              <a:rPr lang="en-US" dirty="0"/>
              <a:t> and converting flask application to </a:t>
            </a:r>
            <a:r>
              <a:rPr lang="en-US" dirty="0" err="1"/>
              <a:t>Gunicorn</a:t>
            </a:r>
            <a:r>
              <a:rPr lang="en-US" dirty="0"/>
              <a:t> app.</a:t>
            </a:r>
          </a:p>
          <a:p>
            <a:pPr algn="just"/>
            <a:r>
              <a:rPr lang="en-US" dirty="0"/>
              <a:t>Collaborate virtually as a team effectively</a:t>
            </a:r>
          </a:p>
          <a:p>
            <a:pPr marL="0" indent="0" algn="just">
              <a:buNone/>
            </a:pPr>
            <a:endParaRPr lang="en-US" dirty="0"/>
          </a:p>
        </p:txBody>
      </p:sp>
    </p:spTree>
    <p:extLst>
      <p:ext uri="{BB962C8B-B14F-4D97-AF65-F5344CB8AC3E}">
        <p14:creationId xmlns:p14="http://schemas.microsoft.com/office/powerpoint/2010/main" val="340855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enic mountain landscape with stars in the sky">
            <a:extLst>
              <a:ext uri="{FF2B5EF4-FFF2-40B4-BE49-F238E27FC236}">
                <a16:creationId xmlns:a16="http://schemas.microsoft.com/office/drawing/2014/main" id="{86BA6598-5616-664B-80AA-8C4988C2CB51}"/>
              </a:ext>
            </a:extLst>
          </p:cNvPr>
          <p:cNvPicPr>
            <a:picLocks noChangeAspect="1"/>
          </p:cNvPicPr>
          <p:nvPr/>
        </p:nvPicPr>
        <p:blipFill rotWithShape="1">
          <a:blip r:embed="rId2">
            <a:alphaModFix amt="35000"/>
          </a:blip>
          <a:srcRect r="1199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01720A92-CF47-A84A-A73F-EB541021831E}"/>
              </a:ext>
            </a:extLst>
          </p:cNvPr>
          <p:cNvSpPr>
            <a:spLocks noGrp="1"/>
          </p:cNvSpPr>
          <p:nvPr>
            <p:ph type="title"/>
          </p:nvPr>
        </p:nvSpPr>
        <p:spPr>
          <a:xfrm>
            <a:off x="646111" y="452718"/>
            <a:ext cx="9404723" cy="1400530"/>
          </a:xfrm>
        </p:spPr>
        <p:txBody>
          <a:bodyPr>
            <a:normAutofit/>
          </a:bodyPr>
          <a:lstStyle/>
          <a:p>
            <a:r>
              <a:rPr lang="en-US" dirty="0"/>
              <a:t>Future Work</a:t>
            </a:r>
          </a:p>
        </p:txBody>
      </p:sp>
      <p:sp>
        <p:nvSpPr>
          <p:cNvPr id="3" name="Content Placeholder 2">
            <a:extLst>
              <a:ext uri="{FF2B5EF4-FFF2-40B4-BE49-F238E27FC236}">
                <a16:creationId xmlns:a16="http://schemas.microsoft.com/office/drawing/2014/main" id="{269C8669-4F65-3949-9225-59EA3F2CE034}"/>
              </a:ext>
            </a:extLst>
          </p:cNvPr>
          <p:cNvSpPr>
            <a:spLocks noGrp="1"/>
          </p:cNvSpPr>
          <p:nvPr>
            <p:ph idx="1"/>
          </p:nvPr>
        </p:nvSpPr>
        <p:spPr>
          <a:xfrm>
            <a:off x="1103312" y="2052918"/>
            <a:ext cx="8946541" cy="4195481"/>
          </a:xfrm>
        </p:spPr>
        <p:txBody>
          <a:bodyPr>
            <a:normAutofit/>
          </a:bodyPr>
          <a:lstStyle/>
          <a:p>
            <a:r>
              <a:rPr lang="en-US" dirty="0"/>
              <a:t>Hosting the front end on Netlify </a:t>
            </a:r>
          </a:p>
          <a:p>
            <a:r>
              <a:rPr lang="en-US" dirty="0"/>
              <a:t>Get sponsors from the organizations like </a:t>
            </a:r>
            <a:r>
              <a:rPr lang="en-US" dirty="0" err="1"/>
              <a:t>AnitaBorg</a:t>
            </a:r>
            <a:r>
              <a:rPr lang="en-US" dirty="0"/>
              <a:t>, Women in Tech, Women who Code to advertise upcoming events and meetups</a:t>
            </a:r>
          </a:p>
          <a:p>
            <a:r>
              <a:rPr lang="en-US" dirty="0"/>
              <a:t>Persisting group chat messages from local storage to database and supporting chat message history across multiple sessions.</a:t>
            </a:r>
          </a:p>
          <a:p>
            <a:r>
              <a:rPr lang="en-US" dirty="0"/>
              <a:t>Make APIs calls more robust with error checking and secure using encryption</a:t>
            </a:r>
          </a:p>
          <a:p>
            <a:r>
              <a:rPr lang="en-US" dirty="0"/>
              <a:t>Integrate ability to post new meetups created directly to </a:t>
            </a:r>
            <a:r>
              <a:rPr lang="en-US" dirty="0" err="1"/>
              <a:t>Meetup.com</a:t>
            </a:r>
            <a:r>
              <a:rPr lang="en-US" dirty="0"/>
              <a:t> website</a:t>
            </a:r>
          </a:p>
        </p:txBody>
      </p:sp>
    </p:spTree>
    <p:extLst>
      <p:ext uri="{BB962C8B-B14F-4D97-AF65-F5344CB8AC3E}">
        <p14:creationId xmlns:p14="http://schemas.microsoft.com/office/powerpoint/2010/main" val="4162034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TotalTime>
  <Words>953</Words>
  <Application>Microsoft Macintosh PowerPoint</Application>
  <PresentationFormat>Widescreen</PresentationFormat>
  <Paragraphs>60</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WomanUP </vt:lpstr>
      <vt:lpstr>Inspiration</vt:lpstr>
      <vt:lpstr>What it does</vt:lpstr>
      <vt:lpstr>How we built it</vt:lpstr>
      <vt:lpstr>High Level Architecture</vt:lpstr>
      <vt:lpstr>Challenges</vt:lpstr>
      <vt:lpstr>Accomplishments</vt:lpstr>
      <vt:lpstr>Learning</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Pinak Sawhney</dc:creator>
  <cp:lastModifiedBy>Pinak Sawhney</cp:lastModifiedBy>
  <cp:revision>24</cp:revision>
  <dcterms:created xsi:type="dcterms:W3CDTF">2021-01-31T05:53:57Z</dcterms:created>
  <dcterms:modified xsi:type="dcterms:W3CDTF">2021-01-31T14:24:57Z</dcterms:modified>
</cp:coreProperties>
</file>