
<file path=[Content_Types].xml><?xml version="1.0" encoding="utf-8"?>
<Types xmlns="http://schemas.openxmlformats.org/package/2006/content-types">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7" r:id="rId2"/>
    <p:sldId id="258" r:id="rId3"/>
    <p:sldId id="259" r:id="rId4"/>
    <p:sldId id="260" r:id="rId5"/>
    <p:sldId id="261" r:id="rId6"/>
    <p:sldId id="262" r:id="rId7"/>
    <p:sldId id="264" r:id="rId8"/>
    <p:sldId id="263" r:id="rId9"/>
    <p:sldId id="265" r:id="rId10"/>
    <p:sldId id="266" r:id="rId11"/>
    <p:sldId id="267"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470" autoAdjust="0"/>
  </p:normalViewPr>
  <p:slideViewPr>
    <p:cSldViewPr showGuides="1">
      <p:cViewPr varScale="1">
        <p:scale>
          <a:sx n="70" d="100"/>
          <a:sy n="70" d="100"/>
        </p:scale>
        <p:origin x="536" y="60"/>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18-Sep-18</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18-Sep-18</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smtClean="0"/>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1CFCA14C-31D0-44BC-8977-470509D0D8B5}" type="datetime1">
              <a:rPr lang="en-US" smtClean="0"/>
              <a:t>18-Sep-18</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ECB0AE-6AA3-47F6-9186-BF072AA76D42}" type="datetime1">
              <a:rPr lang="en-US" smtClean="0"/>
              <a:t>18-Sep-18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C8FF474-203F-4F22-8DA7-722793EACC8B}" type="datetime1">
              <a:rPr lang="en-US" smtClean="0"/>
              <a:t>18-Sep-18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8E95D8B-75CF-4B96-8E17-3065CC9B2E40}" type="datetime1">
              <a:rPr lang="en-US" smtClean="0"/>
              <a:t>18-Sep-18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B1514B87-7FFE-4FA7-9724-7BCBE32361AA}" type="datetime1">
              <a:rPr lang="en-US" smtClean="0"/>
              <a:t>18-Sep-18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DADA89F0-CD9A-4767-BEE5-E7DC45EA7871}" type="datetime1">
              <a:rPr lang="en-US" smtClean="0"/>
              <a:t>18-Sep-18</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26CDCE69-E171-443B-B54C-A46B33D18EFD}" type="datetime1">
              <a:rPr lang="en-US" smtClean="0"/>
              <a:t>18-Sep-18</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DD6617B-662D-4FA3-B1C8-B717A82F97B6}" type="datetime1">
              <a:rPr lang="en-US" smtClean="0"/>
              <a:t>18-Sep-18</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5EB1F75A-40D3-42FC-8958-AAC8F24D19B0}" type="datetime1">
              <a:rPr lang="en-US" smtClean="0"/>
              <a:t>18-Sep-18</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8C55731-F8B5-47C2-81E8-33F059106BA6}" type="datetime1">
              <a:rPr lang="en-US" smtClean="0"/>
              <a:t>18-Sep-18</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BFEA3FB0-9C7E-42EE-B5EA-5579B6806337}" type="datetime1">
              <a:rPr lang="en-US" smtClean="0"/>
              <a:t>18-Sep-18</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mc:Choice>
    <mc:Fallback xmlns="">
      <p:transition/>
    </mc:Fallback>
  </mc:AlternateContent>
  <p:hf hdr="0" ftr="0" dt="0"/>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3" Type="http://schemas.openxmlformats.org/officeDocument/2006/relationships/hyperlink" Target="http://scikit-learn.org/" TargetMode="External"/><Relationship Id="rId2" Type="http://schemas.openxmlformats.org/officeDocument/2006/relationships/hyperlink" Target="https://www.kaggle.com/mlg-ulb/creditcardfraud" TargetMode="External"/><Relationship Id="rId1" Type="http://schemas.openxmlformats.org/officeDocument/2006/relationships/slideLayout" Target="../slideLayouts/slideLayout2.xml"/><Relationship Id="rId5" Type="http://schemas.openxmlformats.org/officeDocument/2006/relationships/hyperlink" Target="https://www.learnpython.org/en/Dictionaries" TargetMode="External"/><Relationship Id="rId4" Type="http://schemas.openxmlformats.org/officeDocument/2006/relationships/hyperlink" Target="https://www.springboard.com/learning-paths/machine-learning-pyth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mlg-ulb/creditcardfrau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pinal1993/credit-card-fraud-detec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8012" y="457200"/>
            <a:ext cx="8001000" cy="1143001"/>
          </a:xfrm>
        </p:spPr>
        <p:txBody>
          <a:bodyPr/>
          <a:lstStyle/>
          <a:p>
            <a:r>
              <a:rPr lang="en-US" dirty="0" smtClean="0"/>
              <a:t>Identifying Credit Card Fraud Detection using Data Science</a:t>
            </a:r>
            <a:endParaRPr lang="en-US" dirty="0"/>
          </a:p>
        </p:txBody>
      </p:sp>
      <p:sp>
        <p:nvSpPr>
          <p:cNvPr id="5" name="TextBox 4"/>
          <p:cNvSpPr txBox="1"/>
          <p:nvPr/>
        </p:nvSpPr>
        <p:spPr>
          <a:xfrm>
            <a:off x="379412" y="2362200"/>
            <a:ext cx="7239000" cy="646331"/>
          </a:xfrm>
          <a:prstGeom prst="rect">
            <a:avLst/>
          </a:prstGeom>
          <a:noFill/>
          <a:ln>
            <a:solidFill>
              <a:schemeClr val="bg1"/>
            </a:solidFill>
          </a:ln>
        </p:spPr>
        <p:txBody>
          <a:bodyPr wrap="square" rtlCol="0" anchor="ctr" anchorCtr="1">
            <a:spAutoFit/>
          </a:bodyPr>
          <a:lstStyle/>
          <a:p>
            <a:r>
              <a:rPr lang="en-US" dirty="0"/>
              <a:t>Anonymized credit card transactions labeled as fraudulent or genuine</a:t>
            </a:r>
            <a:endParaRPr lang="en-US" dirty="0" smtClean="0"/>
          </a:p>
        </p:txBody>
      </p:sp>
      <p:sp>
        <p:nvSpPr>
          <p:cNvPr id="6" name="TextBox 5"/>
          <p:cNvSpPr txBox="1"/>
          <p:nvPr/>
        </p:nvSpPr>
        <p:spPr>
          <a:xfrm>
            <a:off x="836612" y="4495800"/>
            <a:ext cx="1905000" cy="369332"/>
          </a:xfrm>
          <a:prstGeom prst="rect">
            <a:avLst/>
          </a:prstGeom>
          <a:noFill/>
          <a:ln>
            <a:solidFill>
              <a:schemeClr val="bg1"/>
            </a:solidFill>
          </a:ln>
        </p:spPr>
        <p:txBody>
          <a:bodyPr wrap="square" rtlCol="0" anchor="ctr" anchorCtr="1">
            <a:spAutoFit/>
          </a:bodyPr>
          <a:lstStyle/>
          <a:p>
            <a:r>
              <a:rPr lang="en-US" dirty="0" smtClean="0"/>
              <a:t>By Pinal Dudhat</a:t>
            </a:r>
          </a:p>
        </p:txBody>
      </p:sp>
      <p:sp>
        <p:nvSpPr>
          <p:cNvPr id="2" name="Slide Number Placeholder 1"/>
          <p:cNvSpPr>
            <a:spLocks noGrp="1"/>
          </p:cNvSpPr>
          <p:nvPr>
            <p:ph type="sldNum" sz="quarter" idx="12"/>
          </p:nvPr>
        </p:nvSpPr>
        <p:spPr/>
        <p:txBody>
          <a:bodyPr/>
          <a:lstStyle/>
          <a:p>
            <a:fld id="{AAEAE4A8-A6E5-453E-B946-FB774B73F48C}" type="slidenum">
              <a:rPr lang="en-US" smtClean="0"/>
              <a:t>1</a:t>
            </a:fld>
            <a:endParaRPr lang="en-US" dirty="0"/>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381000"/>
            <a:ext cx="8305801" cy="762000"/>
          </a:xfrm>
        </p:spPr>
        <p:txBody>
          <a:bodyPr/>
          <a:lstStyle/>
          <a:p>
            <a:r>
              <a:rPr lang="en-US" dirty="0" smtClean="0"/>
              <a:t>Credit Card Fraud Detection</a:t>
            </a:r>
            <a:endParaRPr lang="en-US" dirty="0"/>
          </a:p>
        </p:txBody>
      </p:sp>
      <p:sp>
        <p:nvSpPr>
          <p:cNvPr id="5" name="Content Placeholder 4"/>
          <p:cNvSpPr>
            <a:spLocks noGrp="1"/>
          </p:cNvSpPr>
          <p:nvPr>
            <p:ph idx="1"/>
          </p:nvPr>
        </p:nvSpPr>
        <p:spPr>
          <a:xfrm>
            <a:off x="531812" y="1295400"/>
            <a:ext cx="9220201" cy="4724400"/>
          </a:xfrm>
        </p:spPr>
        <p:txBody>
          <a:bodyPr/>
          <a:lstStyle/>
          <a:p>
            <a:pPr marL="45720" indent="0">
              <a:buNone/>
            </a:pPr>
            <a:r>
              <a:rPr lang="en-US" dirty="0" smtClean="0"/>
              <a:t>We will now take a look at the </a:t>
            </a:r>
            <a:r>
              <a:rPr lang="en-US" dirty="0" err="1" smtClean="0"/>
              <a:t>jupyter</a:t>
            </a:r>
            <a:r>
              <a:rPr lang="en-US" dirty="0" smtClean="0"/>
              <a:t> notebook.</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632384799"/>
              </p:ext>
            </p:extLst>
          </p:nvPr>
        </p:nvGraphicFramePr>
        <p:xfrm>
          <a:off x="3200399" y="2895600"/>
          <a:ext cx="3133195" cy="2362200"/>
        </p:xfrm>
        <a:graphic>
          <a:graphicData uri="http://schemas.openxmlformats.org/presentationml/2006/ole">
            <mc:AlternateContent xmlns:mc="http://schemas.openxmlformats.org/markup-compatibility/2006">
              <mc:Choice xmlns:v="urn:schemas-microsoft-com:vml" Requires="v">
                <p:oleObj spid="_x0000_s2061" name="Packager Shell Object" showAsIcon="1" r:id="rId3" imgW="606240" imgH="456480" progId="Package">
                  <p:embed/>
                </p:oleObj>
              </mc:Choice>
              <mc:Fallback>
                <p:oleObj name="Packager Shell Object" showAsIcon="1" r:id="rId3" imgW="606240" imgH="456480" progId="Package">
                  <p:embed/>
                  <p:pic>
                    <p:nvPicPr>
                      <p:cNvPr id="0" name=""/>
                      <p:cNvPicPr/>
                      <p:nvPr/>
                    </p:nvPicPr>
                    <p:blipFill>
                      <a:blip r:embed="rId4"/>
                      <a:stretch>
                        <a:fillRect/>
                      </a:stretch>
                    </p:blipFill>
                    <p:spPr>
                      <a:xfrm>
                        <a:off x="3200399" y="2895600"/>
                        <a:ext cx="3133195" cy="2362200"/>
                      </a:xfrm>
                      <a:prstGeom prst="rect">
                        <a:avLst/>
                      </a:prstGeom>
                    </p:spPr>
                  </p:pic>
                </p:oleObj>
              </mc:Fallback>
            </mc:AlternateContent>
          </a:graphicData>
        </a:graphic>
      </p:graphicFrame>
      <p:sp>
        <p:nvSpPr>
          <p:cNvPr id="3" name="Slide Number Placeholder 2"/>
          <p:cNvSpPr>
            <a:spLocks noGrp="1"/>
          </p:cNvSpPr>
          <p:nvPr>
            <p:ph type="sldNum" sz="quarter" idx="12"/>
          </p:nvPr>
        </p:nvSpPr>
        <p:spPr/>
        <p:txBody>
          <a:bodyPr/>
          <a:lstStyle/>
          <a:p>
            <a:fld id="{AAEAE4A8-A6E5-453E-B946-FB774B73F48C}" type="slidenum">
              <a:rPr lang="en-US" smtClean="0"/>
              <a:t>10</a:t>
            </a:fld>
            <a:endParaRPr lang="en-US" dirty="0"/>
          </a:p>
        </p:txBody>
      </p:sp>
    </p:spTree>
    <p:extLst>
      <p:ext uri="{BB962C8B-B14F-4D97-AF65-F5344CB8AC3E}">
        <p14:creationId xmlns:p14="http://schemas.microsoft.com/office/powerpoint/2010/main" val="418406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381000"/>
            <a:ext cx="8305801" cy="762000"/>
          </a:xfrm>
        </p:spPr>
        <p:txBody>
          <a:bodyPr/>
          <a:lstStyle/>
          <a:p>
            <a:r>
              <a:rPr lang="en-US" dirty="0" smtClean="0"/>
              <a:t>References</a:t>
            </a:r>
            <a:endParaRPr lang="en-US" dirty="0"/>
          </a:p>
        </p:txBody>
      </p:sp>
      <p:sp>
        <p:nvSpPr>
          <p:cNvPr id="5" name="Content Placeholder 4"/>
          <p:cNvSpPr>
            <a:spLocks noGrp="1"/>
          </p:cNvSpPr>
          <p:nvPr>
            <p:ph idx="1"/>
          </p:nvPr>
        </p:nvSpPr>
        <p:spPr>
          <a:xfrm>
            <a:off x="531812" y="1295400"/>
            <a:ext cx="10744200" cy="4953000"/>
          </a:xfrm>
        </p:spPr>
        <p:txBody>
          <a:bodyPr>
            <a:normAutofit/>
          </a:bodyPr>
          <a:lstStyle/>
          <a:p>
            <a:pPr marL="45720" indent="0">
              <a:buNone/>
            </a:pPr>
            <a:r>
              <a:rPr lang="en-US" dirty="0"/>
              <a:t>Dataset : The dataset that is used for credit card fraud detection is derived from the following </a:t>
            </a:r>
            <a:r>
              <a:rPr lang="en-US" dirty="0" err="1"/>
              <a:t>Kaggle</a:t>
            </a:r>
            <a:r>
              <a:rPr lang="en-US" dirty="0"/>
              <a:t> URL :</a:t>
            </a:r>
          </a:p>
          <a:p>
            <a:pPr>
              <a:buFont typeface="Wingdings" panose="05000000000000000000" pitchFamily="2" charset="2"/>
              <a:buChar char="§"/>
            </a:pPr>
            <a:r>
              <a:rPr lang="en-US" dirty="0">
                <a:hlinkClick r:id="rId2"/>
              </a:rPr>
              <a:t>https://www.kaggle.com/mlg-ulb/creditcardfraud</a:t>
            </a:r>
            <a:endParaRPr lang="en-US" dirty="0"/>
          </a:p>
          <a:p>
            <a:pPr marL="45720" indent="0">
              <a:buNone/>
            </a:pPr>
            <a:r>
              <a:rPr lang="en-US" dirty="0"/>
              <a:t>The dataset has been collected and </a:t>
            </a:r>
            <a:r>
              <a:rPr lang="en-US" dirty="0" smtClean="0"/>
              <a:t>analyzed </a:t>
            </a:r>
            <a:r>
              <a:rPr lang="en-US" dirty="0"/>
              <a:t>during a research collaboration of </a:t>
            </a:r>
            <a:r>
              <a:rPr lang="en-US" dirty="0" err="1"/>
              <a:t>Worldline</a:t>
            </a:r>
            <a:r>
              <a:rPr lang="en-US" dirty="0"/>
              <a:t> and the Machine Learning Group (http://mlg.ulb.ac.be) of ULB (</a:t>
            </a:r>
            <a:r>
              <a:rPr lang="en-US" dirty="0" err="1"/>
              <a:t>Université</a:t>
            </a:r>
            <a:r>
              <a:rPr lang="en-US" dirty="0"/>
              <a:t> </a:t>
            </a:r>
            <a:r>
              <a:rPr lang="en-US" dirty="0" err="1"/>
              <a:t>Libre</a:t>
            </a:r>
            <a:r>
              <a:rPr lang="en-US" dirty="0"/>
              <a:t> de </a:t>
            </a:r>
            <a:r>
              <a:rPr lang="en-US" dirty="0" err="1"/>
              <a:t>Bruxelles</a:t>
            </a:r>
            <a:r>
              <a:rPr lang="en-US" dirty="0"/>
              <a:t>) on big data mining and fraud detection. More details on current and past projects on related topics are available on http://mlg.ulb.ac.be/BruFence and http://</a:t>
            </a:r>
            <a:r>
              <a:rPr lang="en-US" dirty="0" smtClean="0"/>
              <a:t>mlg.ulb.ac.be/ARTML</a:t>
            </a:r>
            <a:endParaRPr lang="en-US" dirty="0" smtClean="0">
              <a:hlinkClick r:id="rId3"/>
            </a:endParaRPr>
          </a:p>
          <a:p>
            <a:pPr>
              <a:buFont typeface="Wingdings" panose="05000000000000000000" pitchFamily="2" charset="2"/>
              <a:buChar char="§"/>
            </a:pPr>
            <a:r>
              <a:rPr lang="en-US" dirty="0" smtClean="0">
                <a:hlinkClick r:id="rId3"/>
              </a:rPr>
              <a:t>http</a:t>
            </a:r>
            <a:r>
              <a:rPr lang="en-US" dirty="0">
                <a:hlinkClick r:id="rId3"/>
              </a:rPr>
              <a:t>://</a:t>
            </a:r>
            <a:r>
              <a:rPr lang="en-US" dirty="0" smtClean="0">
                <a:hlinkClick r:id="rId3"/>
              </a:rPr>
              <a:t>scikit-learn.org</a:t>
            </a:r>
            <a:endParaRPr lang="en-US" dirty="0" smtClean="0"/>
          </a:p>
          <a:p>
            <a:pPr>
              <a:buFont typeface="Wingdings" panose="05000000000000000000" pitchFamily="2" charset="2"/>
              <a:buChar char="§"/>
            </a:pPr>
            <a:r>
              <a:rPr lang="en-US" dirty="0" smtClean="0">
                <a:solidFill>
                  <a:srgbClr val="7030A0"/>
                </a:solidFill>
                <a:hlinkClick r:id="rId4"/>
              </a:rPr>
              <a:t>https</a:t>
            </a:r>
            <a:r>
              <a:rPr lang="en-US" dirty="0">
                <a:solidFill>
                  <a:srgbClr val="7030A0"/>
                </a:solidFill>
                <a:hlinkClick r:id="rId4"/>
              </a:rPr>
              <a:t>://www.springboard.com/learning-paths/machine-learning-python</a:t>
            </a:r>
            <a:r>
              <a:rPr lang="en-US" dirty="0" smtClean="0">
                <a:solidFill>
                  <a:srgbClr val="7030A0"/>
                </a:solidFill>
                <a:hlinkClick r:id="rId4"/>
              </a:rPr>
              <a:t>/</a:t>
            </a:r>
            <a:endParaRPr lang="en-US" dirty="0" smtClean="0">
              <a:solidFill>
                <a:srgbClr val="7030A0"/>
              </a:solidFill>
            </a:endParaRPr>
          </a:p>
          <a:p>
            <a:pPr>
              <a:buFont typeface="Wingdings" panose="05000000000000000000" pitchFamily="2" charset="2"/>
              <a:buChar char="§"/>
            </a:pPr>
            <a:r>
              <a:rPr lang="en-US" dirty="0">
                <a:solidFill>
                  <a:srgbClr val="7030A0"/>
                </a:solidFill>
                <a:hlinkClick r:id="rId5"/>
              </a:rPr>
              <a:t>https://</a:t>
            </a:r>
            <a:r>
              <a:rPr lang="en-US" dirty="0" smtClean="0">
                <a:solidFill>
                  <a:srgbClr val="7030A0"/>
                </a:solidFill>
                <a:hlinkClick r:id="rId5"/>
              </a:rPr>
              <a:t>www.learnpython.org/en/Dictionaries</a:t>
            </a:r>
            <a:endParaRPr lang="en-US" dirty="0" smtClean="0">
              <a:solidFill>
                <a:srgbClr val="7030A0"/>
              </a:solidFill>
            </a:endParaRPr>
          </a:p>
        </p:txBody>
      </p:sp>
      <p:sp>
        <p:nvSpPr>
          <p:cNvPr id="3" name="Slide Number Placeholder 2"/>
          <p:cNvSpPr>
            <a:spLocks noGrp="1"/>
          </p:cNvSpPr>
          <p:nvPr>
            <p:ph type="sldNum" sz="quarter" idx="12"/>
          </p:nvPr>
        </p:nvSpPr>
        <p:spPr/>
        <p:txBody>
          <a:bodyPr/>
          <a:lstStyle/>
          <a:p>
            <a:fld id="{AAEAE4A8-A6E5-453E-B946-FB774B73F48C}" type="slidenum">
              <a:rPr lang="en-US" smtClean="0"/>
              <a:t>11</a:t>
            </a:fld>
            <a:endParaRPr lang="en-US" dirty="0"/>
          </a:p>
        </p:txBody>
      </p:sp>
    </p:spTree>
    <p:extLst>
      <p:ext uri="{BB962C8B-B14F-4D97-AF65-F5344CB8AC3E}">
        <p14:creationId xmlns:p14="http://schemas.microsoft.com/office/powerpoint/2010/main" val="2714458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381000"/>
            <a:ext cx="8305801" cy="762000"/>
          </a:xfrm>
        </p:spPr>
        <p:txBody>
          <a:bodyPr/>
          <a:lstStyle/>
          <a:p>
            <a:r>
              <a:rPr lang="en-US" dirty="0" smtClean="0"/>
              <a:t>Anomaly Detection</a:t>
            </a:r>
            <a:endParaRPr lang="en-US" dirty="0"/>
          </a:p>
        </p:txBody>
      </p:sp>
      <p:sp>
        <p:nvSpPr>
          <p:cNvPr id="3" name="Content Placeholder 2"/>
          <p:cNvSpPr>
            <a:spLocks noGrp="1"/>
          </p:cNvSpPr>
          <p:nvPr>
            <p:ph idx="1"/>
          </p:nvPr>
        </p:nvSpPr>
        <p:spPr>
          <a:xfrm>
            <a:off x="531812" y="1371600"/>
            <a:ext cx="10820400" cy="5181600"/>
          </a:xfrm>
        </p:spPr>
        <p:txBody>
          <a:bodyPr>
            <a:normAutofit/>
          </a:bodyPr>
          <a:lstStyle/>
          <a:p>
            <a:pPr marL="45720" indent="0">
              <a:buNone/>
            </a:pPr>
            <a:r>
              <a:rPr lang="en-US" sz="1800" dirty="0"/>
              <a:t>Anomaly detection is a technique used to identify unusual patterns that do not conform to expected behavior, called outliers. It has many applications in business, from intrusion </a:t>
            </a:r>
            <a:r>
              <a:rPr lang="en-US" sz="1800" dirty="0" smtClean="0"/>
              <a:t>detection, to </a:t>
            </a:r>
            <a:r>
              <a:rPr lang="en-US" sz="1800" dirty="0"/>
              <a:t>system health </a:t>
            </a:r>
            <a:r>
              <a:rPr lang="en-US" sz="1800" dirty="0" smtClean="0"/>
              <a:t>monitoring, </a:t>
            </a:r>
            <a:r>
              <a:rPr lang="en-US" sz="1800" dirty="0"/>
              <a:t>and from fraud detection in credit card transactions to fault detection in operating environments</a:t>
            </a:r>
            <a:r>
              <a:rPr lang="en-US" sz="1800" dirty="0" smtClean="0"/>
              <a:t>.</a:t>
            </a:r>
            <a:endParaRPr lang="en-US" sz="1800" dirty="0"/>
          </a:p>
          <a:p>
            <a:pPr marL="45720" indent="0">
              <a:buNone/>
            </a:pPr>
            <a:r>
              <a:rPr lang="en-US" sz="1800" dirty="0" smtClean="0"/>
              <a:t>Types of Anomalies</a:t>
            </a:r>
          </a:p>
          <a:p>
            <a:r>
              <a:rPr lang="en-US" sz="1800" b="1" dirty="0"/>
              <a:t>Point anomalies</a:t>
            </a:r>
            <a:r>
              <a:rPr lang="en-US" sz="1800" dirty="0"/>
              <a:t>: A single instance of data is anomalous if it's too far off from the rest. Business use case: Detecting credit card fraud based on "amount spent</a:t>
            </a:r>
            <a:r>
              <a:rPr lang="en-US" sz="1800" dirty="0" smtClean="0"/>
              <a:t>."</a:t>
            </a:r>
            <a:endParaRPr lang="en-US" sz="1800" dirty="0"/>
          </a:p>
          <a:p>
            <a:r>
              <a:rPr lang="en-US" sz="1800" b="1" dirty="0"/>
              <a:t>Contextual anomalies</a:t>
            </a:r>
            <a:r>
              <a:rPr lang="en-US" sz="1800" dirty="0"/>
              <a:t>: The abnormality is context specific. This type of anomaly is common in time-series data. Business use case: Spending $100 on food every day during the holiday season is normal, but may be odd otherwise</a:t>
            </a:r>
            <a:r>
              <a:rPr lang="en-US" sz="1800" dirty="0" smtClean="0"/>
              <a:t>.</a:t>
            </a:r>
            <a:endParaRPr lang="en-US" sz="1800" dirty="0"/>
          </a:p>
          <a:p>
            <a:r>
              <a:rPr lang="en-US" sz="1800" b="1" dirty="0"/>
              <a:t>Collective anomalies</a:t>
            </a:r>
            <a:r>
              <a:rPr lang="en-US" sz="1800" dirty="0"/>
              <a:t>: A set of data instances collectively helps in detecting anomalies. Business use case: Someone is trying to copy data form a remote machine to a local host unexpectedly, an anomaly that would be flagged as a potential cyber attack</a:t>
            </a:r>
          </a:p>
          <a:p>
            <a:pPr marL="45720" indent="0">
              <a:buNone/>
            </a:pPr>
            <a:endParaRPr lang="en-US" sz="1800" dirty="0"/>
          </a:p>
        </p:txBody>
      </p:sp>
      <p:sp>
        <p:nvSpPr>
          <p:cNvPr id="4" name="Slide Number Placeholder 3"/>
          <p:cNvSpPr>
            <a:spLocks noGrp="1"/>
          </p:cNvSpPr>
          <p:nvPr>
            <p:ph type="sldNum" sz="quarter" idx="12"/>
          </p:nvPr>
        </p:nvSpPr>
        <p:spPr/>
        <p:txBody>
          <a:bodyPr/>
          <a:lstStyle/>
          <a:p>
            <a:fld id="{AAEAE4A8-A6E5-453E-B946-FB774B73F48C}" type="slidenum">
              <a:rPr lang="en-US" smtClean="0"/>
              <a:t>2</a:t>
            </a:fld>
            <a:endParaRPr lang="en-US" dirty="0"/>
          </a:p>
        </p:txBody>
      </p:sp>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381000"/>
            <a:ext cx="8305801" cy="762000"/>
          </a:xfrm>
        </p:spPr>
        <p:txBody>
          <a:bodyPr/>
          <a:lstStyle/>
          <a:p>
            <a:r>
              <a:rPr lang="en-US" dirty="0"/>
              <a:t>Anomaly Detection Techniques</a:t>
            </a:r>
          </a:p>
        </p:txBody>
      </p:sp>
      <p:sp>
        <p:nvSpPr>
          <p:cNvPr id="3" name="Content Placeholder 2"/>
          <p:cNvSpPr>
            <a:spLocks noGrp="1"/>
          </p:cNvSpPr>
          <p:nvPr>
            <p:ph idx="1"/>
          </p:nvPr>
        </p:nvSpPr>
        <p:spPr>
          <a:xfrm>
            <a:off x="531812" y="1371600"/>
            <a:ext cx="10820400" cy="5181600"/>
          </a:xfrm>
        </p:spPr>
        <p:txBody>
          <a:bodyPr>
            <a:normAutofit/>
          </a:bodyPr>
          <a:lstStyle/>
          <a:p>
            <a:pPr marL="45720" indent="0">
              <a:buNone/>
            </a:pPr>
            <a:r>
              <a:rPr lang="en-US" sz="2400" b="1" dirty="0"/>
              <a:t>1. Simple Statistical </a:t>
            </a:r>
            <a:r>
              <a:rPr lang="en-US" sz="2400" b="1" dirty="0" smtClean="0"/>
              <a:t>Methods</a:t>
            </a:r>
            <a:endParaRPr lang="en-US" sz="2400" b="1" dirty="0"/>
          </a:p>
          <a:p>
            <a:pPr marL="45720" indent="0">
              <a:buNone/>
            </a:pPr>
            <a:r>
              <a:rPr lang="en-US" sz="1800" dirty="0"/>
              <a:t>The simplest approach to identifying irregularities in data is to flag the data points that deviate from common statistical properties of a distribution, including mean, median, mode, and quantiles. </a:t>
            </a:r>
            <a:endParaRPr lang="en-US" sz="1800" dirty="0" smtClean="0"/>
          </a:p>
          <a:p>
            <a:pPr marL="45720" indent="0">
              <a:buNone/>
            </a:pPr>
            <a:r>
              <a:rPr lang="en-US" sz="1800" dirty="0" smtClean="0"/>
              <a:t>Definition </a:t>
            </a:r>
            <a:r>
              <a:rPr lang="en-US" sz="1800" dirty="0"/>
              <a:t>of an anomalous data point is one that deviates by a certain standard deviation from the mean. </a:t>
            </a:r>
            <a:endParaRPr lang="en-US" sz="1800" dirty="0" smtClean="0"/>
          </a:p>
          <a:p>
            <a:pPr marL="45720" indent="0">
              <a:buNone/>
            </a:pPr>
            <a:r>
              <a:rPr lang="en-US" sz="1800" b="1" dirty="0" smtClean="0"/>
              <a:t>Challenges </a:t>
            </a:r>
            <a:r>
              <a:rPr lang="en-US" sz="1800" b="1" dirty="0"/>
              <a:t>with Simple Statistical Methods</a:t>
            </a:r>
          </a:p>
          <a:p>
            <a:r>
              <a:rPr lang="en-US" sz="1800" dirty="0" smtClean="0"/>
              <a:t>The </a:t>
            </a:r>
            <a:r>
              <a:rPr lang="en-US" sz="1800" dirty="0"/>
              <a:t>data contains noise which might be similar to abnormal behavior, because the boundary between normal and abnormal behavior is often not precise</a:t>
            </a:r>
            <a:r>
              <a:rPr lang="en-US" sz="1800" dirty="0" smtClean="0"/>
              <a:t>.</a:t>
            </a:r>
            <a:endParaRPr lang="en-US" sz="1800" dirty="0"/>
          </a:p>
          <a:p>
            <a:r>
              <a:rPr lang="en-US" sz="1800" dirty="0" smtClean="0"/>
              <a:t>The </a:t>
            </a:r>
            <a:r>
              <a:rPr lang="en-US" sz="1800" dirty="0"/>
              <a:t>definition of abnormal or normal may frequently change, as malicious adversaries constantly adapt themselves. Therefore, the threshold based on moving average may not always apply</a:t>
            </a:r>
            <a:r>
              <a:rPr lang="en-US" sz="1800" dirty="0" smtClean="0"/>
              <a:t>.</a:t>
            </a:r>
            <a:endParaRPr lang="en-US" sz="1800" dirty="0"/>
          </a:p>
          <a:p>
            <a:r>
              <a:rPr lang="en-US" sz="1800" dirty="0"/>
              <a:t>The pattern is based on seasonality. This involves more sophisticated methods, such as decomposing the data into multiple trends in order to identify the change in seasonality.</a:t>
            </a:r>
          </a:p>
        </p:txBody>
      </p:sp>
      <p:sp>
        <p:nvSpPr>
          <p:cNvPr id="4" name="Slide Number Placeholder 3"/>
          <p:cNvSpPr>
            <a:spLocks noGrp="1"/>
          </p:cNvSpPr>
          <p:nvPr>
            <p:ph type="sldNum" sz="quarter" idx="12"/>
          </p:nvPr>
        </p:nvSpPr>
        <p:spPr/>
        <p:txBody>
          <a:bodyPr/>
          <a:lstStyle/>
          <a:p>
            <a:fld id="{AAEAE4A8-A6E5-453E-B946-FB774B73F48C}" type="slidenum">
              <a:rPr lang="en-US" smtClean="0"/>
              <a:t>3</a:t>
            </a:fld>
            <a:endParaRPr lang="en-US" dirty="0"/>
          </a:p>
        </p:txBody>
      </p:sp>
    </p:spTree>
    <p:extLst>
      <p:ext uri="{BB962C8B-B14F-4D97-AF65-F5344CB8AC3E}">
        <p14:creationId xmlns:p14="http://schemas.microsoft.com/office/powerpoint/2010/main" val="4202448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381000"/>
            <a:ext cx="8305801" cy="762000"/>
          </a:xfrm>
        </p:spPr>
        <p:txBody>
          <a:bodyPr/>
          <a:lstStyle/>
          <a:p>
            <a:r>
              <a:rPr lang="en-US" dirty="0"/>
              <a:t>Anomaly Detection Techniques</a:t>
            </a:r>
          </a:p>
        </p:txBody>
      </p:sp>
      <p:sp>
        <p:nvSpPr>
          <p:cNvPr id="3" name="Content Placeholder 2"/>
          <p:cNvSpPr>
            <a:spLocks noGrp="1"/>
          </p:cNvSpPr>
          <p:nvPr>
            <p:ph idx="1"/>
          </p:nvPr>
        </p:nvSpPr>
        <p:spPr>
          <a:xfrm>
            <a:off x="531812" y="1371600"/>
            <a:ext cx="10820400" cy="5181600"/>
          </a:xfrm>
        </p:spPr>
        <p:txBody>
          <a:bodyPr>
            <a:normAutofit/>
          </a:bodyPr>
          <a:lstStyle/>
          <a:p>
            <a:pPr marL="45720" indent="0">
              <a:buNone/>
            </a:pPr>
            <a:r>
              <a:rPr lang="en-US" sz="2400" b="1" dirty="0" smtClean="0"/>
              <a:t>2. Machine Learning Based Approaches</a:t>
            </a:r>
          </a:p>
          <a:p>
            <a:pPr marL="45720" indent="0">
              <a:buNone/>
            </a:pPr>
            <a:r>
              <a:rPr lang="en-US" sz="1900" dirty="0"/>
              <a:t>Below is a brief overview of popular machine learning-based techniques for anomaly detection.</a:t>
            </a:r>
          </a:p>
          <a:p>
            <a:pPr marL="45720" indent="0">
              <a:buNone/>
            </a:pPr>
            <a:r>
              <a:rPr lang="en-US" sz="1800" b="1" u="sng" dirty="0" smtClean="0"/>
              <a:t>a. Density-Based </a:t>
            </a:r>
            <a:r>
              <a:rPr lang="en-US" sz="1800" b="1" u="sng" dirty="0"/>
              <a:t>Anomaly Detection</a:t>
            </a:r>
          </a:p>
          <a:p>
            <a:pPr marL="45720" indent="0">
              <a:buNone/>
            </a:pPr>
            <a:r>
              <a:rPr lang="en-US" sz="1800" dirty="0"/>
              <a:t>Density-based anomaly detection is based on the k-nearest neighbors (KNN) algorithm</a:t>
            </a:r>
            <a:r>
              <a:rPr lang="en-US" sz="1800" dirty="0" smtClean="0"/>
              <a:t>.</a:t>
            </a:r>
            <a:endParaRPr lang="en-US" sz="1800" dirty="0"/>
          </a:p>
          <a:p>
            <a:pPr marL="45720" indent="0">
              <a:buNone/>
            </a:pPr>
            <a:r>
              <a:rPr lang="en-US" sz="1800" dirty="0"/>
              <a:t>Assumption: Normal data points occur around a dense neighborhood and abnormalities are far away</a:t>
            </a:r>
            <a:r>
              <a:rPr lang="en-US" sz="1800" dirty="0" smtClean="0"/>
              <a:t>.</a:t>
            </a:r>
            <a:endParaRPr lang="en-US" sz="1800" dirty="0"/>
          </a:p>
          <a:p>
            <a:pPr marL="45720" indent="0">
              <a:buNone/>
            </a:pPr>
            <a:r>
              <a:rPr lang="en-US" sz="1800" dirty="0"/>
              <a:t>The nearest set </a:t>
            </a:r>
            <a:r>
              <a:rPr lang="en-US" sz="1800" dirty="0" smtClean="0"/>
              <a:t>of </a:t>
            </a:r>
            <a:r>
              <a:rPr lang="en-US" sz="1800" dirty="0"/>
              <a:t>data points are evaluated using a score, which could be </a:t>
            </a:r>
            <a:r>
              <a:rPr lang="en-US" sz="1800" dirty="0" err="1"/>
              <a:t>Eucledian</a:t>
            </a:r>
            <a:r>
              <a:rPr lang="en-US" sz="1800" dirty="0"/>
              <a:t> distance or a similar measure dependent on the type of the data (categorical or numerical). They could be broadly classified into two algorithms</a:t>
            </a:r>
            <a:r>
              <a:rPr lang="en-US" sz="1800" dirty="0" smtClean="0"/>
              <a:t>:</a:t>
            </a:r>
            <a:endParaRPr lang="en-US" sz="1800" dirty="0"/>
          </a:p>
          <a:p>
            <a:pPr marL="45720" indent="0">
              <a:buNone/>
            </a:pPr>
            <a:r>
              <a:rPr lang="en-US" sz="1800" b="1" dirty="0"/>
              <a:t>K-nearest neighbor</a:t>
            </a:r>
            <a:r>
              <a:rPr lang="en-US" sz="1800" dirty="0"/>
              <a:t>: k-NN is a simple, non-parametric lazy learning technique used to classify data based on similarities in distance metrics such as </a:t>
            </a:r>
            <a:r>
              <a:rPr lang="en-US" sz="1800" dirty="0" err="1"/>
              <a:t>Eucledian</a:t>
            </a:r>
            <a:r>
              <a:rPr lang="en-US" sz="1800" dirty="0"/>
              <a:t>, Manhattan, </a:t>
            </a:r>
            <a:r>
              <a:rPr lang="en-US" sz="1800" dirty="0" err="1"/>
              <a:t>Minkowski</a:t>
            </a:r>
            <a:r>
              <a:rPr lang="en-US" sz="1800" dirty="0"/>
              <a:t>, or Hamming distance</a:t>
            </a:r>
            <a:r>
              <a:rPr lang="en-US" sz="1800" dirty="0" smtClean="0"/>
              <a:t>.</a:t>
            </a:r>
            <a:endParaRPr lang="en-US" sz="1800" dirty="0"/>
          </a:p>
          <a:p>
            <a:pPr marL="45720" indent="0">
              <a:buNone/>
            </a:pPr>
            <a:r>
              <a:rPr lang="en-US" sz="1800" b="1" dirty="0"/>
              <a:t>Relative density of data</a:t>
            </a:r>
            <a:r>
              <a:rPr lang="en-US" sz="1800" dirty="0"/>
              <a:t>: This is better known as local outlier factor (LOF). This concept is based on a distance metric called reachability distance.</a:t>
            </a:r>
          </a:p>
        </p:txBody>
      </p:sp>
      <p:sp>
        <p:nvSpPr>
          <p:cNvPr id="4" name="Slide Number Placeholder 3"/>
          <p:cNvSpPr>
            <a:spLocks noGrp="1"/>
          </p:cNvSpPr>
          <p:nvPr>
            <p:ph type="sldNum" sz="quarter" idx="12"/>
          </p:nvPr>
        </p:nvSpPr>
        <p:spPr/>
        <p:txBody>
          <a:bodyPr/>
          <a:lstStyle/>
          <a:p>
            <a:fld id="{AAEAE4A8-A6E5-453E-B946-FB774B73F48C}" type="slidenum">
              <a:rPr lang="en-US" smtClean="0"/>
              <a:t>4</a:t>
            </a:fld>
            <a:endParaRPr lang="en-US" dirty="0"/>
          </a:p>
        </p:txBody>
      </p:sp>
    </p:spTree>
    <p:extLst>
      <p:ext uri="{BB962C8B-B14F-4D97-AF65-F5344CB8AC3E}">
        <p14:creationId xmlns:p14="http://schemas.microsoft.com/office/powerpoint/2010/main" val="1456982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381000"/>
            <a:ext cx="8305801" cy="762000"/>
          </a:xfrm>
        </p:spPr>
        <p:txBody>
          <a:bodyPr/>
          <a:lstStyle/>
          <a:p>
            <a:r>
              <a:rPr lang="en-US" dirty="0"/>
              <a:t>Anomaly Detection Techniques</a:t>
            </a:r>
          </a:p>
        </p:txBody>
      </p:sp>
      <p:sp>
        <p:nvSpPr>
          <p:cNvPr id="3" name="Content Placeholder 2"/>
          <p:cNvSpPr>
            <a:spLocks noGrp="1"/>
          </p:cNvSpPr>
          <p:nvPr>
            <p:ph idx="1"/>
          </p:nvPr>
        </p:nvSpPr>
        <p:spPr>
          <a:xfrm>
            <a:off x="531812" y="1371600"/>
            <a:ext cx="10820400" cy="5181600"/>
          </a:xfrm>
        </p:spPr>
        <p:txBody>
          <a:bodyPr>
            <a:normAutofit/>
          </a:bodyPr>
          <a:lstStyle/>
          <a:p>
            <a:pPr marL="45720" indent="0">
              <a:buNone/>
            </a:pPr>
            <a:r>
              <a:rPr lang="en-US" sz="2400" b="1" dirty="0" smtClean="0"/>
              <a:t>2. Machine Learning Based Approaches</a:t>
            </a:r>
          </a:p>
          <a:p>
            <a:pPr marL="45720" indent="0">
              <a:buNone/>
            </a:pPr>
            <a:r>
              <a:rPr lang="en-US" sz="1900" b="1" u="sng" dirty="0"/>
              <a:t>b</a:t>
            </a:r>
            <a:r>
              <a:rPr lang="en-US" sz="1900" b="1" u="sng" dirty="0" smtClean="0"/>
              <a:t>. Clustering-Based </a:t>
            </a:r>
            <a:r>
              <a:rPr lang="en-US" sz="1900" b="1" u="sng" dirty="0"/>
              <a:t>Anomaly </a:t>
            </a:r>
            <a:r>
              <a:rPr lang="en-US" sz="1900" b="1" u="sng" dirty="0" smtClean="0"/>
              <a:t>Detection</a:t>
            </a:r>
            <a:endParaRPr lang="en-US" sz="1900" b="1" u="sng" dirty="0"/>
          </a:p>
          <a:p>
            <a:pPr marL="45720" indent="0">
              <a:buNone/>
            </a:pPr>
            <a:r>
              <a:rPr lang="en-US" sz="1900" dirty="0"/>
              <a:t>Clustering is one of the most popular concepts in the domain of unsupervised learning</a:t>
            </a:r>
            <a:r>
              <a:rPr lang="en-US" sz="1900" dirty="0" smtClean="0"/>
              <a:t>.</a:t>
            </a:r>
            <a:endParaRPr lang="en-US" sz="1900" dirty="0"/>
          </a:p>
          <a:p>
            <a:pPr marL="45720" indent="0">
              <a:buNone/>
            </a:pPr>
            <a:r>
              <a:rPr lang="en-US" sz="1900" dirty="0"/>
              <a:t>Assumption: Data points that are similar tend to belong to similar groups or clusters, as determined by their distance from local centroids</a:t>
            </a:r>
            <a:r>
              <a:rPr lang="en-US" sz="1900" dirty="0" smtClean="0"/>
              <a:t>.</a:t>
            </a:r>
            <a:endParaRPr lang="en-US" sz="1900" dirty="0"/>
          </a:p>
          <a:p>
            <a:pPr marL="45720" indent="0">
              <a:buNone/>
            </a:pPr>
            <a:r>
              <a:rPr lang="en-US" sz="1900" b="1" dirty="0" smtClean="0"/>
              <a:t>K-means:</a:t>
            </a:r>
            <a:r>
              <a:rPr lang="en-US" sz="1900" dirty="0" smtClean="0"/>
              <a:t> K-means is a widely </a:t>
            </a:r>
            <a:r>
              <a:rPr lang="en-US" sz="1900" dirty="0"/>
              <a:t>used clustering algorithm. It creates 'k' similar clusters of data points. Data instances that fall outside of these groups could potentially be marked as anomalies</a:t>
            </a:r>
            <a:r>
              <a:rPr lang="en-US" sz="1900" dirty="0" smtClean="0"/>
              <a:t>.</a:t>
            </a:r>
            <a:endParaRPr lang="en-US" sz="1800" dirty="0"/>
          </a:p>
        </p:txBody>
      </p:sp>
      <p:sp>
        <p:nvSpPr>
          <p:cNvPr id="4" name="Slide Number Placeholder 3"/>
          <p:cNvSpPr>
            <a:spLocks noGrp="1"/>
          </p:cNvSpPr>
          <p:nvPr>
            <p:ph type="sldNum" sz="quarter" idx="12"/>
          </p:nvPr>
        </p:nvSpPr>
        <p:spPr/>
        <p:txBody>
          <a:bodyPr/>
          <a:lstStyle/>
          <a:p>
            <a:fld id="{AAEAE4A8-A6E5-453E-B946-FB774B73F48C}" type="slidenum">
              <a:rPr lang="en-US" smtClean="0"/>
              <a:t>5</a:t>
            </a:fld>
            <a:endParaRPr lang="en-US" dirty="0"/>
          </a:p>
        </p:txBody>
      </p:sp>
    </p:spTree>
    <p:extLst>
      <p:ext uri="{BB962C8B-B14F-4D97-AF65-F5344CB8AC3E}">
        <p14:creationId xmlns:p14="http://schemas.microsoft.com/office/powerpoint/2010/main" val="1282283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381000"/>
            <a:ext cx="8305801" cy="762000"/>
          </a:xfrm>
        </p:spPr>
        <p:txBody>
          <a:bodyPr/>
          <a:lstStyle/>
          <a:p>
            <a:r>
              <a:rPr lang="en-US" dirty="0"/>
              <a:t>Anomaly Detection Techniques</a:t>
            </a:r>
          </a:p>
        </p:txBody>
      </p:sp>
      <p:sp>
        <p:nvSpPr>
          <p:cNvPr id="3" name="Content Placeholder 2"/>
          <p:cNvSpPr>
            <a:spLocks noGrp="1"/>
          </p:cNvSpPr>
          <p:nvPr>
            <p:ph idx="1"/>
          </p:nvPr>
        </p:nvSpPr>
        <p:spPr>
          <a:xfrm>
            <a:off x="531812" y="1371600"/>
            <a:ext cx="10820400" cy="5181600"/>
          </a:xfrm>
        </p:spPr>
        <p:txBody>
          <a:bodyPr>
            <a:normAutofit/>
          </a:bodyPr>
          <a:lstStyle/>
          <a:p>
            <a:pPr marL="45720" indent="0">
              <a:buNone/>
            </a:pPr>
            <a:r>
              <a:rPr lang="en-US" sz="2400" b="1" dirty="0" smtClean="0"/>
              <a:t>2. Machine Learning Based Approaches</a:t>
            </a:r>
          </a:p>
          <a:p>
            <a:pPr marL="45720" indent="0">
              <a:buNone/>
            </a:pPr>
            <a:r>
              <a:rPr lang="en-US" sz="1900" b="1" u="sng" dirty="0"/>
              <a:t>c</a:t>
            </a:r>
            <a:r>
              <a:rPr lang="en-US" sz="1900" b="1" u="sng" dirty="0" smtClean="0"/>
              <a:t>. Support </a:t>
            </a:r>
            <a:r>
              <a:rPr lang="en-US" sz="1900" b="1" u="sng" dirty="0"/>
              <a:t>Vector Machine-Based Anomaly Detection</a:t>
            </a:r>
          </a:p>
          <a:p>
            <a:pPr marL="45720" indent="0">
              <a:buNone/>
            </a:pPr>
            <a:r>
              <a:rPr lang="en-US" sz="1900" dirty="0"/>
              <a:t>A support vector machine is another effective technique for detecting anomalies.</a:t>
            </a:r>
          </a:p>
          <a:p>
            <a:pPr marL="45720" indent="0">
              <a:buNone/>
            </a:pPr>
            <a:r>
              <a:rPr lang="en-US" sz="1900" dirty="0"/>
              <a:t>A SVM is typically associated with supervised learning, but there are extensions (</a:t>
            </a:r>
            <a:r>
              <a:rPr lang="en-US" sz="1900" dirty="0" err="1"/>
              <a:t>OneClassCVM</a:t>
            </a:r>
            <a:r>
              <a:rPr lang="en-US" sz="1900" dirty="0"/>
              <a:t>, for instance) that can be used to identify anomalies as an unsupervised problems (in which training data are not labeled).</a:t>
            </a:r>
          </a:p>
          <a:p>
            <a:pPr marL="45720" indent="0">
              <a:buNone/>
            </a:pPr>
            <a:r>
              <a:rPr lang="en-US" sz="1900" dirty="0"/>
              <a:t>The algorithm learns a soft boundary in order to cluster the normal data instances using the training set, and then, using the testing instance, it tunes itself to identify the abnormalities that fall outside the learned region.</a:t>
            </a:r>
          </a:p>
          <a:p>
            <a:pPr marL="45720" indent="0">
              <a:buNone/>
            </a:pPr>
            <a:r>
              <a:rPr lang="en-US" sz="1900" dirty="0"/>
              <a:t>Depending on the use case, the output of an anomaly detector could be numeric scalar values for filtering on domain-specific thresholds or textual labels (such as binary/multi labels).</a:t>
            </a:r>
            <a:endParaRPr lang="en-US" sz="1800" dirty="0"/>
          </a:p>
        </p:txBody>
      </p:sp>
      <p:sp>
        <p:nvSpPr>
          <p:cNvPr id="4" name="Slide Number Placeholder 3"/>
          <p:cNvSpPr>
            <a:spLocks noGrp="1"/>
          </p:cNvSpPr>
          <p:nvPr>
            <p:ph type="sldNum" sz="quarter" idx="12"/>
          </p:nvPr>
        </p:nvSpPr>
        <p:spPr/>
        <p:txBody>
          <a:bodyPr/>
          <a:lstStyle/>
          <a:p>
            <a:fld id="{AAEAE4A8-A6E5-453E-B946-FB774B73F48C}" type="slidenum">
              <a:rPr lang="en-US" smtClean="0"/>
              <a:t>6</a:t>
            </a:fld>
            <a:endParaRPr lang="en-US" dirty="0"/>
          </a:p>
        </p:txBody>
      </p:sp>
    </p:spTree>
    <p:extLst>
      <p:ext uri="{BB962C8B-B14F-4D97-AF65-F5344CB8AC3E}">
        <p14:creationId xmlns:p14="http://schemas.microsoft.com/office/powerpoint/2010/main" val="3491443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381000"/>
            <a:ext cx="8305801" cy="762000"/>
          </a:xfrm>
        </p:spPr>
        <p:txBody>
          <a:bodyPr/>
          <a:lstStyle/>
          <a:p>
            <a:r>
              <a:rPr lang="en-US" dirty="0" smtClean="0"/>
              <a:t>Credit Card Fraud Detection</a:t>
            </a:r>
            <a:endParaRPr lang="en-US" dirty="0"/>
          </a:p>
        </p:txBody>
      </p:sp>
      <p:sp>
        <p:nvSpPr>
          <p:cNvPr id="3" name="Content Placeholder 2"/>
          <p:cNvSpPr>
            <a:spLocks noGrp="1"/>
          </p:cNvSpPr>
          <p:nvPr>
            <p:ph idx="1"/>
          </p:nvPr>
        </p:nvSpPr>
        <p:spPr>
          <a:xfrm>
            <a:off x="531812" y="1371600"/>
            <a:ext cx="10820400" cy="5181600"/>
          </a:xfrm>
        </p:spPr>
        <p:txBody>
          <a:bodyPr>
            <a:normAutofit/>
          </a:bodyPr>
          <a:lstStyle/>
          <a:p>
            <a:pPr marL="45720" indent="0">
              <a:buNone/>
            </a:pPr>
            <a:r>
              <a:rPr lang="en-US" sz="1800" b="1" dirty="0" smtClean="0"/>
              <a:t>Problem Statement:</a:t>
            </a:r>
            <a:r>
              <a:rPr lang="en-US" sz="1800" dirty="0" smtClean="0"/>
              <a:t> </a:t>
            </a:r>
          </a:p>
          <a:p>
            <a:pPr marL="45720" indent="0">
              <a:buNone/>
            </a:pPr>
            <a:r>
              <a:rPr lang="en-US" sz="1800" dirty="0" smtClean="0"/>
              <a:t>The </a:t>
            </a:r>
            <a:r>
              <a:rPr lang="en-US" sz="1800" dirty="0"/>
              <a:t>Credit Card Fraud Detection Problem includes modeling past credit card transactions with the knowledge of the</a:t>
            </a:r>
            <a:r>
              <a:rPr lang="en-US" sz="1800" dirty="0">
                <a:solidFill>
                  <a:srgbClr val="FF0000"/>
                </a:solidFill>
              </a:rPr>
              <a:t> </a:t>
            </a:r>
            <a:r>
              <a:rPr lang="en-US" sz="1800" dirty="0"/>
              <a:t>ones that turned out to be fraud. This model is then used to identify whether a new transaction is fraudulent or not. Our aim here is to detect 100% of the fraudulent transactions while minimizing the incorrect fraud classifications</a:t>
            </a:r>
            <a:r>
              <a:rPr lang="en-US" sz="1800" dirty="0" smtClean="0"/>
              <a:t>.</a:t>
            </a:r>
            <a:endParaRPr lang="en-US" sz="1800" dirty="0"/>
          </a:p>
          <a:p>
            <a:pPr marL="45720" indent="0">
              <a:buNone/>
            </a:pPr>
            <a:r>
              <a:rPr lang="en-US" sz="1800" dirty="0" smtClean="0"/>
              <a:t>Dataset : The </a:t>
            </a:r>
            <a:r>
              <a:rPr lang="en-US" sz="1800" dirty="0"/>
              <a:t>dataset that is used for credit card fraud detection is derived from the following </a:t>
            </a:r>
            <a:r>
              <a:rPr lang="en-US" sz="1800" dirty="0" err="1"/>
              <a:t>Kaggle</a:t>
            </a:r>
            <a:r>
              <a:rPr lang="en-US" sz="1800" dirty="0"/>
              <a:t> URL </a:t>
            </a:r>
            <a:r>
              <a:rPr lang="en-US" sz="1800" dirty="0" smtClean="0"/>
              <a:t>:</a:t>
            </a:r>
            <a:endParaRPr lang="en-US" sz="1800" dirty="0"/>
          </a:p>
          <a:p>
            <a:pPr marL="45720" indent="0">
              <a:buNone/>
            </a:pPr>
            <a:r>
              <a:rPr lang="en-US" sz="1800" dirty="0">
                <a:hlinkClick r:id="rId2"/>
              </a:rPr>
              <a:t>https://</a:t>
            </a:r>
            <a:r>
              <a:rPr lang="en-US" sz="1800" dirty="0" smtClean="0">
                <a:hlinkClick r:id="rId2"/>
              </a:rPr>
              <a:t>www.kaggle.com/mlg-ulb/creditcardfraud</a:t>
            </a:r>
            <a:endParaRPr lang="en-US" sz="1800" dirty="0"/>
          </a:p>
          <a:p>
            <a:pPr marL="45720" indent="0">
              <a:buNone/>
            </a:pPr>
            <a:r>
              <a:rPr lang="en-US" sz="1800" dirty="0"/>
              <a:t>The dataset has been collected and </a:t>
            </a:r>
            <a:r>
              <a:rPr lang="en-US" sz="1800" dirty="0" err="1"/>
              <a:t>analysed</a:t>
            </a:r>
            <a:r>
              <a:rPr lang="en-US" sz="1800" dirty="0"/>
              <a:t> during a research collaboration of </a:t>
            </a:r>
            <a:r>
              <a:rPr lang="en-US" sz="1800" dirty="0" err="1"/>
              <a:t>Worldline</a:t>
            </a:r>
            <a:r>
              <a:rPr lang="en-US" sz="1800" dirty="0"/>
              <a:t> and the Machine Learning Group (http://mlg.ulb.ac.be) of ULB (</a:t>
            </a:r>
            <a:r>
              <a:rPr lang="en-US" sz="1800" dirty="0" err="1"/>
              <a:t>Université</a:t>
            </a:r>
            <a:r>
              <a:rPr lang="en-US" sz="1800" dirty="0"/>
              <a:t> </a:t>
            </a:r>
            <a:r>
              <a:rPr lang="en-US" sz="1800" dirty="0" err="1"/>
              <a:t>Libre</a:t>
            </a:r>
            <a:r>
              <a:rPr lang="en-US" sz="1800" dirty="0"/>
              <a:t> de </a:t>
            </a:r>
            <a:r>
              <a:rPr lang="en-US" sz="1800" dirty="0" err="1"/>
              <a:t>Bruxelles</a:t>
            </a:r>
            <a:r>
              <a:rPr lang="en-US" sz="1800" dirty="0"/>
              <a:t>) on big data mining and fraud detection. More details on current and past projects on related topics are available on http://mlg.ulb.ac.be/BruFence and http://</a:t>
            </a:r>
            <a:r>
              <a:rPr lang="en-US" sz="1800" dirty="0" smtClean="0"/>
              <a:t>mlg.ulb.ac.be/ARTML</a:t>
            </a:r>
            <a:endParaRPr lang="en-US" sz="1800" dirty="0"/>
          </a:p>
        </p:txBody>
      </p:sp>
      <p:sp>
        <p:nvSpPr>
          <p:cNvPr id="4" name="Slide Number Placeholder 3"/>
          <p:cNvSpPr>
            <a:spLocks noGrp="1"/>
          </p:cNvSpPr>
          <p:nvPr>
            <p:ph type="sldNum" sz="quarter" idx="12"/>
          </p:nvPr>
        </p:nvSpPr>
        <p:spPr/>
        <p:txBody>
          <a:bodyPr/>
          <a:lstStyle/>
          <a:p>
            <a:fld id="{AAEAE4A8-A6E5-453E-B946-FB774B73F48C}" type="slidenum">
              <a:rPr lang="en-US" smtClean="0"/>
              <a:t>7</a:t>
            </a:fld>
            <a:endParaRPr lang="en-US" dirty="0"/>
          </a:p>
        </p:txBody>
      </p:sp>
    </p:spTree>
    <p:extLst>
      <p:ext uri="{BB962C8B-B14F-4D97-AF65-F5344CB8AC3E}">
        <p14:creationId xmlns:p14="http://schemas.microsoft.com/office/powerpoint/2010/main" val="2363844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381000"/>
            <a:ext cx="8305801" cy="762000"/>
          </a:xfrm>
        </p:spPr>
        <p:txBody>
          <a:bodyPr/>
          <a:lstStyle/>
          <a:p>
            <a:r>
              <a:rPr lang="en-US" dirty="0"/>
              <a:t>Anomaly </a:t>
            </a:r>
            <a:r>
              <a:rPr lang="en-US" dirty="0" smtClean="0"/>
              <a:t>Detection</a:t>
            </a:r>
            <a:endParaRPr lang="en-US" dirty="0"/>
          </a:p>
        </p:txBody>
      </p:sp>
      <p:sp>
        <p:nvSpPr>
          <p:cNvPr id="3" name="Content Placeholder 2"/>
          <p:cNvSpPr>
            <a:spLocks noGrp="1"/>
          </p:cNvSpPr>
          <p:nvPr>
            <p:ph idx="1"/>
          </p:nvPr>
        </p:nvSpPr>
        <p:spPr>
          <a:xfrm>
            <a:off x="531812" y="1371600"/>
            <a:ext cx="10820400" cy="5181600"/>
          </a:xfrm>
        </p:spPr>
        <p:txBody>
          <a:bodyPr>
            <a:normAutofit/>
          </a:bodyPr>
          <a:lstStyle/>
          <a:p>
            <a:pPr marL="45720" indent="0">
              <a:buNone/>
            </a:pPr>
            <a:r>
              <a:rPr lang="en-US" sz="1800" dirty="0" smtClean="0"/>
              <a:t>I am </a:t>
            </a:r>
            <a:r>
              <a:rPr lang="en-US" sz="1800" dirty="0"/>
              <a:t>going to take the credit card fraud detection as the case study for understanding this concept in detail using the following Anomaly Detection Techniques </a:t>
            </a:r>
            <a:r>
              <a:rPr lang="en-US" sz="1800" dirty="0" smtClean="0"/>
              <a:t>namely</a:t>
            </a:r>
            <a:br>
              <a:rPr lang="en-US" sz="1800" dirty="0" smtClean="0"/>
            </a:br>
            <a:endParaRPr lang="en-US" sz="1800" dirty="0"/>
          </a:p>
          <a:p>
            <a:r>
              <a:rPr lang="en-US" sz="1800" b="1" dirty="0"/>
              <a:t>Isolation Forest Anomaly </a:t>
            </a:r>
            <a:r>
              <a:rPr lang="en-US" sz="1800" b="1" dirty="0" smtClean="0"/>
              <a:t>Detection Algorithm</a:t>
            </a:r>
            <a:endParaRPr lang="en-US" sz="1800" b="1" dirty="0"/>
          </a:p>
          <a:p>
            <a:r>
              <a:rPr lang="en-US" sz="1800" b="1" dirty="0"/>
              <a:t>Density-Based Anomaly Detection (Local Outlier Factor) Algorithm</a:t>
            </a:r>
          </a:p>
          <a:p>
            <a:r>
              <a:rPr lang="en-US" sz="1800" b="1" dirty="0"/>
              <a:t>Support Vector Machine Anomaly Detection </a:t>
            </a:r>
            <a:r>
              <a:rPr lang="en-US" sz="1800" b="1" dirty="0" smtClean="0"/>
              <a:t>Algorithm</a:t>
            </a:r>
          </a:p>
          <a:p>
            <a:endParaRPr lang="en-US" sz="1800" b="1" dirty="0"/>
          </a:p>
          <a:p>
            <a:pPr marL="45720" indent="0">
              <a:buNone/>
            </a:pPr>
            <a:r>
              <a:rPr lang="en-US" sz="1800" dirty="0"/>
              <a:t>GitHub: I have written a </a:t>
            </a:r>
            <a:r>
              <a:rPr lang="en-US" sz="1800" dirty="0" err="1"/>
              <a:t>Jupyter</a:t>
            </a:r>
            <a:r>
              <a:rPr lang="en-US" sz="1800" dirty="0"/>
              <a:t> notebook that performs EDA and applies </a:t>
            </a:r>
            <a:r>
              <a:rPr lang="en-US" sz="1800" dirty="0" smtClean="0"/>
              <a:t>the above algorithms, </a:t>
            </a:r>
            <a:r>
              <a:rPr lang="en-US" sz="1800" dirty="0"/>
              <a:t>available at my GitHub</a:t>
            </a:r>
          </a:p>
          <a:p>
            <a:pPr marL="45720" indent="0">
              <a:buNone/>
            </a:pPr>
            <a:r>
              <a:rPr lang="en-US" sz="1800" dirty="0">
                <a:hlinkClick r:id="rId2"/>
              </a:rPr>
              <a:t>https://github.com/pinal1993/credit-card-fraud-detection</a:t>
            </a:r>
            <a:r>
              <a:rPr lang="en-US" sz="1800" dirty="0"/>
              <a:t>  </a:t>
            </a:r>
          </a:p>
          <a:p>
            <a:pPr marL="45720" indent="0">
              <a:buNone/>
            </a:pPr>
            <a:endParaRPr lang="en-US" sz="1800" b="1" dirty="0"/>
          </a:p>
        </p:txBody>
      </p:sp>
      <p:sp>
        <p:nvSpPr>
          <p:cNvPr id="4" name="Slide Number Placeholder 3"/>
          <p:cNvSpPr>
            <a:spLocks noGrp="1"/>
          </p:cNvSpPr>
          <p:nvPr>
            <p:ph type="sldNum" sz="quarter" idx="12"/>
          </p:nvPr>
        </p:nvSpPr>
        <p:spPr/>
        <p:txBody>
          <a:bodyPr/>
          <a:lstStyle/>
          <a:p>
            <a:fld id="{AAEAE4A8-A6E5-453E-B946-FB774B73F48C}" type="slidenum">
              <a:rPr lang="en-US" smtClean="0"/>
              <a:t>8</a:t>
            </a:fld>
            <a:endParaRPr lang="en-US" dirty="0"/>
          </a:p>
        </p:txBody>
      </p:sp>
    </p:spTree>
    <p:extLst>
      <p:ext uri="{BB962C8B-B14F-4D97-AF65-F5344CB8AC3E}">
        <p14:creationId xmlns:p14="http://schemas.microsoft.com/office/powerpoint/2010/main" val="2437056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381000"/>
            <a:ext cx="8305801" cy="762000"/>
          </a:xfrm>
        </p:spPr>
        <p:txBody>
          <a:bodyPr/>
          <a:lstStyle/>
          <a:p>
            <a:r>
              <a:rPr lang="en-US" dirty="0" smtClean="0"/>
              <a:t>Credit Card Fraud Detection</a:t>
            </a:r>
            <a:endParaRPr lang="en-US" dirty="0"/>
          </a:p>
        </p:txBody>
      </p:sp>
      <p:sp>
        <p:nvSpPr>
          <p:cNvPr id="3" name="Content Placeholder 2"/>
          <p:cNvSpPr>
            <a:spLocks noGrp="1"/>
          </p:cNvSpPr>
          <p:nvPr>
            <p:ph idx="1"/>
          </p:nvPr>
        </p:nvSpPr>
        <p:spPr>
          <a:xfrm>
            <a:off x="531812" y="1371600"/>
            <a:ext cx="10820400" cy="5181600"/>
          </a:xfrm>
        </p:spPr>
        <p:txBody>
          <a:bodyPr>
            <a:normAutofit/>
          </a:bodyPr>
          <a:lstStyle/>
          <a:p>
            <a:pPr marL="45720" indent="0">
              <a:buNone/>
            </a:pPr>
            <a:r>
              <a:rPr lang="en-US" sz="1800" dirty="0" smtClean="0"/>
              <a:t>Observations</a:t>
            </a:r>
            <a:endParaRPr lang="en-US" sz="1800" dirty="0"/>
          </a:p>
          <a:p>
            <a:r>
              <a:rPr lang="en-US" sz="1800" dirty="0"/>
              <a:t>The data set is highly skewed, consisting of 492 frauds in a total of 284,807 observations. This resulted in only 0.172% fraud cases. This skewed set is justified by the low number of fraudulent transactions</a:t>
            </a:r>
            <a:r>
              <a:rPr lang="en-US" sz="1800" dirty="0" smtClean="0"/>
              <a:t>.</a:t>
            </a:r>
            <a:endParaRPr lang="en-US" sz="1800" dirty="0"/>
          </a:p>
          <a:p>
            <a:r>
              <a:rPr lang="en-US" sz="1800" dirty="0"/>
              <a:t>The dataset consists of numerical values from the 28 ‘Principal Component Analysis (PCA)’ transformed features, namely V1 to V28. Furthermore, there is no metadata about the original features provided, so pre-analysis or feature study could not be done</a:t>
            </a:r>
            <a:r>
              <a:rPr lang="en-US" sz="1800" dirty="0" smtClean="0"/>
              <a:t>.</a:t>
            </a:r>
            <a:endParaRPr lang="en-US" sz="1800" dirty="0"/>
          </a:p>
          <a:p>
            <a:r>
              <a:rPr lang="en-US" sz="1800" dirty="0"/>
              <a:t>The ‘Time’ and ‘Amount’ features are not transformed data</a:t>
            </a:r>
            <a:r>
              <a:rPr lang="en-US" sz="1800" dirty="0" smtClean="0"/>
              <a:t>.</a:t>
            </a:r>
            <a:endParaRPr lang="en-US" sz="1800" dirty="0"/>
          </a:p>
          <a:p>
            <a:r>
              <a:rPr lang="en-US" sz="1800" dirty="0"/>
              <a:t>There is no missing value in the dataset.</a:t>
            </a:r>
          </a:p>
        </p:txBody>
      </p:sp>
      <p:sp>
        <p:nvSpPr>
          <p:cNvPr id="4" name="Slide Number Placeholder 3"/>
          <p:cNvSpPr>
            <a:spLocks noGrp="1"/>
          </p:cNvSpPr>
          <p:nvPr>
            <p:ph type="sldNum" sz="quarter" idx="12"/>
          </p:nvPr>
        </p:nvSpPr>
        <p:spPr/>
        <p:txBody>
          <a:bodyPr/>
          <a:lstStyle/>
          <a:p>
            <a:fld id="{AAEAE4A8-A6E5-453E-B946-FB774B73F48C}" type="slidenum">
              <a:rPr lang="en-US" smtClean="0"/>
              <a:t>9</a:t>
            </a:fld>
            <a:endParaRPr lang="en-US" dirty="0"/>
          </a:p>
        </p:txBody>
      </p:sp>
    </p:spTree>
    <p:extLst>
      <p:ext uri="{BB962C8B-B14F-4D97-AF65-F5344CB8AC3E}">
        <p14:creationId xmlns:p14="http://schemas.microsoft.com/office/powerpoint/2010/main" val="2158098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A5F13A6F-AB02-4A73-816C-34C20B6AA795}" vid="{DE7FCDCE-56F1-4731-A067-3AC58DCA2BC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strategy slides</Template>
  <TotalTime>337</TotalTime>
  <Words>1151</Words>
  <Application>Microsoft Office PowerPoint</Application>
  <PresentationFormat>Custom</PresentationFormat>
  <Paragraphs>80</Paragraphs>
  <Slides>11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Arial</vt:lpstr>
      <vt:lpstr>Century Gothic</vt:lpstr>
      <vt:lpstr>Palatino Linotype</vt:lpstr>
      <vt:lpstr>Wingdings</vt:lpstr>
      <vt:lpstr>Business strategy presentation</vt:lpstr>
      <vt:lpstr>Package</vt:lpstr>
      <vt:lpstr>Identifying Credit Card Fraud Detection using Data Science</vt:lpstr>
      <vt:lpstr>Anomaly Detection</vt:lpstr>
      <vt:lpstr>Anomaly Detection Techniques</vt:lpstr>
      <vt:lpstr>Anomaly Detection Techniques</vt:lpstr>
      <vt:lpstr>Anomaly Detection Techniques</vt:lpstr>
      <vt:lpstr>Anomaly Detection Techniques</vt:lpstr>
      <vt:lpstr>Credit Card Fraud Detection</vt:lpstr>
      <vt:lpstr>Anomaly Detection</vt:lpstr>
      <vt:lpstr>Credit Card Fraud Detection</vt:lpstr>
      <vt:lpstr>Credit Card Fraud Detection</vt:lpstr>
      <vt:lpstr>References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Credit Card Fraud Detection using Data Science</dc:title>
  <dc:creator>Aniket Rupani</dc:creator>
  <cp:lastModifiedBy>Aniket Rupani</cp:lastModifiedBy>
  <cp:revision>17</cp:revision>
  <dcterms:created xsi:type="dcterms:W3CDTF">2018-09-18T02:01:33Z</dcterms:created>
  <dcterms:modified xsi:type="dcterms:W3CDTF">2018-09-18T19:59:49Z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