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58E7-7D50-430B-BAD1-99850B0C254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583-62A4-4DCB-BB37-222806BCC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58E7-7D50-430B-BAD1-99850B0C254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583-62A4-4DCB-BB37-222806BCC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58E7-7D50-430B-BAD1-99850B0C254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583-62A4-4DCB-BB37-222806BCC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58E7-7D50-430B-BAD1-99850B0C254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583-62A4-4DCB-BB37-222806BCC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58E7-7D50-430B-BAD1-99850B0C254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583-62A4-4DCB-BB37-222806BCC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58E7-7D50-430B-BAD1-99850B0C254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583-62A4-4DCB-BB37-222806BCC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58E7-7D50-430B-BAD1-99850B0C254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583-62A4-4DCB-BB37-222806BCC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58E7-7D50-430B-BAD1-99850B0C254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583-62A4-4DCB-BB37-222806BCC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58E7-7D50-430B-BAD1-99850B0C254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583-62A4-4DCB-BB37-222806BCC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58E7-7D50-430B-BAD1-99850B0C254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583-62A4-4DCB-BB37-222806BCC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58E7-7D50-430B-BAD1-99850B0C254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9583-62A4-4DCB-BB37-222806BCC2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58E7-7D50-430B-BAD1-99850B0C254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A9583-62A4-4DCB-BB37-222806BCC2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-785842"/>
            <a:ext cx="7772400" cy="3243284"/>
          </a:xfrm>
        </p:spPr>
        <p:txBody>
          <a:bodyPr/>
          <a:lstStyle/>
          <a:p>
            <a:r>
              <a:rPr lang="en-US" dirty="0" err="1" smtClean="0"/>
              <a:t>xenotransplantation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1571612"/>
            <a:ext cx="6400800" cy="400052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Name</a:t>
            </a:r>
            <a:r>
              <a:rPr lang="en-US" dirty="0" smtClean="0"/>
              <a:t> : </a:t>
            </a:r>
            <a:r>
              <a:rPr lang="en-US" dirty="0" err="1" smtClean="0"/>
              <a:t>Varsani</a:t>
            </a:r>
            <a:r>
              <a:rPr lang="en-US" dirty="0" smtClean="0"/>
              <a:t> </a:t>
            </a:r>
            <a:r>
              <a:rPr lang="en-US" dirty="0" err="1" smtClean="0"/>
              <a:t>Mansi</a:t>
            </a:r>
            <a:r>
              <a:rPr lang="en-US" dirty="0" smtClean="0"/>
              <a:t> G.</a:t>
            </a:r>
          </a:p>
          <a:p>
            <a:pPr algn="l"/>
            <a:r>
              <a:rPr lang="en-US" sz="3600" b="1" dirty="0" smtClean="0"/>
              <a:t>E</a:t>
            </a:r>
            <a:r>
              <a:rPr lang="en-US" sz="3600" b="1" dirty="0" smtClean="0"/>
              <a:t>nrollment</a:t>
            </a:r>
            <a:r>
              <a:rPr lang="en-US" dirty="0" smtClean="0"/>
              <a:t> </a:t>
            </a:r>
            <a:r>
              <a:rPr lang="en-US" sz="3600" b="1" dirty="0" smtClean="0"/>
              <a:t>no.</a:t>
            </a:r>
            <a:r>
              <a:rPr lang="en-US" dirty="0" smtClean="0"/>
              <a:t>: 2305070400090</a:t>
            </a:r>
          </a:p>
          <a:p>
            <a:pPr algn="l"/>
            <a:r>
              <a:rPr lang="en-US" sz="3600" b="1" dirty="0" smtClean="0"/>
              <a:t>Subject</a:t>
            </a:r>
            <a:r>
              <a:rPr lang="en-US" dirty="0" smtClean="0"/>
              <a:t> : Biopharmaceutical Technology</a:t>
            </a:r>
            <a:endParaRPr lang="en-US" dirty="0"/>
          </a:p>
          <a:p>
            <a:pPr algn="l"/>
            <a:r>
              <a:rPr lang="en-US" sz="3600" b="1" dirty="0" err="1" smtClean="0"/>
              <a:t>M.Sc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:3 </a:t>
            </a:r>
          </a:p>
          <a:p>
            <a:pPr algn="l"/>
            <a:r>
              <a:rPr lang="en-US" sz="3600" b="1" dirty="0" smtClean="0"/>
              <a:t>Collage</a:t>
            </a:r>
            <a:r>
              <a:rPr lang="en-US" dirty="0" smtClean="0"/>
              <a:t> : Silver oak Institute Of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214446"/>
          </a:xfrm>
        </p:spPr>
        <p:txBody>
          <a:bodyPr>
            <a:normAutofit/>
          </a:bodyPr>
          <a:lstStyle/>
          <a:p>
            <a:r>
              <a:rPr lang="en-US" b="1" dirty="0" smtClean="0"/>
              <a:t>What</a:t>
            </a:r>
            <a:r>
              <a:rPr lang="en-US" dirty="0" smtClean="0"/>
              <a:t> </a:t>
            </a:r>
            <a:r>
              <a:rPr lang="en-US" b="1" dirty="0" smtClean="0"/>
              <a:t>is</a:t>
            </a:r>
            <a:r>
              <a:rPr lang="en-US" dirty="0" smtClean="0"/>
              <a:t> </a:t>
            </a:r>
            <a:r>
              <a:rPr lang="en-US" b="1" dirty="0" err="1" smtClean="0"/>
              <a:t>xenotransplantation</a:t>
            </a:r>
            <a:r>
              <a:rPr lang="en-US" b="1" dirty="0" smtClean="0"/>
              <a:t> 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2000240"/>
            <a:ext cx="7058052" cy="3638560"/>
          </a:xfrm>
        </p:spPr>
        <p:txBody>
          <a:bodyPr>
            <a:normAutofit fontScale="25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9600" dirty="0" err="1">
                <a:solidFill>
                  <a:schemeClr val="accent2">
                    <a:lumMod val="75000"/>
                  </a:schemeClr>
                </a:solidFill>
              </a:rPr>
              <a:t>Xenotransplantation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 involves using non-human cells, tissues, or organs, like pig kidneys, to treat human medical conditions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endParaRPr lang="en-US" sz="9600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As such, genetically engineered pigs are expected to be an ideal organ source for </a:t>
            </a:r>
            <a:r>
              <a:rPr lang="en-US" sz="9600" dirty="0" err="1" smtClean="0">
                <a:solidFill>
                  <a:schemeClr val="accent2">
                    <a:lumMod val="75000"/>
                  </a:schemeClr>
                </a:solidFill>
              </a:rPr>
              <a:t>xenotransplantation</a:t>
            </a: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9600" dirty="0" smtClean="0">
                <a:solidFill>
                  <a:schemeClr val="accent2">
                    <a:lumMod val="75000"/>
                  </a:schemeClr>
                </a:solidFill>
              </a:rPr>
              <a:t>in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1838 the first corneal </a:t>
            </a:r>
            <a:r>
              <a:rPr lang="en-US" sz="9600" dirty="0" err="1">
                <a:solidFill>
                  <a:schemeClr val="accent2">
                    <a:lumMod val="75000"/>
                  </a:schemeClr>
                </a:solidFill>
              </a:rPr>
              <a:t>xenotransplantation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 (from a pig) was performed in a patient, whereas the first corneal allograft (human-to-human) was not carried out until more than 65 years later, in 1905.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285883"/>
          </a:xfrm>
        </p:spPr>
        <p:txBody>
          <a:bodyPr/>
          <a:lstStyle/>
          <a:p>
            <a:r>
              <a:rPr lang="en-US" dirty="0" smtClean="0"/>
              <a:t>Drug Formulations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57430"/>
            <a:ext cx="6400800" cy="328137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xenotransplantation</vt:lpstr>
      <vt:lpstr>What is xenotransplantation ?</vt:lpstr>
      <vt:lpstr>Drug Formulations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5</cp:revision>
  <dcterms:created xsi:type="dcterms:W3CDTF">2024-09-20T14:02:28Z</dcterms:created>
  <dcterms:modified xsi:type="dcterms:W3CDTF">2024-09-20T14:51:34Z</dcterms:modified>
</cp:coreProperties>
</file>