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0" r:id="rId4"/>
    <p:sldId id="281" r:id="rId5"/>
    <p:sldId id="282" r:id="rId6"/>
    <p:sldId id="283" r:id="rId7"/>
    <p:sldId id="284" r:id="rId8"/>
    <p:sldId id="285" r:id="rId9"/>
    <p:sldId id="286" r:id="rId10"/>
    <p:sldId id="287" r:id="rId11"/>
    <p:sldId id="288" r:id="rId12"/>
    <p:sldId id="289" r:id="rId13"/>
    <p:sldId id="290" r:id="rId14"/>
    <p:sldId id="309" r:id="rId15"/>
    <p:sldId id="310" r:id="rId16"/>
    <p:sldId id="311" r:id="rId17"/>
    <p:sldId id="313" r:id="rId18"/>
    <p:sldId id="314" r:id="rId19"/>
    <p:sldId id="316" r:id="rId20"/>
    <p:sldId id="317" r:id="rId21"/>
    <p:sldId id="318" r:id="rId22"/>
    <p:sldId id="291" r:id="rId23"/>
    <p:sldId id="292" r:id="rId24"/>
    <p:sldId id="307" r:id="rId25"/>
    <p:sldId id="293" r:id="rId26"/>
    <p:sldId id="294" r:id="rId27"/>
    <p:sldId id="295" r:id="rId28"/>
    <p:sldId id="296" r:id="rId29"/>
    <p:sldId id="297" r:id="rId30"/>
    <p:sldId id="298" r:id="rId31"/>
    <p:sldId id="308" r:id="rId32"/>
    <p:sldId id="300" r:id="rId33"/>
    <p:sldId id="301" r:id="rId34"/>
    <p:sldId id="302" r:id="rId35"/>
    <p:sldId id="303" r:id="rId36"/>
    <p:sldId id="304" r:id="rId37"/>
    <p:sldId id="305" r:id="rId38"/>
    <p:sldId id="30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600"/>
    <a:srgbClr val="008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364" autoAdjust="0"/>
  </p:normalViewPr>
  <p:slideViewPr>
    <p:cSldViewPr>
      <p:cViewPr varScale="1">
        <p:scale>
          <a:sx n="69" d="100"/>
          <a:sy n="69" d="100"/>
        </p:scale>
        <p:origin x="-756" y="-9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FCBEE6-D2D7-43BB-9BC8-0DDC87E78AF6}" type="datetimeFigureOut">
              <a:rPr lang="en-US" smtClean="0"/>
              <a:pPr/>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9655A-9EAE-4B22-8A28-32395C8E84EC}" type="slidenum">
              <a:rPr lang="en-US" smtClean="0"/>
              <a:pPr/>
              <a:t>‹#›</a:t>
            </a:fld>
            <a:endParaRPr lang="en-US" dirty="0"/>
          </a:p>
        </p:txBody>
      </p:sp>
    </p:spTree>
    <p:extLst>
      <p:ext uri="{BB962C8B-B14F-4D97-AF65-F5344CB8AC3E}">
        <p14:creationId xmlns:p14="http://schemas.microsoft.com/office/powerpoint/2010/main" xmlns="" val="2641960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CBEE6-D2D7-43BB-9BC8-0DDC87E78AF6}" type="datetimeFigureOut">
              <a:rPr lang="en-US" smtClean="0"/>
              <a:pPr/>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9655A-9EAE-4B22-8A28-32395C8E84EC}" type="slidenum">
              <a:rPr lang="en-US" smtClean="0"/>
              <a:pPr/>
              <a:t>‹#›</a:t>
            </a:fld>
            <a:endParaRPr lang="en-US" dirty="0"/>
          </a:p>
        </p:txBody>
      </p:sp>
    </p:spTree>
    <p:extLst>
      <p:ext uri="{BB962C8B-B14F-4D97-AF65-F5344CB8AC3E}">
        <p14:creationId xmlns:p14="http://schemas.microsoft.com/office/powerpoint/2010/main" xmlns="" val="950293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CBEE6-D2D7-43BB-9BC8-0DDC87E78AF6}" type="datetimeFigureOut">
              <a:rPr lang="en-US" smtClean="0"/>
              <a:pPr/>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9655A-9EAE-4B22-8A28-32395C8E84EC}" type="slidenum">
              <a:rPr lang="en-US" smtClean="0"/>
              <a:pPr/>
              <a:t>‹#›</a:t>
            </a:fld>
            <a:endParaRPr lang="en-US" dirty="0"/>
          </a:p>
        </p:txBody>
      </p:sp>
    </p:spTree>
    <p:extLst>
      <p:ext uri="{BB962C8B-B14F-4D97-AF65-F5344CB8AC3E}">
        <p14:creationId xmlns:p14="http://schemas.microsoft.com/office/powerpoint/2010/main" xmlns="" val="299560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FCBEE6-D2D7-43BB-9BC8-0DDC87E78AF6}" type="datetimeFigureOut">
              <a:rPr lang="en-US" smtClean="0"/>
              <a:pPr/>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9655A-9EAE-4B22-8A28-32395C8E84EC}" type="slidenum">
              <a:rPr lang="en-US" smtClean="0"/>
              <a:pPr/>
              <a:t>‹#›</a:t>
            </a:fld>
            <a:endParaRPr lang="en-US" dirty="0"/>
          </a:p>
        </p:txBody>
      </p:sp>
    </p:spTree>
    <p:extLst>
      <p:ext uri="{BB962C8B-B14F-4D97-AF65-F5344CB8AC3E}">
        <p14:creationId xmlns:p14="http://schemas.microsoft.com/office/powerpoint/2010/main" xmlns="" val="37782301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FCBEE6-D2D7-43BB-9BC8-0DDC87E78AF6}" type="datetimeFigureOut">
              <a:rPr lang="en-US" smtClean="0"/>
              <a:pPr/>
              <a:t>9/18/2023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C59655A-9EAE-4B22-8A28-32395C8E84EC}" type="slidenum">
              <a:rPr lang="en-US" smtClean="0"/>
              <a:pPr/>
              <a:t>‹#›</a:t>
            </a:fld>
            <a:endParaRPr lang="en-US" dirty="0"/>
          </a:p>
        </p:txBody>
      </p:sp>
    </p:spTree>
    <p:extLst>
      <p:ext uri="{BB962C8B-B14F-4D97-AF65-F5344CB8AC3E}">
        <p14:creationId xmlns:p14="http://schemas.microsoft.com/office/powerpoint/2010/main" xmlns="" val="3708669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FCBEE6-D2D7-43BB-9BC8-0DDC87E78AF6}" type="datetimeFigureOut">
              <a:rPr lang="en-US" smtClean="0"/>
              <a:pPr/>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59655A-9EAE-4B22-8A28-32395C8E84EC}" type="slidenum">
              <a:rPr lang="en-US" smtClean="0"/>
              <a:pPr/>
              <a:t>‹#›</a:t>
            </a:fld>
            <a:endParaRPr lang="en-US" dirty="0"/>
          </a:p>
        </p:txBody>
      </p:sp>
    </p:spTree>
    <p:extLst>
      <p:ext uri="{BB962C8B-B14F-4D97-AF65-F5344CB8AC3E}">
        <p14:creationId xmlns:p14="http://schemas.microsoft.com/office/powerpoint/2010/main" xmlns="" val="3924846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FCBEE6-D2D7-43BB-9BC8-0DDC87E78AF6}" type="datetimeFigureOut">
              <a:rPr lang="en-US" smtClean="0"/>
              <a:pPr/>
              <a:t>9/18/2023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C59655A-9EAE-4B22-8A28-32395C8E84EC}" type="slidenum">
              <a:rPr lang="en-US" smtClean="0"/>
              <a:pPr/>
              <a:t>‹#›</a:t>
            </a:fld>
            <a:endParaRPr lang="en-US" dirty="0"/>
          </a:p>
        </p:txBody>
      </p:sp>
    </p:spTree>
    <p:extLst>
      <p:ext uri="{BB962C8B-B14F-4D97-AF65-F5344CB8AC3E}">
        <p14:creationId xmlns:p14="http://schemas.microsoft.com/office/powerpoint/2010/main" xmlns="" val="2369396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FCBEE6-D2D7-43BB-9BC8-0DDC87E78AF6}" type="datetimeFigureOut">
              <a:rPr lang="en-US" smtClean="0"/>
              <a:pPr/>
              <a:t>9/18/2023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C59655A-9EAE-4B22-8A28-32395C8E84EC}" type="slidenum">
              <a:rPr lang="en-US" smtClean="0"/>
              <a:pPr/>
              <a:t>‹#›</a:t>
            </a:fld>
            <a:endParaRPr lang="en-US" dirty="0"/>
          </a:p>
        </p:txBody>
      </p:sp>
    </p:spTree>
    <p:extLst>
      <p:ext uri="{BB962C8B-B14F-4D97-AF65-F5344CB8AC3E}">
        <p14:creationId xmlns:p14="http://schemas.microsoft.com/office/powerpoint/2010/main" xmlns="" val="3275480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FCBEE6-D2D7-43BB-9BC8-0DDC87E78AF6}" type="datetimeFigureOut">
              <a:rPr lang="en-US" smtClean="0"/>
              <a:pPr/>
              <a:t>9/18/2023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C59655A-9EAE-4B22-8A28-32395C8E84EC}" type="slidenum">
              <a:rPr lang="en-US" smtClean="0"/>
              <a:pPr/>
              <a:t>‹#›</a:t>
            </a:fld>
            <a:endParaRPr lang="en-US" dirty="0"/>
          </a:p>
        </p:txBody>
      </p:sp>
    </p:spTree>
    <p:extLst>
      <p:ext uri="{BB962C8B-B14F-4D97-AF65-F5344CB8AC3E}">
        <p14:creationId xmlns:p14="http://schemas.microsoft.com/office/powerpoint/2010/main" xmlns="" val="1744927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FCBEE6-D2D7-43BB-9BC8-0DDC87E78AF6}" type="datetimeFigureOut">
              <a:rPr lang="en-US" smtClean="0"/>
              <a:pPr/>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59655A-9EAE-4B22-8A28-32395C8E84EC}" type="slidenum">
              <a:rPr lang="en-US" smtClean="0"/>
              <a:pPr/>
              <a:t>‹#›</a:t>
            </a:fld>
            <a:endParaRPr lang="en-US" dirty="0"/>
          </a:p>
        </p:txBody>
      </p:sp>
    </p:spTree>
    <p:extLst>
      <p:ext uri="{BB962C8B-B14F-4D97-AF65-F5344CB8AC3E}">
        <p14:creationId xmlns:p14="http://schemas.microsoft.com/office/powerpoint/2010/main" xmlns="" val="293604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FCBEE6-D2D7-43BB-9BC8-0DDC87E78AF6}" type="datetimeFigureOut">
              <a:rPr lang="en-US" smtClean="0"/>
              <a:pPr/>
              <a:t>9/18/2023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C59655A-9EAE-4B22-8A28-32395C8E84EC}" type="slidenum">
              <a:rPr lang="en-US" smtClean="0"/>
              <a:pPr/>
              <a:t>‹#›</a:t>
            </a:fld>
            <a:endParaRPr lang="en-US" dirty="0"/>
          </a:p>
        </p:txBody>
      </p:sp>
    </p:spTree>
    <p:extLst>
      <p:ext uri="{BB962C8B-B14F-4D97-AF65-F5344CB8AC3E}">
        <p14:creationId xmlns:p14="http://schemas.microsoft.com/office/powerpoint/2010/main" xmlns="" val="623051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FCBEE6-D2D7-43BB-9BC8-0DDC87E78AF6}" type="datetimeFigureOut">
              <a:rPr lang="en-US" smtClean="0"/>
              <a:pPr/>
              <a:t>9/18/2023</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9655A-9EAE-4B22-8A28-32395C8E84EC}" type="slidenum">
              <a:rPr lang="en-US" smtClean="0"/>
              <a:pPr/>
              <a:t>‹#›</a:t>
            </a:fld>
            <a:endParaRPr lang="en-US" dirty="0"/>
          </a:p>
        </p:txBody>
      </p:sp>
    </p:spTree>
    <p:extLst>
      <p:ext uri="{BB962C8B-B14F-4D97-AF65-F5344CB8AC3E}">
        <p14:creationId xmlns:p14="http://schemas.microsoft.com/office/powerpoint/2010/main" xmlns="" val="342284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543258" y="3103602"/>
            <a:ext cx="9124742" cy="553998"/>
          </a:xfrm>
          <a:prstGeom prst="rect">
            <a:avLst/>
          </a:prstGeom>
          <a:noFill/>
        </p:spPr>
        <p:txBody>
          <a:bodyPr wrap="none" rtlCol="0">
            <a:spAutoFit/>
          </a:bodyPr>
          <a:lstStyle/>
          <a:p>
            <a:r>
              <a:rPr lang="en-US" sz="3000" b="1" dirty="0">
                <a:solidFill>
                  <a:schemeClr val="tx2"/>
                </a:solidFill>
                <a:latin typeface="Cambria" pitchFamily="18" charset="0"/>
                <a:ea typeface="Cambria" pitchFamily="18" charset="0"/>
              </a:rPr>
              <a:t>SILVER OAK COLLEGE OF COMPUTER APPLICATION</a:t>
            </a:r>
          </a:p>
        </p:txBody>
      </p:sp>
      <p:sp>
        <p:nvSpPr>
          <p:cNvPr id="6" name="TextBox 5"/>
          <p:cNvSpPr txBox="1"/>
          <p:nvPr/>
        </p:nvSpPr>
        <p:spPr>
          <a:xfrm>
            <a:off x="4458726" y="3927158"/>
            <a:ext cx="3504614" cy="523220"/>
          </a:xfrm>
          <a:prstGeom prst="rect">
            <a:avLst/>
          </a:prstGeom>
          <a:noFill/>
        </p:spPr>
        <p:txBody>
          <a:bodyPr wrap="none" rtlCol="0">
            <a:spAutoFit/>
          </a:bodyPr>
          <a:lstStyle/>
          <a:p>
            <a:r>
              <a:rPr lang="en-US" sz="2800" b="1" dirty="0">
                <a:solidFill>
                  <a:srgbClr val="006600"/>
                </a:solidFill>
                <a:latin typeface="Cambria" pitchFamily="18" charset="0"/>
                <a:ea typeface="Cambria" pitchFamily="18" charset="0"/>
              </a:rPr>
              <a:t>SUBJECT :CORE JAVA</a:t>
            </a:r>
          </a:p>
        </p:txBody>
      </p:sp>
      <p:sp>
        <p:nvSpPr>
          <p:cNvPr id="7" name="TextBox 6"/>
          <p:cNvSpPr txBox="1"/>
          <p:nvPr/>
        </p:nvSpPr>
        <p:spPr>
          <a:xfrm>
            <a:off x="2470104" y="4709755"/>
            <a:ext cx="7251793" cy="523220"/>
          </a:xfrm>
          <a:prstGeom prst="rect">
            <a:avLst/>
          </a:prstGeom>
          <a:noFill/>
        </p:spPr>
        <p:txBody>
          <a:bodyPr wrap="none" rtlCol="0">
            <a:spAutoFit/>
          </a:bodyPr>
          <a:lstStyle/>
          <a:p>
            <a:r>
              <a:rPr lang="en-US" sz="2800" b="1" dirty="0">
                <a:solidFill>
                  <a:schemeClr val="accent2"/>
                </a:solidFill>
                <a:latin typeface="Cambria" pitchFamily="18" charset="0"/>
                <a:ea typeface="Cambria" pitchFamily="18" charset="0"/>
              </a:rPr>
              <a:t>TOPIC </a:t>
            </a:r>
            <a:r>
              <a:rPr lang="en-US" sz="2800" b="1" dirty="0" smtClean="0">
                <a:solidFill>
                  <a:schemeClr val="accent2"/>
                </a:solidFill>
                <a:latin typeface="Cambria" pitchFamily="18" charset="0"/>
                <a:ea typeface="Cambria" pitchFamily="18" charset="0"/>
              </a:rPr>
              <a:t>:UNIT -2.2 Inheritance and Interface</a:t>
            </a:r>
            <a:endParaRPr lang="en-US" sz="2800" b="1" dirty="0">
              <a:solidFill>
                <a:schemeClr val="accent2"/>
              </a:solidFill>
              <a:latin typeface="Cambria" pitchFamily="18" charset="0"/>
              <a:ea typeface="Cambria" pitchFamily="18" charset="0"/>
            </a:endParaRPr>
          </a:p>
        </p:txBody>
      </p:sp>
      <p:sp>
        <p:nvSpPr>
          <p:cNvPr id="8" name="TextBox 7"/>
          <p:cNvSpPr txBox="1"/>
          <p:nvPr/>
        </p:nvSpPr>
        <p:spPr>
          <a:xfrm>
            <a:off x="7195694" y="5709048"/>
            <a:ext cx="3978140" cy="523220"/>
          </a:xfrm>
          <a:prstGeom prst="rect">
            <a:avLst/>
          </a:prstGeom>
          <a:noFill/>
        </p:spPr>
        <p:txBody>
          <a:bodyPr wrap="none" rtlCol="0" anchor="b">
            <a:spAutoFit/>
          </a:bodyPr>
          <a:lstStyle/>
          <a:p>
            <a:pPr algn="r"/>
            <a:r>
              <a:rPr lang="en-US" sz="2800" b="1" dirty="0">
                <a:solidFill>
                  <a:schemeClr val="tx2"/>
                </a:solidFill>
                <a:latin typeface="Cambria" pitchFamily="18" charset="0"/>
                <a:ea typeface="Cambria" pitchFamily="18" charset="0"/>
              </a:rPr>
              <a:t>-PROF. </a:t>
            </a:r>
            <a:r>
              <a:rPr lang="en-US" sz="2800" b="1" dirty="0" smtClean="0">
                <a:solidFill>
                  <a:schemeClr val="tx2"/>
                </a:solidFill>
                <a:latin typeface="Cambria" pitchFamily="18" charset="0"/>
                <a:ea typeface="Cambria" pitchFamily="18" charset="0"/>
              </a:rPr>
              <a:t>SADIK LAKHANI</a:t>
            </a:r>
            <a:endParaRPr lang="en-US" sz="2800" b="1" dirty="0">
              <a:solidFill>
                <a:schemeClr val="tx2"/>
              </a:solidFill>
              <a:latin typeface="Cambria" pitchFamily="18" charset="0"/>
              <a:ea typeface="Cambria" pitchFamily="18" charset="0"/>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755630" y="179828"/>
            <a:ext cx="8607570" cy="2487173"/>
          </a:xfrm>
          <a:prstGeom prst="rect">
            <a:avLst/>
          </a:prstGeom>
        </p:spPr>
      </p:pic>
      <p:sp>
        <p:nvSpPr>
          <p:cNvPr id="13" name="Rectangle 12"/>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xmlns="" val="856538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7676"/>
            <a:ext cx="10753725" cy="5398724"/>
          </a:xfrm>
        </p:spPr>
        <p:txBody>
          <a:bodyPr>
            <a:noAutofit/>
          </a:bodyPr>
          <a:lstStyle/>
          <a:p>
            <a:pPr marL="0" indent="0">
              <a:buNone/>
            </a:pPr>
            <a:r>
              <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Drived class </a:t>
            </a:r>
          </a:p>
          <a:p>
            <a:pPr marL="0" indent="0">
              <a:buNone/>
            </a:pPr>
            <a:r>
              <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public class Main </a:t>
            </a:r>
          </a:p>
          <a:p>
            <a:pPr marL="0" indent="0">
              <a:buNone/>
            </a:pPr>
            <a:r>
              <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3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public static void main(String[] args) </a:t>
            </a:r>
          </a:p>
          <a:p>
            <a:pPr marL="0" indent="0">
              <a:buNone/>
            </a:pPr>
            <a:r>
              <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three g = new three(); </a:t>
            </a:r>
          </a:p>
          <a:p>
            <a:pPr marL="0" indent="0">
              <a:buNone/>
            </a:pPr>
            <a:r>
              <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g.print(); </a:t>
            </a:r>
          </a:p>
          <a:p>
            <a:pPr marL="0" indent="0">
              <a:buNone/>
            </a:pPr>
            <a:r>
              <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g.print1(); </a:t>
            </a:r>
          </a:p>
          <a:p>
            <a:pPr marL="0" indent="0">
              <a:buNone/>
            </a:pPr>
            <a:r>
              <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g.print2(); </a:t>
            </a:r>
          </a:p>
          <a:p>
            <a:pPr marL="0" indent="0">
              <a:buNone/>
            </a:pPr>
            <a:r>
              <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endPar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3894433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328171"/>
            <a:ext cx="10772775" cy="1050487"/>
          </a:xfrm>
        </p:spPr>
        <p:txBody>
          <a:bodyPr>
            <a:noAutofit/>
          </a:bodyPr>
          <a:lstStyle/>
          <a:p>
            <a:pPr algn="l"/>
            <a:r>
              <a:rPr lang="en-IN"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Hierarchical Inheritance </a:t>
            </a:r>
            <a:endParaRPr lang="en-IN" sz="6000" dirty="0">
              <a:solidFill>
                <a:srgbClr val="0066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676656" y="1378658"/>
            <a:ext cx="10753725" cy="5200562"/>
          </a:xfrm>
        </p:spPr>
        <p:txBody>
          <a:bodyPr>
            <a:normAutofit/>
          </a:bodyPr>
          <a:lstStyle/>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 Hierarchical Inheritance, one class serves as a superclass (base class) for more than one sub class</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In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below image, the class A serves as a base class for the derived class B,C and D.</a:t>
            </a:r>
          </a:p>
          <a:p>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6146" name="Picture 2" descr="hi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657600" y="3276600"/>
            <a:ext cx="4552950" cy="26670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20517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20392"/>
            <a:ext cx="10772775" cy="704798"/>
          </a:xfrm>
        </p:spPr>
        <p:txBody>
          <a:bodyPr>
            <a:noAutofit/>
          </a:bodyPr>
          <a:lstStyle/>
          <a:p>
            <a:pPr algn="l"/>
            <a:r>
              <a:rPr lang="en-IN"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Example</a:t>
            </a:r>
          </a:p>
        </p:txBody>
      </p:sp>
      <p:sp>
        <p:nvSpPr>
          <p:cNvPr id="3" name="Content Placeholder 2"/>
          <p:cNvSpPr>
            <a:spLocks noGrp="1"/>
          </p:cNvSpPr>
          <p:nvPr>
            <p:ph sz="half" idx="1"/>
          </p:nvPr>
        </p:nvSpPr>
        <p:spPr>
          <a:xfrm>
            <a:off x="676655" y="825190"/>
            <a:ext cx="10721061" cy="5818206"/>
          </a:xfrm>
        </p:spPr>
        <p:txBody>
          <a:bodyPr>
            <a:noAutofit/>
          </a:bodyPr>
          <a:lstStyle/>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One</a:t>
            </a:r>
          </a:p>
          <a:p>
            <a:pPr marL="0" indent="0">
              <a:spcBef>
                <a:spcPts val="0"/>
              </a:spcBef>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int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x=10,y=20;</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void disp()</a:t>
            </a:r>
          </a:p>
          <a:p>
            <a:pPr marL="457200" lvl="1" indent="0">
              <a:spcBef>
                <a:spcPts val="0"/>
              </a:spcBef>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i="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a:t>
            </a:r>
            <a:r>
              <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(“Method of class One”);</a:t>
            </a:r>
          </a:p>
          <a:p>
            <a:pPr marL="914400" lvl="2" indent="0">
              <a:spcBef>
                <a:spcPts val="0"/>
              </a:spcBef>
              <a:buNone/>
            </a:pPr>
            <a:r>
              <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System.out.println(“Value of X”+x);</a:t>
            </a:r>
          </a:p>
          <a:p>
            <a:pPr marL="914400" lvl="2" indent="0">
              <a:spcBef>
                <a:spcPts val="0"/>
              </a:spcBef>
              <a:buNone/>
            </a:pPr>
            <a:r>
              <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System.out.println(“Value of Y”+y</a:t>
            </a:r>
            <a:r>
              <a:rPr lang="en-IN" sz="2600" i="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Two extends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One</a:t>
            </a:r>
          </a:p>
          <a:p>
            <a:pPr marL="0" indent="0">
              <a:spcBef>
                <a:spcPts val="0"/>
              </a:spcBef>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void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add</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System.out.println(“Method of class Two”);</a:t>
            </a:r>
          </a:p>
          <a:p>
            <a:pPr marL="914400" lvl="2" indent="0">
              <a:spcBef>
                <a:spcPts val="0"/>
              </a:spcBef>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System.out.println</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(“Addition:”+(x+y</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Three extends One</a:t>
            </a:r>
          </a:p>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void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mul()</a:t>
            </a:r>
          </a:p>
          <a:p>
            <a:pPr marL="457200" lvl="1"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	System.out.println</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(“Method of class Three”);</a:t>
            </a:r>
          </a:p>
          <a:p>
            <a:pPr marL="914400" lvl="2"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System.out.println</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(“Multiplication:”+(x*y</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360446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214604"/>
            <a:ext cx="10753725" cy="6391469"/>
          </a:xfrm>
        </p:spPr>
        <p:txBody>
          <a:bodyPr>
            <a:normAutofit/>
          </a:bodyPr>
          <a:lstStyle/>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Test</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457200" lvl="1"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public static void main(String args[])</a:t>
            </a:r>
          </a:p>
          <a:p>
            <a:pPr marL="457200" lvl="1"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914400" lvl="2" indent="0">
              <a:buNone/>
            </a:pPr>
            <a:r>
              <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Two obj1=new Two();</a:t>
            </a:r>
          </a:p>
          <a:p>
            <a:pPr marL="914400" lvl="2" indent="0">
              <a:buNone/>
            </a:pPr>
            <a:r>
              <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Three obj2=new Three();</a:t>
            </a:r>
          </a:p>
          <a:p>
            <a:pPr marL="914400" lvl="2" indent="0">
              <a:buNone/>
            </a:pPr>
            <a:r>
              <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obj1.disp();</a:t>
            </a:r>
          </a:p>
          <a:p>
            <a:pPr marL="914400" lvl="2" indent="0">
              <a:buNone/>
            </a:pPr>
            <a:r>
              <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obj1.add();</a:t>
            </a:r>
          </a:p>
          <a:p>
            <a:pPr marL="914400" lvl="2" indent="0">
              <a:buNone/>
            </a:pPr>
            <a:r>
              <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obj2.mul();</a:t>
            </a:r>
          </a:p>
          <a:p>
            <a:pPr marL="457200" lvl="1"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p:txBody>
      </p:sp>
    </p:spTree>
    <p:extLst>
      <p:ext uri="{BB962C8B-B14F-4D97-AF65-F5344CB8AC3E}">
        <p14:creationId xmlns:p14="http://schemas.microsoft.com/office/powerpoint/2010/main" xmlns="" val="2305015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FF294A-75AA-4C8E-B327-ED1C3D3FFF5A}"/>
              </a:ext>
            </a:extLst>
          </p:cNvPr>
          <p:cNvSpPr>
            <a:spLocks noGrp="1"/>
          </p:cNvSpPr>
          <p:nvPr>
            <p:ph type="title"/>
          </p:nvPr>
        </p:nvSpPr>
        <p:spPr/>
        <p:txBody>
          <a:bodyPr>
            <a:normAutofit/>
          </a:bodyPr>
          <a:lstStyle/>
          <a:p>
            <a:pPr algn="l"/>
            <a:r>
              <a:rPr lang="en-US" sz="6000" b="1" dirty="0" smtClean="0">
                <a:solidFill>
                  <a:srgbClr val="006600"/>
                </a:solidFill>
                <a:latin typeface="Cambria" panose="02040503050406030204" pitchFamily="18" charset="0"/>
                <a:ea typeface="Cambria" panose="02040503050406030204" pitchFamily="18" charset="0"/>
                <a:cs typeface="Times New Roman" panose="02020603050405020304" pitchFamily="18" charset="0"/>
              </a:rPr>
              <a:t>Concepts </a:t>
            </a:r>
            <a:r>
              <a:rPr lang="en-US"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of abstract class</a:t>
            </a:r>
            <a:endParaRPr lang="en-IN" sz="6000" b="1" dirty="0">
              <a:solidFill>
                <a:srgbClr val="006600"/>
              </a:solidFill>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xmlns="" id="{E82125A9-7185-4A38-9379-5EBC1121E21B}"/>
              </a:ext>
            </a:extLst>
          </p:cNvPr>
          <p:cNvSpPr>
            <a:spLocks noGrp="1"/>
          </p:cNvSpPr>
          <p:nvPr>
            <p:ph idx="1"/>
          </p:nvPr>
        </p:nvSpPr>
        <p:spPr>
          <a:xfrm>
            <a:off x="762000" y="1600200"/>
            <a:ext cx="10820400" cy="4983162"/>
          </a:xfrm>
        </p:spPr>
        <p:txBody>
          <a:bodyPr>
            <a:normAutofit/>
          </a:bodyPr>
          <a:lstStyle/>
          <a:p>
            <a:pPr>
              <a:spcBef>
                <a:spcPts val="0"/>
              </a:spcBef>
            </a:pP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 class that is declared using “</a:t>
            </a:r>
            <a:r>
              <a:rPr lang="en-US" sz="3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abstract</a:t>
            </a: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keyword is known as abstract class. It can have abstract methods(methods without body) as well as concrete methods (regular methods with body). </a:t>
            </a:r>
          </a:p>
          <a:p>
            <a:pPr>
              <a:spcBef>
                <a:spcPts val="0"/>
              </a:spcBef>
            </a:pP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 normal class(non-abstract class) cannot have abstract methods. </a:t>
            </a:r>
          </a:p>
          <a:p>
            <a:pPr>
              <a:spcBef>
                <a:spcPts val="0"/>
              </a:spcBef>
            </a:pP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An abstract class can not be </a:t>
            </a:r>
            <a:r>
              <a:rPr lang="en-US" sz="3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instantiated</a:t>
            </a: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which means you are not allowed to create an </a:t>
            </a:r>
            <a:r>
              <a:rPr lang="en-US" sz="3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object</a:t>
            </a: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of it.</a:t>
            </a:r>
            <a:endPar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272752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0EC4E5-65A3-4FFF-A46C-0395CC51E4CB}"/>
              </a:ext>
            </a:extLst>
          </p:cNvPr>
          <p:cNvSpPr>
            <a:spLocks noGrp="1"/>
          </p:cNvSpPr>
          <p:nvPr>
            <p:ph type="title"/>
          </p:nvPr>
        </p:nvSpPr>
        <p:spPr>
          <a:xfrm>
            <a:off x="609600" y="274638"/>
            <a:ext cx="11353800" cy="1143000"/>
          </a:xfrm>
        </p:spPr>
        <p:txBody>
          <a:bodyPr>
            <a:noAutofit/>
          </a:bodyPr>
          <a:lstStyle/>
          <a:p>
            <a:pPr algn="l"/>
            <a:r>
              <a:rPr lang="en-US"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Why we need an abstract class?</a:t>
            </a:r>
            <a:endParaRPr lang="en-IN" sz="6000" dirty="0">
              <a:solidFill>
                <a:srgbClr val="0066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16137248-BA2A-42F3-AF46-E1B0F645BBA4}"/>
              </a:ext>
            </a:extLst>
          </p:cNvPr>
          <p:cNvSpPr>
            <a:spLocks noGrp="1"/>
          </p:cNvSpPr>
          <p:nvPr>
            <p:ph idx="1"/>
          </p:nvPr>
        </p:nvSpPr>
        <p:spPr/>
        <p:txBody>
          <a:bodyPr>
            <a:noAutofit/>
          </a:bodyPr>
          <a:lstStyle/>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Suppose, We have a class Animal that has a method sound() and the subclasses of it like Dog, Lion, Horse, Cat etc. </a:t>
            </a:r>
          </a:p>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Since the animal sound differs from one animal to another, there is no point to implement this method in parent class. </a:t>
            </a:r>
          </a:p>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This is because every child class must override this method to give its own implementation details, like Lion class will say “Roar” in this method and Dog class will say “Woof”.</a:t>
            </a:r>
          </a:p>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So when we know that all the animal child classes will  override this method, then there is no point to implement this method in parent class. </a:t>
            </a:r>
          </a:p>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Thus, making this method abstract would be the good choice as by making this method abstract we force all the sub classes to implement this method.</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2092073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BAC693C-07BE-47CE-9591-50FF1D7012C6}"/>
              </a:ext>
            </a:extLst>
          </p:cNvPr>
          <p:cNvSpPr>
            <a:spLocks noGrp="1"/>
          </p:cNvSpPr>
          <p:nvPr>
            <p:ph idx="1"/>
          </p:nvPr>
        </p:nvSpPr>
        <p:spPr>
          <a:xfrm>
            <a:off x="609600" y="304800"/>
            <a:ext cx="10972800" cy="6400800"/>
          </a:xfrm>
        </p:spPr>
        <p:txBody>
          <a:bodyPr>
            <a:noAutofit/>
          </a:bodyPr>
          <a:lstStyle/>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Since the Animal class has an abstract method, you must need to declare this class abstract.</a:t>
            </a: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Example:</a:t>
            </a: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abstract class Animal</a:t>
            </a:r>
          </a:p>
          <a:p>
            <a:pPr marL="0" indent="0">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//abstract method</a:t>
            </a: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public abstract void sound();</a:t>
            </a:r>
          </a:p>
          <a:p>
            <a:pPr marL="0" indent="0">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public class Dog extends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Animal</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//Dog class extends Animal class</a:t>
            </a:r>
          </a:p>
          <a:p>
            <a:pPr marL="0" indent="0">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public void sound()</a:t>
            </a:r>
          </a:p>
          <a:p>
            <a:pPr marL="0" indent="0">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("Woof</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public static void main(String </a:t>
            </a:r>
            <a:r>
              <a:rPr lang="en-US"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args</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Dog </a:t>
            </a:r>
            <a:r>
              <a:rPr lang="en-US"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obj</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new Dog();</a:t>
            </a: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obj.sound</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buNone/>
            </a:pP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1428525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Rules for Java Abstract class">
            <a:extLst>
              <a:ext uri="{FF2B5EF4-FFF2-40B4-BE49-F238E27FC236}">
                <a16:creationId xmlns:a16="http://schemas.microsoft.com/office/drawing/2014/main" xmlns="" id="{C2D50299-5801-4E7D-9BD6-5C37559AC032}"/>
              </a:ext>
            </a:extLst>
          </p:cNvPr>
          <p:cNvPicPr>
            <a:picLocks noGrp="1" noChangeAspect="1" noChangeArrowheads="1"/>
          </p:cNvPicPr>
          <p:nvPr>
            <p:ph idx="1"/>
          </p:nvPr>
        </p:nvPicPr>
        <p:blipFill>
          <a:blip r:embed="rId2">
            <a:extLst>
              <a:ext uri="{28A0092B-C50C-407E-A947-70E740481C1C}">
                <a14:useLocalDpi xmlns:a14="http://schemas.microsoft.com/office/drawing/2010/main" xmlns="" val="0"/>
              </a:ext>
            </a:extLst>
          </a:blip>
          <a:srcRect/>
          <a:stretch>
            <a:fillRect/>
          </a:stretch>
        </p:blipFill>
        <p:spPr bwMode="auto">
          <a:xfrm>
            <a:off x="1600200" y="381000"/>
            <a:ext cx="8991600" cy="655064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61600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FA234-0A69-40A9-9A20-0FA96C471598}"/>
              </a:ext>
            </a:extLst>
          </p:cNvPr>
          <p:cNvSpPr>
            <a:spLocks noGrp="1"/>
          </p:cNvSpPr>
          <p:nvPr>
            <p:ph type="title"/>
          </p:nvPr>
        </p:nvSpPr>
        <p:spPr>
          <a:xfrm>
            <a:off x="228600" y="152400"/>
            <a:ext cx="11963400" cy="1143000"/>
          </a:xfrm>
        </p:spPr>
        <p:txBody>
          <a:bodyPr>
            <a:noAutofit/>
          </a:bodyPr>
          <a:lstStyle/>
          <a:p>
            <a:pPr algn="l"/>
            <a:r>
              <a:rPr lang="en-US" sz="4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Why can’t we create the object of an abstract class?</a:t>
            </a:r>
            <a:endParaRPr lang="en-IN" sz="4000" dirty="0">
              <a:solidFill>
                <a:srgbClr val="0066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2ACA7B4-9019-48B2-A708-4636014FEC18}"/>
              </a:ext>
            </a:extLst>
          </p:cNvPr>
          <p:cNvSpPr>
            <a:spLocks noGrp="1"/>
          </p:cNvSpPr>
          <p:nvPr>
            <p:ph idx="1"/>
          </p:nvPr>
        </p:nvSpPr>
        <p:spPr>
          <a:xfrm>
            <a:off x="762000" y="1295400"/>
            <a:ext cx="10896600" cy="5181600"/>
          </a:xfrm>
        </p:spPr>
        <p:txBody>
          <a:bodyPr>
            <a:noAutofit/>
          </a:bodyPr>
          <a:lstStyle/>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Because these classes are incomplete, they have abstract methods that have no body</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There would be no actual implementation of the method to invoke</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An abstract class is like a template, so you have to extend it and build on it before you can use it</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An abstract class has no use until unless it is extended by some other class</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r>
              <a:rPr lang="en-IN"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Key Points:</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If you declare an </a:t>
            </a: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abstract method</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in a class then you must declare the class abstract as well. you can’t have abstract method in a concrete class. If a class is not having any abstract method then also it can be marked as abstract</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274905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C6A36DB-21EE-484A-9BA0-960B47635093}"/>
              </a:ext>
            </a:extLst>
          </p:cNvPr>
          <p:cNvSpPr>
            <a:spLocks noGrp="1"/>
          </p:cNvSpPr>
          <p:nvPr>
            <p:ph idx="1"/>
          </p:nvPr>
        </p:nvSpPr>
        <p:spPr/>
        <p:txBody>
          <a:bodyPr>
            <a:normAutofit/>
          </a:bodyPr>
          <a:lstStyle/>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It can have non-abstract method (concrete) as well.</a:t>
            </a:r>
          </a:p>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The subclass of abstract class in java must implement all the abstract methods unless the subclass is also an abstract class.</a:t>
            </a:r>
          </a:p>
          <a:p>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We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can access the static attributes and methods of an abstract class using the reference of the abstract class. For example,</a:t>
            </a:r>
          </a:p>
          <a:p>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r>
              <a:rPr lang="en-US"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Animal.staticMethod</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endParaRPr lang="en-IN" sz="2600" dirty="0">
              <a:solidFill>
                <a:schemeClr val="accent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376099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1364686" cy="1143000"/>
          </a:xfrm>
        </p:spPr>
        <p:txBody>
          <a:bodyPr>
            <a:noAutofit/>
          </a:bodyPr>
          <a:lstStyle/>
          <a:p>
            <a:r>
              <a:rPr lang="en-US" sz="6000" b="1" dirty="0">
                <a:solidFill>
                  <a:srgbClr val="006600"/>
                </a:solidFill>
                <a:latin typeface="Cambria" pitchFamily="18" charset="0"/>
                <a:ea typeface="Cambria" pitchFamily="18" charset="0"/>
              </a:rPr>
              <a:t>UNIT </a:t>
            </a:r>
            <a:r>
              <a:rPr lang="en-US" sz="6000" b="1" dirty="0" smtClean="0">
                <a:solidFill>
                  <a:srgbClr val="006600"/>
                </a:solidFill>
                <a:latin typeface="Cambria" pitchFamily="18" charset="0"/>
                <a:ea typeface="Cambria" pitchFamily="18" charset="0"/>
              </a:rPr>
              <a:t>-2.2 INHERITANCE AND INTERFACE</a:t>
            </a:r>
            <a:endParaRPr lang="en-IN" sz="6000" dirty="0">
              <a:solidFill>
                <a:srgbClr val="006600"/>
              </a:solidFill>
            </a:endParaRPr>
          </a:p>
        </p:txBody>
      </p:sp>
      <p:sp>
        <p:nvSpPr>
          <p:cNvPr id="3" name="Content Placeholder 2"/>
          <p:cNvSpPr>
            <a:spLocks noGrp="1"/>
          </p:cNvSpPr>
          <p:nvPr>
            <p:ph idx="1"/>
          </p:nvPr>
        </p:nvSpPr>
        <p:spPr>
          <a:xfrm>
            <a:off x="609600" y="1974871"/>
            <a:ext cx="10972800" cy="4525963"/>
          </a:xfrm>
        </p:spPr>
        <p:txBody>
          <a:bodyPr>
            <a:noAutofit/>
          </a:bodyPr>
          <a:lstStyle/>
          <a:p>
            <a:pPr lvl="0">
              <a:spcBef>
                <a:spcPts val="0"/>
              </a:spcBef>
              <a:buFont typeface="Wingdings" panose="05000000000000000000" pitchFamily="2" charset="2"/>
              <a:buChar char="v"/>
            </a:pPr>
            <a:r>
              <a:rPr lang="en-IN" sz="3600" b="1" dirty="0" smtClean="0">
                <a:solidFill>
                  <a:schemeClr val="accent2"/>
                </a:solidFill>
                <a:latin typeface="Cambria" panose="02040503050406030204" pitchFamily="18" charset="0"/>
                <a:ea typeface="Cambria" panose="02040503050406030204" pitchFamily="18" charset="0"/>
              </a:rPr>
              <a:t>Inheritance</a:t>
            </a:r>
          </a:p>
          <a:p>
            <a:pPr lvl="1">
              <a:spcBef>
                <a:spcPts val="0"/>
              </a:spcBef>
              <a:buFont typeface="Wingdings" panose="05000000000000000000" pitchFamily="2" charset="2"/>
              <a:buChar char="Ø"/>
            </a:pPr>
            <a:r>
              <a:rPr lang="en-IN" sz="3600" b="1" dirty="0" smtClean="0">
                <a:solidFill>
                  <a:schemeClr val="accent2"/>
                </a:solidFill>
                <a:latin typeface="Cambria" panose="02040503050406030204" pitchFamily="18" charset="0"/>
                <a:ea typeface="Cambria" panose="02040503050406030204" pitchFamily="18" charset="0"/>
              </a:rPr>
              <a:t>Deriving classes using extends keyword</a:t>
            </a:r>
          </a:p>
          <a:p>
            <a:pPr lvl="1">
              <a:spcBef>
                <a:spcPts val="0"/>
              </a:spcBef>
              <a:buFont typeface="Wingdings" panose="05000000000000000000" pitchFamily="2" charset="2"/>
              <a:buChar char="Ø"/>
            </a:pPr>
            <a:r>
              <a:rPr lang="en-IN" sz="3600" b="1" dirty="0" smtClean="0">
                <a:solidFill>
                  <a:schemeClr val="accent2"/>
                </a:solidFill>
                <a:latin typeface="Cambria" panose="02040503050406030204" pitchFamily="18" charset="0"/>
                <a:ea typeface="Cambria" panose="02040503050406030204" pitchFamily="18" charset="0"/>
              </a:rPr>
              <a:t>Overriding Method</a:t>
            </a:r>
          </a:p>
          <a:p>
            <a:pPr lvl="1">
              <a:spcBef>
                <a:spcPts val="0"/>
              </a:spcBef>
              <a:buFont typeface="Wingdings" panose="05000000000000000000" pitchFamily="2" charset="2"/>
              <a:buChar char="Ø"/>
            </a:pPr>
            <a:r>
              <a:rPr lang="en-IN" sz="3600" b="1" dirty="0" smtClean="0">
                <a:solidFill>
                  <a:schemeClr val="accent2"/>
                </a:solidFill>
                <a:latin typeface="Cambria" panose="02040503050406030204" pitchFamily="18" charset="0"/>
                <a:ea typeface="Cambria" panose="02040503050406030204" pitchFamily="18" charset="0"/>
              </a:rPr>
              <a:t>Super keyword, Final keyword</a:t>
            </a:r>
          </a:p>
          <a:p>
            <a:pPr lvl="1">
              <a:spcBef>
                <a:spcPts val="0"/>
              </a:spcBef>
              <a:buFont typeface="Wingdings" panose="05000000000000000000" pitchFamily="2" charset="2"/>
              <a:buChar char="Ø"/>
            </a:pPr>
            <a:r>
              <a:rPr lang="en-IN" sz="3600" b="1" dirty="0" smtClean="0">
                <a:solidFill>
                  <a:schemeClr val="accent2"/>
                </a:solidFill>
                <a:latin typeface="Cambria" panose="02040503050406030204" pitchFamily="18" charset="0"/>
                <a:ea typeface="Cambria" panose="02040503050406030204" pitchFamily="18" charset="0"/>
              </a:rPr>
              <a:t>Abstract class</a:t>
            </a:r>
          </a:p>
          <a:p>
            <a:pPr lvl="0">
              <a:spcBef>
                <a:spcPts val="0"/>
              </a:spcBef>
              <a:buFont typeface="Wingdings" panose="05000000000000000000" pitchFamily="2" charset="2"/>
              <a:buChar char="v"/>
            </a:pPr>
            <a:r>
              <a:rPr lang="en-IN" sz="3600" b="1" dirty="0" smtClean="0">
                <a:solidFill>
                  <a:schemeClr val="accent2"/>
                </a:solidFill>
                <a:latin typeface="Cambria" panose="02040503050406030204" pitchFamily="18" charset="0"/>
                <a:ea typeface="Cambria" panose="02040503050406030204" pitchFamily="18" charset="0"/>
              </a:rPr>
              <a:t>Interface</a:t>
            </a:r>
          </a:p>
          <a:p>
            <a:pPr lvl="1">
              <a:spcBef>
                <a:spcPts val="0"/>
              </a:spcBef>
              <a:buFont typeface="Wingdings" panose="05000000000000000000" pitchFamily="2" charset="2"/>
              <a:buChar char="Ø"/>
            </a:pPr>
            <a:r>
              <a:rPr lang="en-IN" sz="3600" b="1" dirty="0" smtClean="0">
                <a:solidFill>
                  <a:schemeClr val="accent2"/>
                </a:solidFill>
                <a:latin typeface="Cambria" panose="02040503050406030204" pitchFamily="18" charset="0"/>
                <a:ea typeface="Cambria" panose="02040503050406030204" pitchFamily="18" charset="0"/>
              </a:rPr>
              <a:t>Variables in Interface</a:t>
            </a:r>
          </a:p>
          <a:p>
            <a:pPr lvl="1">
              <a:spcBef>
                <a:spcPts val="0"/>
              </a:spcBef>
              <a:buFont typeface="Wingdings" panose="05000000000000000000" pitchFamily="2" charset="2"/>
              <a:buChar char="Ø"/>
            </a:pPr>
            <a:r>
              <a:rPr lang="en-IN" sz="3600" b="1" dirty="0" smtClean="0">
                <a:solidFill>
                  <a:schemeClr val="accent2"/>
                </a:solidFill>
                <a:latin typeface="Cambria" panose="02040503050406030204" pitchFamily="18" charset="0"/>
                <a:ea typeface="Cambria" panose="02040503050406030204" pitchFamily="18" charset="0"/>
              </a:rPr>
              <a:t>Extending Interfaces</a:t>
            </a:r>
            <a:endParaRPr lang="en-IN" sz="3600" b="1" dirty="0">
              <a:solidFill>
                <a:schemeClr val="accent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356747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B7E7EC-53DB-47F2-AD00-69838D2BB834}"/>
              </a:ext>
            </a:extLst>
          </p:cNvPr>
          <p:cNvSpPr>
            <a:spLocks noGrp="1"/>
          </p:cNvSpPr>
          <p:nvPr>
            <p:ph type="title"/>
          </p:nvPr>
        </p:nvSpPr>
        <p:spPr>
          <a:xfrm>
            <a:off x="838200" y="0"/>
            <a:ext cx="11049000" cy="792162"/>
          </a:xfrm>
        </p:spPr>
        <p:txBody>
          <a:bodyPr>
            <a:normAutofit fontScale="90000"/>
          </a:bodyPr>
          <a:lstStyle/>
          <a:p>
            <a:r>
              <a:rPr lang="en-US" b="1" dirty="0">
                <a:solidFill>
                  <a:srgbClr val="006600"/>
                </a:solidFill>
                <a:latin typeface="Times New Roman" panose="02020603050405020304" pitchFamily="18" charset="0"/>
                <a:cs typeface="Times New Roman" panose="02020603050405020304" pitchFamily="18" charset="0"/>
              </a:rPr>
              <a:t>Difference between Abstract Class and Interface</a:t>
            </a:r>
            <a:endParaRPr lang="en-IN" b="1" dirty="0">
              <a:solidFill>
                <a:srgbClr val="006600"/>
              </a:solidFill>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xmlns="" id="{CE0D4B1E-00FD-4FC2-A226-A1C9CCFFAB31}"/>
              </a:ext>
            </a:extLst>
          </p:cNvPr>
          <p:cNvGraphicFramePr>
            <a:graphicFrameLocks noGrp="1"/>
          </p:cNvGraphicFramePr>
          <p:nvPr>
            <p:ph idx="1"/>
            <p:extLst>
              <p:ext uri="{D42A27DB-BD31-4B8C-83A1-F6EECF244321}">
                <p14:modId xmlns:p14="http://schemas.microsoft.com/office/powerpoint/2010/main" xmlns="" val="1574399993"/>
              </p:ext>
            </p:extLst>
          </p:nvPr>
        </p:nvGraphicFramePr>
        <p:xfrm>
          <a:off x="152400" y="762000"/>
          <a:ext cx="11837836" cy="6150498"/>
        </p:xfrm>
        <a:graphic>
          <a:graphicData uri="http://schemas.openxmlformats.org/drawingml/2006/table">
            <a:tbl>
              <a:tblPr/>
              <a:tblGrid>
                <a:gridCol w="566202">
                  <a:extLst>
                    <a:ext uri="{9D8B030D-6E8A-4147-A177-3AD203B41FA5}">
                      <a16:colId xmlns:a16="http://schemas.microsoft.com/office/drawing/2014/main" xmlns="" val="3580659374"/>
                    </a:ext>
                  </a:extLst>
                </a:gridCol>
                <a:gridCol w="5721006">
                  <a:extLst>
                    <a:ext uri="{9D8B030D-6E8A-4147-A177-3AD203B41FA5}">
                      <a16:colId xmlns:a16="http://schemas.microsoft.com/office/drawing/2014/main" xmlns="" val="393123133"/>
                    </a:ext>
                  </a:extLst>
                </a:gridCol>
                <a:gridCol w="5550628">
                  <a:extLst>
                    <a:ext uri="{9D8B030D-6E8A-4147-A177-3AD203B41FA5}">
                      <a16:colId xmlns:a16="http://schemas.microsoft.com/office/drawing/2014/main" xmlns="" val="2735387875"/>
                    </a:ext>
                  </a:extLst>
                </a:gridCol>
              </a:tblGrid>
              <a:tr h="336925">
                <a:tc>
                  <a:txBody>
                    <a:bodyPr/>
                    <a:lstStyle/>
                    <a:p>
                      <a:pPr algn="l" fontAlgn="t"/>
                      <a:r>
                        <a:rPr lang="en-IN" sz="1800" dirty="0" err="1"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Sr</a:t>
                      </a:r>
                      <a:r>
                        <a:rPr lang="en-IN"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 No</a:t>
                      </a:r>
                      <a:endParaRPr lang="en-IN"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endParaRPr>
                    </a:p>
                  </a:txBody>
                  <a:tcPr marL="47549" marR="47549" marT="47549" marB="47549">
                    <a:lnL w="7620" cap="flat" cmpd="sng" algn="ctr">
                      <a:solidFill>
                        <a:srgbClr val="D034F5"/>
                      </a:solidFill>
                      <a:prstDash val="solid"/>
                      <a:round/>
                      <a:headEnd type="none" w="med" len="med"/>
                      <a:tailEnd type="none" w="med" len="med"/>
                    </a:lnL>
                    <a:lnR w="7620" cap="flat" cmpd="sng" algn="ctr">
                      <a:solidFill>
                        <a:srgbClr val="D034F5"/>
                      </a:solidFill>
                      <a:prstDash val="solid"/>
                      <a:round/>
                      <a:headEnd type="none" w="med" len="med"/>
                      <a:tailEnd type="none" w="med" len="med"/>
                    </a:lnR>
                    <a:lnT w="7620" cap="flat" cmpd="sng" algn="ctr">
                      <a:solidFill>
                        <a:srgbClr val="D034F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Abstract class</a:t>
                      </a:r>
                    </a:p>
                  </a:txBody>
                  <a:tcPr marL="47549" marR="47549" marT="47549" marB="47549">
                    <a:lnL w="7620" cap="flat" cmpd="sng" algn="ctr">
                      <a:solidFill>
                        <a:srgbClr val="D034F5"/>
                      </a:solidFill>
                      <a:prstDash val="solid"/>
                      <a:round/>
                      <a:headEnd type="none" w="med" len="med"/>
                      <a:tailEnd type="none" w="med" len="med"/>
                    </a:lnL>
                    <a:lnR w="7620" cap="flat" cmpd="sng" algn="ctr">
                      <a:solidFill>
                        <a:srgbClr val="D034F5"/>
                      </a:solidFill>
                      <a:prstDash val="solid"/>
                      <a:round/>
                      <a:headEnd type="none" w="med" len="med"/>
                      <a:tailEnd type="none" w="med" len="med"/>
                    </a:lnR>
                    <a:lnT w="7620" cap="flat" cmpd="sng" algn="ctr">
                      <a:solidFill>
                        <a:srgbClr val="D034F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Interface</a:t>
                      </a:r>
                    </a:p>
                  </a:txBody>
                  <a:tcPr marL="47549" marR="47549" marT="47549" marB="47549">
                    <a:lnL w="7620" cap="flat" cmpd="sng" algn="ctr">
                      <a:solidFill>
                        <a:srgbClr val="D034F5"/>
                      </a:solidFill>
                      <a:prstDash val="solid"/>
                      <a:round/>
                      <a:headEnd type="none" w="med" len="med"/>
                      <a:tailEnd type="none" w="med" len="med"/>
                    </a:lnL>
                    <a:lnR w="7620" cap="flat" cmpd="sng" algn="ctr">
                      <a:solidFill>
                        <a:srgbClr val="D034F5"/>
                      </a:solidFill>
                      <a:prstDash val="solid"/>
                      <a:round/>
                      <a:headEnd type="none" w="med" len="med"/>
                      <a:tailEnd type="none" w="med" len="med"/>
                    </a:lnR>
                    <a:lnT w="7620" cap="flat" cmpd="sng" algn="ctr">
                      <a:solidFill>
                        <a:srgbClr val="D034F5"/>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2422907158"/>
                  </a:ext>
                </a:extLst>
              </a:tr>
              <a:tr h="763977">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1</a:t>
                      </a:r>
                      <a:endPar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endParaRP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Abstract </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class can </a:t>
                      </a:r>
                      <a:r>
                        <a:rPr lang="en-US" sz="1800" b="1"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have abstract and non-abstract</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 methods.</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Interface can have </a:t>
                      </a:r>
                      <a:r>
                        <a:rPr lang="en-US" sz="1800" b="1"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only abstract</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 methods. </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566460939"/>
                  </a:ext>
                </a:extLst>
              </a:tr>
              <a:tr h="592082">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2</a:t>
                      </a:r>
                      <a:endPar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endParaRP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Abstract </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class </a:t>
                      </a:r>
                      <a:r>
                        <a:rPr lang="en-US" sz="1800" b="1"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doesn't support multiple inheritance</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IN"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Interface </a:t>
                      </a:r>
                      <a:r>
                        <a:rPr lang="en-IN" sz="1800" b="1"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supports multiple inheritance</a:t>
                      </a:r>
                      <a:r>
                        <a:rPr lang="en-IN"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426683472"/>
                  </a:ext>
                </a:extLst>
              </a:tr>
              <a:tr h="592082">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3</a:t>
                      </a:r>
                      <a:endPar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endParaRP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Abstract </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class </a:t>
                      </a:r>
                      <a:r>
                        <a:rPr lang="en-US" sz="1800" b="1"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can have final, non-final, static and non-static variables</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Interface has </a:t>
                      </a:r>
                      <a:r>
                        <a:rPr lang="en-US" sz="1800" b="1">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only static and final variables</a:t>
                      </a:r>
                      <a:r>
                        <a:rPr lang="en-US" sz="180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615572746"/>
                  </a:ext>
                </a:extLst>
              </a:tr>
              <a:tr h="592082">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4</a:t>
                      </a:r>
                      <a:endPar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endParaRP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Abstract </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class </a:t>
                      </a:r>
                      <a:r>
                        <a:rPr lang="en-US" sz="1800" b="1"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can provide the implementation of interface</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Interface </a:t>
                      </a:r>
                      <a:r>
                        <a:rPr lang="en-US" sz="1800" b="1">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can't provide the implementation of abstract class</a:t>
                      </a:r>
                      <a:r>
                        <a:rPr lang="en-US" sz="180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1881023433"/>
                  </a:ext>
                </a:extLst>
              </a:tr>
              <a:tr h="541871">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5</a:t>
                      </a:r>
                      <a:endPar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endParaRP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The</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 </a:t>
                      </a:r>
                      <a:r>
                        <a:rPr lang="en-US" sz="1800" b="1"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abstract keyword</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 is used to declare abstract class.</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The </a:t>
                      </a:r>
                      <a:r>
                        <a:rPr lang="en-US" sz="1800" b="1">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interface keyword</a:t>
                      </a:r>
                      <a:r>
                        <a:rPr lang="en-US" sz="180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 is used to declare interface.</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403505817"/>
                  </a:ext>
                </a:extLst>
              </a:tr>
              <a:tr h="592082">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6</a:t>
                      </a:r>
                      <a:endPar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endParaRP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An</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 </a:t>
                      </a:r>
                      <a:r>
                        <a:rPr lang="en-US" sz="1800" b="1"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abstract class</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 can be extended using keyword "extends".</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An </a:t>
                      </a:r>
                      <a:r>
                        <a:rPr lang="en-US" sz="1800" b="1"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interface</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 can be implemented using keyword "implements".</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717638879"/>
                  </a:ext>
                </a:extLst>
              </a:tr>
              <a:tr h="592082">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7</a:t>
                      </a:r>
                      <a:endPar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endParaRP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 </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Java </a:t>
                      </a:r>
                      <a:r>
                        <a:rPr lang="en-US" sz="1800" b="1"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abstract class</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 can have class members like private, protected, etc.</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80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Members of a Java interface are public by default.</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2202264350"/>
                  </a:ext>
                </a:extLst>
              </a:tr>
              <a:tr h="1017752">
                <a:tc>
                  <a:txBody>
                    <a:bodyPr/>
                    <a:lstStyle/>
                    <a:p>
                      <a:pPr algn="l" fontAlgn="t"/>
                      <a:r>
                        <a:rPr lang="en-US" sz="1800"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8</a:t>
                      </a:r>
                      <a:endPar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endParaRP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1" dirty="0" smtClean="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Example</a:t>
                      </a:r>
                      <a:r>
                        <a:rPr lang="en-US" sz="1800" b="1"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
                      </a:r>
                      <a:b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public abstract class Shape{</a:t>
                      </a:r>
                      <a:b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public abstract void draw();</a:t>
                      </a:r>
                      <a:b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800" b="1"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Example:</a:t>
                      </a: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
                      </a:r>
                      <a:b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public interface Drawable{</a:t>
                      </a:r>
                      <a:b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void draw();</a:t>
                      </a:r>
                      <a:b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br>
                      <a:r>
                        <a:rPr lang="en-US" sz="1800" dirty="0">
                          <a:solidFill>
                            <a:schemeClr val="accent2"/>
                          </a:solidFill>
                          <a:effectLst/>
                          <a:latin typeface="Cambria" panose="02040503050406030204" pitchFamily="18" charset="0"/>
                          <a:ea typeface="Cambria" panose="02040503050406030204" pitchFamily="18" charset="0"/>
                          <a:cs typeface="Times New Roman" panose="02020603050405020304" pitchFamily="18" charset="0"/>
                        </a:rPr>
                        <a:t>}</a:t>
                      </a:r>
                    </a:p>
                  </a:txBody>
                  <a:tcPr marL="31699" marR="31699" marT="31699" marB="3169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1486448717"/>
                  </a:ext>
                </a:extLst>
              </a:tr>
            </a:tbl>
          </a:graphicData>
        </a:graphic>
      </p:graphicFrame>
    </p:spTree>
    <p:extLst>
      <p:ext uri="{BB962C8B-B14F-4D97-AF65-F5344CB8AC3E}">
        <p14:creationId xmlns:p14="http://schemas.microsoft.com/office/powerpoint/2010/main" xmlns="" val="2804313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F7BFC5E-C35A-4D25-9CE1-01043821D272}"/>
              </a:ext>
            </a:extLst>
          </p:cNvPr>
          <p:cNvSpPr>
            <a:spLocks noGrp="1"/>
          </p:cNvSpPr>
          <p:nvPr>
            <p:ph type="title"/>
          </p:nvPr>
        </p:nvSpPr>
        <p:spPr>
          <a:xfrm>
            <a:off x="762000" y="304800"/>
            <a:ext cx="10972800" cy="1143000"/>
          </a:xfrm>
        </p:spPr>
        <p:txBody>
          <a:bodyPr>
            <a:normAutofit fontScale="90000"/>
          </a:bodyPr>
          <a:lstStyle/>
          <a:p>
            <a:pPr algn="l"/>
            <a:r>
              <a:rPr lang="en-US" b="1" dirty="0">
                <a:solidFill>
                  <a:srgbClr val="006600"/>
                </a:solidFill>
                <a:latin typeface="Times New Roman" panose="02020603050405020304" pitchFamily="18" charset="0"/>
                <a:cs typeface="Times New Roman" panose="02020603050405020304" pitchFamily="18" charset="0"/>
              </a:rPr>
              <a:t>When to use Abstract Methods &amp; Abstract Class?</a:t>
            </a:r>
            <a:endParaRPr lang="en-IN" b="1" dirty="0">
              <a:solidFill>
                <a:srgbClr val="0066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DD89E57-B2DE-4061-AF28-80A11307E65C}"/>
              </a:ext>
            </a:extLst>
          </p:cNvPr>
          <p:cNvSpPr>
            <a:spLocks noGrp="1"/>
          </p:cNvSpPr>
          <p:nvPr>
            <p:ph idx="1"/>
          </p:nvPr>
        </p:nvSpPr>
        <p:spPr>
          <a:xfrm>
            <a:off x="762000" y="1828800"/>
            <a:ext cx="10972800" cy="4800600"/>
          </a:xfrm>
        </p:spPr>
        <p:txBody>
          <a:bodyPr>
            <a:normAutofit/>
          </a:bodyPr>
          <a:lstStyle/>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Abstract methods are usually declared where two or more subclasses are expected to do a similar thing in different ways through different implementations. </a:t>
            </a:r>
          </a:p>
          <a:p>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These subclasses extend the same Abstract class and provide different implementations for the abstract methods.</a:t>
            </a:r>
          </a:p>
          <a:p>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Abstract classes are used to provide implementation details of the abstract class in the subclass.</a:t>
            </a:r>
          </a:p>
          <a:p>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207203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1" y="220752"/>
            <a:ext cx="11887200" cy="846048"/>
          </a:xfrm>
        </p:spPr>
        <p:txBody>
          <a:bodyPr anchor="t">
            <a:noAutofit/>
          </a:bodyPr>
          <a:lstStyle/>
          <a:p>
            <a:r>
              <a:rPr lang="en-IN"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Multiple Inheritance </a:t>
            </a:r>
            <a:r>
              <a:rPr lang="en-IN" sz="6000" b="1" dirty="0" smtClean="0">
                <a:solidFill>
                  <a:srgbClr val="006600"/>
                </a:solidFill>
                <a:latin typeface="Cambria" panose="02040503050406030204" pitchFamily="18" charset="0"/>
                <a:ea typeface="Cambria" panose="02040503050406030204" pitchFamily="18" charset="0"/>
                <a:cs typeface="Times New Roman" panose="02020603050405020304" pitchFamily="18" charset="0"/>
              </a:rPr>
              <a:t>(Interfaces</a:t>
            </a:r>
            <a:r>
              <a:rPr lang="en-IN"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 </a:t>
            </a:r>
            <a:endParaRPr lang="en-IN" sz="6000" dirty="0">
              <a:solidFill>
                <a:srgbClr val="0066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719137" y="1295400"/>
            <a:ext cx="10753725" cy="5441795"/>
          </a:xfrm>
        </p:spPr>
        <p:txBody>
          <a:bodyPr>
            <a:normAutofit/>
          </a:bodyPr>
          <a:lstStyle/>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 Multiple inheritance ,one class can have more than one superclass and inherit features from all parent classes. Please note that Java does </a:t>
            </a: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not</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support multiple inheritance with classes. In java, we can achieve multiple inheritance only through Interfaces. In image below, Class C is derived from interface A and B.</a:t>
            </a:r>
          </a:p>
          <a:p>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8194" name="Picture 2" descr="Multiple_Inheritanc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319588" y="3371849"/>
            <a:ext cx="3552825" cy="34861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987182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76656" y="142694"/>
            <a:ext cx="10772775" cy="794008"/>
          </a:xfrm>
        </p:spPr>
        <p:txBody>
          <a:bodyPr>
            <a:noAutofit/>
          </a:bodyPr>
          <a:lstStyle/>
          <a:p>
            <a:pPr algn="l"/>
            <a:r>
              <a:rPr lang="en-IN"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Example</a:t>
            </a:r>
          </a:p>
        </p:txBody>
      </p:sp>
      <p:sp>
        <p:nvSpPr>
          <p:cNvPr id="3" name="Content Placeholder 2"/>
          <p:cNvSpPr>
            <a:spLocks noGrp="1"/>
          </p:cNvSpPr>
          <p:nvPr>
            <p:ph sz="half" idx="1"/>
          </p:nvPr>
        </p:nvSpPr>
        <p:spPr>
          <a:xfrm>
            <a:off x="676656" y="1007706"/>
            <a:ext cx="10772775" cy="5514392"/>
          </a:xfrm>
        </p:spPr>
        <p:txBody>
          <a:bodyPr>
            <a:noAutofit/>
          </a:bodyPr>
          <a:lstStyle/>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Student</a:t>
            </a:r>
          </a:p>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int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m1,m2;</a:t>
            </a:r>
          </a:p>
          <a:p>
            <a:pPr marL="457200" lvl="1"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void getmarks(int x,int y)</a:t>
            </a:r>
          </a:p>
          <a:p>
            <a:pPr marL="457200" lvl="1"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i="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m1=x;		m2=y;		</a:t>
            </a:r>
          </a:p>
          <a:p>
            <a:pPr marL="914400" lvl="2"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457200" lvl="1"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void putmarks()</a:t>
            </a:r>
          </a:p>
          <a:p>
            <a:pPr marL="457200" lvl="1"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457200" lvl="1" indent="0">
              <a:buNone/>
            </a:pPr>
            <a:r>
              <a:rPr lang="en-IN" sz="2600" i="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i="0" dirty="0" err="1"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a:t>
            </a:r>
            <a:r>
              <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(“First”+m1);</a:t>
            </a:r>
          </a:p>
          <a:p>
            <a:pPr marL="914400" lvl="2" indent="0">
              <a:buNone/>
            </a:pPr>
            <a:r>
              <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System.out.println(“Second”+m2</a:t>
            </a:r>
            <a:r>
              <a:rPr lang="en-IN" sz="2600" i="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914400" lvl="2"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914400" lvl="2" indent="0">
              <a:buNone/>
            </a:pPr>
            <a:endPar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4176233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228601"/>
            <a:ext cx="10972800" cy="5897564"/>
          </a:xfrm>
        </p:spPr>
        <p:txBody>
          <a:bodyPr>
            <a:noAutofit/>
          </a:bodyPr>
          <a:lstStyle/>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interface sport</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int </a:t>
            </a: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sp</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=6;</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void </a:t>
            </a: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spmarks</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Result extends Student implements Sport</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int total;</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public void </a:t>
            </a: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spmarks</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914400" lvl="2" indent="0">
              <a:spcBef>
                <a:spcPts val="0"/>
              </a:spcBef>
              <a:buNone/>
            </a:pP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(“Sport Mark”+</a:t>
            </a: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sp</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457200" lvl="1" indent="0">
              <a:spcBef>
                <a:spcPts val="0"/>
              </a:spcBef>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3260014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xmlns="" id="{D3AC7CF7-54A0-4616-BE64-D8C0125C3BFA}"/>
              </a:ext>
            </a:extLst>
          </p:cNvPr>
          <p:cNvSpPr>
            <a:spLocks noGrp="1"/>
          </p:cNvSpPr>
          <p:nvPr>
            <p:ph idx="1"/>
          </p:nvPr>
        </p:nvSpPr>
        <p:spPr>
          <a:xfrm>
            <a:off x="676656" y="466532"/>
            <a:ext cx="10753725" cy="5311334"/>
          </a:xfrm>
        </p:spPr>
        <p:txBody>
          <a:bodyPr>
            <a:noAutofit/>
          </a:bodyPr>
          <a:lstStyle/>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void </a:t>
            </a: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disp</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914400" lvl="2" indent="0">
              <a:spcBef>
                <a:spcPts val="0"/>
              </a:spcBef>
              <a:buNone/>
            </a:pP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putmarks</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914400" lvl="2" indent="0">
              <a:spcBef>
                <a:spcPts val="0"/>
              </a:spcBef>
              <a:buNone/>
            </a:pP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spmarks</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total=m1+m2+sp;</a:t>
            </a:r>
          </a:p>
          <a:p>
            <a:pPr marL="0" indent="0">
              <a:spcBef>
                <a:spcPts val="0"/>
              </a:spcBef>
              <a:buNone/>
            </a:pP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Total”+total</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Test</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public static void main(String </a:t>
            </a: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args</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457200" lvl="1" indent="0">
              <a:spcBef>
                <a:spcPts val="0"/>
              </a:spcBef>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Result </a:t>
            </a: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obj</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=new Result();</a:t>
            </a:r>
          </a:p>
          <a:p>
            <a:pPr marL="457200" lvl="1" indent="0">
              <a:spcBef>
                <a:spcPts val="0"/>
              </a:spcBef>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err="1"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obj.getmarks</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(80,60</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457200" lvl="1" indent="0">
              <a:spcBef>
                <a:spcPts val="0"/>
              </a:spcBef>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err="1"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obj.disp</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spcBef>
                <a:spcPts val="0"/>
              </a:spcBef>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870111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226741"/>
            <a:ext cx="11362944" cy="992459"/>
          </a:xfrm>
        </p:spPr>
        <p:txBody>
          <a:bodyPr>
            <a:noAutofit/>
          </a:bodyPr>
          <a:lstStyle/>
          <a:p>
            <a:pPr algn="l"/>
            <a:r>
              <a:rPr lang="en-IN"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Hybrid </a:t>
            </a:r>
            <a:r>
              <a:rPr lang="en-IN" sz="6000" b="1" dirty="0" smtClean="0">
                <a:solidFill>
                  <a:srgbClr val="006600"/>
                </a:solidFill>
                <a:latin typeface="Cambria" panose="02040503050406030204" pitchFamily="18" charset="0"/>
                <a:ea typeface="Cambria" panose="02040503050406030204" pitchFamily="18" charset="0"/>
                <a:cs typeface="Times New Roman" panose="02020603050405020304" pitchFamily="18" charset="0"/>
              </a:rPr>
              <a:t>Inheritance(Interfaces</a:t>
            </a:r>
            <a:r>
              <a:rPr lang="en-IN"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a:t>
            </a:r>
            <a:endParaRPr lang="en-IN" sz="6000" dirty="0">
              <a:solidFill>
                <a:srgbClr val="0066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676656" y="1427356"/>
            <a:ext cx="10753725" cy="4350509"/>
          </a:xfrm>
        </p:spPr>
        <p:txBody>
          <a:bodyPr>
            <a:normAutofit/>
          </a:bodyPr>
          <a:lstStyle/>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It is a mix of two or more of the above types of inheritance. Since java doesn’t support multiple inheritance with classes, the hybrid inheritance is also not possible with classes. In java, we can achieve hybrid inheritance only through Interfaces.</a:t>
            </a:r>
          </a:p>
          <a:p>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10242" name="Picture 2" descr="hybrid"/>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4238625" y="3133724"/>
            <a:ext cx="3714750" cy="37242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210108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164996"/>
            <a:ext cx="10772775" cy="794008"/>
          </a:xfrm>
        </p:spPr>
        <p:txBody>
          <a:bodyPr>
            <a:noAutofit/>
          </a:bodyPr>
          <a:lstStyle/>
          <a:p>
            <a:pPr algn="l"/>
            <a:r>
              <a:rPr lang="en-US" sz="6000" b="1" dirty="0" smtClean="0">
                <a:solidFill>
                  <a:srgbClr val="006600"/>
                </a:solidFill>
                <a:latin typeface="Cambria" panose="02040503050406030204" pitchFamily="18" charset="0"/>
                <a:ea typeface="Cambria" panose="02040503050406030204" pitchFamily="18" charset="0"/>
                <a:cs typeface="Times New Roman" panose="02020603050405020304" pitchFamily="18" charset="0"/>
              </a:rPr>
              <a:t>Polymorphism</a:t>
            </a:r>
            <a:endParaRPr lang="en-IN" sz="6000" b="1" dirty="0">
              <a:solidFill>
                <a:srgbClr val="006600"/>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76656" y="1143000"/>
            <a:ext cx="10753725" cy="5207619"/>
          </a:xfrm>
        </p:spPr>
        <p:txBody>
          <a:bodyPr>
            <a:noAutofit/>
          </a:bodyPr>
          <a:lstStyle/>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The word polymorphism means having many forms. In simple words, we can define polymorphism as the ability of a message to be displayed in more than one form</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a:spcBef>
                <a:spcPts val="0"/>
              </a:spcBef>
            </a:pPr>
            <a:endPar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a:spcBef>
                <a:spcPts val="0"/>
              </a:spcBef>
            </a:pP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Real life example of polymorphism:</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 person at the same time can have different characteristic. Like a man at the same time is a father, a husband, an employee. So the same person posses different behaviour in different situations. This is called polymorphism</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a:spcBef>
                <a:spcPts val="0"/>
              </a:spcBef>
            </a:pP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Polymorphism is considered as one of the important features of Object Oriented Programming. Polymorphism allows us to perform a single action in different ways. In other words, polymorphism allows you to define one interface and have multiple implementations. The word “poly” means many and “morphs” means forms, So it means many forms.</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2080982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656" y="401444"/>
            <a:ext cx="10753725" cy="6244683"/>
          </a:xfrm>
        </p:spPr>
        <p:txBody>
          <a:bodyPr>
            <a:normAutofit/>
          </a:bodyPr>
          <a:lstStyle/>
          <a:p>
            <a:pPr fontAlgn="base">
              <a:spcBef>
                <a:spcPts val="0"/>
              </a:spcBef>
            </a:pP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 Java polymorphism is mainly divided into two types:</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fontAlgn="base">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Compile time Polymorphism</a:t>
            </a:r>
          </a:p>
          <a:p>
            <a:pPr fontAlgn="base">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Runtime Polymorphism</a:t>
            </a:r>
          </a:p>
          <a:p>
            <a:pPr fontAlgn="base">
              <a:spcBef>
                <a:spcPts val="0"/>
              </a:spcBef>
            </a:pP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fontAlgn="base">
              <a:spcBef>
                <a:spcPts val="0"/>
              </a:spcBef>
            </a:pP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1.Compile time polymorphism</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It is also known as static polymorphism. This type of polymorphism is achieved by function overloading or operator overloading.</a:t>
            </a:r>
          </a:p>
          <a:p>
            <a:pPr>
              <a:spcBef>
                <a:spcPts val="0"/>
              </a:spcBef>
            </a:pPr>
            <a:endPar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a:spcBef>
                <a:spcPts val="0"/>
              </a:spcBef>
            </a:pP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Method Overloading</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When there are multiple functions with same name but different parameters then these functions are said to be </a:t>
            </a: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overloaded</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Functions can be overloaded by </a:t>
            </a: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change in number of arguments</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or/and </a:t>
            </a: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change in type of arguments</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28401149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52400"/>
            <a:ext cx="10772775" cy="929267"/>
          </a:xfrm>
        </p:spPr>
        <p:txBody>
          <a:bodyPr>
            <a:noAutofit/>
          </a:bodyPr>
          <a:lstStyle/>
          <a:p>
            <a:pPr algn="l"/>
            <a:r>
              <a:rPr lang="en-US"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Example: </a:t>
            </a:r>
            <a:r>
              <a:rPr lang="en-US" sz="2600" dirty="0">
                <a:solidFill>
                  <a:srgbClr val="006600"/>
                </a:solidFill>
                <a:latin typeface="Cambria" panose="02040503050406030204" pitchFamily="18" charset="0"/>
                <a:ea typeface="Cambria" panose="02040503050406030204" pitchFamily="18" charset="0"/>
                <a:cs typeface="Times New Roman" panose="02020603050405020304" pitchFamily="18" charset="0"/>
              </a:rPr>
              <a:t>By using different types of </a:t>
            </a:r>
            <a:r>
              <a:rPr lang="en-US" sz="2600" dirty="0" smtClean="0">
                <a:solidFill>
                  <a:srgbClr val="006600"/>
                </a:solidFill>
                <a:latin typeface="Cambria" panose="02040503050406030204" pitchFamily="18" charset="0"/>
                <a:ea typeface="Cambria" panose="02040503050406030204" pitchFamily="18" charset="0"/>
                <a:cs typeface="Times New Roman" panose="02020603050405020304" pitchFamily="18" charset="0"/>
              </a:rPr>
              <a:t>arguments</a:t>
            </a:r>
            <a:endParaRPr lang="en-IN" sz="2600" dirty="0">
              <a:solidFill>
                <a:srgbClr val="0066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sz="half" idx="1"/>
          </p:nvPr>
        </p:nvSpPr>
        <p:spPr>
          <a:xfrm>
            <a:off x="178420" y="1081668"/>
            <a:ext cx="5917580" cy="4683794"/>
          </a:xfrm>
        </p:spPr>
        <p:txBody>
          <a:bodyPr>
            <a:noAutofit/>
          </a:bodyPr>
          <a:lstStyle/>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MultiplyFun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Method with 2 parameter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int Multiply(int a, int b)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return a * b;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Method with the same name but 2 double parameter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double Multiply(double a, double b)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{return a * b;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p:txBody>
      </p:sp>
      <p:sp>
        <p:nvSpPr>
          <p:cNvPr id="5" name="Content Placeholder 4"/>
          <p:cNvSpPr>
            <a:spLocks noGrp="1"/>
          </p:cNvSpPr>
          <p:nvPr>
            <p:ph sz="half" idx="2"/>
          </p:nvPr>
        </p:nvSpPr>
        <p:spPr>
          <a:xfrm>
            <a:off x="5334000" y="1081668"/>
            <a:ext cx="6709317" cy="5464098"/>
          </a:xfrm>
        </p:spPr>
        <p:txBody>
          <a:bodyPr>
            <a:noAutofit/>
          </a:bodyPr>
          <a:lstStyle/>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Main { </a:t>
            </a:r>
            <a:endPar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public static void main(String[] args)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r>
              <a:rPr lang="en-IN" sz="2600" dirty="0" err="1"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MultiplyFun</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f=new MultiplyFun();</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System.out.println(f.Multiply(2, 4));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System.out.println(f.Multiply(5.5, 6.3));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sz="2600" dirty="0">
              <a:solidFill>
                <a:schemeClr val="accent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179291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120392"/>
            <a:ext cx="10772775" cy="894369"/>
          </a:xfrm>
        </p:spPr>
        <p:txBody>
          <a:bodyPr>
            <a:noAutofit/>
          </a:bodyPr>
          <a:lstStyle/>
          <a:p>
            <a:pPr algn="l"/>
            <a:r>
              <a:rPr lang="en-US" sz="6000" b="1" dirty="0" smtClean="0">
                <a:solidFill>
                  <a:srgbClr val="006600"/>
                </a:solidFill>
                <a:latin typeface="Cambria" panose="02040503050406030204" pitchFamily="18" charset="0"/>
                <a:ea typeface="Cambria" panose="02040503050406030204" pitchFamily="18" charset="0"/>
                <a:cs typeface="Times New Roman" panose="02020603050405020304" pitchFamily="18" charset="0"/>
              </a:rPr>
              <a:t>Inheritance</a:t>
            </a:r>
            <a:endParaRPr lang="en-IN" sz="6000" b="1" dirty="0">
              <a:solidFill>
                <a:srgbClr val="006600"/>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76656" y="1159728"/>
            <a:ext cx="11362944" cy="4618138"/>
          </a:xfrm>
        </p:spPr>
        <p:txBody>
          <a:bodyPr>
            <a:noAutofit/>
          </a:bodyPr>
          <a:lstStyle/>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Inheritance is an important pillar of OOP(Object Oriented Programming). It is the mechanism in java by which one class is allow to inherit the features(fields and methods) of another class.</a:t>
            </a:r>
          </a:p>
          <a:p>
            <a:pPr fontAlgn="base">
              <a:spcBef>
                <a:spcPts val="0"/>
              </a:spcBef>
            </a:pP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Important terminology</a:t>
            </a:r>
            <a:r>
              <a:rPr lang="en-US" sz="2600" b="1"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fontAlgn="base">
              <a:spcBef>
                <a:spcPts val="0"/>
              </a:spcBef>
            </a:pP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Super Class: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The class whose features are inherited is known as super class(or a base class or a parent class).</a:t>
            </a:r>
          </a:p>
          <a:p>
            <a:pPr fontAlgn="base">
              <a:spcBef>
                <a:spcPts val="0"/>
              </a:spcBef>
            </a:pP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Sub Class:</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The class that inherits the other class is known as sub class(or a derived class, extended class, or child class). The subclass can add its own fields and methods in addition to the superclass fields and methods.</a:t>
            </a:r>
          </a:p>
          <a:p>
            <a:pPr fontAlgn="base">
              <a:spcBef>
                <a:spcPts val="0"/>
              </a:spcBef>
            </a:pP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Reusability: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Inheritance supports the concept of “reusability”, i.e. when we want to create a new class and there is already a class that includes some of the code that we want, we can derive our new class from the existing class. By doing this, we are reusing the fields and methods of the existing class.</a:t>
            </a:r>
          </a:p>
          <a:p>
            <a:pPr>
              <a:spcBef>
                <a:spcPts val="0"/>
              </a:spcBef>
            </a:pP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38231972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89956" y="153845"/>
            <a:ext cx="11486454" cy="1028184"/>
          </a:xfrm>
        </p:spPr>
        <p:txBody>
          <a:bodyPr anchor="t">
            <a:normAutofit fontScale="90000"/>
          </a:bodyPr>
          <a:lstStyle/>
          <a:p>
            <a:pPr algn="l"/>
            <a:r>
              <a:rPr lang="en-US" sz="67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Example:</a:t>
            </a:r>
            <a:r>
              <a:rPr lang="en-US" sz="4000" dirty="0">
                <a:solidFill>
                  <a:srgbClr val="006600"/>
                </a:solidFill>
                <a:latin typeface="Cambria" panose="02040503050406030204" pitchFamily="18" charset="0"/>
                <a:ea typeface="Cambria" panose="02040503050406030204" pitchFamily="18" charset="0"/>
                <a:cs typeface="Times New Roman" panose="02020603050405020304" pitchFamily="18" charset="0"/>
              </a:rPr>
              <a:t> </a:t>
            </a:r>
            <a:r>
              <a:rPr lang="en-US" sz="2900" dirty="0">
                <a:solidFill>
                  <a:srgbClr val="006600"/>
                </a:solidFill>
                <a:latin typeface="Cambria" panose="02040503050406030204" pitchFamily="18" charset="0"/>
                <a:ea typeface="Cambria" panose="02040503050406030204" pitchFamily="18" charset="0"/>
                <a:cs typeface="Times New Roman" panose="02020603050405020304" pitchFamily="18" charset="0"/>
              </a:rPr>
              <a:t>By using different numbers of arguments</a:t>
            </a:r>
            <a:r>
              <a:rPr lang="en-US" sz="4000" dirty="0">
                <a:solidFill>
                  <a:srgbClr val="006600"/>
                </a:solidFill>
                <a:latin typeface="Cambria" panose="02040503050406030204" pitchFamily="18" charset="0"/>
                <a:ea typeface="Cambria" panose="02040503050406030204" pitchFamily="18" charset="0"/>
                <a:cs typeface="Times New Roman" panose="02020603050405020304" pitchFamily="18" charset="0"/>
              </a:rPr>
              <a:t/>
            </a:r>
            <a:br>
              <a:rPr lang="en-US" sz="4000" dirty="0">
                <a:solidFill>
                  <a:srgbClr val="006600"/>
                </a:solidFill>
                <a:latin typeface="Cambria" panose="02040503050406030204" pitchFamily="18" charset="0"/>
                <a:ea typeface="Cambria" panose="02040503050406030204" pitchFamily="18" charset="0"/>
                <a:cs typeface="Times New Roman" panose="02020603050405020304" pitchFamily="18" charset="0"/>
              </a:rPr>
            </a:br>
            <a:endParaRPr lang="en-IN" sz="4000" dirty="0">
              <a:solidFill>
                <a:srgbClr val="0066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7" name="Content Placeholder 6"/>
          <p:cNvSpPr>
            <a:spLocks noGrp="1"/>
          </p:cNvSpPr>
          <p:nvPr>
            <p:ph sz="half" idx="1"/>
          </p:nvPr>
        </p:nvSpPr>
        <p:spPr>
          <a:xfrm>
            <a:off x="676656" y="1037063"/>
            <a:ext cx="4809744" cy="5720576"/>
          </a:xfrm>
        </p:spPr>
        <p:txBody>
          <a:bodyPr>
            <a:noAutofit/>
          </a:bodyPr>
          <a:lstStyle/>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MultiplyFun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Method with 2 parameter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int Multiply(int a, int b)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return a * b;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Method with the same name but 3 parameter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int Multiply(int a, int b, int c)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return a * b * c;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p:txBody>
      </p:sp>
      <p:sp>
        <p:nvSpPr>
          <p:cNvPr id="8" name="Content Placeholder 7"/>
          <p:cNvSpPr>
            <a:spLocks noGrp="1"/>
          </p:cNvSpPr>
          <p:nvPr>
            <p:ph sz="half" idx="2"/>
          </p:nvPr>
        </p:nvSpPr>
        <p:spPr>
          <a:xfrm>
            <a:off x="5334000" y="936702"/>
            <a:ext cx="6642410" cy="4828760"/>
          </a:xfrm>
        </p:spPr>
        <p:txBody>
          <a:bodyPr>
            <a:noAutofit/>
          </a:bodyPr>
          <a:lstStyle/>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Main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public static void main(String[] args)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r>
              <a:rPr lang="en-IN" sz="2600" dirty="0" err="1"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MultiplyFun</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f=new MultiplyFun();</a:t>
            </a:r>
          </a:p>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System.out.println(f.Multiply(2, 4));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System.out.println(f.Multiply(2, 7, 3));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endParaRPr lang="en-IN" sz="2600" dirty="0">
              <a:solidFill>
                <a:schemeClr val="accent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24645068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Operator Overloading</a:t>
            </a:r>
            <a:r>
              <a:rPr lang="en-US" sz="6000" dirty="0" smtClean="0">
                <a:solidFill>
                  <a:srgbClr val="006600"/>
                </a:solidFill>
                <a:latin typeface="Cambria" panose="02040503050406030204" pitchFamily="18" charset="0"/>
                <a:ea typeface="Cambria" panose="02040503050406030204" pitchFamily="18" charset="0"/>
                <a:cs typeface="Times New Roman" panose="02020603050405020304" pitchFamily="18" charset="0"/>
              </a:rPr>
              <a:t>:</a:t>
            </a:r>
            <a:endParaRPr lang="en-IN" sz="6000" dirty="0">
              <a:solidFill>
                <a:srgbClr val="006600"/>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p:txBody>
          <a:bodyPr>
            <a:normAutofit/>
          </a:bodyPr>
          <a:lstStyle/>
          <a:p>
            <a:pPr fontAlgn="base"/>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Java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also provide option to overload operators. For example, we can make the operator (‘+’) for string class to concatenate two strings. We know that this is the addition operator whose task is to add two operands. So a single operator ‘+’ when placed between integer operands, adds them and when placed between string operands, concatenates </a:t>
            </a:r>
            <a:r>
              <a:rPr lang="en-US"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them.In</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java, Only “+” operator can be overloaded:</a:t>
            </a:r>
          </a:p>
          <a:p>
            <a:pPr fontAlgn="base"/>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To add integers</a:t>
            </a:r>
          </a:p>
          <a:p>
            <a:pPr fontAlgn="base"/>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To concatenate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strings</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4286003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942" y="109240"/>
            <a:ext cx="10772775" cy="649043"/>
          </a:xfrm>
        </p:spPr>
        <p:txBody>
          <a:bodyPr>
            <a:noAutofit/>
          </a:bodyPr>
          <a:lstStyle/>
          <a:p>
            <a:pPr algn="l"/>
            <a:r>
              <a:rPr lang="en-IN"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Example</a:t>
            </a:r>
            <a:r>
              <a:rPr lang="en-IN" sz="6000" dirty="0">
                <a:solidFill>
                  <a:srgbClr val="006600"/>
                </a:solidFill>
                <a:latin typeface="Cambria" panose="02040503050406030204" pitchFamily="18" charset="0"/>
                <a:ea typeface="Cambria" panose="02040503050406030204" pitchFamily="18" charset="0"/>
                <a:cs typeface="Times New Roman" panose="02020603050405020304" pitchFamily="18" charset="0"/>
              </a:rPr>
              <a:t>:</a:t>
            </a:r>
          </a:p>
        </p:txBody>
      </p:sp>
      <p:sp>
        <p:nvSpPr>
          <p:cNvPr id="3" name="Content Placeholder 2"/>
          <p:cNvSpPr>
            <a:spLocks noGrp="1"/>
          </p:cNvSpPr>
          <p:nvPr>
            <p:ph sz="half" idx="1"/>
          </p:nvPr>
        </p:nvSpPr>
        <p:spPr>
          <a:xfrm>
            <a:off x="676656" y="970156"/>
            <a:ext cx="5952744" cy="5742878"/>
          </a:xfrm>
        </p:spPr>
        <p:txBody>
          <a:bodyPr>
            <a:noAutofit/>
          </a:bodyPr>
          <a:lstStyle/>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OperatorOVERDDN { </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void operator(String str1, String str2) </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String s = str1 + str2;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System.out.println("Concatinated String - "+ s); </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void operator(int a, int b</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int c = a + b;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("Sum = " + c);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spcBef>
                <a:spcPts val="0"/>
              </a:spcBef>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p:txBody>
      </p:sp>
      <p:sp>
        <p:nvSpPr>
          <p:cNvPr id="5" name="Content Placeholder 4"/>
          <p:cNvSpPr>
            <a:spLocks noGrp="1"/>
          </p:cNvSpPr>
          <p:nvPr>
            <p:ph sz="half" idx="2"/>
          </p:nvPr>
        </p:nvSpPr>
        <p:spPr>
          <a:xfrm>
            <a:off x="6400800" y="970156"/>
            <a:ext cx="5791200" cy="5742878"/>
          </a:xfrm>
        </p:spPr>
        <p:txBody>
          <a:bodyPr>
            <a:noAutofit/>
          </a:bodyPr>
          <a:lstStyle/>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Main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public static void main(String[] args)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OperatorOVERDDN obj = new OperatorOVERDDN();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obj.operator(2, 3);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obj.operator(“a", “b");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endParaRPr lang="en-IN" sz="2600" dirty="0">
              <a:solidFill>
                <a:schemeClr val="accent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2639274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76656" y="345688"/>
            <a:ext cx="10753725" cy="6300439"/>
          </a:xfrm>
        </p:spPr>
        <p:txBody>
          <a:bodyPr>
            <a:noAutofit/>
          </a:bodyPr>
          <a:lstStyle/>
          <a:p>
            <a:pPr>
              <a:spcBef>
                <a:spcPts val="0"/>
              </a:spcBef>
            </a:pP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Runtime polymorphism</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It is also known as Dynamic Method Dispatch. It is a process in which a function call to the overridden method is resolved at Runtime. This type of polymorphism is achieved by Method Overriding.</a:t>
            </a:r>
          </a:p>
          <a:p>
            <a:pPr>
              <a:spcBef>
                <a:spcPts val="0"/>
              </a:spcBef>
            </a:pP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Method overriding</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on the other hand, occurs when a derived class has a definition for one of the member functions of the base class. That base function is said to be </a:t>
            </a: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overridden</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spcBef>
                <a:spcPts val="0"/>
              </a:spcBef>
              <a:buNone/>
            </a:pP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Example:</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Parent { </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void Print() </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System.out.println("parent class"); </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p:txBody>
      </p:sp>
    </p:spTree>
    <p:extLst>
      <p:ext uri="{BB962C8B-B14F-4D97-AF65-F5344CB8AC3E}">
        <p14:creationId xmlns:p14="http://schemas.microsoft.com/office/powerpoint/2010/main" xmlns="" val="6693739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6656" y="323385"/>
            <a:ext cx="5038344" cy="5442077"/>
          </a:xfrm>
        </p:spPr>
        <p:txBody>
          <a:bodyPr>
            <a:noAutofit/>
          </a:bodyPr>
          <a:lstStyle/>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subclass1 extends Parent {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void Print()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err="1"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("subclass1");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subclass2 extends Parent { </a:t>
            </a:r>
          </a:p>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void Print()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r>
              <a:rPr lang="en-IN" sz="2600" dirty="0" err="1">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("subclass2");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endParaRPr lang="en-IN" sz="2600" dirty="0">
              <a:solidFill>
                <a:schemeClr val="accent2"/>
              </a:solidFill>
              <a:latin typeface="Cambria" panose="02040503050406030204" pitchFamily="18" charset="0"/>
              <a:ea typeface="Cambria" panose="02040503050406030204" pitchFamily="18" charset="0"/>
            </a:endParaRPr>
          </a:p>
        </p:txBody>
      </p:sp>
      <p:sp>
        <p:nvSpPr>
          <p:cNvPr id="5" name="Content Placeholder 4"/>
          <p:cNvSpPr>
            <a:spLocks noGrp="1"/>
          </p:cNvSpPr>
          <p:nvPr>
            <p:ph sz="half" idx="2"/>
          </p:nvPr>
        </p:nvSpPr>
        <p:spPr>
          <a:xfrm>
            <a:off x="6011330" y="323385"/>
            <a:ext cx="6028270" cy="5442077"/>
          </a:xfrm>
        </p:spPr>
        <p:txBody>
          <a:bodyPr>
            <a:noAutofit/>
          </a:bodyPr>
          <a:lstStyle/>
          <a:p>
            <a:pPr marL="0" indent="0">
              <a:buNone/>
            </a:pP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TestPolymorphism3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public static void main(String[] args)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Parent a;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 = new subclass1();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a.Print();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 = new subclass2();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a.Print();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endParaRPr lang="en-IN" sz="2600" dirty="0">
              <a:solidFill>
                <a:schemeClr val="accent2"/>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1974282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676" y="304800"/>
            <a:ext cx="11292924" cy="914400"/>
          </a:xfrm>
        </p:spPr>
        <p:txBody>
          <a:bodyPr>
            <a:noAutofit/>
          </a:bodyPr>
          <a:lstStyle/>
          <a:p>
            <a:pPr algn="l"/>
            <a:r>
              <a:rPr lang="en-US" sz="6000" b="1" dirty="0" smtClean="0">
                <a:solidFill>
                  <a:srgbClr val="006600"/>
                </a:solidFill>
                <a:latin typeface="Cambria" panose="02040503050406030204" pitchFamily="18" charset="0"/>
                <a:ea typeface="Cambria" panose="02040503050406030204" pitchFamily="18" charset="0"/>
                <a:cs typeface="Times New Roman" panose="02020603050405020304" pitchFamily="18" charset="0"/>
              </a:rPr>
              <a:t>super</a:t>
            </a:r>
            <a:endParaRPr lang="en-US" sz="6000" b="1" dirty="0">
              <a:solidFill>
                <a:srgbClr val="006600"/>
              </a:solidFill>
              <a:latin typeface="Cambria" panose="02040503050406030204" pitchFamily="18" charset="0"/>
              <a:ea typeface="Cambria" panose="02040503050406030204" pitchFamily="18" charset="0"/>
            </a:endParaRPr>
          </a:p>
        </p:txBody>
      </p:sp>
      <p:sp>
        <p:nvSpPr>
          <p:cNvPr id="3" name="Content Placeholder 2"/>
          <p:cNvSpPr>
            <a:spLocks noGrp="1"/>
          </p:cNvSpPr>
          <p:nvPr>
            <p:ph idx="1"/>
          </p:nvPr>
        </p:nvSpPr>
        <p:spPr>
          <a:xfrm>
            <a:off x="676656" y="1470991"/>
            <a:ext cx="11223796" cy="5261113"/>
          </a:xfrm>
        </p:spPr>
        <p:txBody>
          <a:bodyPr>
            <a:noAutofit/>
          </a:bodyPr>
          <a:lstStyle/>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The</a:t>
            </a: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super</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keyword in java is a reference variable that is used to refer parent class objects.  </a:t>
            </a:r>
          </a:p>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The keyword “super” came into the picture with the concept of Inheritance.</a:t>
            </a:r>
          </a:p>
          <a:p>
            <a:pPr>
              <a:spcBef>
                <a:spcPts val="0"/>
              </a:spcBef>
            </a:pPr>
            <a:endPar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a:spcBef>
                <a:spcPts val="0"/>
              </a:spcBef>
            </a:pPr>
            <a:r>
              <a:rPr lang="en-US" sz="2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Uses of super keyword</a:t>
            </a:r>
          </a:p>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To call methods of the superclass that is overridden in the subclass.</a:t>
            </a:r>
          </a:p>
          <a:p>
            <a:pPr>
              <a:spcBef>
                <a:spcPts val="0"/>
              </a:spcBef>
            </a:pP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To access attributes (fields) of the superclass if both superclass and subclass have attributes with the same name.</a:t>
            </a:r>
          </a:p>
          <a:p>
            <a:pPr>
              <a:spcBef>
                <a:spcPts val="0"/>
              </a:spcBef>
            </a:pP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To explicitly call superclass no-arg (default) or parameterized constructor from the subclass constructor.</a:t>
            </a:r>
          </a:p>
          <a:p>
            <a:pPr>
              <a:spcBef>
                <a:spcPts val="0"/>
              </a:spcBef>
            </a:pP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1256335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207985"/>
            <a:ext cx="10772775" cy="772676"/>
          </a:xfrm>
        </p:spPr>
        <p:txBody>
          <a:bodyPr>
            <a:noAutofit/>
          </a:bodyPr>
          <a:lstStyle/>
          <a:p>
            <a:pPr algn="l"/>
            <a:r>
              <a:rPr lang="en-US" sz="6000" b="1" dirty="0" smtClean="0">
                <a:solidFill>
                  <a:srgbClr val="006600"/>
                </a:solidFill>
                <a:latin typeface="Cambria" panose="02040503050406030204" pitchFamily="18" charset="0"/>
                <a:ea typeface="Cambria" panose="02040503050406030204" pitchFamily="18" charset="0"/>
                <a:cs typeface="Times New Roman" panose="02020603050405020304" pitchFamily="18" charset="0"/>
              </a:rPr>
              <a:t>Use </a:t>
            </a:r>
            <a:r>
              <a:rPr lang="en-US"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of super with variables: </a:t>
            </a:r>
            <a:endParaRPr lang="en-US" sz="6000" dirty="0">
              <a:solidFill>
                <a:srgbClr val="0066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536308" y="1066800"/>
            <a:ext cx="10753725" cy="5181600"/>
          </a:xfrm>
        </p:spPr>
        <p:txBody>
          <a:bodyPr>
            <a:noAutofit/>
          </a:bodyPr>
          <a:lstStyle/>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This scenario occurs when a derived class and base class has same data members. In that case there is a possibility of ambiguity for the JVM. </a:t>
            </a:r>
          </a:p>
          <a:p>
            <a:pPr marL="0" indent="0">
              <a:spcBef>
                <a:spcPts val="0"/>
              </a:spcBef>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Vehicle /* Base class vehicle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int maxSpeed = 120;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Car extends Vehicle /* sub class Car extending vehicle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int maxSpeed = 180</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void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display() /* print maxSpeed of base class (vehicle)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System.out.println</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("Maximum Speed: " + super.maxSpeed);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Test /* Driver program to test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public static void main(String[] args) </a:t>
            </a: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Car small = new Car</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small.display</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endParaRPr lang="en-US" sz="2600" dirty="0">
              <a:solidFill>
                <a:schemeClr val="accent2"/>
              </a:solidFill>
              <a:latin typeface="Cambria" panose="02040503050406030204" pitchFamily="18" charset="0"/>
              <a:ea typeface="Cambria" panose="02040503050406030204" pitchFamily="18" charset="0"/>
            </a:endParaRPr>
          </a:p>
          <a:p>
            <a:pPr marL="0" indent="0">
              <a:spcBef>
                <a:spcPts val="0"/>
              </a:spcBef>
              <a:buNone/>
            </a:pP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16641988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76200"/>
            <a:ext cx="10772775" cy="971458"/>
          </a:xfrm>
        </p:spPr>
        <p:txBody>
          <a:bodyPr>
            <a:noAutofit/>
          </a:bodyPr>
          <a:lstStyle/>
          <a:p>
            <a:pPr algn="l"/>
            <a:r>
              <a:rPr lang="en-US" sz="6000" b="1" dirty="0" smtClean="0">
                <a:solidFill>
                  <a:srgbClr val="006600"/>
                </a:solidFill>
                <a:latin typeface="Cambria" panose="02040503050406030204" pitchFamily="18" charset="0"/>
                <a:ea typeface="Cambria" panose="02040503050406030204" pitchFamily="18" charset="0"/>
                <a:cs typeface="Times New Roman" panose="02020603050405020304" pitchFamily="18" charset="0"/>
              </a:rPr>
              <a:t>Use </a:t>
            </a:r>
            <a:r>
              <a:rPr lang="en-US"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of super with methods:</a:t>
            </a:r>
            <a:endParaRPr lang="en-US" sz="6000" dirty="0">
              <a:solidFill>
                <a:srgbClr val="0066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609600" y="838200"/>
            <a:ext cx="11353800" cy="5867400"/>
          </a:xfrm>
        </p:spPr>
        <p:txBody>
          <a:bodyPr>
            <a:noAutofit/>
          </a:bodyPr>
          <a:lstStyle/>
          <a:p>
            <a:pPr>
              <a:spcBef>
                <a:spcPts val="0"/>
              </a:spcBef>
            </a:pPr>
            <a:r>
              <a:rPr lang="en-US" sz="20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This is used when we want to call parent class </a:t>
            </a:r>
            <a:r>
              <a:rPr lang="en-US" sz="20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method. So </a:t>
            </a:r>
            <a:r>
              <a:rPr lang="en-US" sz="20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whenever a parent and child class have same named methods then to resolve ambiguity we use super keyword. </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Person /* Base class Person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void message()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System.out.println("This is person class");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spcBef>
                <a:spcPts val="0"/>
              </a:spcBef>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Student extends Person  /* Subclass Student */</a:t>
            </a: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void message()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System.out.println("This is student class");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void display() // Note that display() is only in Student class </a:t>
            </a: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{message();</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will invoke or call current class message() method </a:t>
            </a:r>
            <a:endPar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super.message</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will invoke or call parent class message()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method } </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spcBef>
                <a:spcPts val="0"/>
              </a:spcBef>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Test /* Driver program to test */</a:t>
            </a: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public static void main(String args[])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Student s = new Student</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s.display</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calling display() of Student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spcBef>
                <a:spcPts val="0"/>
              </a:spcBef>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34751284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207985"/>
            <a:ext cx="11229594" cy="935015"/>
          </a:xfrm>
        </p:spPr>
        <p:txBody>
          <a:bodyPr>
            <a:noAutofit/>
          </a:bodyPr>
          <a:lstStyle/>
          <a:p>
            <a:pPr algn="l"/>
            <a:r>
              <a:rPr lang="en-US" sz="6000" b="1" dirty="0" smtClean="0">
                <a:solidFill>
                  <a:srgbClr val="006600"/>
                </a:solidFill>
                <a:latin typeface="Cambria" panose="02040503050406030204" pitchFamily="18" charset="0"/>
                <a:ea typeface="Cambria" panose="02040503050406030204" pitchFamily="18" charset="0"/>
                <a:cs typeface="Times New Roman" panose="02020603050405020304" pitchFamily="18" charset="0"/>
              </a:rPr>
              <a:t>Use </a:t>
            </a:r>
            <a:r>
              <a:rPr lang="en-US"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of super with constructors</a:t>
            </a:r>
            <a:endParaRPr lang="en-US" sz="6000" dirty="0">
              <a:solidFill>
                <a:srgbClr val="0066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657606" y="1175657"/>
            <a:ext cx="11229593" cy="4812913"/>
          </a:xfrm>
        </p:spPr>
        <p:txBody>
          <a:bodyPr>
            <a:noAutofit/>
          </a:bodyPr>
          <a:lstStyle/>
          <a:p>
            <a:pPr>
              <a:spcBef>
                <a:spcPts val="0"/>
              </a:spcBef>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super keyword can also be used to access the parent class constructor. One more important thing is that, ‘’super’ can call both parametric as well as non parametric constructors depending upon the situation.</a:t>
            </a:r>
          </a:p>
          <a:p>
            <a:pPr marL="0" indent="0">
              <a:spcBef>
                <a:spcPts val="0"/>
              </a:spcBef>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Person /* superclass Person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Person()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System.out.println("Person class Constructor");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Student extends Person /* subclass Student extending the Person class */</a:t>
            </a: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Student()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invoke or call parent class constructor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super(); </a:t>
            </a:r>
          </a:p>
          <a:p>
            <a:pPr marL="0" indent="0">
              <a:spcBef>
                <a:spcPts val="0"/>
              </a:spcBef>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System.out.println("Student class Constructor");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spcBef>
                <a:spcPts val="0"/>
              </a:spcBef>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Test /* Driver program to test</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buNone/>
            </a:pP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public static void main(String[] args)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Student s = new Student(); </a:t>
            </a:r>
            <a:r>
              <a:rPr lang="en-US"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endParaRPr lang="en-US" sz="2600" dirty="0">
              <a:solidFill>
                <a:schemeClr val="accent2"/>
              </a:solidFill>
              <a:latin typeface="Cambria" panose="02040503050406030204" pitchFamily="18" charset="0"/>
              <a:ea typeface="Cambria" panose="02040503050406030204" pitchFamily="18" charset="0"/>
            </a:endParaRPr>
          </a:p>
          <a:p>
            <a:pPr marL="0" indent="0">
              <a:spcBef>
                <a:spcPts val="0"/>
              </a:spcBef>
              <a:buNone/>
            </a:pPr>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400371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224" y="122663"/>
            <a:ext cx="10772775" cy="914400"/>
          </a:xfrm>
        </p:spPr>
        <p:txBody>
          <a:bodyPr>
            <a:noAutofit/>
          </a:bodyPr>
          <a:lstStyle/>
          <a:p>
            <a:pPr algn="l"/>
            <a:r>
              <a:rPr lang="en-US" sz="6000" b="1" dirty="0" smtClean="0">
                <a:solidFill>
                  <a:srgbClr val="006600"/>
                </a:solidFill>
                <a:latin typeface="Cambria" panose="02040503050406030204" pitchFamily="18" charset="0"/>
                <a:ea typeface="Cambria" panose="02040503050406030204" pitchFamily="18" charset="0"/>
                <a:cs typeface="Times New Roman" panose="02020603050405020304" pitchFamily="18" charset="0"/>
              </a:rPr>
              <a:t>Use of extends for inheritance</a:t>
            </a:r>
            <a:endParaRPr lang="en-IN" sz="6000" dirty="0">
              <a:solidFill>
                <a:srgbClr val="0066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676656" y="1037063"/>
            <a:ext cx="10753725" cy="5609063"/>
          </a:xfrm>
        </p:spPr>
        <p:txBody>
          <a:bodyPr>
            <a:normAutofit/>
          </a:bodyPr>
          <a:lstStyle/>
          <a:p>
            <a:pPr fontAlgn="base">
              <a:spcBef>
                <a:spcPts val="0"/>
              </a:spcBef>
            </a:pP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The keyword used for inheritance is </a:t>
            </a:r>
            <a:r>
              <a:rPr lang="en-US" sz="3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extends</a:t>
            </a: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a:spcBef>
                <a:spcPts val="0"/>
              </a:spcBef>
            </a:pP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Syntax </a:t>
            </a:r>
            <a:r>
              <a:rPr lang="en-US" sz="3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pPr marL="0" indent="0">
              <a:spcBef>
                <a:spcPts val="0"/>
              </a:spcBef>
              <a:buNone/>
            </a:pP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derived-class extends base-class  </a:t>
            </a:r>
          </a:p>
          <a:p>
            <a:pPr marL="0" indent="0">
              <a:spcBef>
                <a:spcPts val="0"/>
              </a:spcBef>
              <a:buNone/>
            </a:pP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spcBef>
                <a:spcPts val="0"/>
              </a:spcBef>
              <a:buNone/>
            </a:pP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//methods and fields  </a:t>
            </a:r>
          </a:p>
          <a:p>
            <a:pPr marL="0" indent="0">
              <a:spcBef>
                <a:spcPts val="0"/>
              </a:spcBef>
              <a:buNone/>
            </a:pP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endParaRPr lang="en-IN"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xmlns="" val="3462931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7606" y="131543"/>
            <a:ext cx="10772775" cy="1061637"/>
          </a:xfrm>
        </p:spPr>
        <p:txBody>
          <a:bodyPr>
            <a:normAutofit/>
          </a:bodyPr>
          <a:lstStyle/>
          <a:p>
            <a:pPr algn="l"/>
            <a:r>
              <a:rPr lang="en-US"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Types of Inheritance in Java</a:t>
            </a:r>
            <a:endParaRPr lang="en-IN" sz="6000" dirty="0">
              <a:solidFill>
                <a:srgbClr val="0066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457200" y="1219200"/>
            <a:ext cx="11430000" cy="5341433"/>
          </a:xfrm>
        </p:spPr>
        <p:txBody>
          <a:bodyPr>
            <a:normAutofit/>
          </a:bodyPr>
          <a:lstStyle/>
          <a:p>
            <a:r>
              <a:rPr lang="en-US" sz="3600" b="1"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Single Inheritance : </a:t>
            </a:r>
            <a:r>
              <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 single inheritance, subclasses inherit the features of one superclass. In image below, the class A serves as a base class for the derived class B</a:t>
            </a:r>
            <a:r>
              <a:rPr lang="en-US" sz="3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endParaRPr lang="en-US" sz="3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2050" name="Picture 2" descr="Single_Inheritance"/>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4450" t="4682" r="14656" b="5199"/>
          <a:stretch/>
        </p:blipFill>
        <p:spPr bwMode="auto">
          <a:xfrm>
            <a:off x="3962400" y="2895600"/>
            <a:ext cx="4267200" cy="39624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810124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120391"/>
            <a:ext cx="10772775" cy="570985"/>
          </a:xfrm>
        </p:spPr>
        <p:txBody>
          <a:bodyPr>
            <a:noAutofit/>
          </a:bodyPr>
          <a:lstStyle/>
          <a:p>
            <a:pPr algn="l"/>
            <a:r>
              <a:rPr lang="en-IN"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Example</a:t>
            </a:r>
          </a:p>
        </p:txBody>
      </p:sp>
      <p:sp>
        <p:nvSpPr>
          <p:cNvPr id="3" name="Content Placeholder 2"/>
          <p:cNvSpPr>
            <a:spLocks noGrp="1"/>
          </p:cNvSpPr>
          <p:nvPr>
            <p:ph sz="half" idx="1"/>
          </p:nvPr>
        </p:nvSpPr>
        <p:spPr>
          <a:xfrm>
            <a:off x="200722" y="847493"/>
            <a:ext cx="5139374" cy="5932448"/>
          </a:xfrm>
        </p:spPr>
        <p:txBody>
          <a:bodyPr>
            <a:noAutofit/>
          </a:bodyPr>
          <a:lstStyle/>
          <a:p>
            <a:pPr marL="0" indent="0">
              <a:spcBef>
                <a:spcPts val="0"/>
              </a:spcBef>
              <a:buNone/>
            </a:pPr>
            <a:r>
              <a:rPr lang="en-IN" sz="2600" dirty="0">
                <a:solidFill>
                  <a:srgbClr val="C00000"/>
                </a:solidFill>
                <a:latin typeface="Cambria" panose="02040503050406030204" pitchFamily="18" charset="0"/>
                <a:ea typeface="Cambria" panose="02040503050406030204" pitchFamily="18" charset="0"/>
                <a:cs typeface="Times New Roman" panose="02020603050405020304" pitchFamily="18" charset="0"/>
              </a:rPr>
              <a:t>class A </a:t>
            </a:r>
          </a:p>
          <a:p>
            <a:pPr marL="0" indent="0">
              <a:spcBef>
                <a:spcPts val="0"/>
              </a:spcBef>
              <a:buNone/>
            </a:pPr>
            <a:r>
              <a:rPr lang="en-IN" sz="2600" dirty="0">
                <a:solidFill>
                  <a:srgbClr val="C00000"/>
                </a:solidFill>
                <a:latin typeface="Cambria" panose="02040503050406030204" pitchFamily="18" charset="0"/>
                <a:ea typeface="Cambria" panose="02040503050406030204" pitchFamily="18" charset="0"/>
                <a:cs typeface="Times New Roman" panose="02020603050405020304" pitchFamily="18" charset="0"/>
              </a:rPr>
              <a:t>{ </a:t>
            </a:r>
          </a:p>
          <a:p>
            <a:pPr marL="457200" lvl="1" indent="0">
              <a:spcBef>
                <a:spcPts val="0"/>
              </a:spcBef>
              <a:buNone/>
            </a:pPr>
            <a:r>
              <a:rPr lang="en-IN" sz="2600" dirty="0">
                <a:solidFill>
                  <a:srgbClr val="C00000"/>
                </a:solidFill>
                <a:latin typeface="Cambria" panose="02040503050406030204" pitchFamily="18" charset="0"/>
                <a:ea typeface="Cambria" panose="02040503050406030204" pitchFamily="18" charset="0"/>
                <a:cs typeface="Times New Roman" panose="02020603050405020304" pitchFamily="18" charset="0"/>
              </a:rPr>
              <a:t>int x,y;</a:t>
            </a:r>
          </a:p>
          <a:p>
            <a:pPr marL="457200" lvl="1" indent="0">
              <a:spcBef>
                <a:spcPts val="0"/>
              </a:spcBef>
              <a:buNone/>
            </a:pPr>
            <a:r>
              <a:rPr lang="en-IN" sz="2600" dirty="0">
                <a:solidFill>
                  <a:srgbClr val="C00000"/>
                </a:solidFill>
                <a:latin typeface="Cambria" panose="02040503050406030204" pitchFamily="18" charset="0"/>
                <a:ea typeface="Cambria" panose="02040503050406030204" pitchFamily="18" charset="0"/>
                <a:cs typeface="Times New Roman" panose="02020603050405020304" pitchFamily="18" charset="0"/>
              </a:rPr>
              <a:t>void getdata(int a,int b) </a:t>
            </a:r>
          </a:p>
          <a:p>
            <a:pPr marL="457200" lvl="1" indent="0">
              <a:spcBef>
                <a:spcPts val="0"/>
              </a:spcBef>
              <a:buNone/>
            </a:pPr>
            <a:r>
              <a:rPr lang="en-IN" sz="2600" dirty="0">
                <a:solidFill>
                  <a:srgbClr val="C00000"/>
                </a:solidFill>
                <a:latin typeface="Cambria" panose="02040503050406030204" pitchFamily="18" charset="0"/>
                <a:ea typeface="Cambria" panose="02040503050406030204" pitchFamily="18" charset="0"/>
                <a:cs typeface="Times New Roman" panose="02020603050405020304" pitchFamily="18" charset="0"/>
              </a:rPr>
              <a:t>{ </a:t>
            </a:r>
          </a:p>
          <a:p>
            <a:pPr marL="914400" lvl="2" indent="0">
              <a:spcBef>
                <a:spcPts val="0"/>
              </a:spcBef>
              <a:buNone/>
            </a:pPr>
            <a:r>
              <a:rPr lang="en-IN" sz="2600" i="0" dirty="0">
                <a:solidFill>
                  <a:srgbClr val="C00000"/>
                </a:solidFill>
                <a:latin typeface="Cambria" panose="02040503050406030204" pitchFamily="18" charset="0"/>
                <a:ea typeface="Cambria" panose="02040503050406030204" pitchFamily="18" charset="0"/>
                <a:cs typeface="Times New Roman" panose="02020603050405020304" pitchFamily="18" charset="0"/>
              </a:rPr>
              <a:t>x=a;</a:t>
            </a:r>
          </a:p>
          <a:p>
            <a:pPr marL="914400" lvl="2" indent="0">
              <a:spcBef>
                <a:spcPts val="0"/>
              </a:spcBef>
              <a:buNone/>
            </a:pPr>
            <a:r>
              <a:rPr lang="en-IN" sz="2600" i="0" dirty="0">
                <a:solidFill>
                  <a:srgbClr val="C00000"/>
                </a:solidFill>
                <a:latin typeface="Cambria" panose="02040503050406030204" pitchFamily="18" charset="0"/>
                <a:ea typeface="Cambria" panose="02040503050406030204" pitchFamily="18" charset="0"/>
                <a:cs typeface="Times New Roman" panose="02020603050405020304" pitchFamily="18" charset="0"/>
              </a:rPr>
              <a:t>y=b;</a:t>
            </a:r>
          </a:p>
          <a:p>
            <a:pPr marL="457200" lvl="1" indent="0">
              <a:spcBef>
                <a:spcPts val="0"/>
              </a:spcBef>
              <a:buNone/>
            </a:pPr>
            <a:r>
              <a:rPr lang="en-IN" sz="2600" dirty="0">
                <a:solidFill>
                  <a:srgbClr val="C00000"/>
                </a:solidFill>
                <a:latin typeface="Cambria" panose="02040503050406030204" pitchFamily="18" charset="0"/>
                <a:ea typeface="Cambria" panose="02040503050406030204" pitchFamily="18" charset="0"/>
                <a:cs typeface="Times New Roman" panose="02020603050405020304" pitchFamily="18" charset="0"/>
              </a:rPr>
              <a:t>}</a:t>
            </a:r>
          </a:p>
          <a:p>
            <a:pPr marL="457200" lvl="1" indent="0">
              <a:spcBef>
                <a:spcPts val="0"/>
              </a:spcBef>
              <a:buNone/>
            </a:pPr>
            <a:r>
              <a:rPr lang="en-IN" sz="2600" dirty="0">
                <a:solidFill>
                  <a:srgbClr val="C00000"/>
                </a:solidFill>
                <a:latin typeface="Cambria" panose="02040503050406030204" pitchFamily="18" charset="0"/>
                <a:ea typeface="Cambria" panose="02040503050406030204" pitchFamily="18" charset="0"/>
                <a:cs typeface="Times New Roman" panose="02020603050405020304" pitchFamily="18" charset="0"/>
              </a:rPr>
              <a:t>int add()</a:t>
            </a:r>
          </a:p>
          <a:p>
            <a:pPr marL="457200" lvl="1" indent="0">
              <a:spcBef>
                <a:spcPts val="0"/>
              </a:spcBef>
              <a:buNone/>
            </a:pPr>
            <a:r>
              <a:rPr lang="en-IN" sz="2600" dirty="0">
                <a:solidFill>
                  <a:srgbClr val="C00000"/>
                </a:solidFill>
                <a:latin typeface="Cambria" panose="02040503050406030204" pitchFamily="18" charset="0"/>
                <a:ea typeface="Cambria" panose="02040503050406030204" pitchFamily="18" charset="0"/>
                <a:cs typeface="Times New Roman" panose="02020603050405020304" pitchFamily="18" charset="0"/>
              </a:rPr>
              <a:t>{</a:t>
            </a:r>
          </a:p>
          <a:p>
            <a:pPr marL="914400" lvl="2" indent="0">
              <a:spcBef>
                <a:spcPts val="0"/>
              </a:spcBef>
              <a:buNone/>
            </a:pPr>
            <a:r>
              <a:rPr lang="en-IN" sz="2600" i="0" dirty="0">
                <a:solidFill>
                  <a:srgbClr val="C00000"/>
                </a:solidFill>
                <a:latin typeface="Cambria" panose="02040503050406030204" pitchFamily="18" charset="0"/>
                <a:ea typeface="Cambria" panose="02040503050406030204" pitchFamily="18" charset="0"/>
                <a:cs typeface="Times New Roman" panose="02020603050405020304" pitchFamily="18" charset="0"/>
              </a:rPr>
              <a:t>System.out.println(“Superclass Method”);</a:t>
            </a:r>
          </a:p>
          <a:p>
            <a:pPr marL="914400" lvl="2" indent="0">
              <a:spcBef>
                <a:spcPts val="0"/>
              </a:spcBef>
              <a:buNone/>
            </a:pPr>
            <a:r>
              <a:rPr lang="en-IN" sz="2600" i="0" dirty="0">
                <a:solidFill>
                  <a:srgbClr val="C00000"/>
                </a:solidFill>
                <a:latin typeface="Cambria" panose="02040503050406030204" pitchFamily="18" charset="0"/>
                <a:ea typeface="Cambria" panose="02040503050406030204" pitchFamily="18" charset="0"/>
                <a:cs typeface="Times New Roman" panose="02020603050405020304" pitchFamily="18" charset="0"/>
              </a:rPr>
              <a:t>return(x+y);</a:t>
            </a:r>
          </a:p>
          <a:p>
            <a:pPr marL="457200" lvl="1" indent="0">
              <a:spcBef>
                <a:spcPts val="0"/>
              </a:spcBef>
              <a:buNone/>
            </a:pPr>
            <a:r>
              <a:rPr lang="en-IN" sz="2600" dirty="0">
                <a:solidFill>
                  <a:srgbClr val="C00000"/>
                </a:solidFill>
                <a:latin typeface="Cambria" panose="02040503050406030204" pitchFamily="18" charset="0"/>
                <a:ea typeface="Cambria" panose="02040503050406030204" pitchFamily="18" charset="0"/>
                <a:cs typeface="Times New Roman" panose="02020603050405020304" pitchFamily="18" charset="0"/>
              </a:rPr>
              <a:t>}</a:t>
            </a:r>
          </a:p>
          <a:p>
            <a:pPr marL="0" indent="0">
              <a:spcBef>
                <a:spcPts val="0"/>
              </a:spcBef>
              <a:buNone/>
            </a:pPr>
            <a:r>
              <a:rPr lang="en-IN" sz="2600" dirty="0" smtClean="0">
                <a:solidFill>
                  <a:srgbClr val="C00000"/>
                </a:solidFill>
                <a:latin typeface="Cambria" panose="02040503050406030204" pitchFamily="18" charset="0"/>
                <a:ea typeface="Cambria" panose="02040503050406030204" pitchFamily="18" charset="0"/>
                <a:cs typeface="Times New Roman" panose="02020603050405020304" pitchFamily="18" charset="0"/>
              </a:rPr>
              <a:t>}  </a:t>
            </a:r>
            <a:endParaRPr lang="en-IN" sz="2600" dirty="0">
              <a:solidFill>
                <a:srgbClr val="C000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8" name="Content Placeholder 7"/>
          <p:cNvSpPr>
            <a:spLocks noGrp="1"/>
          </p:cNvSpPr>
          <p:nvPr>
            <p:ph sz="half" idx="2"/>
          </p:nvPr>
        </p:nvSpPr>
        <p:spPr>
          <a:xfrm>
            <a:off x="6011329" y="847493"/>
            <a:ext cx="5686299" cy="4917969"/>
          </a:xfrm>
        </p:spPr>
        <p:txBody>
          <a:bodyPr>
            <a:noAutofit/>
          </a:bodyPr>
          <a:lstStyle/>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B extends A</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int mult()</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914400" lvl="2" indent="0">
              <a:spcBef>
                <a:spcPts val="0"/>
              </a:spcBef>
              <a:buNone/>
            </a:pPr>
            <a:r>
              <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System.out.println(“Sub-class Method”);</a:t>
            </a:r>
          </a:p>
          <a:p>
            <a:pPr marL="914400" lvl="2" indent="0">
              <a:spcBef>
                <a:spcPts val="0"/>
              </a:spcBef>
              <a:buNone/>
            </a:pPr>
            <a:r>
              <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return(x*y);</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Test</a:t>
            </a:r>
          </a:p>
          <a:p>
            <a:pPr marL="0"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public static void main(String args[])</a:t>
            </a:r>
          </a:p>
          <a:p>
            <a:pPr marL="457200" lvl="1" indent="0">
              <a:spcBef>
                <a:spcPts val="0"/>
              </a:spcBef>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a:t>
            </a:r>
          </a:p>
          <a:p>
            <a:pPr marL="914400" lvl="2" indent="0">
              <a:spcBef>
                <a:spcPts val="0"/>
              </a:spcBef>
              <a:buNone/>
            </a:pPr>
            <a:r>
              <a:rPr lang="en-IN" sz="2600" i="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B obj=new B();</a:t>
            </a:r>
          </a:p>
        </p:txBody>
      </p:sp>
    </p:spTree>
    <p:extLst>
      <p:ext uri="{BB962C8B-B14F-4D97-AF65-F5344CB8AC3E}">
        <p14:creationId xmlns:p14="http://schemas.microsoft.com/office/powerpoint/2010/main" xmlns="" val="2969038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76656" y="512955"/>
            <a:ext cx="4663440" cy="6099717"/>
          </a:xfrm>
        </p:spPr>
        <p:txBody>
          <a:bodyPr/>
          <a:lstStyle/>
          <a:p>
            <a:pPr marL="0" indent="0">
              <a:buNone/>
            </a:pPr>
            <a:r>
              <a:rPr lang="en-IN" dirty="0">
                <a:solidFill>
                  <a:schemeClr val="accent2"/>
                </a:solidFill>
                <a:latin typeface="Times New Roman" panose="02020603050405020304" pitchFamily="18" charset="0"/>
                <a:cs typeface="Times New Roman" panose="02020603050405020304" pitchFamily="18" charset="0"/>
              </a:rPr>
              <a:t>int add,mult;</a:t>
            </a:r>
          </a:p>
          <a:p>
            <a:pPr marL="0" indent="0">
              <a:buNone/>
            </a:pPr>
            <a:r>
              <a:rPr lang="en-IN" dirty="0">
                <a:solidFill>
                  <a:schemeClr val="accent2"/>
                </a:solidFill>
                <a:latin typeface="Times New Roman" panose="02020603050405020304" pitchFamily="18" charset="0"/>
                <a:cs typeface="Times New Roman" panose="02020603050405020304" pitchFamily="18" charset="0"/>
              </a:rPr>
              <a:t>obj.getdata(5,3);</a:t>
            </a:r>
          </a:p>
          <a:p>
            <a:pPr marL="0" indent="0">
              <a:buNone/>
            </a:pPr>
            <a:r>
              <a:rPr lang="en-IN" dirty="0">
                <a:solidFill>
                  <a:schemeClr val="accent2"/>
                </a:solidFill>
                <a:latin typeface="Times New Roman" panose="02020603050405020304" pitchFamily="18" charset="0"/>
                <a:cs typeface="Times New Roman" panose="02020603050405020304" pitchFamily="18" charset="0"/>
              </a:rPr>
              <a:t>add=obj.add();</a:t>
            </a:r>
          </a:p>
          <a:p>
            <a:pPr marL="0" indent="0">
              <a:buNone/>
            </a:pPr>
            <a:r>
              <a:rPr lang="en-IN" dirty="0">
                <a:solidFill>
                  <a:schemeClr val="accent2"/>
                </a:solidFill>
                <a:latin typeface="Times New Roman" panose="02020603050405020304" pitchFamily="18" charset="0"/>
                <a:cs typeface="Times New Roman" panose="02020603050405020304" pitchFamily="18" charset="0"/>
              </a:rPr>
              <a:t>mult=obj.mult();</a:t>
            </a:r>
          </a:p>
          <a:p>
            <a:pPr marL="0" indent="0">
              <a:buNone/>
            </a:pPr>
            <a:r>
              <a:rPr lang="en-IN" dirty="0">
                <a:solidFill>
                  <a:schemeClr val="accent2"/>
                </a:solidFill>
                <a:latin typeface="Times New Roman" panose="02020603050405020304" pitchFamily="18" charset="0"/>
                <a:cs typeface="Times New Roman" panose="02020603050405020304" pitchFamily="18" charset="0"/>
              </a:rPr>
              <a:t>System.out.println(“Addition”+add);</a:t>
            </a:r>
          </a:p>
          <a:p>
            <a:pPr marL="0" indent="0">
              <a:buNone/>
            </a:pPr>
            <a:r>
              <a:rPr lang="en-IN" dirty="0">
                <a:solidFill>
                  <a:schemeClr val="accent2"/>
                </a:solidFill>
                <a:latin typeface="Times New Roman" panose="02020603050405020304" pitchFamily="18" charset="0"/>
                <a:cs typeface="Times New Roman" panose="02020603050405020304" pitchFamily="18" charset="0"/>
              </a:rPr>
              <a:t>System.out.println(“Multiplication”+mult);</a:t>
            </a:r>
          </a:p>
          <a:p>
            <a:pPr marL="0" indent="0">
              <a:buNone/>
            </a:pPr>
            <a:r>
              <a:rPr lang="en-IN" dirty="0">
                <a:solidFill>
                  <a:schemeClr val="accent2"/>
                </a:solidFill>
                <a:latin typeface="Times New Roman" panose="02020603050405020304" pitchFamily="18" charset="0"/>
                <a:cs typeface="Times New Roman" panose="02020603050405020304" pitchFamily="18" charset="0"/>
              </a:rPr>
              <a:t>}</a:t>
            </a:r>
          </a:p>
          <a:p>
            <a:pPr marL="0" indent="0">
              <a:buNone/>
            </a:pPr>
            <a:r>
              <a:rPr lang="en-IN" dirty="0">
                <a:solidFill>
                  <a:schemeClr val="accent2"/>
                </a:solidFill>
                <a:latin typeface="Times New Roman" panose="02020603050405020304" pitchFamily="18" charset="0"/>
                <a:cs typeface="Times New Roman" panose="02020603050405020304" pitchFamily="18" charset="0"/>
              </a:rPr>
              <a:t>}</a:t>
            </a:r>
          </a:p>
          <a:p>
            <a:pPr marL="0" indent="0">
              <a:buNone/>
            </a:pPr>
            <a:endParaRPr lang="en-IN" dirty="0">
              <a:solidFill>
                <a:schemeClr val="accent2"/>
              </a:solidFill>
              <a:latin typeface="Times New Roman" panose="02020603050405020304" pitchFamily="18" charset="0"/>
              <a:cs typeface="Times New Roman" panose="02020603050405020304" pitchFamily="18" charset="0"/>
            </a:endParaRPr>
          </a:p>
          <a:p>
            <a:pPr marL="0" indent="0">
              <a:buNone/>
            </a:pPr>
            <a:endParaRPr lang="en-IN" dirty="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63489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6656" y="214736"/>
            <a:ext cx="10772775" cy="1161999"/>
          </a:xfrm>
        </p:spPr>
        <p:txBody>
          <a:bodyPr>
            <a:noAutofit/>
          </a:bodyPr>
          <a:lstStyle/>
          <a:p>
            <a:pPr algn="l"/>
            <a:r>
              <a:rPr lang="en-IN" sz="6000" b="1" dirty="0" smtClean="0">
                <a:solidFill>
                  <a:srgbClr val="006600"/>
                </a:solidFill>
                <a:latin typeface="Cambria" panose="02040503050406030204" pitchFamily="18" charset="0"/>
                <a:ea typeface="Cambria" panose="02040503050406030204" pitchFamily="18" charset="0"/>
                <a:cs typeface="Times New Roman" panose="02020603050405020304" pitchFamily="18" charset="0"/>
              </a:rPr>
              <a:t>Multilevel </a:t>
            </a:r>
            <a:r>
              <a:rPr lang="en-IN"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Inheritance</a:t>
            </a:r>
            <a:endParaRPr lang="en-IN" sz="6000" dirty="0">
              <a:solidFill>
                <a:srgbClr val="006600"/>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3" name="Content Placeholder 2"/>
          <p:cNvSpPr>
            <a:spLocks noGrp="1"/>
          </p:cNvSpPr>
          <p:nvPr>
            <p:ph idx="1"/>
          </p:nvPr>
        </p:nvSpPr>
        <p:spPr>
          <a:xfrm>
            <a:off x="676656" y="1326996"/>
            <a:ext cx="10753725" cy="4450870"/>
          </a:xfrm>
        </p:spPr>
        <p:txBody>
          <a:bodyPr>
            <a:normAutofit/>
          </a:bodyPr>
          <a:lstStyle/>
          <a:p>
            <a:r>
              <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In Multilevel Inheritance, a derived class will be inheriting a base class and as well as the derived class also act as the base class to other class. In below image, the class A serves as a base class for the derived class B, which in turn serves as a base class for the derived class C.</a:t>
            </a:r>
          </a:p>
          <a:p>
            <a:endParaRPr lang="en-US"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a:p>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pic>
        <p:nvPicPr>
          <p:cNvPr id="4098" name="Picture 2" descr="Multilevel_Inheritance"/>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3962400" y="3175375"/>
            <a:ext cx="3848100" cy="3714751"/>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304459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4942" y="321113"/>
            <a:ext cx="10772775" cy="593287"/>
          </a:xfrm>
        </p:spPr>
        <p:txBody>
          <a:bodyPr>
            <a:noAutofit/>
          </a:bodyPr>
          <a:lstStyle/>
          <a:p>
            <a:pPr algn="l"/>
            <a:r>
              <a:rPr lang="en-IN" sz="6000" b="1" dirty="0">
                <a:solidFill>
                  <a:srgbClr val="006600"/>
                </a:solidFill>
                <a:latin typeface="Cambria" panose="02040503050406030204" pitchFamily="18" charset="0"/>
                <a:ea typeface="Cambria" panose="02040503050406030204" pitchFamily="18" charset="0"/>
                <a:cs typeface="Times New Roman" panose="02020603050405020304" pitchFamily="18" charset="0"/>
              </a:rPr>
              <a:t>Example</a:t>
            </a:r>
          </a:p>
        </p:txBody>
      </p:sp>
      <p:sp>
        <p:nvSpPr>
          <p:cNvPr id="3" name="Content Placeholder 2"/>
          <p:cNvSpPr>
            <a:spLocks noGrp="1"/>
          </p:cNvSpPr>
          <p:nvPr>
            <p:ph sz="half" idx="1"/>
          </p:nvPr>
        </p:nvSpPr>
        <p:spPr>
          <a:xfrm>
            <a:off x="367990" y="1148576"/>
            <a:ext cx="4972106" cy="5486400"/>
          </a:xfrm>
        </p:spPr>
        <p:txBody>
          <a:bodyPr>
            <a:noAutofit/>
          </a:bodyPr>
          <a:lstStyle/>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one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public void print()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System.out.println(“hi");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a:t>
            </a: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two extends one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public void print1()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r>
              <a:rPr lang="en-IN" sz="2600" dirty="0" smtClean="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endPar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endParaRPr>
          </a:p>
        </p:txBody>
      </p:sp>
      <p:sp>
        <p:nvSpPr>
          <p:cNvPr id="6" name="Content Placeholder 5"/>
          <p:cNvSpPr>
            <a:spLocks noGrp="1"/>
          </p:cNvSpPr>
          <p:nvPr>
            <p:ph sz="half" idx="2"/>
          </p:nvPr>
        </p:nvSpPr>
        <p:spPr>
          <a:xfrm>
            <a:off x="6011329" y="1148576"/>
            <a:ext cx="5976231" cy="5486400"/>
          </a:xfrm>
        </p:spPr>
        <p:txBody>
          <a:bodyPr>
            <a:noAutofit/>
          </a:bodyPr>
          <a:lstStyle/>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System.out.println(“hello");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class three extends two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public void print2()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System.out.println(“hi");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a:p>
            <a:pPr marL="0" indent="0">
              <a:buNone/>
            </a:pPr>
            <a:r>
              <a:rPr lang="en-IN" sz="2600" dirty="0">
                <a:solidFill>
                  <a:schemeClr val="accent2"/>
                </a:solidFill>
                <a:latin typeface="Cambria" panose="02040503050406030204" pitchFamily="18" charset="0"/>
                <a:ea typeface="Cambria" panose="02040503050406030204" pitchFamily="18" charset="0"/>
                <a:cs typeface="Times New Roman" panose="02020603050405020304" pitchFamily="18" charset="0"/>
              </a:rPr>
              <a:t>  </a:t>
            </a:r>
          </a:p>
        </p:txBody>
      </p:sp>
    </p:spTree>
    <p:extLst>
      <p:ext uri="{BB962C8B-B14F-4D97-AF65-F5344CB8AC3E}">
        <p14:creationId xmlns:p14="http://schemas.microsoft.com/office/powerpoint/2010/main" xmlns="" val="1227457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1620</TotalTime>
  <Words>1861</Words>
  <Application>Microsoft Office PowerPoint</Application>
  <PresentationFormat>Custom</PresentationFormat>
  <Paragraphs>401</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Slide 1</vt:lpstr>
      <vt:lpstr>UNIT -2.2 INHERITANCE AND INTERFACE</vt:lpstr>
      <vt:lpstr>Inheritance</vt:lpstr>
      <vt:lpstr>Use of extends for inheritance</vt:lpstr>
      <vt:lpstr>Types of Inheritance in Java</vt:lpstr>
      <vt:lpstr>Example</vt:lpstr>
      <vt:lpstr>Slide 7</vt:lpstr>
      <vt:lpstr>Multilevel Inheritance</vt:lpstr>
      <vt:lpstr>Example</vt:lpstr>
      <vt:lpstr>Slide 10</vt:lpstr>
      <vt:lpstr>Hierarchical Inheritance </vt:lpstr>
      <vt:lpstr>Example</vt:lpstr>
      <vt:lpstr>Slide 13</vt:lpstr>
      <vt:lpstr>Concepts of abstract class</vt:lpstr>
      <vt:lpstr>Why we need an abstract class?</vt:lpstr>
      <vt:lpstr>Slide 16</vt:lpstr>
      <vt:lpstr>Slide 17</vt:lpstr>
      <vt:lpstr>Why can’t we create the object of an abstract class?</vt:lpstr>
      <vt:lpstr>Slide 19</vt:lpstr>
      <vt:lpstr>Difference between Abstract Class and Interface</vt:lpstr>
      <vt:lpstr>When to use Abstract Methods &amp; Abstract Class?</vt:lpstr>
      <vt:lpstr>Multiple Inheritance (Interfaces) </vt:lpstr>
      <vt:lpstr>Example</vt:lpstr>
      <vt:lpstr>Slide 24</vt:lpstr>
      <vt:lpstr>Slide 25</vt:lpstr>
      <vt:lpstr>Hybrid Inheritance(Interfaces)</vt:lpstr>
      <vt:lpstr>Polymorphism</vt:lpstr>
      <vt:lpstr>Slide 28</vt:lpstr>
      <vt:lpstr>Example: By using different types of arguments</vt:lpstr>
      <vt:lpstr>Example: By using different numbers of arguments </vt:lpstr>
      <vt:lpstr>Operator Overloading:</vt:lpstr>
      <vt:lpstr>Example:</vt:lpstr>
      <vt:lpstr>Slide 33</vt:lpstr>
      <vt:lpstr>Slide 34</vt:lpstr>
      <vt:lpstr>super</vt:lpstr>
      <vt:lpstr>Use of super with variables: </vt:lpstr>
      <vt:lpstr>Use of super with methods:</vt:lpstr>
      <vt:lpstr>Use of super with constructors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60</cp:revision>
  <dcterms:created xsi:type="dcterms:W3CDTF">2023-04-06T07:11:39Z</dcterms:created>
  <dcterms:modified xsi:type="dcterms:W3CDTF">2023-09-18T08:36:30Z</dcterms:modified>
</cp:coreProperties>
</file>