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9"/>
  </p:notesMasterIdLst>
  <p:handoutMasterIdLst>
    <p:handoutMasterId r:id="rId40"/>
  </p:handoutMasterIdLst>
  <p:sldIdLst>
    <p:sldId id="3825" r:id="rId5"/>
    <p:sldId id="3826" r:id="rId6"/>
    <p:sldId id="3827" r:id="rId7"/>
    <p:sldId id="3836" r:id="rId8"/>
    <p:sldId id="3837" r:id="rId9"/>
    <p:sldId id="3828" r:id="rId10"/>
    <p:sldId id="3791" r:id="rId11"/>
    <p:sldId id="3838" r:id="rId12"/>
    <p:sldId id="3839" r:id="rId13"/>
    <p:sldId id="3840" r:id="rId14"/>
    <p:sldId id="3841" r:id="rId15"/>
    <p:sldId id="3843" r:id="rId16"/>
    <p:sldId id="3842" r:id="rId17"/>
    <p:sldId id="3844" r:id="rId18"/>
    <p:sldId id="3846" r:id="rId19"/>
    <p:sldId id="3847" r:id="rId20"/>
    <p:sldId id="3849" r:id="rId21"/>
    <p:sldId id="3850" r:id="rId22"/>
    <p:sldId id="3851" r:id="rId23"/>
    <p:sldId id="3852" r:id="rId24"/>
    <p:sldId id="3854" r:id="rId25"/>
    <p:sldId id="3855" r:id="rId26"/>
    <p:sldId id="3858" r:id="rId27"/>
    <p:sldId id="3859" r:id="rId28"/>
    <p:sldId id="3860" r:id="rId29"/>
    <p:sldId id="3861" r:id="rId30"/>
    <p:sldId id="3862" r:id="rId31"/>
    <p:sldId id="3863" r:id="rId32"/>
    <p:sldId id="3864" r:id="rId33"/>
    <p:sldId id="3865" r:id="rId34"/>
    <p:sldId id="3867" r:id="rId35"/>
    <p:sldId id="3868" r:id="rId36"/>
    <p:sldId id="3869" r:id="rId37"/>
    <p:sldId id="3834" r:id="rId3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Koyu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Koyu Stil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404" y="36"/>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C9F98CD2-ED1D-4B96-BCFF-760B8CAA48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16014D22-622D-4DB3-93B1-1416373817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57745D-1CCA-46F8-BC2F-B1B1CF930DB8}" type="datetime1">
              <a:rPr lang="tr-TR" smtClean="0"/>
              <a:t>25.06.2024</a:t>
            </a:fld>
            <a:endParaRPr lang="tr-TR"/>
          </a:p>
        </p:txBody>
      </p:sp>
      <p:sp>
        <p:nvSpPr>
          <p:cNvPr id="4" name="Alt Bilgi Yer Tutucusu 3">
            <a:extLst>
              <a:ext uri="{FF2B5EF4-FFF2-40B4-BE49-F238E27FC236}">
                <a16:creationId xmlns:a16="http://schemas.microsoft.com/office/drawing/2014/main" id="{CB2FF1CD-A939-4F4D-9094-DDE05D0B21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91DB1086-8184-46D7-92A4-9F1C38B619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CB4CAA-D5A5-4041-A58B-975F44B1871B}" type="slidenum">
              <a:rPr lang="tr-TR" smtClean="0"/>
              <a:t>‹#›</a:t>
            </a:fld>
            <a:endParaRPr lang="tr-TR"/>
          </a:p>
        </p:txBody>
      </p:sp>
    </p:spTree>
    <p:extLst>
      <p:ext uri="{BB962C8B-B14F-4D97-AF65-F5344CB8AC3E}">
        <p14:creationId xmlns:p14="http://schemas.microsoft.com/office/powerpoint/2010/main" val="123492996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8:45.325"/>
    </inkml:context>
    <inkml:brush xml:id="br0">
      <inkml:brushProperty name="width" value="0.35" units="cm"/>
      <inkml:brushProperty name="height" value="0.35" units="cm"/>
      <inkml:brushProperty name="color" value="#FFFFFF"/>
    </inkml:brush>
  </inkml:definitions>
  <inkml:trace contextRef="#ctx0" brushRef="#br0">3823 1628 24575,'89'-1'0,"101"3"0,-177-1 0,-1 1 0,0 0 0,0 1 0,0 0 0,0 1 0,-1 1 0,1 0 0,10 6 0,11 9 0,37 30 0,22 14 0,-90-62 0,1-1 0,-1 1 0,1-1 0,0 0 0,-1 0 0,1 0 0,0 0 0,0 0 0,0 0 0,0-1 0,-1 0 0,1 1 0,0-1 0,0 0 0,0 0 0,0-1 0,0 1 0,0-1 0,0 1 0,0-1 0,2-1 0,-1 0 0,-1 0 0,1-1 0,-1 0 0,0 0 0,1 0 0,-1 0 0,-1 0 0,1 0 0,0-1 0,-1 1 0,0-1 0,0 0 0,0 1 0,2-6 0,9-25 0,-1 0 0,-2-1 0,-1-1 0,7-62 0,-10 40 0,-3 0 0,-6-72 0,2 113 0,-1 1 0,-1 0 0,0 0 0,-2 0 0,1 1 0,-2 0 0,0-1 0,-13-22 0,6 18 0,-1 1 0,0 0 0,-1 0 0,-1 2 0,-21-19 0,18 19 0,-1 0 0,0 2 0,-23-14 0,32 23 0,-1 1 0,1-1 0,-1 2 0,0 0 0,0 0 0,-1 1 0,1 1 0,-15-2 0,-7 2 0,0 2 0,0 1 0,-60 10 0,-98 32 0,167-36 0,-18 2 0,0-1 0,-80 3 0,-89-13 0,89 0 0,-761 2 0,-265-2 0,763-15 0,276 6 0,-159-37 0,246 42 0,17 4 0,1 0 0,0 0 0,-1 1 0,1 0 0,-1 0 0,0 0 0,1 1 0,-1-1 0,0 1 0,1 1 0,-1-1 0,0 1 0,-6 2 0,10-3 0,1 1 0,0 0 0,-1 0 0,1 0 0,0 0 0,0 0 0,0 0 0,0 0 0,0 0 0,0 1 0,0-1 0,0 0 0,0 0 0,1 1 0,-1-1 0,0 1 0,1-1 0,-1 1 0,1-1 0,-1 2 0,-1 34 0,2-32 0,5 123 0,-2 96 0,-32 8 0,16-150 0,-5 158 0,18-239 0,0 1 0,0 0 0,0 0 0,0 0 0,0 0 0,0 0 0,1 0 0,-1-1 0,0 1 0,1 0 0,0 0 0,-1 0 0,1-1 0,0 1 0,0 0 0,0-1 0,0 1 0,0-1 0,0 1 0,1-1 0,-1 0 0,0 1 0,1-1 0,-1 0 0,1 0 0,2 1 0,-1-1 0,0 0 0,0-1 0,1 0 0,-1 0 0,0 0 0,0 0 0,0 0 0,0-1 0,0 1 0,0-1 0,1 0 0,-1 0 0,0 0 0,-1 0 0,1-1 0,4-1 0,7-6 0,1-1 0,-1 0 0,-1 0 0,0-1 0,0-1 0,-1 0 0,-1-1 0,15-21 0,73-125 0,-76 118 0,-21 37 0,94-170 0,-78 137 0,-2-1 0,19-70 0,-34 107 0,-1 0 0,0 0 0,1 0 0,-1 0 0,0 0 0,0 0 0,0 0 0,0 0 0,0-1 0,0 1 0,0 0 0,0 0 0,-1 0 0,1 0 0,-1-1 0,1 1 0,0 1 0,-1 0 0,1-1 0,-1 1 0,1 0 0,0-1 0,-1 1 0,1 0 0,-1-1 0,1 1 0,-1 0 0,1 0 0,0 0 0,-1-1 0,1 1 0,-1 0 0,1 0 0,-1 0 0,1 0 0,-1 0 0,1 0 0,-2 0 0,-2 1 0,0-1 0,-1 1 0,1 1 0,0-1 0,0 1 0,-6 2 0,-98 52 0,-36 17 0,24-16 0,99-42 0,21-15 0,0 0 0,-1 0 0,1 0 0,0 0 0,0 0 0,0 0 0,0 0 0,0 0 0,0 1 0,0-1 0,0 0 0,0 0 0,0 0 0,0 0 0,0 0 0,0 0 0,0 1 0,0-1 0,0 0 0,0 0 0,0 0 0,0 0 0,0 0 0,0 1 0,0-1 0,0 0 0,0 0 0,0 0 0,0 0 0,0 0 0,0 0 0,0 1 0,0-1 0,0 0 0,0 0 0,0 0 0,0 0 0,0 0 0,1 0 0,-1 0 0,0 0 0,0 0 0,0 1 0,0-1 0,0 0 0,0 0 0,0 0 0,1 0 0,-1 0 0,0 0 0,0 0 0,0 0 0,0 0 0,0 0 0,1 0 0,-1 0 0,0 0 0,0 0 0,0 0 0,0 0 0,0 0 0,0 0 0,1 0 0,-1 0 0,45-8 0,311-105 0,60-17 0,-191 76 0,-214 52 0,0 0 0,-1 1 0,1 1 0,0 0 0,19 2 0,-27-2 0,0 1 0,0 0 0,0 0 0,0 0 0,0 0 0,0 0 0,-1 1 0,1-1 0,0 1 0,-1 0 0,1 0 0,-1 0 0,0 0 0,1 0 0,-1 0 0,0 0 0,0 1 0,-1-1 0,1 1 0,0 0 0,-1-1 0,1 1 0,0 5 0,1 3 0,0 0 0,-2 0 0,1 0 0,-1 0 0,-1 1 0,0-1 0,0 0 0,-2 1 0,1-1 0,-1 0 0,-4 11 0,-2 8 0,-2-1 0,-25 52 0,21-56 0,-28 38 0,28-43 0,0 0 0,-12 26 0,26-46 0,0 0 0,0 1 0,-1-1 0,1 0 0,0 1 0,0-1 0,-1 0 0,1 1 0,0-1 0,0 1 0,0-1 0,0 0 0,0 1 0,0-1 0,0 1 0,0-1 0,-1 1 0,2-1 0,-1 0 0,0 1 0,0-1 0,0 1 0,0-1 0,0 1 0,0-1 0,0 0 0,0 1 0,1-1 0,-1 1 0,0-1 0,0 0 0,0 1 0,1-1 0,-1 0 0,0 1 0,1-1 0,-1 0 0,0 0 0,1 1 0,-1-1 0,0 0 0,1 0 0,-1 1 0,1-1 0,-1 0 0,0 0 0,1 0 0,-1 0 0,1 0 0,-1 1 0,0-1 0,1 0 0,-1 0 0,1 0 0,-1 0 0,1 0 0,0-1 0,31-4 0,-29 4 0,294-83 0,-24 6 0,450-85 0,-643 149 0,-65 14 0,-24 7 0,-40 12 0,-555 131-104,558-140 44,-379 69-541,-3-19-1,-601 8 1,889-68 601,133 0 0,-1 0 0,1-1 0,0 1 0,0-1 0,-10-3 0,17 4 0,0 0 0,0-1 0,0 1 0,0 0 0,-1 0 0,1 0 0,0 0 0,0 0 0,0-1 0,0 1 0,0 0 0,0 0 0,0 0 0,0 0 0,0-1 0,0 1 0,0 0 0,-1 0 0,1 0 0,0 0 0,0-1 0,0 1 0,0 0 0,0 0 0,0 0 0,1-1 0,-1 1 0,0 0 0,0 0 0,0 0 0,0 0 0,0-1 0,0 1 0,0 0 0,0 0 0,0 0 0,0 0 0,0-1 0,1 1 0,-1 0 0,0 0 0,0 0 0,0 0 0,0 0 0,0 0 0,1 0 0,-1-1 0,0 1 0,0 0 0,0 0 0,0 0 0,1 0 0,-1 0 0,0 0 0,0 0 0,0 0 0,1 0 0,30-12 0,123-27-53,224-27 1,-333 59-7,346-42-441,584-1 0,-829 59 1296,-139-9-717,0 1 1,-1 0-1,1 1 0,-1 0 1,1 0-1,-1 0 1,9 5-1,-14-7-73,-1 1 0,1-1 0,-1 0 0,1 1 0,-1-1 0,0 1 1,1-1-1,-1 0 0,0 1 0,1-1 0,-1 1 0,0-1 0,1 1 0,-1-1 0,0 1 0,0 0 0,0-1 1,1 1-1,-1-1 0,0 1 0,0-1 0,0 1 0,0-1 0,0 1 0,0 0 0,0-1 0,0 1 0,0-1 1,-1 1-1,1 0 0,-1 2-3,-1-1 1,1 0 0,-1 0-1,0 0 1,0 0 0,0 0-1,0 0 1,0 0 0,0-1-1,0 1 1,-3 0 0,-17 11-4,0-1 0,-1-1 0,-33 10 0,-89 22 0,-83 12 30,-2-10 0,-329 21 0,461-64 416,96-2-441,0 0-1,0 0 0,1 0 0,-1 0 0,0 0 0,0 0 0,1-1 0,-1 1 0,0 0 0,1-1 0,-1 1 0,0-1 0,1 0 0,-1 0 0,1 0 0,-1 1 0,1-1 0,-1-1 0,1 1 0,0 0 0,-2-2 0,3 2-5,1-1 0,-1 1 0,1-1 1,0 1-1,0-1 0,-1 1 0,1 0 1,0-1-1,0 1 0,0 0 0,1 0 1,-1-1-1,0 1 0,0 0 0,1 0 1,-1 0-1,0 1 0,1-1 0,-1 0 0,1 0 1,-1 1-1,3-1 0,38-18 1,0 2 0,1 3 0,57-13 0,126-24-78,284-28-1,235 26-78,-706 52 157,286 0 0,-286 7 0,-39-6 0,1 0 0,0 0 0,0 1 0,0-1 0,-1 0 0,1 0 0,0 1 0,0-1 0,-1 0 0,1 1 0,0-1 0,-1 1 0,1-1 0,-1 1 0,1-1 0,0 1 0,-1 0 0,1-1 0,-1 1 0,1 1 0,-1-2 0,0 1 0,0 0 0,0-1 0,-1 1 0,1 0 0,0-1 0,0 1 0,-1-1 0,1 1 0,-1-1 0,1 1 0,0-1 0,-1 1 0,1-1 0,-1 1 0,1-1 0,-1 1 0,1-1 0,-1 1 0,1-1 0,-1 0 0,0 1 0,0-1 0,-35 15 0,-44 6 0,-1-4 0,-119 11 0,-1162 33-1335,1339-61 1360,-38 0 58,-1-2 1,-79-13 0,136 14-84,0 0 0,0 0 0,0-1 0,0 1 0,0-1 0,0 0 0,0-1 0,-8-5 0,12 8 0,0-1 0,1 1 0,-1-1 0,1 0 0,-1 0 0,0 1 0,1-1 0,0 0 0,-1 0 0,1 0 0,-1 0 0,1 1 0,0-1 0,0 0 0,-1 0 0,1 0 0,0 0 0,0 0 0,0 0 0,0-1 0,1-1 0,-1 1 0,1 0 0,0 0 0,0 0 0,0 0 0,0 0 0,0 0 0,0 0 0,1 0 0,-1 0 0,0 1 0,3-3 0,7-6 0,0 1 0,1 0 0,0 1 0,0 0 0,16-7 0,134-56 0,74-12-41,40 5-477,467-69-1,298 54-292,-671 92 380,-360 2 441,60 8-33,-66-8 36,0 0 1,0 0 0,0 0-1,0 1 1,0 0 0,0 0-1,0 0 1,0 0 0,-1 0-1,0 1 1,1 0 0,3 4-1,-5-6 28,-1 1-1,0 0 1,0-1-1,0 1 1,0 0-1,0 0 1,0 0-1,0 0 1,-1 0-1,1 0 1,-1 0-1,1 0 1,-1 0-1,0 0 1,0 0-1,0 0 1,0 0-1,0 0 1,-1 3-1,0 0 33,-1 0-1,1 0 1,-1-1-1,0 1 0,0-1 1,-1 0-1,-5 8 0,0-1 108,-1-1 0,-1 1 0,0-1 0,0-1 0,-22 15 0,-71 37 539,-3-10-681,-1-4 0,-3-5-1,-221 54 1,-360 14-519,-230-63-1439,907-47 1909,-52 1-56,-1-3-1,-105-16 1,165 17 65,1 0 0,0-1 1,0 0-1,0 0 0,0-1 0,-9-5 0,14 8 3,1-1 0,-1 1 0,0 0 0,1-1 0,-1 1 0,1-1 1,0 1-1,-1-1 0,1 0 0,-1 1 0,1-1 0,0 1 0,-1-1 0,1 0 0,0 1 0,-1-1 0,1 0 0,0 1 0,0-1 0,0 0 0,0 1 0,0-1 0,0 0 0,0 0 0,0-1 9,1 1-1,0-1 0,-1 1 1,1 0-1,0-1 1,0 1-1,0 0 1,0 0-1,0 0 0,0-1 1,0 1-1,1 0 1,-1 0-1,0 1 0,3-2 1,10-6 140,-1 1-1,2 0 1,-1 1 0,30-7 0,76-12 90,-92 20-226,569-69 181,10 42-56,500 16 77,-981 23-173,-120-6-43,1 0 0,-1 0 0,0 1 0,0-1 0,0 1 0,0 0 0,10 6 0,-15-7 0,0-1 0,0 1 0,0 0 0,0 0 0,0 0 0,-1-1 0,1 1 0,0 0 0,-1 0 0,1 0 0,0 0 0,-1 0 0,1 1 0,-1-1 0,1 0 0,-1 0 0,1 2 0,-1 0 0,-1-1 0,1 0 0,0 0 0,0 0 0,-1 0 0,1 0 0,-1 1 0,0-1 0,1 0 0,-1 0 0,0-1 0,0 1 0,-2 2 0,-5 7 0,0-1 0,-1 0 0,0-1 0,0 0 0,-20 14 0,-10 5 0,-79 42 0,-131 38-22,-79-6-67,77-42-431,-351 35-1,-258-52-1120,491-55 1338,87-15-364,220 18 561,-68-20 0,115 25 104,1 0 0,0-1 0,1-1 0,-1 0 0,-23-15 0,34 19 7,1 1 1,0-1-1,0 0 0,0 0 1,0 0-1,0 0 0,1 0 0,-1 0 1,0-1-1,1 1 0,0-1 1,-2-3-1,3 5 6,-1-1-1,1 1 1,0-1 0,0 1-1,0-1 1,0 1-1,0-1 1,0 1 0,0-1-1,0 1 1,1-1 0,-1 1-1,1-1 1,-1 1 0,1-1-1,-1 1 1,2-2 0,3-3 55,-1 1 0,1 0 1,0 0-1,0 0 0,0 1 1,1 0-1,0 0 0,0 0 1,8-3-1,20-10 129,2 2-1,44-13 1,89-19 50,271-40 1,189 17 87,934-8 526,-1521 78-724,8-1-20,84 9 0,-131-8-116,0 0 0,0 1 1,0-1-1,-1 1 0,1 0 0,0-1 1,0 1-1,-1 0 0,1 1 1,-1-1-1,1 0 0,-1 1 1,1 0-1,-1-1 0,0 1 1,0 0-1,0 0 0,4 4 1,-5-3 10,-1 0-1,1-1 1,0 1 0,-1 0 0,1 0 0,-1-1-1,0 1 1,0 0 0,0 0 0,0 0 0,0-1-1,-1 1 1,1 0 0,-1 0 0,0-1 0,0 1 0,-1 3-1,-7 15 189,0 0-1,-1-1 1,-1 0-1,-1-1 1,0 0 0,-2-1-1,0-1 1,-1 0-1,-1-1 1,-28 24-1,104-54-197,-53 12 0,580-159 0,9 36 0,-63 68 0,-427 56 0,-101 0 0,-1 2 0,1-1 0,-1 1 0,1-1 0,-1 1 0,0 0 0,6 3 0,-10-4 0,1 0 0,-1 0 0,0 0 0,0 0 0,1 1 0,-1-1 0,0 0 0,0 0 0,0 0 0,1 1 0,-1-1 0,0 0 0,0 0 0,0 1 0,1-1 0,-1 0 0,0 0 0,0 1 0,0-1 0,0 0 0,0 0 0,0 1 0,0-1 0,0 0 0,0 1 0,0-1 0,0 0 0,0 1 0,0-1 0,0 0 0,0 0 0,0 1 0,0-1 0,0 0 0,0 1 0,0-1 0,0 0 0,-1 0 0,1 1 0,0-1 0,0 0 0,0 0 0,0 1 0,-1-1 0,1 0 0,0 0 0,0 1 0,0-1 0,-1 0 0,1 0 0,-1 0 0,-5 5 0,-1-1 0,0 0 0,-1-1 0,1 0 0,0 0 0,-12 2 0,-46 12 0,-129 14 0,-72-15 0,246-15 0,6 1 0,0-2 0,0 0 0,0-1 0,0 0 0,-20-4 0,31 4 0,0 0 0,0 0 0,0-1 0,0 1 0,0 0 0,0-1 0,1 0 0,-1 0 0,0 0 0,1 0 0,0 0 0,-1 0 0,1-1 0,0 1 0,0-1 0,0 1 0,1-1 0,-1 0 0,0 0 0,1 0 0,0 0 0,0 0 0,0 0 0,0 0 0,0 0 0,1 0 0,-1-1 0,1-4 0,0-36 0,1 1 0,3 0 0,12-60 0,-6 48 0,3-70 0,-13 122 0,0 0 0,-1 0 0,1 0 0,0 0 0,-1 0 0,1 0 0,-1 0 0,0 0 0,0 0 0,0 0 0,-1 1 0,1-1 0,-1 0 0,1 1 0,-1-1 0,-3-3 0,4 5 0,-1 0 0,1 0 0,0 0 0,-1 0 0,1 1 0,-1-1 0,1 0 0,-1 1 0,1-1 0,-1 1 0,1-1 0,-1 1 0,0 0 0,1 0 0,-1 0 0,1 0 0,-1 0 0,0 0 0,1 0 0,-1 1 0,1-1 0,-1 0 0,1 1 0,-1-1 0,1 1 0,-1 0 0,1-1 0,-1 1 0,1 0 0,0 0 0,-1 0 0,1 0 0,-2 2 0,-9 9 0,1 0 0,-1 1 0,2 1 0,0 0 0,0 0 0,2 1 0,-10 21 0,-1-1 0,-69 130 0,71-129 0,1 1 0,-16 60 0,28-68 0,7-20 0,8-16 0,-1-6 0,-2 1 0,0-2 0,0 1 0,-1-1 0,-1 0 0,8-25 0,-2 7 0,78-208 0,-11-5 0,60-316 0,-107 333 0,-31 215 0,-1 1 0,0-1 0,-2-12 0,2 24 0,0 0 0,0 0 0,0 0 0,0 0 0,0 1 0,0-1 0,0 0 0,0 0 0,-1 0 0,1 0 0,0 1 0,0-1 0,-1 0 0,1 0 0,-1 0 0,1 1 0,-1-1 0,1 0 0,-1 1 0,1-1 0,-1 0 0,1 1 0,-1-1 0,0 1 0,0-1 0,1 1 0,-1-1 0,0 1 0,0-1 0,1 1 0,-1 0 0,0 0 0,0-1 0,-1 1 0,0 1 0,0-1 0,0 1 0,0 0 0,0 0 0,0 1 0,0-1 0,0 0 0,0 1 0,0-1 0,1 1 0,-1-1 0,-2 4 0,-21 27 0,2 1 0,1 1 0,1 0 0,-25 62 0,26-55 0,-28 63 0,5 3 0,4 1 0,-28 128 0,49-151 0,3 1 0,4 1 0,4 1 0,7 151 0,2-223 0,1-20 0,2-32 0,-4 28 0,21-342 0,-25 293 0,3 56 0,0-1 0,0 1 0,0 0 0,0 0 0,-1 0 0,1 0 0,0-1 0,-1 1 0,1 0 0,0 0 0,-1 0 0,1 0 0,-1 0 0,0 0 0,1 0 0,-1 0 0,0 0 0,-1 0 0,2 1 0,-1 0 0,0 1 0,0-1 0,0 1 0,1-1 0,-1 1 0,0-1 0,1 1 0,-1 0 0,1-1 0,-1 1 0,0 0 0,1-1 0,-1 1 0,1 0 0,0 0 0,-1 0 0,1-1 0,0 1 0,-1 0 0,1 0 0,0 0 0,0 1 0,-29 89 0,4 2 0,-14 106 0,-2 214 0,32-286 0,7-111 0,-1-14 0,-2-26 0,-23-154 0,-30-169 0,56 337 0,-1-7 0,-1-1 0,0 1 0,-1 0 0,-1 0 0,-13-27 0,19 43 0,-1 0 0,0 0 0,0 0 0,1 0 0,-1 0 0,0 0 0,0 0 0,0 0 0,0 0 0,0 0 0,0 0 0,0 1 0,0-1 0,0 0 0,-1 1 0,-1-2 0,2 2 0,1 0 0,-1 0 0,0 0 0,0 0 0,1 0 0,-1 1 0,0-1 0,0 0 0,1 0 0,-1 0 0,0 1 0,1-1 0,-1 0 0,0 1 0,1-1 0,-1 1 0,0-1 0,1 0 0,-1 1 0,1-1 0,-1 2 0,-2 1 0,0 1 0,1 0 0,-1 0 0,1 0 0,0 0 0,1 0 0,-3 8 0,-4 22-195,1 1 0,2-1 0,2 1 0,1 0 0,1 0 0,7 56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7:33.131"/>
    </inkml:context>
    <inkml:brush xml:id="br0">
      <inkml:brushProperty name="width" value="0.35" units="cm"/>
      <inkml:brushProperty name="height" value="0.35" units="cm"/>
      <inkml:brushProperty name="color" value="#FFFFFF"/>
    </inkml:brush>
  </inkml:definitions>
  <inkml:trace contextRef="#ctx0" brushRef="#br0">1 103 24575,'2042'0'0,"-1345"-47"0,-423 21 0,56-4-1365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7:37.859"/>
    </inkml:context>
    <inkml:brush xml:id="br0">
      <inkml:brushProperty name="width" value="0.35" units="cm"/>
      <inkml:brushProperty name="height" value="0.35" units="cm"/>
      <inkml:brushProperty name="color" value="#FFFFFF"/>
    </inkml:brush>
  </inkml:definitions>
  <inkml:trace contextRef="#ctx0" brushRef="#br0">3426 185 24575,'-47'2'0,"1"1"0,-1 3 0,-75 19 0,-133 54 0,153-44 0,-831 235-399,683-213 200,-453 43 0,665-97 199,27-1 0,-1-1 0,0 0 0,1-1 0,-1 0 0,0-1 0,1 0 0,-14-3 0,25 4 0,0 0 0,0 0 0,-1 0 0,1 0 0,0 0 0,-1 0 0,1 0 0,0 0 0,0 0 0,-1 0 0,1-1 0,0 1 0,0 0 0,-1 0 0,1 0 0,0 0 0,0 0 0,0-1 0,-1 1 0,1 0 0,0 0 0,0 0 0,0-1 0,-1 1 0,1 0 0,0 0 0,0 0 0,0-1 0,0 1 0,0 0 0,0 0 0,0-1 0,-1 1 0,1 0 0,0-1 0,0 1 0,0 0 0,0 0 0,0-1 0,0 1 0,0 0 0,0 0 0,1-1 0,-1 1 0,0 0 0,0-1 0,0 1 0,0 0 0,0 0 0,0-1 0,0 1 0,1 0 0,-1 0 0,0 0 0,0-1 0,0 1 0,0 0 0,1 0 0,-1 0 0,0 0 0,0-1 0,1 1 0,8-6 0,0 1 0,0-1 0,0 2 0,1-1 0,0 2 0,0-1 0,13-2 0,2-2 0,623-143 743,-526 128-689,297-48-54,434-15 0,-1033 91 0,-809 14-677,696-27 338,-401-63 0,491 37 339,-205-61 0,390 90 0,0 0 0,1-1 0,0 0 0,0-2 0,1 0 0,-28-18 0,43 26-1,0-1 0,0 1 0,0-1 0,1 1 0,-1-1 0,0 0 0,0 0 0,0 1 0,0-1 1,1 0-1,-1 0 0,0 0 0,1 1 0,-1-1 0,1 0 0,-1 0 0,1 0 0,-1 0 0,1 0 0,0 0 0,-1 0 0,1 0 0,0-1 0,0 1 0,0 0 0,0 0 0,0 0 0,0 0 0,0 0 0,0 0 1,0 0-1,1 0 0,-1 0 0,0 0 0,1 0 0,-1 0 0,1 0 0,-1 0 0,1 0 0,-1 0 0,1 0 0,1-1 0,2-2 24,1 1 0,-1 0-1,1 0 1,0 0 0,0 1 0,0 0-1,0 0 1,6-2 0,34-7 259,1 1 1,0 2-1,51-1 0,112-5-220,75 8-226,75 16-655,70 25-164,543 113-963,-4 49 55,-660-132 1177,-33-7 15,-226-48 640,22 5 104,102 34-1,-146-36 378,-27-13-413,0 0 0,1 0 0,-1 0 1,0 1-1,0-1 0,1 0 0,-1 0 1,0 0-1,0 0 0,0 1 1,0-1-1,1 0 0,-1 0 0,0 0 1,0 1-1,0-1 0,0 0 0,0 0 1,1 1-1,-1-1 0,0 0 0,0 0 1,0 1-1,0-1 0,0 0 0,0 0 1,0 1-1,0-1 0,0 0 0,0 0 1,0 1-1,0-1 0,0 0 0,0 0 1,0 1-1,0-1 0,-1 0 1,1 0-1,0 1 0,0-1 0,0 0 1,0 1-1,-4 1 65,0-1 0,-1 1-1,1-1 1,0 0 0,0 0 0,-1 0 0,1 0 0,-9 0 0,-247 7 1597,208-8-1440,-214-1 752,-2035-7-2116,2574 8 1133,179 1 8,491-2-11,-6-32-177,-575-1-343,-129 9 360,-201 24 142,-32 1 21,1 0 0,-1 0-1,0 0 1,0 0-1,0 0 1,1 0-1,-1 0 1,0 0-1,0 0 1,1 0-1,-1 0 1,0 0-1,0 0 1,1 0-1,-1 0 1,0 0-1,0 0 1,1 0-1,-1 0 1,0 0-1,0 0 1,0 0-1,1 1 1,-1-1-1,0 0 1,0 0-1,0 0 1,0 0-1,1 1 1,-1-1-1,0 0 1,0 0-1,0 0 1,0 1-1,0-1 1,0 0-1,1 0 1,-1 1-1,0-1 1,0 0-1,0 1 1,-3 1 23,-1 1 0,1-1-1,-1 0 1,0 0 0,0 0 0,0 0-1,0-1 1,-5 2 0,-394 109 1106,316-91-1114,-1755 292 786,1806-309-789,-292 21 754,318-25-744,1 0 1,-1 0-1,0-1 0,1 0 0,-1-1 0,-15-5 1,24 7-23,0-1 0,0 1 0,0 0 0,1-1 0,-1 1 0,0-1 0,0 0 0,0 1 0,1-1 0,-1 1 0,0-1 0,1 0 0,-1 0 0,0 1 0,1-1 0,-1 0 0,1 0 0,-1 0 0,1 0 0,0 0 0,-1 0 0,1 1 0,0-1 0,0 0 0,0 0 0,0 0 0,-1 0 0,1 0 0,0 0 0,1 0 0,-1 0 0,0 0 0,0 0 0,0 0 0,0 0 0,1 0 0,-1 0 0,1 0 0,-1 1 0,0-1 0,1 0 0,-1 0 0,2-1 0,5-7 0,1 0 0,-1 1 0,1 0 0,1 0 0,-1 1 0,16-10 0,26-16 0,60-29 0,138-51-164,79-2-622,-3 26-117,398-55 0,348 6 78,-863 114 489,124-12 138,-272 29 401,-56 6 138,-7 2 29,-44 6 313,-846 74 1854,-8-59-3838,844-21 1236,-1715 3-2375,1745-4 2507,26-1 31,6 1 32,47 0 519,1789-1 1337,-1763 1-1858,200 7 227,-262-6-355,-1 0 0,1 2 0,26 7 0,-40-10 0,1 1 0,-1-1 0,0 0 0,1 1 0,-1-1 0,0 1 0,0-1 0,0 1 0,1 0 0,-1-1 0,0 1 0,0 0 0,0 0 0,0 0 0,0 0 0,0 0 0,0 0 0,-1 0 0,1 0 0,0 0 0,0 0 0,-1 0 0,1 1 0,-1-1 0,1 0 0,-1 0 0,1 1 0,-1-1 0,0 0 0,0 1 0,0-1 0,0 2 0,-1 1 0,0-1 0,-1 0 0,0 0 0,1 0 0,-1 0 0,-1 0 0,1 0 0,0 0 0,-1-1 0,1 1 0,-1-1 0,-3 3 0,-33 23 0,-1-2 0,-1-2 0,-1-2 0,-46 18 0,-174 69 76,-290 79 0,-289 38-1445,465-129 1327,311-80-63,-229 57-274,214-59 379,61-15 61,19 0-58,0 0 1,0 0-1,0 0 1,0 0-1,0 0 0,-1 0 1,1 0-1,0 0 1,0 0-1,0 0 0,0 0 1,0 0-1,0 0 1,0 0-1,0 0 0,0 0 1,0 0-1,0-1 1,0 1-1,0 0 0,-1 0 1,1 0-1,0 0 1,0 0-1,0 0 1,0 0-1,0 0 0,0 0 1,0 0-1,0-1 1,0 1-1,0 0 0,0 0 1,0 0-1,0 0 1,0 0-1,0 0 0,0 0 1,0 0-1,0-1 1,0 1-1,1 0 0,-1 0 1,0 0-1,0 0 1,0 0-1,0 0 0,0 0 1,0 0-1,0 0 1,0 0-1,0 0 0,0 0 1,0-1-1,0 1 1,0 0-1,0 0 0,1 0 1,-1 0-1,0 0 1,0 0-1,0 0 0,0 0 1,0 0-1,0 0 1,1 0-1,28-14 546,30-4-134,1 2 0,0 2 0,79-6 0,193-4 971,-332 24-1386,67-3 0,12-2 0,1 3 0,100 11 0,-172-8 0,1 1 0,-1-1 0,1 1 0,-1 1 0,0 0 0,0 0 0,0 0 0,-1 1 0,11 6 0,-16-8 0,1 0 0,-1 0 0,0 0 0,-1 0 0,1 0 0,0 0 0,0 1 0,-1-1 0,1 0 0,-1 1 0,0-1 0,0 1 0,0 0 0,0-1 0,0 1 0,-1 0 0,1-1 0,-1 1 0,0 0 0,0 0 0,0 0 0,0-1 0,0 1 0,0 0 0,-1 0 0,1-1 0,-1 1 0,0 0 0,0-1 0,0 1 0,-2 3 0,-2 4 0,0 0 0,-1-1 0,0 0 0,0 0 0,-1 0 0,-1-1 0,-10 10 0,-68 52 0,81-67 0,-96 69-73,-3-6 0,-152 72 0,-239 81-286,190-90 264,281-118 95,49-22 0,435-206 159,534-264 355,-946 455-514,-47 23 0,-10 4 0,-21 5 0,-178 53 0,-273 70 0,476-128 0,-433 94 0,357-85 0,63-13 0,18 3 0,-1-1 0,1 1 0,0 0 0,0 0 0,0-1 0,0 1 0,-1 0 0,1 0 0,0-1 0,0 1 0,0 0 0,0 0 0,0-1 0,0 1 0,0 0 0,0-1 0,0 1 0,0 0 0,0-1 0,0 1 0,0 0 0,0 0 0,0-1 0,0 1 0,0 0 0,0-1 0,0 1 0,1 0 0,-1 0 0,0-1 0,0 1 0,0 0 0,0 0 0,1-1 0,-1 1 0,0 0 0,0 0 0,1-1 0,6-5 0,1-1 0,0 2 0,1-1 0,-1 1 0,1 0 0,10-4 0,147-59 0,92-21-164,758-195-2327,16 43-67,-971 227 2395,-1 0 13,181-36 63,-203 46 349,-38 4-257,0 0-1,0 0 0,0 1 1,0-1-1,0 0 0,0 0 1,0 0-1,0 0 0,-1 0 1,1 0-1,0 0 0,0 0 1,0 0-1,0 0 0,0 0 1,0 0-1,0 0 0,0 1 1,0-1-1,0 0 0,0 0 1,0 0-1,0 0 0,0 0 1,0 0-1,0 0 0,0 0 1,0 0-1,0 0 0,0 1 1,0-1-1,0 0 0,0 0 1,0 0-1,0 0 0,0 0 1,0 0-1,0 0 0,0 0 1,0 0-1,0 0 0,0 0 1,1 0-1,-1 1 0,0-1 1,0 0-1,0 0 0,0 0 1,0 0-1,0 0 0,0 0 1,0 0-1,0 0 0,0 0 1,0 0-1,0 0 0,1 0 1,-1 0-1,0 0 0,0 0 1,0 0-1,0 0 0,0 0 1,0 0-1,0 0 0,0 0 1,-17 9 358,-205 82 1470,-409 108 0,-249-3-1853,574-138 20,233-48 0,51-9 0,22-1 0,0 0 0,0 0 0,0 0 0,0 0 0,0 0 0,1 0 0,-1 0 0,0 0 0,0 0 0,0 0 0,0-1 0,0 1 0,0 0 0,0 0 0,0 0 0,0 0 0,0 0 0,0 0 0,0 0 0,0 0 0,0 0 0,0 0 0,0 0 0,0 0 0,0 0 0,0 0 0,0-1 0,0 1 0,0 0 0,0 0 0,0 0 0,0 0 0,0 0 0,0 0 0,0 0 0,0 0 0,0 0 0,0 0 0,0 0 0,0 0 0,0 0 0,0-1 0,0 1 0,0 0 0,0 0 0,32-7 0,78-4 461,168 5-1,-170 6-330,19-1-130,311 7 0,-415-5 0,-12 0 0,1-1 0,-1 1 0,0 1 0,18 5 0,-29-7 6,0 0 0,0 0 0,0 0 0,0 0 0,0 0 0,0 0 0,0 0 0,0 0 0,-1 1 0,1-1 0,0 0 0,0 0 0,0 0 0,0 0 0,0 0 0,0 0 0,0 0 0,0 0 0,0 1 0,0-1 0,0 0 0,0 0 0,-1 0 0,1 0 0,0 0 0,0 0 0,0 1 0,0-1 0,0 0 0,0 0 0,0 0 0,0 0 0,0 0 0,0 0 0,1 0 0,-1 1 0,0-1 0,0 0 0,0 0 0,0 0 0,0 0 0,0 0 0,0 0 0,0 0 0,0 1 0,0-1 0,0 0 0,0 0 0,0 0 0,1 0 0,-1 0 0,0 0 0,0 0 0,0 0 0,0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7:46.502"/>
    </inkml:context>
    <inkml:brush xml:id="br0">
      <inkml:brushProperty name="width" value="0.35" units="cm"/>
      <inkml:brushProperty name="height" value="0.35" units="cm"/>
      <inkml:brushProperty name="color" value="#FFFFFF"/>
    </inkml:brush>
  </inkml:definitions>
  <inkml:trace contextRef="#ctx0" brushRef="#br0">1 1786 24575,'2599'0'0,"-2590"-1"0,0 0 0,-1-1 0,1 0 0,-1 0 0,1-1 0,-1 0 0,0 0 0,0-1 0,0 0 0,14-10 0,-14 8 0,0 1 0,1 0 0,0 1 0,0 0 0,0 0 0,0 1 0,17-3 0,-24 5 0,-1 1 0,1 0 0,-1 0 0,1 0 0,0 0 0,-1 0 0,1 0 0,-1 0 0,1 1 0,0-1 0,-1 1 0,1-1 0,-1 1 0,1-1 0,-1 1 0,1 0 0,-1 0 0,0 0 0,1 0 0,-1 0 0,0 0 0,0 0 0,0 0 0,0 0 0,0 1 0,0-1 0,0 0 0,0 1 0,0-1 0,-1 1 0,1-1 0,0 1 0,-1-1 0,1 1 0,-1-1 0,0 1 0,1 3 0,-1-5 0,0 0 0,0 0 0,0 0 0,0 0 0,-1 0 0,1 1 0,0-1 0,0 0 0,0 0 0,0 0 0,0 0 0,0 0 0,0 0 0,0 1 0,0-1 0,-1 0 0,1 0 0,0 0 0,0 0 0,0 0 0,0 0 0,0 0 0,-1 0 0,1 0 0,0 0 0,0 0 0,0 0 0,0 0 0,0 0 0,-1 0 0,1 0 0,0 0 0,0 0 0,0 0 0,0 0 0,0 0 0,-1 0 0,1 0 0,0 0 0,0 0 0,0 0 0,0 0 0,0 0 0,0 0 0,-1 0 0,1 0 0,0-1 0,0 1 0,0 0 0,0 0 0,0 0 0,0 0 0,0 0 0,0 0 0,-1 0 0,1-1 0,0 1 0,0 0 0,0 0 0,0 0 0,0 0 0,0 0 0,0-1 0,-9-11 0,6 9 0,-123-130 0,7 8 0,96 98 0,1-1 0,2-2 0,-33-62 0,32 50 0,-2 0 0,-2 2 0,-1 0 0,-38-43 0,14 28 0,14 16 0,2-2 0,-38-58 0,-12-26 0,52 81 0,2-2 0,-49-98 0,71 122 0,-8-36 0,13 44 0,0-1 0,-2 1 0,0 0 0,0 0 0,-1 1 0,-12-20 0,-68-73 0,24 32 0,39 40 0,22 32 0,0 1 0,0-1 0,1 0 0,-1 1 0,0-1 0,1 0 0,-1 0 0,1 1 0,-1-1 0,1 0 0,0 0 0,0 0 0,0 0 0,0 0 0,0 1 0,0-1 0,0 0 0,2-3 0,-2 4 0,0 1 0,0 0 0,0-1 0,1 1 0,-1 0 0,0-1 0,0 1 0,1 0 0,-1 0 0,0-1 0,1 1 0,-1 0 0,0 0 0,1-1 0,-1 1 0,0 0 0,1 0 0,-1 0 0,0 0 0,1 0 0,-1 0 0,1 0 0,-1-1 0,0 1 0,1 0 0,-1 0 0,1 0 0,-1 1 0,0-1 0,1 0 0,-1 0 0,1 0 0,15 9 0,9 15 0,8 17 0,-2 2 0,-1 0 0,33 69 0,56 152 0,-41-84 0,-54-135 0,3 0 0,45 58 0,3 5 0,-25-34 0,28 49 0,152 260 0,-208-358 0,-14-21 0,-11-21 0,-27-51 0,-71-120 0,-59-58 0,-133-170 0,249 361 0,33 46 0,11 16 0,12 23 0,370 669 0,-242-455 0,-132-230 0,0 3 0,2 0 0,0-1 0,1 0 0,1-1 0,0 0 0,17 16 0,-29-30 0,1-1 0,-1 1 0,0-1 0,1 0 0,-1 1 0,0-1 0,1 1 0,-1-1 0,1 0 0,-1 1 0,1-1 0,-1 0 0,1 1 0,-1-1 0,1 0 0,-1 0 0,1 1 0,-1-1 0,1 0 0,-1 0 0,1 0 0,0 0 0,-1 0 0,1 0 0,-1 0 0,1 0 0,-1 0 0,1 0 0,0 0 0,-1 0 0,1 0 0,-1 0 0,1-1 0,-1 1 0,1 0 0,-1 0 0,1-1 0,-1 1 0,1 0 0,-1-1 0,1 1 0,-1 0 0,0-1 0,1 1 0,-1-1 0,1 1 0,-1 0 0,0-1 0,0 1 0,1-1 0,-1 1 0,0-1 0,0 0 0,1 1 0,-1-1 0,0 1 0,0-1 0,0 1 0,0-1 0,0 1 0,0-1 0,0-1 0,-2-41 0,-10-15 0,-3 1 0,-3 1 0,-39-88 0,47 120 0,-341-679-713,229 475 582,107 200 128,-9-16-12,-26-69-1,46 101 32,-1-1 0,2 0 0,0-1-1,1 1 1,0 0 0,1-1 0,0 1 0,1-1 0,1 1 0,2-17 0,4 15 212,4 16 1,-8 1-198,-1 1 0,1-1-1,0 1 1,-1-1 0,0 1 0,0 0-1,3 4 1,57 98-31,59 139 0,-63-122 0,35 86 0,19 39 0,-67-174-1365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7:50.476"/>
    </inkml:context>
    <inkml:brush xml:id="br0">
      <inkml:brushProperty name="width" value="0.35" units="cm"/>
      <inkml:brushProperty name="height" value="0.35" units="cm"/>
      <inkml:brushProperty name="color" value="#FFFFFF"/>
    </inkml:brush>
  </inkml:definitions>
  <inkml:trace contextRef="#ctx0" brushRef="#br0">4419 729 24575,'-22'-1'0,"0"0"0,-42-10 0,12 1 0,-135-23 0,-99-21-164,-96-24-655,69 12 142,-1052-208-1948,-13 89-360,1066 169 3033,276 18 753,71 1 80,240 14-369,964 77 2182,-383 9-2925,598 56-279,-1410-157 510,32 4 0,-71-6 0,1 1 0,0 1 0,0-1 0,0 1 0,-1 0 0,1 0 0,-1 0 0,8 6 0,-12-8 0,-1 0 0,0 0 0,1 0 0,-1 1 0,0-1 0,1 0 0,-1 1 0,0-1 0,1 0 0,-1 1 0,0-1 0,0 0 0,1 1 0,-1-1 0,0 0 0,0 1 0,0-1 0,0 1 0,0-1 0,1 1 0,-1-1 0,0 0 0,0 1 0,0-1 0,0 1 0,0 0 0,-11 12 0,1-7 32,0 1 1,-1-1 0,0-1 0,0 0 0,-18 6 0,-72 15 558,76-21-396,-803 144 197,560-107-460,65-10 68,-1167 213 0,1243-213 0,99-20 0,28-12 0,0 1 0,0-1 0,0 0 0,0 1 0,0-1 0,0 0 0,0 0 0,0 1 0,1-1 0,-1 0 0,0 0 0,0 1 0,0-1 0,0 0 0,1 0 0,-1 1 0,0-1 0,0 0 0,1 0 0,-1 0 0,0 0 0,0 1 0,1-1 0,-1 0 0,0 0 0,0 0 0,1 0 0,-1 0 0,0 0 0,1 0 0,-1 0 0,0 0 0,0 0 0,1 0 0,-1 0 0,0 0 0,1 0 0,-1 0 0,0 0 0,0 0 0,1 0 0,-1 0 0,1-1 0,67 1 0,108-15 0,89-6-164,76 0-655,1324-16-1363,-468 19 1097,-835 1 933,-344 16 206,1 1 1,23 2 0,-29 4 289,-13-5-330,0-1 0,0 0 0,0 1 0,0-1 0,0 0 0,0 1 0,0-1 0,-1 0 0,1 1 0,0-1-1,0 0 1,0 1 0,0-1 0,0 0 0,0 1 0,-1-1 0,1 0 0,0 0 0,0 1 0,0-1 0,-1 0 0,1 0 0,0 1 0,-1-1 0,1 0 0,0 0-1,0 0 1,-1 0 0,1 1 0,0-1 0,-1 0 0,-17 8 232,0 0 1,0-1-1,-1-1 0,0-1 0,-38 6 0,5-1 100,-287 63 66,-1214 237 1195,1526-306-1607,-58 11 0,-1-3 0,-116-1 0,192-11 0,0 0 0,0-1 0,0-1 0,0 0 0,-17-6 0,25 8 0,1-1 0,0 1 0,0-1 0,-1 0 0,1 1 0,0-1 0,0 0 0,0 0 0,0 0 0,0 0 0,0 0 0,0 0 0,0 0 0,0 0 0,0 0 0,1-1 0,-1 1 0,0-3 0,0 2 0,1 1 0,0-1 0,0 0 0,1 0 0,-1 0 0,0 0 0,1 1 0,-1-1 0,1 0 0,-1 0 0,1 1 0,0-1 0,0 0 0,-1 1 0,1-1 0,0 1 0,1-1 0,1-1 0,7-7 0,0 0 0,1 0 0,0 1 0,0 1 0,1 0 0,17-8 0,37-19-67,1 3 0,3 4 1,72-21-1,233-43-563,-59 35 4,335-17 1,323 38 97,-961 36 528,1 0 0,0 1 0,16 2 0,-30-3 0,1 0 1,-1 0-1,0 0 0,0 0 1,0 0-1,1 0 1,-1 0-1,0 0 1,0 0-1,1 0 0,-1 0 1,0 1-1,0-1 1,0 0-1,1 0 1,-1 0-1,0 0 1,0 0-1,0 0 0,0 1 1,1-1-1,-1 0 1,0 0-1,0 0 1,0 0-1,0 1 0,0-1 1,0 0-1,0 0 1,1 0-1,-1 1 1,0-1-1,0 0 1,0 0-1,0 1 0,0-1 1,0 0-1,0 0 1,0 0-1,0 1 1,0-1-1,0 0 0,0 0 1,0 1-1,0-1 1,-1 0-1,-15 11 144,-28 6 127,-1-3 1,0-2 0,-85 13 0,87-18-234,-263 40-129,-113 0-516,-110-5 292,-1753 28-3063,1925-73 3171,122-9-145,200 9 308,-63-13 0,95 15 44,-1 0 1,0 0-1,1-1 1,-1 1-1,1-1 0,-1 0 1,-4-3-1,7 4 0,1 1 0,-1-1-1,1 1 1,-1-1 0,1 1 0,-1-1-1,1 1 1,-1-1 0,1 1-1,0-1 1,-1 0 0,1 1 0,0-1-1,0 0 1,0 1 0,-1-1-1,1 0 1,0 1 0,0-1 0,0 0-1,0 1 1,0-1 0,0 0 0,0 1-1,0-1 1,1-1 0,1-1 13,0 0 0,0 0 0,1 0-1,-1 0 1,1 0 0,0 0 0,0 0 0,0 1 0,0 0 0,0 0 0,1 0 0,6-4 0,42-17 411,1 1-1,1 3 1,82-18 0,130-23 380,410-38 0,285 45 474,-151 50-1278,-8 61 0,-759-53 0,0 1 0,0 2 0,-1 2 0,53 20 0,-90-29-4,-1 1 1,1 0-1,-1 1 0,0-1 0,0 1 1,0-1-1,0 1 0,0 0 0,-1 1 1,4 3-1,-6-6 11,0 1 0,0 0 0,-1-1 0,1 1 0,-1 0 0,1-1 0,-1 1 0,0 0 1,1 0-1,-1 0 0,0-1 0,0 1 0,0 0 0,0 0 0,-1-1 0,1 1 0,0 0 0,-1 0 0,1-1 0,-1 1 0,0 0 0,1-1 0,-1 1 0,0 0 1,0-1-1,0 1 0,0-1 0,-3 3 0,-4 5 95,0 0 0,-1 0 0,0 0-1,0-1 1,-1-1 0,-21 13 0,-79 36 64,93-48-169,-379 152-22,-18-26-252,-623 133 198,690-202 87,-363 19 0,541-78-8,156-7 0,0 1 0,-1-1 0,1-1 0,0-1 0,-19-5 0,30 8 0,0-1 0,0 0 0,0 1 0,0-1 0,1 0 0,-1 0 0,0 0 0,1 0 0,-1 0 0,1-1 0,-1 1 0,1 0 0,0-1 0,-1 1 0,1-1 0,0 1 0,0-1 0,0 0 0,0 0 0,0 1 0,0-1 0,1 0 0,-1 0 0,1 0 0,-1 0 0,1 0 0,0 0 0,-1 0 0,1 1 0,0-1 0,1-3 0,0-2 0,1 1 0,0-1 0,0 1 0,1 0 0,0 0 0,0 0 0,1 0 0,5-8 0,9-9 0,0 1 0,1 1 0,43-37 0,89-53 0,99-32 18,79-2 55,321-61-622,19 50-850,792-87-1994,-1286 227 3469,-158 14 113,1 2 0,-1 0 0,30 4 0,-46-3-162,1-1-1,-1 0 0,0 1 0,1-1 0,-1 1 0,1-1 1,-1 1-1,0 0 0,1 0 0,-1-1 0,0 1 1,0 0-1,2 1 0,-3-1-12,0-1 0,1 1 0,-1 0 0,0-1 0,0 1 1,1-1-1,-1 1 0,0 0 0,0-1 0,0 1 0,0 0 0,0-1 0,0 1 0,0 0 0,0-1 1,0 1-1,0-1 0,0 1 0,0 0 0,-1-1 0,1 1 0,0 0 0,0-1 0,-1 1 0,1 0 1,-6 6 100,0 0 0,0 0 0,-1-1 0,0 0 0,0 0 0,0 0 0,-13 6 0,-140 82 868,-106 29-63,-109 16-354,-98 1-629,-195 18-1668,-762 78-1,1128-204 1597,253-28 135,-53-1 0,100-3 0,1 0 0,0 0 0,0 0 0,-1 0 0,1 0 0,0-1 0,0 1 0,-1 0 0,1 0 0,0-1 0,0 1 0,0-1 0,0 1 0,0-1 0,0 0 0,-2 0 0,3 0 0,1 0 0,-1 1 0,0-1 0,0 1 0,0-1 0,1 0 0,-1 1 0,0-1 0,1 1 0,-1-1 0,0 1 0,1-1 0,-1 1 0,0 0 0,1-1 0,-1 1 0,1-1 0,-1 1 0,1 0 0,-1-1 0,1 1 0,0 0 0,-1 0 0,1-1 0,-1 1 0,1 0 0,0 0 0,23-10 0,1 2 0,36-8 0,144-23 0,561-39 885,14 52 552,-311 14-1068,40-13-469,10 0-540,-498 24 652,3 0-25,42 3 1,-62-2 23,1 1 0,-1-1 0,1 1 0,-1 0 0,0 1 0,0-1 0,1 1 0,-1-1 0,0 1 1,0 1-1,-1-1 0,1 0 0,0 1 0,-1 0 0,5 4 0,-7-5 26,1 1-1,-1 0 1,1 0-1,-1 0 1,0 0 0,0 0-1,0 0 1,0 0 0,-1 0-1,1 0 1,-1 0-1,0 0 1,0 1 0,0-1-1,0 0 1,-1 0-1,1 0 1,-1 0 0,0 0-1,0 0 1,0 0 0,-1 3-1,-5 9 86,0 0-1,0-1 1,-13 18 0,-10 10 137,-3-1 0,-1-2 0,-1-1 0,-3-2 0,-1-1 0,-53 36-1,2-9-314,-4-5 0,-100 46 0,29-29 42,-3-8 0,-3-7 0,-2-7 0,-218 34 0,358-80 14,-1-1 0,-48 0 0,79-5 0,0 0 0,0 0 0,0 0 0,0-1 0,0 1 0,1-1 0,-1 0 0,0 1 0,0-1 0,0-1 0,1 1 0,-1 0 0,-2-2 0,5 2 0,-1 0 0,0 1 0,1-1 0,-1 0 0,1 1 0,0-1 0,-1 0 0,1 0 0,-1 0 0,1 1 0,0-1 0,0 0 0,0 0 0,-1 0 0,1 0 0,0 1 0,0-1 0,0 0 0,0 0 0,0 0 0,1 0 0,-1 0 0,0 0 0,0 1 0,0-1 0,1 0 0,0-1 0,3-6 0,1 1 0,0 0 0,1 0 0,0 0 0,0 1 0,0 0 0,9-6 0,28-22 0,59-35 0,625-323-1455,-685 370 1412,482-222-69,15 50 121,-488 180-9,54-8 0,-95 21 14,-1 0-1,1 0 1,-1 1-1,1 0 1,17 2-1,-25-1-1,-1-1-1,0 0 0,0 1 1,0-1-1,0 0 0,0 1 1,0-1-1,0 1 1,0 0-1,0-1 0,0 1 1,0 0-1,-1-1 0,1 1 1,0 0-1,0 0 0,-1 0 1,1 0-1,0 0 0,-1 0 1,2 1-1,-2 0 18,0 0 1,0 0-1,0 0 0,0 0 0,0 0 0,-1 0 1,1 0-1,0 0 0,-1 0 0,0 0 0,1 0 1,-1 0-1,0 0 0,0-1 0,0 1 0,0 0 0,-1 1 1,-8 10 22,-1 0 0,0-1 0,-1 0 0,0-1 1,-19 14-1,-15 9-34,-86 46 1,52-39-101,-113 40 0,-185 30-737,-98-24-164,5-33-307,-607-8-1,728-56 1150,123-13 136,214 22 5,-1-2 0,1 0 0,0 0 0,0-1 0,0 0 0,-23-13 0,35 16 0,-1 1 0,1-1 0,0 0 0,-1 0 0,1 0 0,0 0 0,0 0 0,0 0 0,0-1 0,0 1 0,0 0 0,0 0 0,0-1 0,1 1 0,-1 0 0,0-1 0,1 1 0,-1-1 0,1 1 0,0-1 0,-1 1 0,1-1 0,0 1 0,0-1 0,0 0 0,0 1 0,0-1 0,0 1 0,1-1 0,-1 1 0,0-1 0,1 1 0,-1-1 0,1 1 0,0-1 0,1-1 0,3-4 0,0 0 0,1 1 0,0 0 0,0 0 0,1 0 0,0 1 0,0 0 0,0 0 0,10-4 0,68-35 54,2 4 0,107-33 1,447-126 800,17 37 47,-73 38-510,1164-92 1,-1622 208-379,158 13 1,-280-5-14,18 2 2,43 9 0,-61-10-3,0 1 0,-1-1 0,1 1 0,-1 0 0,1 0 0,-1 0 0,0 0-1,0 1 1,0 0 0,0 0 0,0 0 0,-1 0 0,1 1 0,3 4 0,-5-5 13,-1 0 0,1-1 0,-1 1 0,0 0 0,0 0 0,0 0 0,0 0 0,0 0 0,-1 0 0,1 1 0,-1-1 0,0 0 0,0 0 0,0 0 0,-1 0 1,1 0-1,-1 1 0,1-1 0,-1 0 0,-2 4 0,-1 3 86,-1 0 0,0-1 1,0 0-1,-1 0 0,-11 12 1,-5 5 23,-1-2 0,-52 41 0,-71 38-75,-21-1 282,-239 109 0,-198 34 330,416-182-660,167-56 0,0-2 0,0-1 0,-38 4 0,55-8 0,1 0 0,0 0 0,0 0 0,0-1 0,0 1 0,0-1 0,0 0 0,0 0 0,0 0 0,-5-2 0,7 2 0,0 1 0,0-1 0,1 0 0,-1 0 0,0 1 0,0-1 0,0 0 0,1 0 0,-1 0 0,0 0 0,1 0 0,-1 0 0,1 0 0,-1 0 0,1 0 0,-1 0 0,1 0 0,0-1 0,0 1 0,-1-1 0,2-3 0,-1 0 0,1 0 0,0 0 0,0 0 0,1 1 0,0-1 0,-1 0 0,1 1 0,1-1 0,-1 1 0,6-8 0,11-14 0,1 1 0,1 1 0,27-25 0,86-68 0,-132 116 0,502-380-923,26 37 808,-501 326 231,25-16 240,93-43-1,-140 74-355,0 0 0,1 1 1,-1 0-1,9-1 0,-15 2 0,0 1 0,-1 0 0,1 0 0,0-1 0,-1 1 0,1 0 0,0 0 0,0 0 0,-1 0 0,1 0 0,0 0 0,0 0 0,-1 0 0,1 1 0,0-1 0,-1 0 0,1 0 0,0 0 0,-1 1 0,1-1 0,0 0 0,-1 1 0,1-1 0,0 1 0,-1-1 0,1 1 0,-1-1 0,1 1 0,-1-1 0,1 1 0,-1-1 0,1 1 0,-1 0 0,0-1 0,1 1 0,-1 0 0,0-1 0,0 1 0,1 0 0,-1-1 0,0 1 0,0 0 0,0 0 0,0-1 0,0 1 0,0 0 0,0 0 0,0-1 0,0 1 0,0 0 0,-1 1 0,-1 4 0,0 0 0,-1 0 0,1 0 0,-1-1 0,0 1 0,-1-1 0,0 1 0,1-1 0,-2 0 0,-4 4 0,-57 52 0,51-49 0,-85 67-16,-211 128-1,-139 31-588,233-135 573,-4-11 0,-4-9 0,-418 96 0,426-145 32,197-32 0,-1-1 0,0-1 0,0-1 0,-30-5 0,47 6 0,0-1 0,0 0 0,0 0 0,1-1 0,-1 1 0,0-1 0,1 0 0,-1 1 0,1-2 0,0 1 0,0 0 0,0-1 0,-4-2 0,6 3 0,0 0 0,0 0 0,0 0 0,-1 0 0,2 0 0,-1 0 0,0 0 0,0 0 0,1-1 0,-1 1 0,1 0 0,-1 0 0,1 0 0,0-1 0,0 1 0,0 0 0,1-3 0,1-4 0,1 1 0,0-1 0,0 1 0,1 0 0,0 0 0,0 0 0,1 1 0,0-1 0,11-12 0,14-13 155,2 1 0,1 2 0,1 0 0,54-33 0,163-85 883,71-3-796,-273 132-247,1 3 1,1 1 0,1 3 0,89-9-1,-97 20-1360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8:04.73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9:48.66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42:53.86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8:48.128"/>
    </inkml:context>
    <inkml:brush xml:id="br0">
      <inkml:brushProperty name="width" value="0.35" units="cm"/>
      <inkml:brushProperty name="height" value="0.35" units="cm"/>
      <inkml:brushProperty name="color" value="#FFFFFF"/>
    </inkml:brush>
  </inkml:definitions>
  <inkml:trace contextRef="#ctx0" brushRef="#br0">1 1 24575,'0'2010'-1365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8:57.240"/>
    </inkml:context>
    <inkml:brush xml:id="br0">
      <inkml:brushProperty name="width" value="0.35" units="cm"/>
      <inkml:brushProperty name="height" value="0.35" units="cm"/>
      <inkml:brushProperty name="color" value="#FFFFFF"/>
    </inkml:brush>
  </inkml:definitions>
  <inkml:trace contextRef="#ctx0" brushRef="#br0">4139 1928 24575,'-12'-1'0,"-1"-1"0,0 0 0,1-1 0,0-1 0,-1 0 0,2 0 0,-1-1 0,-16-10 0,12 7 0,0 0 0,0 2 0,-29-9 0,14 11 0,-1 0 0,-58 2 0,54 3 0,-64-8 0,35-2 0,-130 1 0,183 8 0,-1-1 0,0 0 0,1 0 0,0-1 0,-1-1 0,1 0 0,0-1 0,0 0 0,1-1 0,-1-1 0,1 1 0,0-2 0,-11-7 0,-90-58 0,-73-52 0,23-6 0,92 85 0,-1 4 0,-112-48 0,41 22 0,-28-21 0,34 16 0,-176-67 0,39 25 0,211 87 0,13 8 0,28 12 0,1-1 0,-22-12 0,-362-206 0,-267-157 0,649 369 0,8 7 0,1-1 0,1-1 0,-1 0 0,-15-16 0,28 25 0,-1 0 0,1 0 0,0-1 0,-1 1 0,1 0 0,-1 0 0,1-1 0,0 1 0,0 0 0,-1-1 0,1 1 0,0 0 0,0-1 0,-1 1 0,1-1 0,0 1 0,0 0 0,0-1 0,0 1 0,-1-1 0,1 1 0,0 0 0,0-1 0,0 1 0,0-1 0,0 1 0,0-1 0,0 1 0,0-1 0,0 1 0,1 0 0,-1-1 0,0 1 0,0-1 0,0 1 0,0 0 0,1-2 0,18-1 0,-12 3 0,0 1 0,0 0 0,0 0 0,11 4 0,34 22 0,0 2 0,51 39 0,-27-17 0,-45-30 0,1-2 0,1 0 0,1-3 0,0-1 0,1-1 0,1-2 0,45 10 0,-30-11 0,0 2 0,-1 2 0,0 3 0,74 38 0,-86-36 0,0 1 0,1-2 0,56 20 0,-46-24 0,0 3 0,68 34 0,-74-29 0,14 6 0,84 59 0,-125-75 0,1-2 0,0 0 0,1 0 0,29 11 0,-47-22 0,0 1 0,1-1 0,-1 0 0,0 0 0,0 0 0,1 0 0,-1 0 0,0 0 0,0 1 0,0-1 0,1 0 0,-1 0 0,0 0 0,0 0 0,1 0 0,-1 0 0,0 0 0,0 0 0,1 0 0,-1 0 0,0 0 0,0 0 0,1 0 0,-1 0 0,0-1 0,0 1 0,1 0 0,-1 0 0,0 0 0,0 0 0,1 0 0,-1 0 0,0-1 0,0 1 0,0 0 0,0 0 0,1 0 0,-1 0 0,0-1 0,0 1 0,0-1 0,-4-11 0,-14-12 0,-12-1 0,-1 1 0,-1 2 0,-1 1 0,-70-33 0,-200-88 0,286 132 0,1 0 0,0-1 0,1-1 0,0 0 0,-18-21 0,15 16 0,1 1 0,-26-17 0,36 28 0,0 0 0,-1 1 0,1 0 0,-1 1 0,0 0 0,0 0 0,-1 1 0,1 0 0,-1 0 0,-9 0 0,-24 2 0,32 1 0,0-1 0,0-1 0,0 1 0,-10-3 0,19 3 0,1 0 0,0 0 0,0 0 0,-1 0 0,1 0 0,0 1 0,0-1 0,-1 0 0,1 0 0,0 0 0,0 0 0,-1 0 0,1 0 0,0-1 0,0 1 0,-1 0 0,1 0 0,0 0 0,0 0 0,0 0 0,-1 0 0,1 0 0,0 0 0,0-1 0,-1 1 0,1 0 0,0 0 0,0 0 0,0 0 0,0-1 0,-1 1 0,1 0 0,0 0 0,0 0 0,0-1 0,0 1 0,0 0 0,0 0 0,0-1 0,0 1 0,-1 0 0,1 0 0,0-1 0,0 1 0,0 0 0,0-1 0,14-4 0,26 0 0,-25 6 0,1 1 0,-1 0 0,0 1 0,0 1 0,-1 0 0,1 1 0,-1 0 0,0 1 0,0 1 0,-1 0 0,1 1 0,22 19 0,10 11 0,-2 2 0,39 46 0,-44-44 0,59 61 0,29 33 0,174 142 0,-282-263 0,0-1 0,1-1 0,41 20 0,-49-27 0,1-1 0,0-1 0,0 0 0,1-1 0,-1-1 0,1 0 0,0-1 0,16 0 0,34-3 0,-22 0 0,0 2 0,0 1 0,48 8 0,66 6 0,-4-1 0,-120-8 0,0 2 0,0 1 0,0 1 0,39 20 0,-93-47 0,0-1 0,-28-31 0,-1-2 0,-13-13 0,-66-84 0,56 59 0,-56-40 0,113 113 0,10 9 0,1 0 0,0-1 0,1 1 0,-8-13 0,10 13 0,-1 1 0,1 0 0,-2 0 0,1 1 0,-1-1 0,0 1 0,0 0 0,0 0 0,-9-6 0,-1 1 0,0 1 0,0 0 0,-1 1 0,0 1 0,0 1 0,-1 0 0,1 1 0,-1 1 0,0 0 0,-1 1 0,-21 0 0,-8 5 0,30-1 0,1-1 0,-29-2 0,45 2 0,-1 0 0,1 0 0,0 0 0,-1 0 0,1 0 0,0-1 0,-1 1 0,1 0 0,0 0 0,0 0 0,-1-1 0,1 1 0,0 0 0,0 0 0,0-1 0,-1 1 0,1 0 0,0-1 0,0 1 0,0 0 0,0 0 0,0-1 0,0 1 0,-1 0 0,1-1 0,0 1 0,0 0 0,0-1 0,0 1 0,0 0 0,0-1 0,0 1 0,0 0 0,1-1 0,-1 1 0,0 0 0,0-1 0,0 1 0,0 0 0,0-1 0,0 1 0,1 0 0,-1 0 0,0-1 0,0 1 0,0 0 0,1 0 0,-1-1 0,0 1 0,0 0 0,1-1 0,13-15 0,-3 9 0,1 0 0,-1 1 0,1 0 0,0 1 0,0 0 0,22-5 0,19-7 0,552-197 0,-596 211 0,-1 1 0,0 0 0,1 1 0,-1 0 0,10 0 0,-16 0 0,-1 1 0,0 0 0,0 0 0,0 0 0,0 0 0,0 0 0,0 0 0,0 1 0,0-1 0,0 0 0,0 0 0,0 1 0,0-1 0,0 1 0,0-1 0,0 1 0,0-1 0,0 1 0,0-1 0,0 1 0,0 0 0,-1 0 0,1-1 0,0 1 0,-1 0 0,1 0 0,0 0 0,-1 0 0,1 0 0,-1 0 0,1 0 0,-1 0 0,0 0 0,1 0 0,-1 0 0,0 0 0,0 0 0,0 0 0,0 0 0,0 0 0,0 0 0,0 1 0,0-1 0,0 0 0,0 0 0,-1 0 0,1 0 0,0 0 0,-2 2 0,-1 4 0,0 0 0,0 0 0,-1-1 0,0 1 0,0-1 0,-1 0 0,0 0 0,0 0 0,-1-1 0,-6 7 0,-11 7 0,-31 18 0,23-18 0,0-1 0,-1-2 0,-35 12 0,-102 28 0,108-38 0,53-15 0,-15 4 0,-34 15 0,52-20 0,0 1 0,0 0 0,1 0 0,-1 0 0,0 0 0,1 0 0,0 1 0,0 0 0,0 0 0,0 0 0,1 1 0,-5 5 0,8-9 0,-1 0 0,1 0 0,0 0 0,-1 0 0,1 0 0,0 0 0,-1 0 0,1 0 0,0-1 0,0 1 0,0 0 0,0 0 0,0 0 0,0 0 0,0 0 0,0 0 0,0 0 0,1 0 0,-1 0 0,0 0 0,1 0 0,-1 0 0,0 0 0,1 0 0,-1-1 0,1 1 0,-1 0 0,1 0 0,0 0 0,-1-1 0,1 1 0,0 0 0,0-1 0,-1 1 0,1-1 0,2 2 0,3 1 0,0 0 0,0-1 0,0 1 0,11 1 0,-12-2 0,54 12 0,0-3 0,78 6 0,125-5 0,-239-11 0,398 2 0,-406-3 0,-9 0 0,-1-1 0,1 1 0,0 1 0,0-1 0,0 1 0,0 0 0,-1 0 0,1 1 0,8 2 0,-16 1 0,-11 0 0,-17 1 0,-1-1 0,-61 2 0,58-6 0,-623-1-495,456-15 247,-243-50 1,335 38 247,106 26 0,0 1 0,0-1 0,0 0 0,0-1 0,0 1 0,0-1 0,0 1 0,0-1 0,0 0 0,-4-4 0,7 6 0,0-1 0,0 1 0,0 0 0,0 0 0,0-1 0,0 1 0,0 0 0,0 0 0,0-1 0,0 1 0,0 0 0,0 0 0,0-1 0,0 1 0,0 0 0,0-1 0,0 1 0,0 0 0,0 0 0,0-1 0,1 1 0,-1 0 0,0 0 0,0 0 0,0-1 0,0 1 0,1 0 0,-1 0 0,0 0 0,0-1 0,1 1 0,-1 0 0,0 0 0,0 0 0,0 0 0,1 0 0,22-8 0,24 2 0,0 2 0,48 2 0,-55 2 0,1057 1-169,-573 2 145,-478-3 24,127 6 0,-168-6-1,-1 1 0,1-1 0,0 1-1,-1 0 1,1 1 0,0-1 0,-1 1 0,1 0-1,-1 0 1,0 0 0,6 4 0,-9-5 8,1 1 0,-1 0 0,0 0 0,0-1 1,0 1-1,0 0 0,0 0 0,0 0 0,-1 0 0,1 0 0,-1 0 0,1 0 1,-1 1-1,0-1 0,1 0 0,-1 0 0,0 0 0,-1 0 0,1 0 0,0 0 1,-1 1-1,1-1 0,-1 0 0,-1 4 0,-3 9 86,-1 1-1,-1-1 1,0 0 0,-1 0-1,-1-1 1,0 0 0,-1 0-1,0-1 1,-1-1 0,-24 22-1,34-33-92,-1 1 0,0-1 0,0 1 0,1 0 0,-1-1 0,0 1 0,1 0 0,0 0 0,0 0 0,-1 0 0,1 1 0,0-1 0,1 0 0,-1 0 0,-1 5 0,3-7 0,-1 1 0,0 0 0,0-1 0,0 1 0,1 0 0,-1 0 0,0-1 0,1 1 0,-1 0 0,0-1 0,1 1 0,-1 0 0,1-1 0,-1 1 0,1-1 0,-1 1 0,1-1 0,0 1 0,-1-1 0,2 1 0,26 9 0,29-2 0,1-1 0,116-4 0,-87-4 0,167 1 0,476 19 0,-727-18 0,22 0 0,-1 1 0,0 2 0,0 0 0,-1 2 0,32 10 0,-54-15 0,1 0 0,-1-1 0,0 1 0,1 0 0,-1 0 0,0 0 0,1 0 0,-1 0 0,0 0 0,0 0 0,0 0 0,2 2 0,-3-2 0,0-1 0,0 1 0,0-1 0,0 1 0,0-1 0,1 1 0,-1-1 0,0 1 0,0-1 0,0 1 0,0-1 0,0 1 0,-1-1 0,1 1 0,0-1 0,0 1 0,0-1 0,0 1 0,0-1 0,-1 1 0,1-1 0,0 0 0,0 1 0,-1-1 0,1 1 0,-1-1 0,-2 3 0,-1 0 0,1 0 0,-1-1 0,0 0 0,0 0 0,0 0 0,-8 3 0,-24 7 0,0-1 0,-1-2 0,-43 6 0,-125 4 0,187-18 0,-713 25-437,-1-30-55,669 3 487,21 0 5,41 0 0,9 1 0,68-1 0,134 0 11,587 3 133,-797-2-142,33-1 153,-1 2 1,1 2-1,-1 1 1,38 9-1,-67-12-155,-1-1 0,1 1 0,-1-1 0,1 1 0,-1 0 0,0 0 0,1 0 0,-1 0 0,0 1 0,0-1 0,0 1 0,0-1 0,0 1 0,0 0 0,0-1 0,-1 1 0,1 0 0,-1 0 0,1 0 0,1 3 0,-3-4 0,0 0 0,0 0 0,0 0 0,0 0 0,0 0 0,0 0 0,-1-1 0,1 1 0,0 0 0,0 0 0,-1 0 0,1 0 0,0 0 0,-1-1 0,1 1 0,-1 0 0,1 0 0,-1-1 0,-1 2 0,-25 17 0,-20 0 0,-2-3 0,0-1 0,-75 12 0,54-13 0,47-9 0,1 1 0,0-2 0,-35 3 0,51-9 0,17-4 0,31-11 0,2 1 0,75-15 0,-94 25 0,211-44 0,602-51-1159,7 66 1,-782 34 1158,44-2 0,110 11 0,-207-7 0,0 1 0,1-1 0,-1 2 0,0-1 0,0 1 0,14 7 0,-23-9 0,1-1 0,-1 1 0,1 0 0,-1 0 0,0-1 0,0 1 0,0 0 0,1 0 0,-1 0 0,0 1 0,0-1 0,0 0 0,0 0 0,-1 0 0,1 1 0,0-1 0,0 0 0,-1 1 0,1-1 0,-1 1 0,0-1 0,1 1 0,-1-1 0,0 1 0,0-1 0,1 1 0,-1-1 0,-1 1 0,1-1 0,0 1 0,-1 2 0,-1 1 0,0 0 0,0-1 0,0 1 0,-1-1 0,0 0 0,0 1 0,0-1 0,-5 4 0,-22 21 137,-2-1 0,0-2 1,-62 38-1,25-18 297,13-7-275,-270 180 654,237-165-632,-168 74 0,246-123-164,-70 25 303,73-28-533,-1 0 0,1 0 1,-1-1-1,0 0 0,1 0 0,-1-1 1,-13-1-1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9:00.974"/>
    </inkml:context>
    <inkml:brush xml:id="br0">
      <inkml:brushProperty name="width" value="0.35" units="cm"/>
      <inkml:brushProperty name="height" value="0.35" units="cm"/>
      <inkml:brushProperty name="color" value="#FFFFFF"/>
    </inkml:brush>
  </inkml:definitions>
  <inkml:trace contextRef="#ctx0" brushRef="#br0">31 0 24575,'-2'29'0,"-7"46"0,-2 4 0,3 556 0,10-380 0,-2 205 0,0-595-1365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9:09.495"/>
    </inkml:context>
    <inkml:brush xml:id="br0">
      <inkml:brushProperty name="width" value="0.35" units="cm"/>
      <inkml:brushProperty name="height" value="0.35" units="cm"/>
      <inkml:brushProperty name="color" value="#FFFFFF"/>
    </inkml:brush>
  </inkml:definitions>
  <inkml:trace contextRef="#ctx0" brushRef="#br0">551 1637 24575,'-3'-1'0,"0"0"0,1-1 0,-1 1 0,0-1 0,1 1 0,-1-1 0,1 0 0,0 0 0,0 0 0,-1-1 0,1 1 0,1 0 0,-4-6 0,-1 2 0,-6-10 0,1 0 0,0 0 0,1-1 0,1 0 0,1 0 0,-8-22 0,-29-118 0,17 54 0,14 59 0,1-1 0,3 0 0,2 0 0,-3-49 0,12-14 0,1 73 0,-2 0 0,-1 1 0,-10-60 0,5 67 0,1 1 0,2-1 0,0-1 0,3-52 0,0 79 0,0-1 0,0 0 0,1 1 0,-1-1 0,0 0 0,1 1 0,-1-1 0,1 1 0,0-1 0,-1 1 0,1-1 0,0 1 0,0 0 0,0-1 0,0 1 0,0 0 0,0 0 0,3-2 0,-4 2 0,1 1 0,-1 0 0,1 0 0,-1 0 0,1 0 0,-1-1 0,1 1 0,-1 0 0,0 0 0,1 0 0,-1 0 0,1 0 0,-1 0 0,1 0 0,-1 1 0,1-1 0,-1 0 0,1 0 0,-1 0 0,1 0 0,-1 1 0,0-1 0,1 0 0,0 1 0,10 17 0,-6-3 0,-1 0 0,0 0 0,-1 1 0,1 27 0,-3 70 0,-2-62 0,-1 1048 0,2-1092 0,0-1 0,-1 0 0,2 0 0,-1 0 0,1 0 0,0 0 0,3 10 0,-4-16 0,0 0 0,0 1 0,0-1 0,0 0 0,0 1 0,0-1 0,1 0 0,-1 1 0,0-1 0,0 0 0,1 0 0,-1 1 0,0-1 0,0 0 0,1 0 0,-1 0 0,0 1 0,0-1 0,1 0 0,-1 0 0,0 0 0,1 0 0,-1 0 0,0 1 0,1-1 0,-1 0 0,0 0 0,1 0 0,-1 0 0,0 0 0,1 0 0,-1 0 0,0 0 0,1 0 0,-1 0 0,0-1 0,1 1 0,-1 0 0,0 0 0,1 0 0,-1 0 0,0 0 0,1-1 0,-1 1 0,0 0 0,0 0 0,1 0 0,-1-1 0,14-17 0,-1-12 0,-1 0 0,-1-1 0,-1 0 0,6-39 0,0 6 0,26-129-203,35-373-1,-55-199-202,-23 710 406,0 54 0,0 14 0,-1 88 0,0 776 665,2-547-517,0-320-148,1 0 0,-1 0 0,-1 0 0,1 0 0,-4 13 0,4-22 0,0 0 0,-1 0 0,1 0 0,0 1 0,0-1 0,-1 0 0,1 0 0,-1 0 0,1 0 0,-1 0 0,0 0 0,1 0 0,-1 0 0,0 0 0,0 0 0,1-1 0,-1 1 0,0 0 0,0 0 0,0-1 0,0 1 0,0 0 0,0-1 0,0 1 0,0-1 0,-1 0 0,1 1 0,0-1 0,0 0 0,0 1 0,0-1 0,0 0 0,-1 0 0,1 0 0,0 0 0,0 0 0,0-1 0,0 1 0,-1 0 0,1 0 0,0-1 0,0 1 0,0-1 0,-2 0 0,-6-4 0,0 1 0,1-2 0,-1 1 0,1-1 0,1 0 0,-15-15 0,-41-53 0,30 32 0,-47-59 0,49 60 0,-2 0 0,-52-48 0,-50-25-1365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9:12.114"/>
    </inkml:context>
    <inkml:brush xml:id="br0">
      <inkml:brushProperty name="width" value="0.35" units="cm"/>
      <inkml:brushProperty name="height" value="0.35" units="cm"/>
      <inkml:brushProperty name="color" value="#FFFFFF"/>
    </inkml:brush>
  </inkml:definitions>
  <inkml:trace contextRef="#ctx0" brushRef="#br0">832 61 24575,'10'1'0,"0"0"0,0 1 0,0 0 0,0 1 0,0 0 0,13 6 0,27 8 0,13-8 0,-1-2 0,2-2 0,96-6 0,-65-1 0,125 3 0,312-10 0,-168-45 0,-25 3 0,-335 51 0,8-2 0,-1 1 0,1 1 0,0 0 0,0 1 0,14 2 0,-22-2 0,-1-1 0,0 1 0,0 1 0,0-1 0,0 0 0,0 1 0,-1 0 0,1 0 0,0-1 0,-1 2 0,1-1 0,-1 0 0,1 0 0,-1 1 0,0-1 0,0 1 0,-1 0 0,1-1 0,0 1 0,-1 0 0,1 0 0,-1 0 0,1 5 0,0-2 0,0 0 0,-1 0 0,1 0 0,-2 0 0,1 0 0,0 0 0,-1 0 0,0 0 0,-1 0 0,1 1 0,-1-1 0,0 0 0,-4 10 0,2-10 0,0 0 0,0 0 0,-1 0 0,0 0 0,0 0 0,-1-1 0,0 1 0,0-1 0,0 0 0,0-1 0,-1 0 0,-6 5 0,-12 6 0,0-1 0,-1-2 0,-1 0 0,-36 12 0,-115 23 0,57-23 0,-215 16 0,-119-34 0,364-12 0,58 0 0,32 3 0,7-1 0,52-4 0,401-25 0,-441 32 0,-22 0 0,-35 0 0,33 1 0,-434 1-143,-322-5-451,6-55 224,731 56 370,14 2 0,-1 0 0,1 0 0,0-1 0,-1-1 0,1 0 0,0 0 0,-13-7 0,21 5 0,10 1 0,12 0 4,0 1 0,1 1 0,32 1 1,-20 0 142,696 0 728,-458 3-2172,-188-2-5529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7:15.013"/>
    </inkml:context>
    <inkml:brush xml:id="br0">
      <inkml:brushProperty name="width" value="0.35" units="cm"/>
      <inkml:brushProperty name="height" value="0.35" units="cm"/>
      <inkml:brushProperty name="color" value="#FFFFFF"/>
    </inkml:brush>
  </inkml:definitions>
  <inkml:trace contextRef="#ctx0" brushRef="#br0">80 333 24575,'1'0'0,"-1"0"0,1 0 0,-1 0 0,0 0 0,1 0 0,-1 0 0,1 0 0,-1 0 0,1-1 0,-1 1 0,0 0 0,1 0 0,-1 0 0,0 0 0,1-1 0,-1 1 0,1 0 0,-1-1 0,0 1 0,1 0 0,-1 0 0,0-1 0,0 1 0,1 0 0,-1-1 0,0 1 0,0-1 0,0 1 0,1 0 0,-1-1 0,0 0 0,-1-16 0,-12-18 0,-52-98 0,65 133 0,0-1 0,0 1 0,0 0 0,0 0 0,0-1 0,0 1 0,0 0 0,-1-1 0,1 1 0,0 0 0,0 0 0,0-1 0,0 1 0,0 0 0,0-1 0,0 1 0,-1 0 0,1 0 0,0 0 0,0-1 0,0 1 0,-1 0 0,1 0 0,0 0 0,0-1 0,-1 1 0,1 0 0,0 0 0,0 0 0,-1 0 0,1 0 0,0 0 0,-1-1 0,1 1 0,0 0 0,0 0 0,-1 0 0,1 0 0,0 0 0,-1 0 0,1 0 0,-3 15 0,5 28 0,18 85 0,55 184 0,-51-220 0,-17-72 0,-3-15 0,1-36 0,-6-480 0,-2 306 0,3 365-1365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6:41.033"/>
    </inkml:context>
    <inkml:brush xml:id="br0">
      <inkml:brushProperty name="width" value="0.35" units="cm"/>
      <inkml:brushProperty name="height" value="0.35" units="cm"/>
      <inkml:brushProperty name="color" value="#FFFFFF"/>
    </inkml:brush>
  </inkml:definitions>
  <inkml:trace contextRef="#ctx0" brushRef="#br0">1393 2362 24575,'-12'11'0,"-1"-1"0,-1 0 0,0-1 0,0 0 0,0-1 0,-21 7 0,34-14 0,-1 0 0,1-1 0,-1 1 0,1 0 0,-1-1 0,0 1 0,1-1 0,-1 0 0,0 0 0,1 0 0,-1 0 0,0 0 0,0 0 0,1 0 0,-1 0 0,0 0 0,1-1 0,-1 1 0,0-1 0,1 1 0,-1-1 0,1 0 0,-3-1 0,2 0 0,0 0 0,1 0 0,-1 0 0,1 0 0,-1 0 0,1-1 0,0 1 0,0 0 0,0-1 0,0 1 0,0 0 0,1-1 0,-1 1 0,1-4 0,-2-8 0,2 0 0,0-1 0,0 1 0,6-27 0,18-59 0,4 1 0,56-130 0,-22 63 0,-31 76 0,43-110 0,-57 173 0,-17 27 0,0 0 0,0-1 0,0 1 0,0 0 0,1 0 0,-1 0 0,0 0 0,0-1 0,1 1 0,-1 0 0,0 0 0,0 0 0,0 0 0,1 0 0,-1 0 0,0 0 0,0 0 0,1 0 0,-1 0 0,0 0 0,1 0 0,-1 0 0,0 0 0,0 0 0,1 0 0,-1 0 0,0 0 0,0 0 0,1 0 0,-1 0 0,0 0 0,0 0 0,0 0 0,1 1 0,-1-1 0,0 0 0,0 0 0,0 0 0,1 0 0,-1 1 0,0-1 0,0 0 0,0 0 0,0 0 0,0 1 0,1-1 0,0 5 0,0 0 0,0-1 0,0 1 0,0 0 0,-1-1 0,0 1 0,0 0 0,0 0 0,-1 4 0,-14 79 0,-3-1 0,-36 105 0,29-105 0,-122 402 0,142-468 0,9-24 0,14-33 0,132-345 0,-145 370 0,8-29 0,-12 38 0,-1-1 0,1 1 0,-1 0 0,0 0 0,0 0 0,0 0 0,0 0 0,0-1 0,0 1 0,0 0 0,-1 0 0,1 0 0,-1 0 0,-1-3 0,2 4 0,-1 1 0,1-1 0,-1 1 0,1-1 0,-1 1 0,1-1 0,-1 1 0,1-1 0,-1 1 0,1 0 0,-1-1 0,0 1 0,1 0 0,-1 0 0,0 0 0,1-1 0,-1 1 0,0 0 0,1 0 0,-1 0 0,0 0 0,1 0 0,-1 0 0,0 0 0,1 0 0,-1 0 0,0 0 0,1 1 0,-1-1 0,0 0 0,-22 11 0,19-9 0,-39 23 0,33-17 0,-2-1 0,1 0 0,-1-1 0,0 0 0,0-1 0,0-1 0,-1 0 0,-15 3 0,25-6 0,0-1 0,0 0 0,0 0 0,0-1 0,0 1 0,0-1 0,0 1 0,0-1 0,0 0 0,1 0 0,-1 0 0,0 0 0,1-1 0,-5-1 0,-34-35 0,41 38 0,-413-454 0,268 278 0,126 148 0,0-1 0,2-1 0,1 0 0,-18-47 0,29 63 0,2 4 0,0-1 0,-2 1 0,1 0 0,-1 0 0,-8-12 0,10 18 0,0 1 0,0 0 0,-1 0 0,1 0 0,-1 1 0,1-1 0,-1 1 0,0-1 0,0 1 0,0 0 0,0 1 0,0-1 0,0 1 0,-1 0 0,1 0 0,-7-1 0,-94-9 0,58 8 0,-68-16 0,111 18 0,-1 0 0,1-1 0,-1 1 0,1-1 0,-1-1 0,1 1 0,0 0 0,0-1 0,0 0 0,1 0 0,-1 0 0,1-1 0,0 1 0,-1-1 0,1 1 0,1-1 0,-1 0 0,1 0 0,-1-1 0,1 1 0,0 0 0,1-1 0,-3-6 0,0-10 0,0 1 0,2-1 0,0 0 0,1-25 0,-1-4 0,-18-155 0,-6-158 0,26 357 0,0 0 0,1 0 0,-1 0 0,1 0 0,1 0 0,-1 0 0,1 0 0,0 0 0,0 1 0,6-11 0,-6 13 0,0 0 0,1 0 0,0 0 0,-1 0 0,1 0 0,1 1 0,-1-1 0,0 1 0,0 0 0,1 0 0,-1 0 0,1 0 0,0 1 0,0-1 0,-1 1 0,7-1 0,25-3 0,0 1 0,0 3 0,0 0 0,44 6 0,-7-1 0,165 1-1365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4:06:43.983"/>
    </inkml:context>
    <inkml:brush xml:id="br0">
      <inkml:brushProperty name="width" value="0.35" units="cm"/>
      <inkml:brushProperty name="height" value="0.35" units="cm"/>
      <inkml:brushProperty name="color" value="#FFFFFF"/>
    </inkml:brush>
  </inkml:definitions>
  <inkml:trace contextRef="#ctx0" brushRef="#br0">427 0 24575,'-2'18'0,"0"0"0,-1 0 0,-1-1 0,-9 26 0,2-3 0,-4 25 0,2 0 0,4 2 0,-2 124 0,11-186 0,0 0 0,0 0 0,0 0 0,-1 0 0,0-1 0,0 1 0,-3 8 0,3-12 0,1-1 0,0 1 0,0-1 0,-1 1 0,1-1 0,0 0 0,0 1 0,-1-1 0,1 0 0,-1 1 0,1-1 0,0 0 0,-1 1 0,1-1 0,-1 0 0,1 0 0,0 1 0,-1-1 0,1 0 0,-1 0 0,1 0 0,-1 0 0,1 1 0,-1-1 0,1 0 0,-1 0 0,1 0 0,-1 0 0,1 0 0,-1-1 0,-1 1 0,0-1 0,0 0 0,1 0 0,-1 0 0,1 0 0,-1-1 0,1 1 0,-1 0 0,1-1 0,0 1 0,-1-1 0,-1-2 0,-20-28 0,13 18 0,0 0 0,-1 0 0,-19-17 0,25 27 0,-1 0 0,0-1 0,0 2 0,0-1 0,0 1 0,0 0 0,-1 0 0,0 1 0,1 0 0,-1 0 0,0 0 0,-9 0 0,16 2 0,-15-2 0,-1 1 0,-28 1 0,40 1 0,1-1 0,-1 1 0,0 0 0,0 0 0,1 0 0,-1 0 0,-6 4 0,9-5 0,0 1 0,0 0 0,0-1 0,0 1 0,0 0 0,0 0 0,0 0 0,0 0 0,0 0 0,1 0 0,-1 0 0,0 1 0,1-1 0,-1 0 0,1 0 0,-1 0 0,1 1 0,-1-1 0,1 0 0,0 1 0,0-1 0,-1 2 0,2-1 0,-1 0 0,0 0 0,1 0 0,-1 0 0,1 0 0,0 0 0,0 0 0,-1-1 0,1 1 0,0 0 0,1 0 0,-1-1 0,0 1 0,0-1 0,1 1 0,-1-1 0,1 1 0,-1-1 0,1 0 0,0 0 0,-1 0 0,1 0 0,3 2 0,51 18 0,-45-18 0,68 19 0,144 21 0,-206-41 0,-1 2 0,0 0 0,0 1 0,-1 1 0,1 1 0,22 12 0,78 61 0,-77-51 0,517 391 174,-301-225-1713,-149-115-5287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E20826-8112-4B3D-A7D9-405BB5A4F67F}" type="datetime1">
              <a:rPr lang="tr-TR" noProof="0" smtClean="0"/>
              <a:t>25.06.2024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tr-TR" noProof="0" smtClean="0"/>
              <a:t>‹#›</a:t>
            </a:fld>
            <a:endParaRPr lang="tr-TR"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1</a:t>
            </a:fld>
            <a:endParaRPr lang="tr-TR"/>
          </a:p>
        </p:txBody>
      </p:sp>
    </p:spTree>
    <p:extLst>
      <p:ext uri="{BB962C8B-B14F-4D97-AF65-F5344CB8AC3E}">
        <p14:creationId xmlns:p14="http://schemas.microsoft.com/office/powerpoint/2010/main" val="321064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2</a:t>
            </a:fld>
            <a:endParaRPr lang="tr-TR"/>
          </a:p>
        </p:txBody>
      </p:sp>
    </p:spTree>
    <p:extLst>
      <p:ext uri="{BB962C8B-B14F-4D97-AF65-F5344CB8AC3E}">
        <p14:creationId xmlns:p14="http://schemas.microsoft.com/office/powerpoint/2010/main" val="185513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3</a:t>
            </a:fld>
            <a:endParaRPr lang="tr-TR"/>
          </a:p>
        </p:txBody>
      </p:sp>
    </p:spTree>
    <p:extLst>
      <p:ext uri="{BB962C8B-B14F-4D97-AF65-F5344CB8AC3E}">
        <p14:creationId xmlns:p14="http://schemas.microsoft.com/office/powerpoint/2010/main" val="152749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6</a:t>
            </a:fld>
            <a:endParaRPr lang="tr-TR"/>
          </a:p>
        </p:txBody>
      </p:sp>
    </p:spTree>
    <p:extLst>
      <p:ext uri="{BB962C8B-B14F-4D97-AF65-F5344CB8AC3E}">
        <p14:creationId xmlns:p14="http://schemas.microsoft.com/office/powerpoint/2010/main" val="947294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7</a:t>
            </a:fld>
            <a:endParaRPr lang="tr-TR"/>
          </a:p>
        </p:txBody>
      </p:sp>
    </p:spTree>
    <p:extLst>
      <p:ext uri="{BB962C8B-B14F-4D97-AF65-F5344CB8AC3E}">
        <p14:creationId xmlns:p14="http://schemas.microsoft.com/office/powerpoint/2010/main" val="249547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0C6A29-4676-420C-BBE3-ACC2B80F64D4}" type="slidenum">
              <a:rPr lang="tr-TR" smtClean="0"/>
              <a:t>34</a:t>
            </a:fld>
            <a:endParaRPr lang="tr-TR"/>
          </a:p>
        </p:txBody>
      </p:sp>
    </p:spTree>
    <p:extLst>
      <p:ext uri="{BB962C8B-B14F-4D97-AF65-F5344CB8AC3E}">
        <p14:creationId xmlns:p14="http://schemas.microsoft.com/office/powerpoint/2010/main" val="167016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0" name="Serbest 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Düz Bağlayıcı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Serbest Biçim: Şekil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erbest Biçim: Şekil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Serbest Biçim: Şekil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Yay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3 sütunu">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8" name="Alt Bilgi Yer Tutucusu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9" name="Slayt Numarası Yer Tutucusu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10" name="Serbest Biçim: Şekil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Serbest Biçim: Şekil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etin Yer Tutucusu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3" name="İçerik Yer Tutucusu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orta boy resim içeren Başlık ve İçerik">
    <p:spTree>
      <p:nvGrpSpPr>
        <p:cNvPr id="1" name=""/>
        <p:cNvGrpSpPr/>
        <p:nvPr/>
      </p:nvGrpSpPr>
      <p:grpSpPr>
        <a:xfrm>
          <a:off x="0" y="0"/>
          <a:ext cx="0" cy="0"/>
          <a:chOff x="0" y="0"/>
          <a:chExt cx="0" cy="0"/>
        </a:xfrm>
      </p:grpSpPr>
      <p:sp>
        <p:nvSpPr>
          <p:cNvPr id="20" name="Resim Yer Tutucusu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21" name="Resim Yer Tutucusu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Yay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İçerik Yer Tutucusu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anış">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Serbest Form: Şekil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erbest Biçim: Şekil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erbest Biçim: Şekil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Serbest Biçim: Şekil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Serbest Biçim: Şekil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Serbest Form: Şekil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İçerik Yer Tutucusu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3" name="Alt Bilgi Yer Tutucusu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4" name="Slayt Numarası Yer Tutucusu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5" name="Serbest Form: Şekil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erbest Biçim: Şekil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3" name="Alt Bilgi Yer Tutucusu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4" name="Slayt Numarası Yer Tutucusu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5" name="Serbest Form: Şekil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erbest Biçim: Şekil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Başlık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6" name="Alt Bilgi Yer Tutucusu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7" name="Slayt Numarası Yer Tutucusu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Serbest Biçim: Şekil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erbest Biçim: Şekil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6" name="Alt Bilgi Yer Tutucusu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7" name="Slayt Numarası Yer Tutucusu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Serbest Biçim: Şekil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erbest Biçim: Şekil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Gündem">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Yay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4" name="Tarih Yer Tutucusu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şlık ve İçerik 2 küçük resim">
    <p:spTree>
      <p:nvGrpSpPr>
        <p:cNvPr id="1" name=""/>
        <p:cNvGrpSpPr/>
        <p:nvPr/>
      </p:nvGrpSpPr>
      <p:grpSpPr>
        <a:xfrm>
          <a:off x="0" y="0"/>
          <a:ext cx="0" cy="0"/>
          <a:chOff x="0" y="0"/>
          <a:chExt cx="0" cy="0"/>
        </a:xfrm>
      </p:grpSpPr>
      <p:sp>
        <p:nvSpPr>
          <p:cNvPr id="22" name="Resim Yer Tutucusu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21" name="Resim Yer Tutucusu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2" name="Başlık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Dikdörtgen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Yay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7" name="Serbest Biçim: Şekil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erbest Biçim: Şekil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şlık ve İçerik 2">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6" name="Serbest Biçim: Şekil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erbest Biçim: Şekil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İçerik Yer Tutucusu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imli alıntı slaydı">
    <p:bg>
      <p:bgPr>
        <a:solidFill>
          <a:schemeClr val="tx1"/>
        </a:solidFill>
        <a:effectLst/>
      </p:bgPr>
    </p:bg>
    <p:spTree>
      <p:nvGrpSpPr>
        <p:cNvPr id="1" name=""/>
        <p:cNvGrpSpPr/>
        <p:nvPr/>
      </p:nvGrpSpPr>
      <p:grpSpPr>
        <a:xfrm>
          <a:off x="0" y="0"/>
          <a:ext cx="0" cy="0"/>
          <a:chOff x="0" y="0"/>
          <a:chExt cx="0" cy="0"/>
        </a:xfrm>
      </p:grpSpPr>
      <p:sp>
        <p:nvSpPr>
          <p:cNvPr id="6" name="Resim Yer Tutucusu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tr-TR" noProof="0"/>
              <a:t>Resim eklemek için simgeye tıklayın</a:t>
            </a:r>
          </a:p>
        </p:txBody>
      </p:sp>
      <p:sp>
        <p:nvSpPr>
          <p:cNvPr id="10" name="Başlık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11" name="Tarih Yer Tutucusu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tr-TR" noProof="0"/>
              <a:t>03.09.20XX</a:t>
            </a:r>
          </a:p>
        </p:txBody>
      </p:sp>
      <p:sp>
        <p:nvSpPr>
          <p:cNvPr id="12" name="Alt Bilgi Yer Tutucusu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tr-TR" noProof="0"/>
              <a:t>Sunu Başlığı</a:t>
            </a:r>
          </a:p>
        </p:txBody>
      </p:sp>
      <p:sp>
        <p:nvSpPr>
          <p:cNvPr id="13" name="Slayt Numarası Yer Tutucusu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tr-TR" noProof="0" smtClean="0"/>
              <a:pPr>
                <a:defRPr/>
              </a:pPr>
              <a:t>‹#›</a:t>
            </a:fld>
            <a:endParaRPr lang="tr-TR"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6" name="Alt Bilgi Yer Tutucusu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7" name="Slayt Numarası Yer Tutucusu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Serbest Biçim: Şekil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erbest Biçim: Şekil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8" name="Alt Bilgi Yer Tutucusu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9" name="Slayt Numarası Yer Tutucusu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10" name="Serbest Biçim: Şekil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Serbest Biçim: Şekil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9.xml"/><Relationship Id="rId17" Type="http://schemas.openxmlformats.org/officeDocument/2006/relationships/image" Target="../media/image24.png"/><Relationship Id="rId2" Type="http://schemas.openxmlformats.org/officeDocument/2006/relationships/image" Target="../media/image16.png"/><Relationship Id="rId16" Type="http://schemas.openxmlformats.org/officeDocument/2006/relationships/customXml" Target="../ink/ink11.xml"/><Relationship Id="rId1" Type="http://schemas.openxmlformats.org/officeDocument/2006/relationships/slideLayout" Target="../slideLayouts/slideLayout13.xml"/><Relationship Id="rId11" Type="http://schemas.openxmlformats.org/officeDocument/2006/relationships/image" Target="../media/image21.png"/><Relationship Id="rId15" Type="http://schemas.openxmlformats.org/officeDocument/2006/relationships/image" Target="../media/image23.png"/><Relationship Id="rId4" Type="http://schemas.openxmlformats.org/officeDocument/2006/relationships/customXml" Target="../ink/ink7.xml"/><Relationship Id="rId14" Type="http://schemas.openxmlformats.org/officeDocument/2006/relationships/customXml" Target="../ink/ink1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customXml" Target="../ink/ink13.xml"/><Relationship Id="rId5" Type="http://schemas.openxmlformats.org/officeDocument/2006/relationships/image" Target="../media/image29.png"/><Relationship Id="rId4" Type="http://schemas.openxmlformats.org/officeDocument/2006/relationships/customXml" Target="../ink/ink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6.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08836-40C5-46C2-81BA-21AA27176925}"/>
              </a:ext>
            </a:extLst>
          </p:cNvPr>
          <p:cNvSpPr>
            <a:spLocks noGrp="1"/>
          </p:cNvSpPr>
          <p:nvPr>
            <p:ph type="ctrTitle"/>
          </p:nvPr>
        </p:nvSpPr>
        <p:spPr>
          <a:xfrm>
            <a:off x="5162034" y="2054941"/>
            <a:ext cx="6592824" cy="3025681"/>
          </a:xfrm>
        </p:spPr>
        <p:txBody>
          <a:bodyPr rtlCol="0">
            <a:normAutofit fontScale="90000"/>
          </a:bodyPr>
          <a:lstStyle/>
          <a:p>
            <a:pPr rtl="0"/>
            <a:r>
              <a:rPr lang="tr-TR" sz="6000" b="1" dirty="0">
                <a:latin typeface="Posterama" panose="020B0504020200020000" pitchFamily="34" charset="0"/>
                <a:cs typeface="Posterama" panose="020B0504020200020000" pitchFamily="34" charset="0"/>
              </a:rPr>
              <a:t>HPV HAKKINDA BİLGİ TUTUM ve DAVRANIŞLARIN İNCELENMESİ</a:t>
            </a:r>
            <a:endParaRPr lang="tr-TR" b="1" dirty="0">
              <a:latin typeface="Posterama" panose="020B0504020200020000" pitchFamily="34" charset="0"/>
              <a:cs typeface="Posterama" panose="020B0504020200020000" pitchFamily="34" charset="0"/>
            </a:endParaRPr>
          </a:p>
        </p:txBody>
      </p:sp>
      <p:sp>
        <p:nvSpPr>
          <p:cNvPr id="3" name="Alt Başlık 2">
            <a:extLst>
              <a:ext uri="{FF2B5EF4-FFF2-40B4-BE49-F238E27FC236}">
                <a16:creationId xmlns:a16="http://schemas.microsoft.com/office/drawing/2014/main" id="{72CC4EC4-809C-4FD2-AA20-009F08590DA6}"/>
              </a:ext>
            </a:extLst>
          </p:cNvPr>
          <p:cNvSpPr>
            <a:spLocks noGrp="1"/>
          </p:cNvSpPr>
          <p:nvPr>
            <p:ph type="subTitle" idx="1"/>
          </p:nvPr>
        </p:nvSpPr>
        <p:spPr>
          <a:xfrm>
            <a:off x="5599176" y="5211391"/>
            <a:ext cx="6592824" cy="1523705"/>
          </a:xfrm>
        </p:spPr>
        <p:txBody>
          <a:bodyPr rtlCol="0">
            <a:noAutofit/>
          </a:bodyPr>
          <a:lstStyle/>
          <a:p>
            <a:pPr algn="ctr" rtl="0">
              <a:lnSpc>
                <a:spcPct val="110000"/>
              </a:lnSpc>
            </a:pPr>
            <a:r>
              <a:rPr lang="tr-TR" sz="1400" b="1" dirty="0">
                <a:solidFill>
                  <a:schemeClr val="tx1"/>
                </a:solidFill>
              </a:rPr>
              <a:t>Derya Ahsen Sarıçiçek  </a:t>
            </a:r>
            <a:r>
              <a:rPr lang="tr-TR" sz="1400" dirty="0">
                <a:solidFill>
                  <a:schemeClr val="tx1"/>
                </a:solidFill>
              </a:rPr>
              <a:t>2200329076 </a:t>
            </a:r>
          </a:p>
          <a:p>
            <a:pPr algn="ctr" rtl="0">
              <a:lnSpc>
                <a:spcPct val="110000"/>
              </a:lnSpc>
            </a:pPr>
            <a:r>
              <a:rPr lang="tr-TR" sz="1400" b="1" dirty="0">
                <a:solidFill>
                  <a:schemeClr val="tx1"/>
                </a:solidFill>
              </a:rPr>
              <a:t>Fatih Bezirci                     </a:t>
            </a:r>
            <a:r>
              <a:rPr lang="tr-TR" sz="1400" dirty="0">
                <a:solidFill>
                  <a:schemeClr val="tx1"/>
                </a:solidFill>
              </a:rPr>
              <a:t>2200329098 </a:t>
            </a:r>
          </a:p>
          <a:p>
            <a:pPr algn="ctr" rtl="0">
              <a:lnSpc>
                <a:spcPct val="110000"/>
              </a:lnSpc>
            </a:pPr>
            <a:r>
              <a:rPr lang="tr-TR" sz="1400" b="1" dirty="0">
                <a:solidFill>
                  <a:schemeClr val="tx1"/>
                </a:solidFill>
              </a:rPr>
              <a:t>Pınar Beydili                    </a:t>
            </a:r>
            <a:r>
              <a:rPr lang="tr-TR" sz="1400" dirty="0">
                <a:solidFill>
                  <a:schemeClr val="tx1"/>
                </a:solidFill>
              </a:rPr>
              <a:t>2200329807 </a:t>
            </a:r>
          </a:p>
          <a:p>
            <a:pPr algn="ctr" rtl="0">
              <a:lnSpc>
                <a:spcPct val="110000"/>
              </a:lnSpc>
            </a:pPr>
            <a:r>
              <a:rPr lang="tr-TR" sz="1400" b="1" dirty="0">
                <a:solidFill>
                  <a:schemeClr val="tx1"/>
                </a:solidFill>
              </a:rPr>
              <a:t>Sena Şükran Şahin         </a:t>
            </a:r>
            <a:r>
              <a:rPr lang="tr-TR" sz="1400" dirty="0">
                <a:solidFill>
                  <a:schemeClr val="tx1"/>
                </a:solidFill>
              </a:rPr>
              <a:t>2200329011</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a:extLst>
              <a:ext uri="{FF2B5EF4-FFF2-40B4-BE49-F238E27FC236}">
                <a16:creationId xmlns:a16="http://schemas.microsoft.com/office/drawing/2014/main" id="{7C32548D-69DE-4780-F90B-541C4F9AE1A5}"/>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10</a:t>
            </a:fld>
            <a:endParaRPr lang="tr-TR" noProof="0">
              <a:solidFill>
                <a:prstClr val="black">
                  <a:tint val="75000"/>
                </a:prstClr>
              </a:solidFill>
            </a:endParaRPr>
          </a:p>
        </p:txBody>
      </p:sp>
      <p:pic>
        <p:nvPicPr>
          <p:cNvPr id="7" name="Resim 6">
            <a:extLst>
              <a:ext uri="{FF2B5EF4-FFF2-40B4-BE49-F238E27FC236}">
                <a16:creationId xmlns:a16="http://schemas.microsoft.com/office/drawing/2014/main" id="{0969785F-06D8-0629-9FE3-AC8E0FE2A2B0}"/>
              </a:ext>
            </a:extLst>
          </p:cNvPr>
          <p:cNvPicPr>
            <a:picLocks noChangeAspect="1"/>
          </p:cNvPicPr>
          <p:nvPr/>
        </p:nvPicPr>
        <p:blipFill>
          <a:blip r:embed="rId2"/>
          <a:stretch>
            <a:fillRect/>
          </a:stretch>
        </p:blipFill>
        <p:spPr>
          <a:xfrm>
            <a:off x="698090" y="674947"/>
            <a:ext cx="11179631" cy="5828886"/>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Mürekkep 7">
                <a:extLst>
                  <a:ext uri="{FF2B5EF4-FFF2-40B4-BE49-F238E27FC236}">
                    <a16:creationId xmlns:a16="http://schemas.microsoft.com/office/drawing/2014/main" id="{07B42F30-0E89-C5E4-EBF6-4B9CAA054E9B}"/>
                  </a:ext>
                </a:extLst>
              </p14:cNvPr>
              <p14:cNvContentPartPr/>
              <p14:nvPr/>
            </p14:nvContentPartPr>
            <p14:xfrm>
              <a:off x="4011817" y="6218148"/>
              <a:ext cx="1922400" cy="730440"/>
            </p14:xfrm>
          </p:contentPart>
        </mc:Choice>
        <mc:Fallback xmlns="">
          <p:pic>
            <p:nvPicPr>
              <p:cNvPr id="8" name="Mürekkep 7">
                <a:extLst>
                  <a:ext uri="{FF2B5EF4-FFF2-40B4-BE49-F238E27FC236}">
                    <a16:creationId xmlns:a16="http://schemas.microsoft.com/office/drawing/2014/main" id="{07B42F30-0E89-C5E4-EBF6-4B9CAA054E9B}"/>
                  </a:ext>
                </a:extLst>
              </p:cNvPr>
              <p:cNvPicPr/>
              <p:nvPr/>
            </p:nvPicPr>
            <p:blipFill>
              <a:blip r:embed="rId4"/>
              <a:stretch>
                <a:fillRect/>
              </a:stretch>
            </p:blipFill>
            <p:spPr>
              <a:xfrm>
                <a:off x="3948817" y="6155508"/>
                <a:ext cx="2048040" cy="85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Mürekkep 8">
                <a:extLst>
                  <a:ext uri="{FF2B5EF4-FFF2-40B4-BE49-F238E27FC236}">
                    <a16:creationId xmlns:a16="http://schemas.microsoft.com/office/drawing/2014/main" id="{6206B4E6-5E76-9907-EF15-D063805F7049}"/>
                  </a:ext>
                </a:extLst>
              </p14:cNvPr>
              <p14:cNvContentPartPr/>
              <p14:nvPr/>
            </p14:nvContentPartPr>
            <p14:xfrm>
              <a:off x="5623897" y="19510"/>
              <a:ext cx="360" cy="723960"/>
            </p14:xfrm>
          </p:contentPart>
        </mc:Choice>
        <mc:Fallback xmlns="">
          <p:pic>
            <p:nvPicPr>
              <p:cNvPr id="9" name="Mürekkep 8">
                <a:extLst>
                  <a:ext uri="{FF2B5EF4-FFF2-40B4-BE49-F238E27FC236}">
                    <a16:creationId xmlns:a16="http://schemas.microsoft.com/office/drawing/2014/main" id="{6206B4E6-5E76-9907-EF15-D063805F7049}"/>
                  </a:ext>
                </a:extLst>
              </p:cNvPr>
              <p:cNvPicPr/>
              <p:nvPr/>
            </p:nvPicPr>
            <p:blipFill>
              <a:blip r:embed="rId6"/>
              <a:stretch>
                <a:fillRect/>
              </a:stretch>
            </p:blipFill>
            <p:spPr>
              <a:xfrm>
                <a:off x="5561257" y="-43130"/>
                <a:ext cx="126000" cy="84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Mürekkep 9">
                <a:extLst>
                  <a:ext uri="{FF2B5EF4-FFF2-40B4-BE49-F238E27FC236}">
                    <a16:creationId xmlns:a16="http://schemas.microsoft.com/office/drawing/2014/main" id="{07BA762D-820D-150A-D002-17D5F276558F}"/>
                  </a:ext>
                </a:extLst>
              </p14:cNvPr>
              <p14:cNvContentPartPr/>
              <p14:nvPr/>
            </p14:nvContentPartPr>
            <p14:xfrm>
              <a:off x="3888337" y="-35210"/>
              <a:ext cx="2378160" cy="694080"/>
            </p14:xfrm>
          </p:contentPart>
        </mc:Choice>
        <mc:Fallback xmlns="">
          <p:pic>
            <p:nvPicPr>
              <p:cNvPr id="10" name="Mürekkep 9">
                <a:extLst>
                  <a:ext uri="{FF2B5EF4-FFF2-40B4-BE49-F238E27FC236}">
                    <a16:creationId xmlns:a16="http://schemas.microsoft.com/office/drawing/2014/main" id="{07BA762D-820D-150A-D002-17D5F276558F}"/>
                  </a:ext>
                </a:extLst>
              </p:cNvPr>
              <p:cNvPicPr/>
              <p:nvPr/>
            </p:nvPicPr>
            <p:blipFill>
              <a:blip r:embed="rId8"/>
              <a:stretch>
                <a:fillRect/>
              </a:stretch>
            </p:blipFill>
            <p:spPr>
              <a:xfrm>
                <a:off x="3825337" y="-97850"/>
                <a:ext cx="2503800" cy="819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Mürekkep 10">
                <a:extLst>
                  <a:ext uri="{FF2B5EF4-FFF2-40B4-BE49-F238E27FC236}">
                    <a16:creationId xmlns:a16="http://schemas.microsoft.com/office/drawing/2014/main" id="{FFEA7ADF-CCBC-9478-DFB4-9DD1FC748382}"/>
                  </a:ext>
                </a:extLst>
              </p14:cNvPr>
              <p14:cNvContentPartPr/>
              <p14:nvPr/>
            </p14:nvContentPartPr>
            <p14:xfrm>
              <a:off x="5062297" y="-290"/>
              <a:ext cx="11160" cy="551880"/>
            </p14:xfrm>
          </p:contentPart>
        </mc:Choice>
        <mc:Fallback xmlns="">
          <p:pic>
            <p:nvPicPr>
              <p:cNvPr id="11" name="Mürekkep 10">
                <a:extLst>
                  <a:ext uri="{FF2B5EF4-FFF2-40B4-BE49-F238E27FC236}">
                    <a16:creationId xmlns:a16="http://schemas.microsoft.com/office/drawing/2014/main" id="{FFEA7ADF-CCBC-9478-DFB4-9DD1FC748382}"/>
                  </a:ext>
                </a:extLst>
              </p:cNvPr>
              <p:cNvPicPr/>
              <p:nvPr/>
            </p:nvPicPr>
            <p:blipFill>
              <a:blip r:embed="rId10"/>
              <a:stretch>
                <a:fillRect/>
              </a:stretch>
            </p:blipFill>
            <p:spPr>
              <a:xfrm>
                <a:off x="4999657" y="-63290"/>
                <a:ext cx="13680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Mürekkep 11">
                <a:extLst>
                  <a:ext uri="{FF2B5EF4-FFF2-40B4-BE49-F238E27FC236}">
                    <a16:creationId xmlns:a16="http://schemas.microsoft.com/office/drawing/2014/main" id="{8875406E-C18E-A1E8-EB81-7DE0CF76F4FA}"/>
                  </a:ext>
                </a:extLst>
              </p14:cNvPr>
              <p14:cNvContentPartPr/>
              <p14:nvPr/>
            </p14:nvContentPartPr>
            <p14:xfrm>
              <a:off x="1306057" y="6302950"/>
              <a:ext cx="210960" cy="668520"/>
            </p14:xfrm>
          </p:contentPart>
        </mc:Choice>
        <mc:Fallback xmlns="">
          <p:pic>
            <p:nvPicPr>
              <p:cNvPr id="12" name="Mürekkep 11">
                <a:extLst>
                  <a:ext uri="{FF2B5EF4-FFF2-40B4-BE49-F238E27FC236}">
                    <a16:creationId xmlns:a16="http://schemas.microsoft.com/office/drawing/2014/main" id="{8875406E-C18E-A1E8-EB81-7DE0CF76F4FA}"/>
                  </a:ext>
                </a:extLst>
              </p:cNvPr>
              <p:cNvPicPr/>
              <p:nvPr/>
            </p:nvPicPr>
            <p:blipFill>
              <a:blip r:embed="rId12"/>
              <a:stretch>
                <a:fillRect/>
              </a:stretch>
            </p:blipFill>
            <p:spPr>
              <a:xfrm>
                <a:off x="1243417" y="6239950"/>
                <a:ext cx="336600" cy="794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Mürekkep 12">
                <a:extLst>
                  <a:ext uri="{FF2B5EF4-FFF2-40B4-BE49-F238E27FC236}">
                    <a16:creationId xmlns:a16="http://schemas.microsoft.com/office/drawing/2014/main" id="{EA030250-4ED6-BCE1-E2B7-D5116C94A8C0}"/>
                  </a:ext>
                </a:extLst>
              </p14:cNvPr>
              <p14:cNvContentPartPr/>
              <p14:nvPr/>
            </p14:nvContentPartPr>
            <p14:xfrm>
              <a:off x="-348503" y="5838190"/>
              <a:ext cx="1086840" cy="152280"/>
            </p14:xfrm>
          </p:contentPart>
        </mc:Choice>
        <mc:Fallback xmlns="">
          <p:pic>
            <p:nvPicPr>
              <p:cNvPr id="13" name="Mürekkep 12">
                <a:extLst>
                  <a:ext uri="{FF2B5EF4-FFF2-40B4-BE49-F238E27FC236}">
                    <a16:creationId xmlns:a16="http://schemas.microsoft.com/office/drawing/2014/main" id="{EA030250-4ED6-BCE1-E2B7-D5116C94A8C0}"/>
                  </a:ext>
                </a:extLst>
              </p:cNvPr>
              <p:cNvPicPr/>
              <p:nvPr/>
            </p:nvPicPr>
            <p:blipFill>
              <a:blip r:embed="rId14"/>
              <a:stretch>
                <a:fillRect/>
              </a:stretch>
            </p:blipFill>
            <p:spPr>
              <a:xfrm>
                <a:off x="-411143" y="5775550"/>
                <a:ext cx="1212480" cy="277920"/>
              </a:xfrm>
              <a:prstGeom prst="rect">
                <a:avLst/>
              </a:prstGeom>
            </p:spPr>
          </p:pic>
        </mc:Fallback>
      </mc:AlternateContent>
      <p:sp>
        <p:nvSpPr>
          <p:cNvPr id="14" name="Metin kutusu 13">
            <a:extLst>
              <a:ext uri="{FF2B5EF4-FFF2-40B4-BE49-F238E27FC236}">
                <a16:creationId xmlns:a16="http://schemas.microsoft.com/office/drawing/2014/main" id="{F88B5FBE-66C3-4D41-964E-19C0BECE2172}"/>
              </a:ext>
            </a:extLst>
          </p:cNvPr>
          <p:cNvSpPr txBox="1"/>
          <p:nvPr/>
        </p:nvSpPr>
        <p:spPr>
          <a:xfrm>
            <a:off x="4111883" y="2115636"/>
            <a:ext cx="861134" cy="369332"/>
          </a:xfrm>
          <a:prstGeom prst="rect">
            <a:avLst/>
          </a:prstGeom>
          <a:noFill/>
        </p:spPr>
        <p:txBody>
          <a:bodyPr wrap="square" rtlCol="0">
            <a:spAutoFit/>
          </a:bodyPr>
          <a:lstStyle/>
          <a:p>
            <a:r>
              <a:rPr lang="tr-TR" dirty="0"/>
              <a:t>%24.9</a:t>
            </a:r>
          </a:p>
        </p:txBody>
      </p:sp>
      <p:sp>
        <p:nvSpPr>
          <p:cNvPr id="15" name="Metin kutusu 14">
            <a:extLst>
              <a:ext uri="{FF2B5EF4-FFF2-40B4-BE49-F238E27FC236}">
                <a16:creationId xmlns:a16="http://schemas.microsoft.com/office/drawing/2014/main" id="{0B076A2F-EA03-4E90-81D0-CC46136F5D14}"/>
              </a:ext>
            </a:extLst>
          </p:cNvPr>
          <p:cNvSpPr txBox="1"/>
          <p:nvPr/>
        </p:nvSpPr>
        <p:spPr>
          <a:xfrm>
            <a:off x="4503982" y="4608578"/>
            <a:ext cx="861134" cy="369332"/>
          </a:xfrm>
          <a:prstGeom prst="rect">
            <a:avLst/>
          </a:prstGeom>
          <a:noFill/>
        </p:spPr>
        <p:txBody>
          <a:bodyPr wrap="square" rtlCol="0">
            <a:spAutoFit/>
          </a:bodyPr>
          <a:lstStyle/>
          <a:p>
            <a:r>
              <a:rPr lang="tr-TR" dirty="0"/>
              <a:t>%15.2</a:t>
            </a:r>
          </a:p>
        </p:txBody>
      </p:sp>
      <p:sp>
        <p:nvSpPr>
          <p:cNvPr id="16" name="Metin kutusu 15">
            <a:extLst>
              <a:ext uri="{FF2B5EF4-FFF2-40B4-BE49-F238E27FC236}">
                <a16:creationId xmlns:a16="http://schemas.microsoft.com/office/drawing/2014/main" id="{9B91A3F3-099E-440B-B7D6-04AF699DFEEB}"/>
              </a:ext>
            </a:extLst>
          </p:cNvPr>
          <p:cNvSpPr txBox="1"/>
          <p:nvPr/>
        </p:nvSpPr>
        <p:spPr>
          <a:xfrm>
            <a:off x="5074979" y="3299762"/>
            <a:ext cx="861134" cy="369332"/>
          </a:xfrm>
          <a:prstGeom prst="rect">
            <a:avLst/>
          </a:prstGeom>
          <a:noFill/>
        </p:spPr>
        <p:txBody>
          <a:bodyPr wrap="square" rtlCol="0">
            <a:spAutoFit/>
          </a:bodyPr>
          <a:lstStyle/>
          <a:p>
            <a:r>
              <a:rPr lang="tr-TR" dirty="0"/>
              <a:t>%23.8</a:t>
            </a:r>
          </a:p>
        </p:txBody>
      </p:sp>
      <p:sp>
        <p:nvSpPr>
          <p:cNvPr id="17" name="Metin kutusu 16">
            <a:extLst>
              <a:ext uri="{FF2B5EF4-FFF2-40B4-BE49-F238E27FC236}">
                <a16:creationId xmlns:a16="http://schemas.microsoft.com/office/drawing/2014/main" id="{547662C0-4514-4700-ACC0-9C7CBA7DECE7}"/>
              </a:ext>
            </a:extLst>
          </p:cNvPr>
          <p:cNvSpPr txBox="1"/>
          <p:nvPr/>
        </p:nvSpPr>
        <p:spPr>
          <a:xfrm>
            <a:off x="3342444" y="5086550"/>
            <a:ext cx="861134" cy="369332"/>
          </a:xfrm>
          <a:prstGeom prst="rect">
            <a:avLst/>
          </a:prstGeom>
          <a:noFill/>
        </p:spPr>
        <p:txBody>
          <a:bodyPr wrap="square" rtlCol="0">
            <a:spAutoFit/>
          </a:bodyPr>
          <a:lstStyle/>
          <a:p>
            <a:r>
              <a:rPr lang="tr-TR" dirty="0"/>
              <a:t>%12.6</a:t>
            </a:r>
          </a:p>
        </p:txBody>
      </p:sp>
      <p:sp>
        <p:nvSpPr>
          <p:cNvPr id="18" name="Metin kutusu 17">
            <a:extLst>
              <a:ext uri="{FF2B5EF4-FFF2-40B4-BE49-F238E27FC236}">
                <a16:creationId xmlns:a16="http://schemas.microsoft.com/office/drawing/2014/main" id="{4AE7CD59-6013-42CF-97A2-BCE63444B1A6}"/>
              </a:ext>
            </a:extLst>
          </p:cNvPr>
          <p:cNvSpPr txBox="1"/>
          <p:nvPr/>
        </p:nvSpPr>
        <p:spPr>
          <a:xfrm>
            <a:off x="2340747" y="4423912"/>
            <a:ext cx="861134" cy="369332"/>
          </a:xfrm>
          <a:prstGeom prst="rect">
            <a:avLst/>
          </a:prstGeom>
          <a:noFill/>
        </p:spPr>
        <p:txBody>
          <a:bodyPr wrap="square" rtlCol="0">
            <a:spAutoFit/>
          </a:bodyPr>
          <a:lstStyle/>
          <a:p>
            <a:r>
              <a:rPr lang="tr-TR" dirty="0"/>
              <a:t>%8.6</a:t>
            </a:r>
          </a:p>
        </p:txBody>
      </p:sp>
      <p:sp>
        <p:nvSpPr>
          <p:cNvPr id="19" name="Metin kutusu 18">
            <a:extLst>
              <a:ext uri="{FF2B5EF4-FFF2-40B4-BE49-F238E27FC236}">
                <a16:creationId xmlns:a16="http://schemas.microsoft.com/office/drawing/2014/main" id="{26A0707F-6556-4E4D-B24B-C086ADBB7218}"/>
              </a:ext>
            </a:extLst>
          </p:cNvPr>
          <p:cNvSpPr txBox="1"/>
          <p:nvPr/>
        </p:nvSpPr>
        <p:spPr>
          <a:xfrm>
            <a:off x="2340747" y="3429000"/>
            <a:ext cx="861134" cy="369332"/>
          </a:xfrm>
          <a:prstGeom prst="rect">
            <a:avLst/>
          </a:prstGeom>
          <a:noFill/>
        </p:spPr>
        <p:txBody>
          <a:bodyPr wrap="square" rtlCol="0">
            <a:spAutoFit/>
          </a:bodyPr>
          <a:lstStyle/>
          <a:p>
            <a:r>
              <a:rPr lang="tr-TR" dirty="0"/>
              <a:t>%8</a:t>
            </a:r>
          </a:p>
        </p:txBody>
      </p:sp>
      <p:sp>
        <p:nvSpPr>
          <p:cNvPr id="20" name="Metin kutusu 19">
            <a:extLst>
              <a:ext uri="{FF2B5EF4-FFF2-40B4-BE49-F238E27FC236}">
                <a16:creationId xmlns:a16="http://schemas.microsoft.com/office/drawing/2014/main" id="{8ECD17AC-43F4-45C9-91F0-AF2AC7F69466}"/>
              </a:ext>
            </a:extLst>
          </p:cNvPr>
          <p:cNvSpPr txBox="1"/>
          <p:nvPr/>
        </p:nvSpPr>
        <p:spPr>
          <a:xfrm>
            <a:off x="3027203" y="2713323"/>
            <a:ext cx="861134" cy="369332"/>
          </a:xfrm>
          <a:prstGeom prst="rect">
            <a:avLst/>
          </a:prstGeom>
          <a:noFill/>
        </p:spPr>
        <p:txBody>
          <a:bodyPr wrap="square" rtlCol="0">
            <a:spAutoFit/>
          </a:bodyPr>
          <a:lstStyle/>
          <a:p>
            <a:r>
              <a:rPr lang="tr-TR" dirty="0"/>
              <a:t>%7</a:t>
            </a:r>
          </a:p>
        </p:txBody>
      </p:sp>
    </p:spTree>
    <p:extLst>
      <p:ext uri="{BB962C8B-B14F-4D97-AF65-F5344CB8AC3E}">
        <p14:creationId xmlns:p14="http://schemas.microsoft.com/office/powerpoint/2010/main" val="173010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55422B4D-5302-D878-828F-664DCE137856}"/>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11</a:t>
            </a:fld>
            <a:endParaRPr lang="tr-TR" noProof="0">
              <a:solidFill>
                <a:prstClr val="black">
                  <a:tint val="75000"/>
                </a:prstClr>
              </a:solidFill>
            </a:endParaRPr>
          </a:p>
        </p:txBody>
      </p:sp>
      <p:pic>
        <p:nvPicPr>
          <p:cNvPr id="7" name="Resim 6">
            <a:extLst>
              <a:ext uri="{FF2B5EF4-FFF2-40B4-BE49-F238E27FC236}">
                <a16:creationId xmlns:a16="http://schemas.microsoft.com/office/drawing/2014/main" id="{F2326E5F-0B36-463C-ED6E-7ADB071292B0}"/>
              </a:ext>
            </a:extLst>
          </p:cNvPr>
          <p:cNvPicPr>
            <a:picLocks noChangeAspect="1"/>
          </p:cNvPicPr>
          <p:nvPr/>
        </p:nvPicPr>
        <p:blipFill rotWithShape="1">
          <a:blip r:embed="rId2"/>
          <a:srcRect l="18783"/>
          <a:stretch/>
        </p:blipFill>
        <p:spPr bwMode="auto">
          <a:xfrm>
            <a:off x="541511" y="1497105"/>
            <a:ext cx="5631913" cy="3704160"/>
          </a:xfrm>
          <a:prstGeom prst="rect">
            <a:avLst/>
          </a:prstGeom>
          <a:ln>
            <a:noFill/>
          </a:ln>
          <a:extLst>
            <a:ext uri="{53640926-AAD7-44D8-BBD7-CCE9431645EC}">
              <a14:shadowObscured xmlns:a14="http://schemas.microsoft.com/office/drawing/2010/main"/>
            </a:ext>
          </a:extLst>
        </p:spPr>
      </p:pic>
      <p:pic>
        <p:nvPicPr>
          <p:cNvPr id="8" name="Resim 7">
            <a:extLst>
              <a:ext uri="{FF2B5EF4-FFF2-40B4-BE49-F238E27FC236}">
                <a16:creationId xmlns:a16="http://schemas.microsoft.com/office/drawing/2014/main" id="{4847E68E-7DC9-264B-80CD-D508FE60DB9D}"/>
              </a:ext>
            </a:extLst>
          </p:cNvPr>
          <p:cNvPicPr>
            <a:picLocks noChangeAspect="1"/>
          </p:cNvPicPr>
          <p:nvPr/>
        </p:nvPicPr>
        <p:blipFill rotWithShape="1">
          <a:blip r:embed="rId3"/>
          <a:srcRect l="14947"/>
          <a:stretch/>
        </p:blipFill>
        <p:spPr bwMode="auto">
          <a:xfrm>
            <a:off x="5682676" y="1497105"/>
            <a:ext cx="5967813" cy="3704160"/>
          </a:xfrm>
          <a:prstGeom prst="rect">
            <a:avLst/>
          </a:prstGeom>
          <a:ln>
            <a:noFill/>
          </a:ln>
          <a:extLst>
            <a:ext uri="{53640926-AAD7-44D8-BBD7-CCE9431645EC}">
              <a14:shadowObscured xmlns:a14="http://schemas.microsoft.com/office/drawing/2010/main"/>
            </a:ext>
          </a:extLst>
        </p:spPr>
      </p:pic>
      <p:sp>
        <p:nvSpPr>
          <p:cNvPr id="5" name="Metin kutusu 4">
            <a:extLst>
              <a:ext uri="{FF2B5EF4-FFF2-40B4-BE49-F238E27FC236}">
                <a16:creationId xmlns:a16="http://schemas.microsoft.com/office/drawing/2014/main" id="{BA3ED522-2B2E-454D-A4F9-84596F07BCE0}"/>
              </a:ext>
            </a:extLst>
          </p:cNvPr>
          <p:cNvSpPr txBox="1"/>
          <p:nvPr/>
        </p:nvSpPr>
        <p:spPr>
          <a:xfrm>
            <a:off x="2619383" y="1223638"/>
            <a:ext cx="861134" cy="307777"/>
          </a:xfrm>
          <a:prstGeom prst="rect">
            <a:avLst/>
          </a:prstGeom>
          <a:noFill/>
        </p:spPr>
        <p:txBody>
          <a:bodyPr wrap="square" rtlCol="0">
            <a:spAutoFit/>
          </a:bodyPr>
          <a:lstStyle/>
          <a:p>
            <a:r>
              <a:rPr lang="tr-TR" sz="1400" dirty="0"/>
              <a:t>%32.1</a:t>
            </a:r>
          </a:p>
        </p:txBody>
      </p:sp>
      <p:sp>
        <p:nvSpPr>
          <p:cNvPr id="10" name="Metin kutusu 9">
            <a:extLst>
              <a:ext uri="{FF2B5EF4-FFF2-40B4-BE49-F238E27FC236}">
                <a16:creationId xmlns:a16="http://schemas.microsoft.com/office/drawing/2014/main" id="{31E51DC0-168E-4F86-A9BB-C39FFD067A1A}"/>
              </a:ext>
            </a:extLst>
          </p:cNvPr>
          <p:cNvSpPr txBox="1"/>
          <p:nvPr/>
        </p:nvSpPr>
        <p:spPr>
          <a:xfrm>
            <a:off x="283863" y="4842687"/>
            <a:ext cx="861134" cy="307777"/>
          </a:xfrm>
          <a:prstGeom prst="rect">
            <a:avLst/>
          </a:prstGeom>
          <a:noFill/>
        </p:spPr>
        <p:txBody>
          <a:bodyPr wrap="square" rtlCol="0">
            <a:spAutoFit/>
          </a:bodyPr>
          <a:lstStyle/>
          <a:p>
            <a:r>
              <a:rPr lang="tr-TR" sz="1400" dirty="0"/>
              <a:t>%16.6</a:t>
            </a:r>
          </a:p>
        </p:txBody>
      </p:sp>
      <p:sp>
        <p:nvSpPr>
          <p:cNvPr id="11" name="Metin kutusu 10">
            <a:extLst>
              <a:ext uri="{FF2B5EF4-FFF2-40B4-BE49-F238E27FC236}">
                <a16:creationId xmlns:a16="http://schemas.microsoft.com/office/drawing/2014/main" id="{CE27E4F9-03D1-4184-88B1-3B0CE78101CD}"/>
              </a:ext>
            </a:extLst>
          </p:cNvPr>
          <p:cNvSpPr txBox="1"/>
          <p:nvPr/>
        </p:nvSpPr>
        <p:spPr>
          <a:xfrm>
            <a:off x="2326579" y="4968667"/>
            <a:ext cx="861134" cy="307777"/>
          </a:xfrm>
          <a:prstGeom prst="rect">
            <a:avLst/>
          </a:prstGeom>
          <a:noFill/>
        </p:spPr>
        <p:txBody>
          <a:bodyPr wrap="square" rtlCol="0">
            <a:spAutoFit/>
          </a:bodyPr>
          <a:lstStyle/>
          <a:p>
            <a:r>
              <a:rPr lang="tr-TR" sz="1400" dirty="0"/>
              <a:t>%17.6</a:t>
            </a:r>
          </a:p>
        </p:txBody>
      </p:sp>
      <p:sp>
        <p:nvSpPr>
          <p:cNvPr id="13" name="Metin kutusu 12">
            <a:extLst>
              <a:ext uri="{FF2B5EF4-FFF2-40B4-BE49-F238E27FC236}">
                <a16:creationId xmlns:a16="http://schemas.microsoft.com/office/drawing/2014/main" id="{32544482-7843-4DD3-9724-3D4C6B4E84F7}"/>
              </a:ext>
            </a:extLst>
          </p:cNvPr>
          <p:cNvSpPr txBox="1"/>
          <p:nvPr/>
        </p:nvSpPr>
        <p:spPr>
          <a:xfrm>
            <a:off x="489210" y="3308346"/>
            <a:ext cx="861134" cy="307777"/>
          </a:xfrm>
          <a:prstGeom prst="rect">
            <a:avLst/>
          </a:prstGeom>
          <a:noFill/>
        </p:spPr>
        <p:txBody>
          <a:bodyPr wrap="square" rtlCol="0">
            <a:spAutoFit/>
          </a:bodyPr>
          <a:lstStyle/>
          <a:p>
            <a:r>
              <a:rPr lang="tr-TR" sz="1400" dirty="0"/>
              <a:t>%4</a:t>
            </a:r>
          </a:p>
        </p:txBody>
      </p:sp>
      <p:sp>
        <p:nvSpPr>
          <p:cNvPr id="14" name="Metin kutusu 13">
            <a:extLst>
              <a:ext uri="{FF2B5EF4-FFF2-40B4-BE49-F238E27FC236}">
                <a16:creationId xmlns:a16="http://schemas.microsoft.com/office/drawing/2014/main" id="{89C8A908-6A64-429E-BAFC-2B04746324F4}"/>
              </a:ext>
            </a:extLst>
          </p:cNvPr>
          <p:cNvSpPr txBox="1"/>
          <p:nvPr/>
        </p:nvSpPr>
        <p:spPr>
          <a:xfrm>
            <a:off x="919777" y="2523470"/>
            <a:ext cx="861134" cy="307777"/>
          </a:xfrm>
          <a:prstGeom prst="rect">
            <a:avLst/>
          </a:prstGeom>
          <a:noFill/>
        </p:spPr>
        <p:txBody>
          <a:bodyPr wrap="square" rtlCol="0">
            <a:spAutoFit/>
          </a:bodyPr>
          <a:lstStyle/>
          <a:p>
            <a:r>
              <a:rPr lang="tr-TR" sz="1400" dirty="0"/>
              <a:t>%2.7</a:t>
            </a:r>
          </a:p>
        </p:txBody>
      </p:sp>
      <p:sp>
        <p:nvSpPr>
          <p:cNvPr id="16" name="Metin kutusu 15">
            <a:extLst>
              <a:ext uri="{FF2B5EF4-FFF2-40B4-BE49-F238E27FC236}">
                <a16:creationId xmlns:a16="http://schemas.microsoft.com/office/drawing/2014/main" id="{8DB76D42-EFB8-49ED-A487-BB097E5333A1}"/>
              </a:ext>
            </a:extLst>
          </p:cNvPr>
          <p:cNvSpPr txBox="1"/>
          <p:nvPr/>
        </p:nvSpPr>
        <p:spPr>
          <a:xfrm>
            <a:off x="3574061" y="3088936"/>
            <a:ext cx="861134" cy="307777"/>
          </a:xfrm>
          <a:prstGeom prst="rect">
            <a:avLst/>
          </a:prstGeom>
          <a:noFill/>
        </p:spPr>
        <p:txBody>
          <a:bodyPr wrap="square" rtlCol="0">
            <a:spAutoFit/>
          </a:bodyPr>
          <a:lstStyle/>
          <a:p>
            <a:r>
              <a:rPr lang="tr-TR" sz="1400" dirty="0"/>
              <a:t>%27</a:t>
            </a:r>
          </a:p>
        </p:txBody>
      </p:sp>
      <p:sp>
        <p:nvSpPr>
          <p:cNvPr id="20" name="Metin kutusu 19">
            <a:extLst>
              <a:ext uri="{FF2B5EF4-FFF2-40B4-BE49-F238E27FC236}">
                <a16:creationId xmlns:a16="http://schemas.microsoft.com/office/drawing/2014/main" id="{BB4E226E-BEA8-480D-A3C6-C71DF8C539A5}"/>
              </a:ext>
            </a:extLst>
          </p:cNvPr>
          <p:cNvSpPr txBox="1"/>
          <p:nvPr/>
        </p:nvSpPr>
        <p:spPr>
          <a:xfrm>
            <a:off x="5686119" y="3733800"/>
            <a:ext cx="861134" cy="276999"/>
          </a:xfrm>
          <a:prstGeom prst="rect">
            <a:avLst/>
          </a:prstGeom>
          <a:noFill/>
        </p:spPr>
        <p:txBody>
          <a:bodyPr wrap="square" rtlCol="0">
            <a:spAutoFit/>
          </a:bodyPr>
          <a:lstStyle/>
          <a:p>
            <a:r>
              <a:rPr lang="tr-TR" sz="1200" dirty="0"/>
              <a:t>%8.3</a:t>
            </a:r>
          </a:p>
        </p:txBody>
      </p:sp>
      <p:sp>
        <p:nvSpPr>
          <p:cNvPr id="21" name="Metin kutusu 20">
            <a:extLst>
              <a:ext uri="{FF2B5EF4-FFF2-40B4-BE49-F238E27FC236}">
                <a16:creationId xmlns:a16="http://schemas.microsoft.com/office/drawing/2014/main" id="{58819A6A-7B4D-4D2A-AB43-B8C435B624F1}"/>
              </a:ext>
            </a:extLst>
          </p:cNvPr>
          <p:cNvSpPr txBox="1"/>
          <p:nvPr/>
        </p:nvSpPr>
        <p:spPr>
          <a:xfrm>
            <a:off x="6285133" y="2781159"/>
            <a:ext cx="861134" cy="307777"/>
          </a:xfrm>
          <a:prstGeom prst="rect">
            <a:avLst/>
          </a:prstGeom>
          <a:noFill/>
        </p:spPr>
        <p:txBody>
          <a:bodyPr wrap="square" rtlCol="0">
            <a:spAutoFit/>
          </a:bodyPr>
          <a:lstStyle/>
          <a:p>
            <a:r>
              <a:rPr lang="tr-TR" sz="1400" dirty="0"/>
              <a:t>%0.8</a:t>
            </a:r>
          </a:p>
        </p:txBody>
      </p:sp>
      <p:sp>
        <p:nvSpPr>
          <p:cNvPr id="22" name="Metin kutusu 21">
            <a:extLst>
              <a:ext uri="{FF2B5EF4-FFF2-40B4-BE49-F238E27FC236}">
                <a16:creationId xmlns:a16="http://schemas.microsoft.com/office/drawing/2014/main" id="{808E96D5-CC72-4BB5-949A-9347880B1EC9}"/>
              </a:ext>
            </a:extLst>
          </p:cNvPr>
          <p:cNvSpPr txBox="1"/>
          <p:nvPr/>
        </p:nvSpPr>
        <p:spPr>
          <a:xfrm>
            <a:off x="8280918" y="1182052"/>
            <a:ext cx="861134" cy="307777"/>
          </a:xfrm>
          <a:prstGeom prst="rect">
            <a:avLst/>
          </a:prstGeom>
          <a:noFill/>
        </p:spPr>
        <p:txBody>
          <a:bodyPr wrap="square" rtlCol="0">
            <a:spAutoFit/>
          </a:bodyPr>
          <a:lstStyle/>
          <a:p>
            <a:r>
              <a:rPr lang="tr-TR" sz="1400" dirty="0"/>
              <a:t>%38.8</a:t>
            </a:r>
          </a:p>
        </p:txBody>
      </p:sp>
      <p:sp>
        <p:nvSpPr>
          <p:cNvPr id="23" name="Metin kutusu 22">
            <a:extLst>
              <a:ext uri="{FF2B5EF4-FFF2-40B4-BE49-F238E27FC236}">
                <a16:creationId xmlns:a16="http://schemas.microsoft.com/office/drawing/2014/main" id="{8FDB6631-27E8-49FD-9084-0CA559EA600B}"/>
              </a:ext>
            </a:extLst>
          </p:cNvPr>
          <p:cNvSpPr txBox="1"/>
          <p:nvPr/>
        </p:nvSpPr>
        <p:spPr>
          <a:xfrm>
            <a:off x="5927440" y="4692672"/>
            <a:ext cx="861134" cy="307777"/>
          </a:xfrm>
          <a:prstGeom prst="rect">
            <a:avLst/>
          </a:prstGeom>
          <a:noFill/>
        </p:spPr>
        <p:txBody>
          <a:bodyPr wrap="square" rtlCol="0">
            <a:spAutoFit/>
          </a:bodyPr>
          <a:lstStyle/>
          <a:p>
            <a:r>
              <a:rPr lang="tr-TR" sz="1400" dirty="0"/>
              <a:t>%9.4</a:t>
            </a:r>
          </a:p>
        </p:txBody>
      </p:sp>
      <p:sp>
        <p:nvSpPr>
          <p:cNvPr id="24" name="Metin kutusu 23">
            <a:extLst>
              <a:ext uri="{FF2B5EF4-FFF2-40B4-BE49-F238E27FC236}">
                <a16:creationId xmlns:a16="http://schemas.microsoft.com/office/drawing/2014/main" id="{AE76745A-04AA-4948-BB3A-7E59E6207DC6}"/>
              </a:ext>
            </a:extLst>
          </p:cNvPr>
          <p:cNvSpPr txBox="1"/>
          <p:nvPr/>
        </p:nvSpPr>
        <p:spPr>
          <a:xfrm>
            <a:off x="9201776" y="3296542"/>
            <a:ext cx="861134" cy="307777"/>
          </a:xfrm>
          <a:prstGeom prst="rect">
            <a:avLst/>
          </a:prstGeom>
          <a:noFill/>
        </p:spPr>
        <p:txBody>
          <a:bodyPr wrap="square" rtlCol="0">
            <a:spAutoFit/>
          </a:bodyPr>
          <a:lstStyle/>
          <a:p>
            <a:r>
              <a:rPr lang="tr-TR" sz="1400" dirty="0"/>
              <a:t>%30.5</a:t>
            </a:r>
          </a:p>
        </p:txBody>
      </p:sp>
      <p:sp>
        <p:nvSpPr>
          <p:cNvPr id="25" name="Metin kutusu 24">
            <a:extLst>
              <a:ext uri="{FF2B5EF4-FFF2-40B4-BE49-F238E27FC236}">
                <a16:creationId xmlns:a16="http://schemas.microsoft.com/office/drawing/2014/main" id="{E94B7AF7-46CB-45AD-82F7-1E008FC427C4}"/>
              </a:ext>
            </a:extLst>
          </p:cNvPr>
          <p:cNvSpPr txBox="1"/>
          <p:nvPr/>
        </p:nvSpPr>
        <p:spPr>
          <a:xfrm>
            <a:off x="7464613" y="4814778"/>
            <a:ext cx="861134" cy="307777"/>
          </a:xfrm>
          <a:prstGeom prst="rect">
            <a:avLst/>
          </a:prstGeom>
          <a:noFill/>
        </p:spPr>
        <p:txBody>
          <a:bodyPr wrap="square" rtlCol="0">
            <a:spAutoFit/>
          </a:bodyPr>
          <a:lstStyle/>
          <a:p>
            <a:r>
              <a:rPr lang="tr-TR" sz="1400" dirty="0"/>
              <a:t>%12.3</a:t>
            </a:r>
          </a:p>
        </p:txBody>
      </p:sp>
    </p:spTree>
    <p:extLst>
      <p:ext uri="{BB962C8B-B14F-4D97-AF65-F5344CB8AC3E}">
        <p14:creationId xmlns:p14="http://schemas.microsoft.com/office/powerpoint/2010/main" val="364556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7725842-1D69-9257-8165-8A42607E54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24233" y="581023"/>
            <a:ext cx="10038736" cy="5471112"/>
          </a:xfrm>
          <a:prstGeom prst="rect">
            <a:avLst/>
          </a:prstGeom>
          <a:noFill/>
        </p:spPr>
      </p:pic>
      <p:sp>
        <p:nvSpPr>
          <p:cNvPr id="2" name="Veri Yer Tutucusu 1" hidden="1">
            <a:extLst>
              <a:ext uri="{FF2B5EF4-FFF2-40B4-BE49-F238E27FC236}">
                <a16:creationId xmlns:a16="http://schemas.microsoft.com/office/drawing/2014/main" id="{31550722-4DDD-DD5F-F82A-D07F11F8C4D4}"/>
              </a:ext>
            </a:extLst>
          </p:cNvPr>
          <p:cNvSpPr>
            <a:spLocks noGrp="1"/>
          </p:cNvSpPr>
          <p:nvPr>
            <p:ph type="dt" sz="half" idx="10"/>
          </p:nvPr>
        </p:nvSpPr>
        <p:spPr/>
        <p:txBody>
          <a:bodyPr/>
          <a:lstStyle/>
          <a:p>
            <a:pPr rtl="0">
              <a:spcAft>
                <a:spcPts val="600"/>
              </a:spcAft>
              <a:defRPr/>
            </a:pPr>
            <a:r>
              <a:rPr lang="tr-TR" noProof="0">
                <a:solidFill>
                  <a:prstClr val="black">
                    <a:tint val="75000"/>
                  </a:prstClr>
                </a:solidFill>
              </a:rPr>
              <a:t>03.09.20XX</a:t>
            </a:r>
          </a:p>
        </p:txBody>
      </p:sp>
      <p:sp>
        <p:nvSpPr>
          <p:cNvPr id="4" name="Slayt Numarası Yer Tutucusu 3" hidden="1">
            <a:extLst>
              <a:ext uri="{FF2B5EF4-FFF2-40B4-BE49-F238E27FC236}">
                <a16:creationId xmlns:a16="http://schemas.microsoft.com/office/drawing/2014/main" id="{CC444ACE-6F39-F745-EDB3-4701D7C25FDB}"/>
              </a:ext>
            </a:extLst>
          </p:cNvPr>
          <p:cNvSpPr>
            <a:spLocks noGrp="1"/>
          </p:cNvSpPr>
          <p:nvPr>
            <p:ph type="sldNum" sz="quarter" idx="12"/>
          </p:nvPr>
        </p:nvSpPr>
        <p:spPr/>
        <p:txBody>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12</a:t>
            </a:fld>
            <a:endParaRPr lang="tr-TR" noProof="0">
              <a:solidFill>
                <a:prstClr val="black">
                  <a:tint val="75000"/>
                </a:prstClr>
              </a:solidFill>
            </a:endParaRPr>
          </a:p>
        </p:txBody>
      </p:sp>
    </p:spTree>
    <p:extLst>
      <p:ext uri="{BB962C8B-B14F-4D97-AF65-F5344CB8AC3E}">
        <p14:creationId xmlns:p14="http://schemas.microsoft.com/office/powerpoint/2010/main" val="360630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08B7F3FD-76D6-2339-F2BD-8F92EE4E7B83}"/>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13</a:t>
            </a:fld>
            <a:endParaRPr lang="tr-TR" noProof="0">
              <a:solidFill>
                <a:prstClr val="black">
                  <a:tint val="75000"/>
                </a:prstClr>
              </a:solidFill>
            </a:endParaRPr>
          </a:p>
        </p:txBody>
      </p:sp>
      <p:pic>
        <p:nvPicPr>
          <p:cNvPr id="7" name="Resim 6">
            <a:extLst>
              <a:ext uri="{FF2B5EF4-FFF2-40B4-BE49-F238E27FC236}">
                <a16:creationId xmlns:a16="http://schemas.microsoft.com/office/drawing/2014/main" id="{3C16E959-E615-B6E5-8457-4D87C1E5F994}"/>
              </a:ext>
            </a:extLst>
          </p:cNvPr>
          <p:cNvPicPr>
            <a:picLocks noChangeAspect="1"/>
          </p:cNvPicPr>
          <p:nvPr/>
        </p:nvPicPr>
        <p:blipFill>
          <a:blip r:embed="rId2"/>
          <a:stretch>
            <a:fillRect/>
          </a:stretch>
        </p:blipFill>
        <p:spPr>
          <a:xfrm>
            <a:off x="0" y="696070"/>
            <a:ext cx="11729884" cy="4955979"/>
          </a:xfrm>
          <a:prstGeom prst="rect">
            <a:avLst/>
          </a:prstGeom>
        </p:spPr>
      </p:pic>
      <p:sp>
        <p:nvSpPr>
          <p:cNvPr id="4" name="Metin kutusu 3">
            <a:extLst>
              <a:ext uri="{FF2B5EF4-FFF2-40B4-BE49-F238E27FC236}">
                <a16:creationId xmlns:a16="http://schemas.microsoft.com/office/drawing/2014/main" id="{A04223DC-847E-4C6A-A5A4-D5A185231D31}"/>
              </a:ext>
            </a:extLst>
          </p:cNvPr>
          <p:cNvSpPr txBox="1"/>
          <p:nvPr/>
        </p:nvSpPr>
        <p:spPr>
          <a:xfrm>
            <a:off x="1697116" y="2650165"/>
            <a:ext cx="861134" cy="307777"/>
          </a:xfrm>
          <a:prstGeom prst="rect">
            <a:avLst/>
          </a:prstGeom>
          <a:noFill/>
        </p:spPr>
        <p:txBody>
          <a:bodyPr wrap="square" rtlCol="0">
            <a:spAutoFit/>
          </a:bodyPr>
          <a:lstStyle/>
          <a:p>
            <a:r>
              <a:rPr lang="tr-TR" sz="1400" dirty="0"/>
              <a:t>%4.8</a:t>
            </a:r>
          </a:p>
        </p:txBody>
      </p:sp>
      <p:sp>
        <p:nvSpPr>
          <p:cNvPr id="5" name="Metin kutusu 4">
            <a:extLst>
              <a:ext uri="{FF2B5EF4-FFF2-40B4-BE49-F238E27FC236}">
                <a16:creationId xmlns:a16="http://schemas.microsoft.com/office/drawing/2014/main" id="{08BE52A4-0B5D-4A49-882C-2E84C6EB2B4D}"/>
              </a:ext>
            </a:extLst>
          </p:cNvPr>
          <p:cNvSpPr txBox="1"/>
          <p:nvPr/>
        </p:nvSpPr>
        <p:spPr>
          <a:xfrm>
            <a:off x="1519563" y="4912037"/>
            <a:ext cx="861134" cy="307777"/>
          </a:xfrm>
          <a:prstGeom prst="rect">
            <a:avLst/>
          </a:prstGeom>
          <a:noFill/>
        </p:spPr>
        <p:txBody>
          <a:bodyPr wrap="square" rtlCol="0">
            <a:spAutoFit/>
          </a:bodyPr>
          <a:lstStyle/>
          <a:p>
            <a:r>
              <a:rPr lang="tr-TR" sz="1400" dirty="0"/>
              <a:t>%13.1</a:t>
            </a:r>
          </a:p>
        </p:txBody>
      </p:sp>
      <p:sp>
        <p:nvSpPr>
          <p:cNvPr id="8" name="Metin kutusu 7">
            <a:extLst>
              <a:ext uri="{FF2B5EF4-FFF2-40B4-BE49-F238E27FC236}">
                <a16:creationId xmlns:a16="http://schemas.microsoft.com/office/drawing/2014/main" id="{D6439B62-8D34-4D40-928B-26E3F3712B37}"/>
              </a:ext>
            </a:extLst>
          </p:cNvPr>
          <p:cNvSpPr txBox="1"/>
          <p:nvPr/>
        </p:nvSpPr>
        <p:spPr>
          <a:xfrm>
            <a:off x="4361897" y="5012185"/>
            <a:ext cx="861134" cy="307777"/>
          </a:xfrm>
          <a:prstGeom prst="rect">
            <a:avLst/>
          </a:prstGeom>
          <a:noFill/>
        </p:spPr>
        <p:txBody>
          <a:bodyPr wrap="square" rtlCol="0">
            <a:spAutoFit/>
          </a:bodyPr>
          <a:lstStyle/>
          <a:p>
            <a:r>
              <a:rPr lang="tr-TR" sz="1400" dirty="0"/>
              <a:t>%17.6</a:t>
            </a:r>
          </a:p>
        </p:txBody>
      </p:sp>
      <p:sp>
        <p:nvSpPr>
          <p:cNvPr id="9" name="Metin kutusu 8">
            <a:extLst>
              <a:ext uri="{FF2B5EF4-FFF2-40B4-BE49-F238E27FC236}">
                <a16:creationId xmlns:a16="http://schemas.microsoft.com/office/drawing/2014/main" id="{EEC05FFB-57D6-4DEE-9DAC-6E2788380736}"/>
              </a:ext>
            </a:extLst>
          </p:cNvPr>
          <p:cNvSpPr txBox="1"/>
          <p:nvPr/>
        </p:nvSpPr>
        <p:spPr>
          <a:xfrm>
            <a:off x="6096000" y="1021285"/>
            <a:ext cx="861134" cy="307777"/>
          </a:xfrm>
          <a:prstGeom prst="rect">
            <a:avLst/>
          </a:prstGeom>
          <a:noFill/>
        </p:spPr>
        <p:txBody>
          <a:bodyPr wrap="square" rtlCol="0">
            <a:spAutoFit/>
          </a:bodyPr>
          <a:lstStyle/>
          <a:p>
            <a:r>
              <a:rPr lang="tr-TR" sz="1400" dirty="0"/>
              <a:t>%64.4</a:t>
            </a:r>
          </a:p>
        </p:txBody>
      </p:sp>
    </p:spTree>
    <p:extLst>
      <p:ext uri="{BB962C8B-B14F-4D97-AF65-F5344CB8AC3E}">
        <p14:creationId xmlns:p14="http://schemas.microsoft.com/office/powerpoint/2010/main" val="29446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91E282C5-D9A9-368C-C564-0E3AED9187AD}"/>
              </a:ext>
            </a:extLst>
          </p:cNvPr>
          <p:cNvPicPr>
            <a:picLocks noChangeAspect="1"/>
          </p:cNvPicPr>
          <p:nvPr/>
        </p:nvPicPr>
        <p:blipFill>
          <a:blip r:embed="rId2"/>
          <a:stretch>
            <a:fillRect/>
          </a:stretch>
        </p:blipFill>
        <p:spPr>
          <a:xfrm>
            <a:off x="1338866" y="425450"/>
            <a:ext cx="9041416" cy="5650885"/>
          </a:xfrm>
          <a:prstGeom prst="rect">
            <a:avLst/>
          </a:prstGeom>
          <a:noFill/>
        </p:spPr>
      </p:pic>
      <p:sp>
        <p:nvSpPr>
          <p:cNvPr id="5" name="Slayt Numarası Yer Tutucusu 4" hidden="1">
            <a:extLst>
              <a:ext uri="{FF2B5EF4-FFF2-40B4-BE49-F238E27FC236}">
                <a16:creationId xmlns:a16="http://schemas.microsoft.com/office/drawing/2014/main" id="{301F3589-3D3E-967B-C361-F9C929F0FB2B}"/>
              </a:ext>
            </a:extLst>
          </p:cNvPr>
          <p:cNvSpPr>
            <a:spLocks noGrp="1"/>
          </p:cNvSpPr>
          <p:nvPr>
            <p:ph type="sldNum" sz="quarter" idx="12"/>
          </p:nvPr>
        </p:nvSpPr>
        <p:spPr/>
        <p:txBody>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14</a:t>
            </a:fld>
            <a:endParaRPr lang="tr-TR" noProof="0">
              <a:solidFill>
                <a:prstClr val="black">
                  <a:tint val="75000"/>
                </a:prstClr>
              </a:solidFill>
            </a:endParaRPr>
          </a:p>
        </p:txBody>
      </p:sp>
      <p:sp>
        <p:nvSpPr>
          <p:cNvPr id="4" name="Metin kutusu 3">
            <a:extLst>
              <a:ext uri="{FF2B5EF4-FFF2-40B4-BE49-F238E27FC236}">
                <a16:creationId xmlns:a16="http://schemas.microsoft.com/office/drawing/2014/main" id="{554E5F0B-97C4-416C-B566-3FEC36A6F50E}"/>
              </a:ext>
            </a:extLst>
          </p:cNvPr>
          <p:cNvSpPr txBox="1"/>
          <p:nvPr/>
        </p:nvSpPr>
        <p:spPr>
          <a:xfrm>
            <a:off x="2974022" y="2321649"/>
            <a:ext cx="861134" cy="338554"/>
          </a:xfrm>
          <a:prstGeom prst="rect">
            <a:avLst/>
          </a:prstGeom>
          <a:noFill/>
        </p:spPr>
        <p:txBody>
          <a:bodyPr wrap="square" rtlCol="0">
            <a:spAutoFit/>
          </a:bodyPr>
          <a:lstStyle/>
          <a:p>
            <a:r>
              <a:rPr lang="tr-TR" sz="1600" dirty="0"/>
              <a:t>%15</a:t>
            </a:r>
          </a:p>
        </p:txBody>
      </p:sp>
      <p:sp>
        <p:nvSpPr>
          <p:cNvPr id="6" name="Metin kutusu 5">
            <a:extLst>
              <a:ext uri="{FF2B5EF4-FFF2-40B4-BE49-F238E27FC236}">
                <a16:creationId xmlns:a16="http://schemas.microsoft.com/office/drawing/2014/main" id="{41C1212B-504D-4B82-8643-A4B0648B3846}"/>
              </a:ext>
            </a:extLst>
          </p:cNvPr>
          <p:cNvSpPr txBox="1"/>
          <p:nvPr/>
        </p:nvSpPr>
        <p:spPr>
          <a:xfrm>
            <a:off x="3641326" y="4655598"/>
            <a:ext cx="861134" cy="369332"/>
          </a:xfrm>
          <a:prstGeom prst="rect">
            <a:avLst/>
          </a:prstGeom>
          <a:noFill/>
        </p:spPr>
        <p:txBody>
          <a:bodyPr wrap="square" rtlCol="0">
            <a:spAutoFit/>
          </a:bodyPr>
          <a:lstStyle/>
          <a:p>
            <a:r>
              <a:rPr lang="tr-TR" dirty="0"/>
              <a:t>%42.2</a:t>
            </a:r>
          </a:p>
        </p:txBody>
      </p:sp>
      <p:sp>
        <p:nvSpPr>
          <p:cNvPr id="8" name="Metin kutusu 7">
            <a:extLst>
              <a:ext uri="{FF2B5EF4-FFF2-40B4-BE49-F238E27FC236}">
                <a16:creationId xmlns:a16="http://schemas.microsoft.com/office/drawing/2014/main" id="{899CB351-7C91-4AA9-9864-836BBCC23041}"/>
              </a:ext>
            </a:extLst>
          </p:cNvPr>
          <p:cNvSpPr txBox="1"/>
          <p:nvPr/>
        </p:nvSpPr>
        <p:spPr>
          <a:xfrm>
            <a:off x="4998440" y="2490926"/>
            <a:ext cx="861134" cy="369332"/>
          </a:xfrm>
          <a:prstGeom prst="rect">
            <a:avLst/>
          </a:prstGeom>
          <a:noFill/>
        </p:spPr>
        <p:txBody>
          <a:bodyPr wrap="square" rtlCol="0">
            <a:spAutoFit/>
          </a:bodyPr>
          <a:lstStyle/>
          <a:p>
            <a:r>
              <a:rPr lang="tr-TR" dirty="0"/>
              <a:t>%42.8</a:t>
            </a:r>
          </a:p>
        </p:txBody>
      </p:sp>
    </p:spTree>
    <p:extLst>
      <p:ext uri="{BB962C8B-B14F-4D97-AF65-F5344CB8AC3E}">
        <p14:creationId xmlns:p14="http://schemas.microsoft.com/office/powerpoint/2010/main" val="176002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BC27E739-1600-3849-D80E-5B4900123D03}"/>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15</a:t>
            </a:fld>
            <a:endParaRPr lang="tr-TR" noProof="0">
              <a:solidFill>
                <a:prstClr val="black">
                  <a:tint val="75000"/>
                </a:prstClr>
              </a:solidFill>
            </a:endParaRPr>
          </a:p>
        </p:txBody>
      </p:sp>
      <p:pic>
        <p:nvPicPr>
          <p:cNvPr id="6" name="Resim 5">
            <a:extLst>
              <a:ext uri="{FF2B5EF4-FFF2-40B4-BE49-F238E27FC236}">
                <a16:creationId xmlns:a16="http://schemas.microsoft.com/office/drawing/2014/main" id="{691A93B8-E1D8-E3B7-04FD-7F1FC82C6C4B}"/>
              </a:ext>
            </a:extLst>
          </p:cNvPr>
          <p:cNvPicPr>
            <a:picLocks noChangeAspect="1"/>
          </p:cNvPicPr>
          <p:nvPr/>
        </p:nvPicPr>
        <p:blipFill>
          <a:blip r:embed="rId2"/>
          <a:stretch>
            <a:fillRect/>
          </a:stretch>
        </p:blipFill>
        <p:spPr>
          <a:xfrm>
            <a:off x="0" y="961771"/>
            <a:ext cx="6803087" cy="4196274"/>
          </a:xfrm>
          <a:prstGeom prst="rect">
            <a:avLst/>
          </a:prstGeom>
        </p:spPr>
      </p:pic>
      <p:pic>
        <p:nvPicPr>
          <p:cNvPr id="7" name="Resim 6">
            <a:extLst>
              <a:ext uri="{FF2B5EF4-FFF2-40B4-BE49-F238E27FC236}">
                <a16:creationId xmlns:a16="http://schemas.microsoft.com/office/drawing/2014/main" id="{52430082-7770-0B2A-A486-FC293358CCA6}"/>
              </a:ext>
            </a:extLst>
          </p:cNvPr>
          <p:cNvPicPr>
            <a:picLocks noChangeAspect="1"/>
          </p:cNvPicPr>
          <p:nvPr/>
        </p:nvPicPr>
        <p:blipFill>
          <a:blip r:embed="rId3"/>
          <a:stretch>
            <a:fillRect/>
          </a:stretch>
        </p:blipFill>
        <p:spPr>
          <a:xfrm>
            <a:off x="6577780" y="961771"/>
            <a:ext cx="5506065" cy="4394173"/>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Mürekkep 11">
                <a:extLst>
                  <a:ext uri="{FF2B5EF4-FFF2-40B4-BE49-F238E27FC236}">
                    <a16:creationId xmlns:a16="http://schemas.microsoft.com/office/drawing/2014/main" id="{FD82F2E9-C7C2-7D7F-6E68-A8A8C73E69F7}"/>
                  </a:ext>
                </a:extLst>
              </p14:cNvPr>
              <p14:cNvContentPartPr/>
              <p14:nvPr/>
            </p14:nvContentPartPr>
            <p14:xfrm>
              <a:off x="954337" y="5484468"/>
              <a:ext cx="49680" cy="268920"/>
            </p14:xfrm>
          </p:contentPart>
        </mc:Choice>
        <mc:Fallback xmlns="">
          <p:pic>
            <p:nvPicPr>
              <p:cNvPr id="12" name="Mürekkep 11">
                <a:extLst>
                  <a:ext uri="{FF2B5EF4-FFF2-40B4-BE49-F238E27FC236}">
                    <a16:creationId xmlns:a16="http://schemas.microsoft.com/office/drawing/2014/main" id="{FD82F2E9-C7C2-7D7F-6E68-A8A8C73E69F7}"/>
                  </a:ext>
                </a:extLst>
              </p:cNvPr>
              <p:cNvPicPr/>
              <p:nvPr/>
            </p:nvPicPr>
            <p:blipFill>
              <a:blip r:embed="rId7"/>
              <a:stretch>
                <a:fillRect/>
              </a:stretch>
            </p:blipFill>
            <p:spPr>
              <a:xfrm>
                <a:off x="891697" y="5421468"/>
                <a:ext cx="175320" cy="394560"/>
              </a:xfrm>
              <a:prstGeom prst="rect">
                <a:avLst/>
              </a:prstGeom>
            </p:spPr>
          </p:pic>
        </mc:Fallback>
      </mc:AlternateContent>
      <p:grpSp>
        <p:nvGrpSpPr>
          <p:cNvPr id="17" name="Grup 16">
            <a:extLst>
              <a:ext uri="{FF2B5EF4-FFF2-40B4-BE49-F238E27FC236}">
                <a16:creationId xmlns:a16="http://schemas.microsoft.com/office/drawing/2014/main" id="{47CA09B7-91FC-839B-A9E9-F06E01E67C0E}"/>
              </a:ext>
            </a:extLst>
          </p:cNvPr>
          <p:cNvGrpSpPr/>
          <p:nvPr/>
        </p:nvGrpSpPr>
        <p:grpSpPr>
          <a:xfrm>
            <a:off x="333606" y="5450284"/>
            <a:ext cx="1751760" cy="1017720"/>
            <a:chOff x="-157343" y="5235708"/>
            <a:chExt cx="1751760" cy="1017720"/>
          </a:xfrm>
        </p:grpSpPr>
        <mc:AlternateContent xmlns:mc="http://schemas.openxmlformats.org/markup-compatibility/2006" xmlns:p14="http://schemas.microsoft.com/office/powerpoint/2010/main">
          <mc:Choice Requires="p14">
            <p:contentPart p14:bwMode="auto" r:id="rId8">
              <p14:nvContentPartPr>
                <p14:cNvPr id="9" name="Mürekkep 8">
                  <a:extLst>
                    <a:ext uri="{FF2B5EF4-FFF2-40B4-BE49-F238E27FC236}">
                      <a16:creationId xmlns:a16="http://schemas.microsoft.com/office/drawing/2014/main" id="{25AFCD40-4AEB-1B4D-B21E-DE83F90E942F}"/>
                    </a:ext>
                  </a:extLst>
                </p14:cNvPr>
                <p14:cNvContentPartPr/>
                <p14:nvPr/>
              </p14:nvContentPartPr>
              <p14:xfrm>
                <a:off x="412897" y="5235708"/>
                <a:ext cx="561240" cy="878400"/>
              </p14:xfrm>
            </p:contentPart>
          </mc:Choice>
          <mc:Fallback xmlns="">
            <p:pic>
              <p:nvPicPr>
                <p:cNvPr id="9" name="Mürekkep 8">
                  <a:extLst>
                    <a:ext uri="{FF2B5EF4-FFF2-40B4-BE49-F238E27FC236}">
                      <a16:creationId xmlns:a16="http://schemas.microsoft.com/office/drawing/2014/main" id="{25AFCD40-4AEB-1B4D-B21E-DE83F90E942F}"/>
                    </a:ext>
                  </a:extLst>
                </p:cNvPr>
                <p:cNvPicPr/>
                <p:nvPr/>
              </p:nvPicPr>
              <p:blipFill>
                <a:blip r:embed="rId11"/>
                <a:stretch>
                  <a:fillRect/>
                </a:stretch>
              </p:blipFill>
              <p:spPr>
                <a:xfrm>
                  <a:off x="349897" y="5172708"/>
                  <a:ext cx="686880" cy="100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Mürekkep 9">
                  <a:extLst>
                    <a:ext uri="{FF2B5EF4-FFF2-40B4-BE49-F238E27FC236}">
                      <a16:creationId xmlns:a16="http://schemas.microsoft.com/office/drawing/2014/main" id="{608E3876-71AC-F9DC-6856-D6C2F25E199D}"/>
                    </a:ext>
                  </a:extLst>
                </p14:cNvPr>
                <p14:cNvContentPartPr/>
                <p14:nvPr/>
              </p14:nvContentPartPr>
              <p14:xfrm>
                <a:off x="1016257" y="5624148"/>
                <a:ext cx="578160" cy="521640"/>
              </p14:xfrm>
            </p:contentPart>
          </mc:Choice>
          <mc:Fallback xmlns="">
            <p:pic>
              <p:nvPicPr>
                <p:cNvPr id="10" name="Mürekkep 9">
                  <a:extLst>
                    <a:ext uri="{FF2B5EF4-FFF2-40B4-BE49-F238E27FC236}">
                      <a16:creationId xmlns:a16="http://schemas.microsoft.com/office/drawing/2014/main" id="{608E3876-71AC-F9DC-6856-D6C2F25E199D}"/>
                    </a:ext>
                  </a:extLst>
                </p:cNvPr>
                <p:cNvPicPr/>
                <p:nvPr/>
              </p:nvPicPr>
              <p:blipFill>
                <a:blip r:embed="rId13"/>
                <a:stretch>
                  <a:fillRect/>
                </a:stretch>
              </p:blipFill>
              <p:spPr>
                <a:xfrm>
                  <a:off x="953257" y="5561148"/>
                  <a:ext cx="70380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Mürekkep 15">
                  <a:extLst>
                    <a:ext uri="{FF2B5EF4-FFF2-40B4-BE49-F238E27FC236}">
                      <a16:creationId xmlns:a16="http://schemas.microsoft.com/office/drawing/2014/main" id="{92AC9274-FF94-A34E-9E85-1D0AFB8BAD0A}"/>
                    </a:ext>
                  </a:extLst>
                </p14:cNvPr>
                <p14:cNvContentPartPr/>
                <p14:nvPr/>
              </p14:nvContentPartPr>
              <p14:xfrm>
                <a:off x="-157343" y="6215988"/>
                <a:ext cx="1203840" cy="37440"/>
              </p14:xfrm>
            </p:contentPart>
          </mc:Choice>
          <mc:Fallback xmlns="">
            <p:pic>
              <p:nvPicPr>
                <p:cNvPr id="16" name="Mürekkep 15">
                  <a:extLst>
                    <a:ext uri="{FF2B5EF4-FFF2-40B4-BE49-F238E27FC236}">
                      <a16:creationId xmlns:a16="http://schemas.microsoft.com/office/drawing/2014/main" id="{92AC9274-FF94-A34E-9E85-1D0AFB8BAD0A}"/>
                    </a:ext>
                  </a:extLst>
                </p:cNvPr>
                <p:cNvPicPr/>
                <p:nvPr/>
              </p:nvPicPr>
              <p:blipFill>
                <a:blip r:embed="rId15"/>
                <a:stretch>
                  <a:fillRect/>
                </a:stretch>
              </p:blipFill>
              <p:spPr>
                <a:xfrm>
                  <a:off x="-219983" y="6152988"/>
                  <a:ext cx="1329480" cy="16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8" name="Mürekkep 17">
                <a:extLst>
                  <a:ext uri="{FF2B5EF4-FFF2-40B4-BE49-F238E27FC236}">
                    <a16:creationId xmlns:a16="http://schemas.microsoft.com/office/drawing/2014/main" id="{18AB270B-66D3-201A-5865-AD34E24E02C4}"/>
                  </a:ext>
                </a:extLst>
              </p14:cNvPr>
              <p14:cNvContentPartPr/>
              <p14:nvPr/>
            </p14:nvContentPartPr>
            <p14:xfrm>
              <a:off x="9896737" y="-95892"/>
              <a:ext cx="1953360" cy="727920"/>
            </p14:xfrm>
          </p:contentPart>
        </mc:Choice>
        <mc:Fallback xmlns="">
          <p:pic>
            <p:nvPicPr>
              <p:cNvPr id="18" name="Mürekkep 17">
                <a:extLst>
                  <a:ext uri="{FF2B5EF4-FFF2-40B4-BE49-F238E27FC236}">
                    <a16:creationId xmlns:a16="http://schemas.microsoft.com/office/drawing/2014/main" id="{18AB270B-66D3-201A-5865-AD34E24E02C4}"/>
                  </a:ext>
                </a:extLst>
              </p:cNvPr>
              <p:cNvPicPr/>
              <p:nvPr/>
            </p:nvPicPr>
            <p:blipFill>
              <a:blip r:embed="rId17"/>
              <a:stretch>
                <a:fillRect/>
              </a:stretch>
            </p:blipFill>
            <p:spPr>
              <a:xfrm>
                <a:off x="9834097" y="-158532"/>
                <a:ext cx="2079000" cy="853560"/>
              </a:xfrm>
              <a:prstGeom prst="rect">
                <a:avLst/>
              </a:prstGeom>
            </p:spPr>
          </p:pic>
        </mc:Fallback>
      </mc:AlternateContent>
      <p:sp>
        <p:nvSpPr>
          <p:cNvPr id="13" name="Metin kutusu 12">
            <a:extLst>
              <a:ext uri="{FF2B5EF4-FFF2-40B4-BE49-F238E27FC236}">
                <a16:creationId xmlns:a16="http://schemas.microsoft.com/office/drawing/2014/main" id="{54A3B5A2-9AB7-41FD-AAE2-82D32B337D1C}"/>
              </a:ext>
            </a:extLst>
          </p:cNvPr>
          <p:cNvSpPr txBox="1"/>
          <p:nvPr/>
        </p:nvSpPr>
        <p:spPr>
          <a:xfrm>
            <a:off x="1519563" y="1607555"/>
            <a:ext cx="861134" cy="307777"/>
          </a:xfrm>
          <a:prstGeom prst="rect">
            <a:avLst/>
          </a:prstGeom>
          <a:noFill/>
        </p:spPr>
        <p:txBody>
          <a:bodyPr wrap="square" rtlCol="0">
            <a:spAutoFit/>
          </a:bodyPr>
          <a:lstStyle/>
          <a:p>
            <a:r>
              <a:rPr lang="tr-TR" sz="1400" dirty="0"/>
              <a:t>%10.2</a:t>
            </a:r>
          </a:p>
        </p:txBody>
      </p:sp>
      <p:sp>
        <p:nvSpPr>
          <p:cNvPr id="15" name="Metin kutusu 14">
            <a:extLst>
              <a:ext uri="{FF2B5EF4-FFF2-40B4-BE49-F238E27FC236}">
                <a16:creationId xmlns:a16="http://schemas.microsoft.com/office/drawing/2014/main" id="{4B686E8D-B8AB-4CC3-AEC6-41FD076B0925}"/>
              </a:ext>
            </a:extLst>
          </p:cNvPr>
          <p:cNvSpPr txBox="1"/>
          <p:nvPr/>
        </p:nvSpPr>
        <p:spPr>
          <a:xfrm>
            <a:off x="2318553" y="4256103"/>
            <a:ext cx="861134" cy="369332"/>
          </a:xfrm>
          <a:prstGeom prst="rect">
            <a:avLst/>
          </a:prstGeom>
          <a:noFill/>
        </p:spPr>
        <p:txBody>
          <a:bodyPr wrap="square" rtlCol="0">
            <a:spAutoFit/>
          </a:bodyPr>
          <a:lstStyle/>
          <a:p>
            <a:r>
              <a:rPr lang="tr-TR" dirty="0"/>
              <a:t>%89.8</a:t>
            </a:r>
          </a:p>
        </p:txBody>
      </p:sp>
      <p:sp>
        <p:nvSpPr>
          <p:cNvPr id="11" name="Metin kutusu 10">
            <a:extLst>
              <a:ext uri="{FF2B5EF4-FFF2-40B4-BE49-F238E27FC236}">
                <a16:creationId xmlns:a16="http://schemas.microsoft.com/office/drawing/2014/main" id="{CEA69998-08FF-4D42-2700-0CF7F8EB4DA2}"/>
              </a:ext>
            </a:extLst>
          </p:cNvPr>
          <p:cNvSpPr txBox="1"/>
          <p:nvPr/>
        </p:nvSpPr>
        <p:spPr>
          <a:xfrm>
            <a:off x="5579927" y="287408"/>
            <a:ext cx="6270170" cy="507831"/>
          </a:xfrm>
          <a:prstGeom prst="rect">
            <a:avLst/>
          </a:prstGeom>
          <a:noFill/>
        </p:spPr>
        <p:txBody>
          <a:bodyPr wrap="square">
            <a:spAutoFit/>
          </a:bodyPr>
          <a:lstStyle/>
          <a:p>
            <a:r>
              <a:rPr lang="tr-TR" sz="900" dirty="0"/>
              <a:t>%9,2’si aileden , %8,1’i bilimsel makale/araştırma dergilerinden ,%17,6’sı eğitim kurumlarından ( dersler, seminerler </a:t>
            </a:r>
            <a:r>
              <a:rPr lang="tr-TR" sz="900" dirty="0" err="1"/>
              <a:t>vs</a:t>
            </a:r>
            <a:r>
              <a:rPr lang="tr-TR" sz="900" dirty="0"/>
              <a:t> ) , %17,6’sı medyadan (televizyon, gazete, dergi ), %9,7’si sağlık profesyonellerinden ( doktor, hemşire, sağlık danışmanı </a:t>
            </a:r>
            <a:r>
              <a:rPr lang="tr-TR" sz="900" dirty="0" err="1"/>
              <a:t>vs</a:t>
            </a:r>
            <a:r>
              <a:rPr lang="tr-TR" sz="900" dirty="0"/>
              <a:t> ) ,%17,6’sı sosyal çevreden ,%17,9 ‘u sosyal medyadan , \%2,2’si ise </a:t>
            </a:r>
            <a:r>
              <a:rPr lang="tr-TR" sz="900" dirty="0" err="1"/>
              <a:t>HPV’yi</a:t>
            </a:r>
            <a:r>
              <a:rPr lang="tr-TR" sz="900" dirty="0"/>
              <a:t> diğer yollardan duymuştur.</a:t>
            </a:r>
          </a:p>
        </p:txBody>
      </p:sp>
    </p:spTree>
    <p:extLst>
      <p:ext uri="{BB962C8B-B14F-4D97-AF65-F5344CB8AC3E}">
        <p14:creationId xmlns:p14="http://schemas.microsoft.com/office/powerpoint/2010/main" val="184077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6FFF8F9-CC51-7EFF-2786-8C101469FFDC}"/>
              </a:ext>
            </a:extLst>
          </p:cNvPr>
          <p:cNvSpPr>
            <a:spLocks noGrp="1"/>
          </p:cNvSpPr>
          <p:nvPr>
            <p:ph type="dt" sz="half" idx="10"/>
          </p:nvPr>
        </p:nvSpPr>
        <p:spPr/>
        <p:txBody>
          <a:bodyPr/>
          <a:lstStyle/>
          <a:p>
            <a:pPr rtl="0">
              <a:defRPr/>
            </a:pPr>
            <a:r>
              <a:rPr lang="tr-TR" noProof="0">
                <a:solidFill>
                  <a:prstClr val="black">
                    <a:tint val="75000"/>
                  </a:prstClr>
                </a:solidFill>
              </a:rPr>
              <a:t>03.09.20XX</a:t>
            </a:r>
          </a:p>
        </p:txBody>
      </p:sp>
      <p:sp>
        <p:nvSpPr>
          <p:cNvPr id="3" name="Alt Bilgi Yer Tutucusu 2">
            <a:extLst>
              <a:ext uri="{FF2B5EF4-FFF2-40B4-BE49-F238E27FC236}">
                <a16:creationId xmlns:a16="http://schemas.microsoft.com/office/drawing/2014/main" id="{70AB4FCA-FF37-14D0-91DE-08755038E4D2}"/>
              </a:ext>
            </a:extLst>
          </p:cNvPr>
          <p:cNvSpPr>
            <a:spLocks noGrp="1"/>
          </p:cNvSpPr>
          <p:nvPr>
            <p:ph type="ftr" sz="quarter" idx="11"/>
          </p:nvPr>
        </p:nvSpPr>
        <p:spPr/>
        <p:txBody>
          <a:bodyPr/>
          <a:lstStyle/>
          <a:p>
            <a:pPr rtl="0">
              <a:defRPr/>
            </a:pPr>
            <a:r>
              <a:rPr lang="tr-TR" noProof="0">
                <a:solidFill>
                  <a:prstClr val="black">
                    <a:tint val="75000"/>
                  </a:prstClr>
                </a:solidFill>
              </a:rPr>
              <a:t>Sunu Başlığı</a:t>
            </a:r>
          </a:p>
        </p:txBody>
      </p:sp>
      <p:sp>
        <p:nvSpPr>
          <p:cNvPr id="4" name="Slayt Numarası Yer Tutucusu 3">
            <a:extLst>
              <a:ext uri="{FF2B5EF4-FFF2-40B4-BE49-F238E27FC236}">
                <a16:creationId xmlns:a16="http://schemas.microsoft.com/office/drawing/2014/main" id="{34F5E174-42AB-BE3F-BF8D-1AE42CAEA072}"/>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16</a:t>
            </a:fld>
            <a:endParaRPr lang="tr-TR" noProof="0">
              <a:solidFill>
                <a:prstClr val="black">
                  <a:tint val="75000"/>
                </a:prstClr>
              </a:solidFill>
            </a:endParaRPr>
          </a:p>
        </p:txBody>
      </p:sp>
      <p:pic>
        <p:nvPicPr>
          <p:cNvPr id="5" name="Resim 4">
            <a:extLst>
              <a:ext uri="{FF2B5EF4-FFF2-40B4-BE49-F238E27FC236}">
                <a16:creationId xmlns:a16="http://schemas.microsoft.com/office/drawing/2014/main" id="{1A0ED132-EDFD-EF8C-0688-4E0A4339675E}"/>
              </a:ext>
            </a:extLst>
          </p:cNvPr>
          <p:cNvPicPr>
            <a:picLocks noChangeAspect="1"/>
          </p:cNvPicPr>
          <p:nvPr/>
        </p:nvPicPr>
        <p:blipFill>
          <a:blip r:embed="rId2"/>
          <a:stretch>
            <a:fillRect/>
          </a:stretch>
        </p:blipFill>
        <p:spPr>
          <a:xfrm>
            <a:off x="0" y="1392852"/>
            <a:ext cx="6164333" cy="3555771"/>
          </a:xfrm>
          <a:prstGeom prst="rect">
            <a:avLst/>
          </a:prstGeom>
        </p:spPr>
      </p:pic>
      <p:pic>
        <p:nvPicPr>
          <p:cNvPr id="6" name="Resim 5">
            <a:extLst>
              <a:ext uri="{FF2B5EF4-FFF2-40B4-BE49-F238E27FC236}">
                <a16:creationId xmlns:a16="http://schemas.microsoft.com/office/drawing/2014/main" id="{7E039FC4-61AA-21DB-A3C4-7E0C97A54D41}"/>
              </a:ext>
            </a:extLst>
          </p:cNvPr>
          <p:cNvPicPr>
            <a:picLocks noChangeAspect="1"/>
          </p:cNvPicPr>
          <p:nvPr/>
        </p:nvPicPr>
        <p:blipFill>
          <a:blip r:embed="rId3"/>
          <a:stretch>
            <a:fillRect/>
          </a:stretch>
        </p:blipFill>
        <p:spPr>
          <a:xfrm>
            <a:off x="6096000" y="1392852"/>
            <a:ext cx="6027174" cy="3650054"/>
          </a:xfrm>
          <a:prstGeom prst="rect">
            <a:avLst/>
          </a:prstGeom>
        </p:spPr>
      </p:pic>
      <p:sp>
        <p:nvSpPr>
          <p:cNvPr id="7" name="Metin kutusu 6">
            <a:extLst>
              <a:ext uri="{FF2B5EF4-FFF2-40B4-BE49-F238E27FC236}">
                <a16:creationId xmlns:a16="http://schemas.microsoft.com/office/drawing/2014/main" id="{EBFC707C-145E-48DE-86F1-DAB34286F0EE}"/>
              </a:ext>
            </a:extLst>
          </p:cNvPr>
          <p:cNvSpPr txBox="1"/>
          <p:nvPr/>
        </p:nvSpPr>
        <p:spPr>
          <a:xfrm>
            <a:off x="2044826" y="4114229"/>
            <a:ext cx="861134" cy="369332"/>
          </a:xfrm>
          <a:prstGeom prst="rect">
            <a:avLst/>
          </a:prstGeom>
          <a:noFill/>
        </p:spPr>
        <p:txBody>
          <a:bodyPr wrap="square" rtlCol="0">
            <a:spAutoFit/>
          </a:bodyPr>
          <a:lstStyle/>
          <a:p>
            <a:r>
              <a:rPr lang="tr-TR" dirty="0"/>
              <a:t>%77.8</a:t>
            </a:r>
          </a:p>
        </p:txBody>
      </p:sp>
      <p:sp>
        <p:nvSpPr>
          <p:cNvPr id="8" name="Metin kutusu 7">
            <a:extLst>
              <a:ext uri="{FF2B5EF4-FFF2-40B4-BE49-F238E27FC236}">
                <a16:creationId xmlns:a16="http://schemas.microsoft.com/office/drawing/2014/main" id="{D8C0BA17-39C5-4F04-9494-C12FF2299901}"/>
              </a:ext>
            </a:extLst>
          </p:cNvPr>
          <p:cNvSpPr txBox="1"/>
          <p:nvPr/>
        </p:nvSpPr>
        <p:spPr>
          <a:xfrm>
            <a:off x="838200" y="2081073"/>
            <a:ext cx="861134" cy="307777"/>
          </a:xfrm>
          <a:prstGeom prst="rect">
            <a:avLst/>
          </a:prstGeom>
          <a:noFill/>
        </p:spPr>
        <p:txBody>
          <a:bodyPr wrap="square" rtlCol="0">
            <a:spAutoFit/>
          </a:bodyPr>
          <a:lstStyle/>
          <a:p>
            <a:r>
              <a:rPr lang="tr-TR" sz="1400" dirty="0"/>
              <a:t>%22.2</a:t>
            </a:r>
          </a:p>
        </p:txBody>
      </p:sp>
      <p:sp>
        <p:nvSpPr>
          <p:cNvPr id="9" name="Metin kutusu 8">
            <a:extLst>
              <a:ext uri="{FF2B5EF4-FFF2-40B4-BE49-F238E27FC236}">
                <a16:creationId xmlns:a16="http://schemas.microsoft.com/office/drawing/2014/main" id="{30730FF2-E293-4F2B-A24B-3E17545B0450}"/>
              </a:ext>
            </a:extLst>
          </p:cNvPr>
          <p:cNvSpPr txBox="1"/>
          <p:nvPr/>
        </p:nvSpPr>
        <p:spPr>
          <a:xfrm>
            <a:off x="8230699" y="4142796"/>
            <a:ext cx="861134" cy="369332"/>
          </a:xfrm>
          <a:prstGeom prst="rect">
            <a:avLst/>
          </a:prstGeom>
          <a:noFill/>
        </p:spPr>
        <p:txBody>
          <a:bodyPr wrap="square" rtlCol="0">
            <a:spAutoFit/>
          </a:bodyPr>
          <a:lstStyle/>
          <a:p>
            <a:r>
              <a:rPr lang="tr-TR" dirty="0"/>
              <a:t>%79.8</a:t>
            </a:r>
          </a:p>
        </p:txBody>
      </p:sp>
      <p:sp>
        <p:nvSpPr>
          <p:cNvPr id="10" name="Metin kutusu 9">
            <a:extLst>
              <a:ext uri="{FF2B5EF4-FFF2-40B4-BE49-F238E27FC236}">
                <a16:creationId xmlns:a16="http://schemas.microsoft.com/office/drawing/2014/main" id="{5E247E9D-2A74-4DF0-94D2-ACF5C7E7DF25}"/>
              </a:ext>
            </a:extLst>
          </p:cNvPr>
          <p:cNvSpPr txBox="1"/>
          <p:nvPr/>
        </p:nvSpPr>
        <p:spPr>
          <a:xfrm>
            <a:off x="7070965" y="2081072"/>
            <a:ext cx="861134" cy="307777"/>
          </a:xfrm>
          <a:prstGeom prst="rect">
            <a:avLst/>
          </a:prstGeom>
          <a:noFill/>
        </p:spPr>
        <p:txBody>
          <a:bodyPr wrap="square" rtlCol="0">
            <a:spAutoFit/>
          </a:bodyPr>
          <a:lstStyle/>
          <a:p>
            <a:r>
              <a:rPr lang="tr-TR" sz="1400" dirty="0"/>
              <a:t>%20.3</a:t>
            </a:r>
          </a:p>
        </p:txBody>
      </p:sp>
    </p:spTree>
    <p:extLst>
      <p:ext uri="{BB962C8B-B14F-4D97-AF65-F5344CB8AC3E}">
        <p14:creationId xmlns:p14="http://schemas.microsoft.com/office/powerpoint/2010/main" val="120932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F4E025D9-B37D-C880-4A1B-0766912DFC1E}"/>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17</a:t>
            </a:fld>
            <a:endParaRPr lang="tr-TR" noProof="0">
              <a:solidFill>
                <a:prstClr val="black">
                  <a:tint val="75000"/>
                </a:prstClr>
              </a:solidFill>
            </a:endParaRPr>
          </a:p>
        </p:txBody>
      </p:sp>
      <p:pic>
        <p:nvPicPr>
          <p:cNvPr id="5" name="Resim 4">
            <a:extLst>
              <a:ext uri="{FF2B5EF4-FFF2-40B4-BE49-F238E27FC236}">
                <a16:creationId xmlns:a16="http://schemas.microsoft.com/office/drawing/2014/main" id="{FB008B5E-BC77-EAF2-E114-C3663F38A6AE}"/>
              </a:ext>
            </a:extLst>
          </p:cNvPr>
          <p:cNvPicPr>
            <a:picLocks noChangeAspect="1"/>
          </p:cNvPicPr>
          <p:nvPr/>
        </p:nvPicPr>
        <p:blipFill>
          <a:blip r:embed="rId2"/>
          <a:stretch>
            <a:fillRect/>
          </a:stretch>
        </p:blipFill>
        <p:spPr>
          <a:xfrm>
            <a:off x="0" y="813926"/>
            <a:ext cx="6774426" cy="4662642"/>
          </a:xfrm>
          <a:prstGeom prst="rect">
            <a:avLst/>
          </a:prstGeom>
        </p:spPr>
      </p:pic>
      <p:pic>
        <p:nvPicPr>
          <p:cNvPr id="6" name="Resim 5">
            <a:extLst>
              <a:ext uri="{FF2B5EF4-FFF2-40B4-BE49-F238E27FC236}">
                <a16:creationId xmlns:a16="http://schemas.microsoft.com/office/drawing/2014/main" id="{DB4C1BA0-27EE-F769-286F-7BD3A0DC3A6B}"/>
              </a:ext>
            </a:extLst>
          </p:cNvPr>
          <p:cNvPicPr>
            <a:picLocks noChangeAspect="1"/>
          </p:cNvPicPr>
          <p:nvPr/>
        </p:nvPicPr>
        <p:blipFill>
          <a:blip r:embed="rId3"/>
          <a:stretch>
            <a:fillRect/>
          </a:stretch>
        </p:blipFill>
        <p:spPr>
          <a:xfrm>
            <a:off x="6587613" y="1607574"/>
            <a:ext cx="5390141" cy="324956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Mürekkep 6">
                <a:extLst>
                  <a:ext uri="{FF2B5EF4-FFF2-40B4-BE49-F238E27FC236}">
                    <a16:creationId xmlns:a16="http://schemas.microsoft.com/office/drawing/2014/main" id="{F689A2A0-543B-0101-ACD4-50A165316ABA}"/>
                  </a:ext>
                </a:extLst>
              </p14:cNvPr>
              <p14:cNvContentPartPr/>
              <p14:nvPr/>
            </p14:nvContentPartPr>
            <p14:xfrm>
              <a:off x="-118463" y="5492388"/>
              <a:ext cx="1021680" cy="642960"/>
            </p14:xfrm>
          </p:contentPart>
        </mc:Choice>
        <mc:Fallback xmlns="">
          <p:pic>
            <p:nvPicPr>
              <p:cNvPr id="7" name="Mürekkep 6">
                <a:extLst>
                  <a:ext uri="{FF2B5EF4-FFF2-40B4-BE49-F238E27FC236}">
                    <a16:creationId xmlns:a16="http://schemas.microsoft.com/office/drawing/2014/main" id="{F689A2A0-543B-0101-ACD4-50A165316ABA}"/>
                  </a:ext>
                </a:extLst>
              </p:cNvPr>
              <p:cNvPicPr/>
              <p:nvPr/>
            </p:nvPicPr>
            <p:blipFill>
              <a:blip r:embed="rId5"/>
              <a:stretch>
                <a:fillRect/>
              </a:stretch>
            </p:blipFill>
            <p:spPr>
              <a:xfrm>
                <a:off x="-181103" y="5429388"/>
                <a:ext cx="114732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Mürekkep 7">
                <a:extLst>
                  <a:ext uri="{FF2B5EF4-FFF2-40B4-BE49-F238E27FC236}">
                    <a16:creationId xmlns:a16="http://schemas.microsoft.com/office/drawing/2014/main" id="{EA961599-C6EF-3A5F-2F14-4B03B68DAEE2}"/>
                  </a:ext>
                </a:extLst>
              </p14:cNvPr>
              <p14:cNvContentPartPr/>
              <p14:nvPr/>
            </p14:nvContentPartPr>
            <p14:xfrm>
              <a:off x="9273937" y="-272292"/>
              <a:ext cx="2316960" cy="835200"/>
            </p14:xfrm>
          </p:contentPart>
        </mc:Choice>
        <mc:Fallback xmlns="">
          <p:pic>
            <p:nvPicPr>
              <p:cNvPr id="8" name="Mürekkep 7">
                <a:extLst>
                  <a:ext uri="{FF2B5EF4-FFF2-40B4-BE49-F238E27FC236}">
                    <a16:creationId xmlns:a16="http://schemas.microsoft.com/office/drawing/2014/main" id="{EA961599-C6EF-3A5F-2F14-4B03B68DAEE2}"/>
                  </a:ext>
                </a:extLst>
              </p:cNvPr>
              <p:cNvPicPr/>
              <p:nvPr/>
            </p:nvPicPr>
            <p:blipFill>
              <a:blip r:embed="rId7"/>
              <a:stretch>
                <a:fillRect/>
              </a:stretch>
            </p:blipFill>
            <p:spPr>
              <a:xfrm>
                <a:off x="9210937" y="-335292"/>
                <a:ext cx="2442600" cy="960840"/>
              </a:xfrm>
              <a:prstGeom prst="rect">
                <a:avLst/>
              </a:prstGeom>
            </p:spPr>
          </p:pic>
        </mc:Fallback>
      </mc:AlternateContent>
      <p:sp>
        <p:nvSpPr>
          <p:cNvPr id="9" name="Metin kutusu 8">
            <a:extLst>
              <a:ext uri="{FF2B5EF4-FFF2-40B4-BE49-F238E27FC236}">
                <a16:creationId xmlns:a16="http://schemas.microsoft.com/office/drawing/2014/main" id="{FB310B16-7B25-4C83-9159-B432AC1EC88D}"/>
              </a:ext>
            </a:extLst>
          </p:cNvPr>
          <p:cNvSpPr txBox="1"/>
          <p:nvPr/>
        </p:nvSpPr>
        <p:spPr>
          <a:xfrm>
            <a:off x="953718" y="1786631"/>
            <a:ext cx="861134" cy="369332"/>
          </a:xfrm>
          <a:prstGeom prst="rect">
            <a:avLst/>
          </a:prstGeom>
          <a:noFill/>
        </p:spPr>
        <p:txBody>
          <a:bodyPr wrap="square" rtlCol="0">
            <a:spAutoFit/>
          </a:bodyPr>
          <a:lstStyle/>
          <a:p>
            <a:r>
              <a:rPr lang="tr-TR" dirty="0"/>
              <a:t>%20.6</a:t>
            </a:r>
          </a:p>
        </p:txBody>
      </p:sp>
      <p:sp>
        <p:nvSpPr>
          <p:cNvPr id="10" name="Metin kutusu 9">
            <a:extLst>
              <a:ext uri="{FF2B5EF4-FFF2-40B4-BE49-F238E27FC236}">
                <a16:creationId xmlns:a16="http://schemas.microsoft.com/office/drawing/2014/main" id="{A3FB0B4D-9B39-4F01-8BED-CE4DDBEC43D5}"/>
              </a:ext>
            </a:extLst>
          </p:cNvPr>
          <p:cNvSpPr txBox="1"/>
          <p:nvPr/>
        </p:nvSpPr>
        <p:spPr>
          <a:xfrm>
            <a:off x="2620394" y="4202837"/>
            <a:ext cx="861134" cy="369332"/>
          </a:xfrm>
          <a:prstGeom prst="rect">
            <a:avLst/>
          </a:prstGeom>
          <a:noFill/>
        </p:spPr>
        <p:txBody>
          <a:bodyPr wrap="square" rtlCol="0">
            <a:spAutoFit/>
          </a:bodyPr>
          <a:lstStyle/>
          <a:p>
            <a:r>
              <a:rPr lang="tr-TR" dirty="0"/>
              <a:t>%79.4</a:t>
            </a:r>
          </a:p>
        </p:txBody>
      </p:sp>
      <p:sp>
        <p:nvSpPr>
          <p:cNvPr id="3" name="Metin kutusu 2">
            <a:extLst>
              <a:ext uri="{FF2B5EF4-FFF2-40B4-BE49-F238E27FC236}">
                <a16:creationId xmlns:a16="http://schemas.microsoft.com/office/drawing/2014/main" id="{DB5A725E-5229-47A9-12DB-01B882AA26AE}"/>
              </a:ext>
            </a:extLst>
          </p:cNvPr>
          <p:cNvSpPr txBox="1"/>
          <p:nvPr/>
        </p:nvSpPr>
        <p:spPr>
          <a:xfrm>
            <a:off x="6260599" y="5052745"/>
            <a:ext cx="6230982" cy="507831"/>
          </a:xfrm>
          <a:prstGeom prst="rect">
            <a:avLst/>
          </a:prstGeom>
          <a:noFill/>
        </p:spPr>
        <p:txBody>
          <a:bodyPr wrap="square">
            <a:spAutoFit/>
          </a:bodyPr>
          <a:lstStyle/>
          <a:p>
            <a:r>
              <a:rPr lang="tr-TR" sz="900" dirty="0"/>
              <a:t>%19’u aşı hakkında yeterli bilgiye sahip olmadıklarını , %38,7’si aşının maliyetinin yüksek olduğunu , %8,8’i aşının etkinliği ve güvenilirliği hakkında şüpheleri  olduğunu , %10,3’ü aşı hakkındaki olumsuz görüşlerin kararlarını etkilediğini ,%23,2’si ise kendilerini risk altında hissetmediklerini söylemiştir.</a:t>
            </a:r>
          </a:p>
        </p:txBody>
      </p:sp>
    </p:spTree>
    <p:extLst>
      <p:ext uri="{BB962C8B-B14F-4D97-AF65-F5344CB8AC3E}">
        <p14:creationId xmlns:p14="http://schemas.microsoft.com/office/powerpoint/2010/main" val="243645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D787CFCC-6E85-3EB8-0D8D-DCC6D35E7C25}"/>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18</a:t>
            </a:fld>
            <a:endParaRPr lang="tr-TR" noProof="0">
              <a:solidFill>
                <a:prstClr val="black">
                  <a:tint val="75000"/>
                </a:prstClr>
              </a:solidFill>
            </a:endParaRPr>
          </a:p>
        </p:txBody>
      </p:sp>
      <mc:AlternateContent xmlns:mc="http://schemas.openxmlformats.org/markup-compatibility/2006" xmlns:p14="http://schemas.microsoft.com/office/powerpoint/2010/main">
        <mc:Choice Requires="p14">
          <p:contentPart p14:bwMode="auto" r:id="rId2">
            <p14:nvContentPartPr>
              <p14:cNvPr id="5" name="Mürekkep 4">
                <a:extLst>
                  <a:ext uri="{FF2B5EF4-FFF2-40B4-BE49-F238E27FC236}">
                    <a16:creationId xmlns:a16="http://schemas.microsoft.com/office/drawing/2014/main" id="{A3423F32-2AD0-6144-D8B4-39C46D6288F8}"/>
                  </a:ext>
                </a:extLst>
              </p14:cNvPr>
              <p14:cNvContentPartPr/>
              <p14:nvPr/>
            </p14:nvContentPartPr>
            <p14:xfrm>
              <a:off x="2526457" y="6194141"/>
              <a:ext cx="360" cy="360"/>
            </p14:xfrm>
          </p:contentPart>
        </mc:Choice>
        <mc:Fallback xmlns="">
          <p:pic>
            <p:nvPicPr>
              <p:cNvPr id="5" name="Mürekkep 4">
                <a:extLst>
                  <a:ext uri="{FF2B5EF4-FFF2-40B4-BE49-F238E27FC236}">
                    <a16:creationId xmlns:a16="http://schemas.microsoft.com/office/drawing/2014/main" id="{A3423F32-2AD0-6144-D8B4-39C46D6288F8}"/>
                  </a:ext>
                </a:extLst>
              </p:cNvPr>
              <p:cNvPicPr/>
              <p:nvPr/>
            </p:nvPicPr>
            <p:blipFill>
              <a:blip r:embed="rId3"/>
              <a:stretch>
                <a:fillRect/>
              </a:stretch>
            </p:blipFill>
            <p:spPr>
              <a:xfrm>
                <a:off x="2463817" y="6131141"/>
                <a:ext cx="126000" cy="126000"/>
              </a:xfrm>
              <a:prstGeom prst="rect">
                <a:avLst/>
              </a:prstGeom>
            </p:spPr>
          </p:pic>
        </mc:Fallback>
      </mc:AlternateContent>
      <p:pic>
        <p:nvPicPr>
          <p:cNvPr id="6" name="Resim 5">
            <a:extLst>
              <a:ext uri="{FF2B5EF4-FFF2-40B4-BE49-F238E27FC236}">
                <a16:creationId xmlns:a16="http://schemas.microsoft.com/office/drawing/2014/main" id="{E7A22BD2-BB19-8085-5A6B-6419D09D888B}"/>
              </a:ext>
            </a:extLst>
          </p:cNvPr>
          <p:cNvPicPr>
            <a:picLocks noChangeAspect="1"/>
          </p:cNvPicPr>
          <p:nvPr/>
        </p:nvPicPr>
        <p:blipFill>
          <a:blip r:embed="rId4"/>
          <a:stretch>
            <a:fillRect/>
          </a:stretch>
        </p:blipFill>
        <p:spPr>
          <a:xfrm>
            <a:off x="1022915" y="939989"/>
            <a:ext cx="10224468" cy="5016436"/>
          </a:xfrm>
          <a:prstGeom prst="rect">
            <a:avLst/>
          </a:prstGeom>
        </p:spPr>
      </p:pic>
      <p:sp>
        <p:nvSpPr>
          <p:cNvPr id="7" name="Metin kutusu 6">
            <a:extLst>
              <a:ext uri="{FF2B5EF4-FFF2-40B4-BE49-F238E27FC236}">
                <a16:creationId xmlns:a16="http://schemas.microsoft.com/office/drawing/2014/main" id="{5DD25761-5B79-482D-B017-07C9FDE7BE7A}"/>
              </a:ext>
            </a:extLst>
          </p:cNvPr>
          <p:cNvSpPr txBox="1"/>
          <p:nvPr/>
        </p:nvSpPr>
        <p:spPr>
          <a:xfrm>
            <a:off x="3311373" y="1768674"/>
            <a:ext cx="861134" cy="369332"/>
          </a:xfrm>
          <a:prstGeom prst="rect">
            <a:avLst/>
          </a:prstGeom>
          <a:noFill/>
        </p:spPr>
        <p:txBody>
          <a:bodyPr wrap="square" rtlCol="0">
            <a:spAutoFit/>
          </a:bodyPr>
          <a:lstStyle/>
          <a:p>
            <a:r>
              <a:rPr lang="tr-TR" dirty="0"/>
              <a:t>%11.8</a:t>
            </a:r>
          </a:p>
        </p:txBody>
      </p:sp>
      <p:sp>
        <p:nvSpPr>
          <p:cNvPr id="8" name="Metin kutusu 7">
            <a:extLst>
              <a:ext uri="{FF2B5EF4-FFF2-40B4-BE49-F238E27FC236}">
                <a16:creationId xmlns:a16="http://schemas.microsoft.com/office/drawing/2014/main" id="{B8C33013-1FE0-4666-9A4B-44503056105E}"/>
              </a:ext>
            </a:extLst>
          </p:cNvPr>
          <p:cNvSpPr txBox="1"/>
          <p:nvPr/>
        </p:nvSpPr>
        <p:spPr>
          <a:xfrm>
            <a:off x="2526457" y="3676048"/>
            <a:ext cx="861134" cy="369332"/>
          </a:xfrm>
          <a:prstGeom prst="rect">
            <a:avLst/>
          </a:prstGeom>
          <a:noFill/>
        </p:spPr>
        <p:txBody>
          <a:bodyPr wrap="square" rtlCol="0">
            <a:spAutoFit/>
          </a:bodyPr>
          <a:lstStyle/>
          <a:p>
            <a:r>
              <a:rPr lang="tr-TR" dirty="0"/>
              <a:t>%36.1</a:t>
            </a:r>
          </a:p>
        </p:txBody>
      </p:sp>
      <p:sp>
        <p:nvSpPr>
          <p:cNvPr id="9" name="Metin kutusu 8">
            <a:extLst>
              <a:ext uri="{FF2B5EF4-FFF2-40B4-BE49-F238E27FC236}">
                <a16:creationId xmlns:a16="http://schemas.microsoft.com/office/drawing/2014/main" id="{F849872F-6013-4034-829B-C09F8A2D0A98}"/>
              </a:ext>
            </a:extLst>
          </p:cNvPr>
          <p:cNvSpPr txBox="1"/>
          <p:nvPr/>
        </p:nvSpPr>
        <p:spPr>
          <a:xfrm>
            <a:off x="5274015" y="3950732"/>
            <a:ext cx="861134" cy="369332"/>
          </a:xfrm>
          <a:prstGeom prst="rect">
            <a:avLst/>
          </a:prstGeom>
          <a:noFill/>
        </p:spPr>
        <p:txBody>
          <a:bodyPr wrap="square" rtlCol="0">
            <a:spAutoFit/>
          </a:bodyPr>
          <a:lstStyle/>
          <a:p>
            <a:r>
              <a:rPr lang="tr-TR" dirty="0"/>
              <a:t>%52.1</a:t>
            </a:r>
          </a:p>
        </p:txBody>
      </p:sp>
    </p:spTree>
    <p:extLst>
      <p:ext uri="{BB962C8B-B14F-4D97-AF65-F5344CB8AC3E}">
        <p14:creationId xmlns:p14="http://schemas.microsoft.com/office/powerpoint/2010/main" val="280494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821E35A0-4E63-77BB-13DF-9A16FFCD5E13}"/>
              </a:ext>
            </a:extLst>
          </p:cNvPr>
          <p:cNvSpPr>
            <a:spLocks noGrp="1"/>
          </p:cNvSpPr>
          <p:nvPr>
            <p:ph type="body" sz="half" idx="2"/>
          </p:nvPr>
        </p:nvSpPr>
        <p:spPr>
          <a:xfrm>
            <a:off x="741465" y="948619"/>
            <a:ext cx="10899928" cy="4668733"/>
          </a:xfrm>
        </p:spPr>
        <p:txBody>
          <a:bodyPr>
            <a:normAutofit fontScale="62500" lnSpcReduction="20000"/>
          </a:bodyPr>
          <a:lstStyle/>
          <a:p>
            <a:pPr marL="457200" marR="0" indent="-457200">
              <a:lnSpc>
                <a:spcPct val="170000"/>
              </a:lnSpc>
              <a:spcBef>
                <a:spcPts val="0"/>
              </a:spcBef>
              <a:spcAft>
                <a:spcPts val="0"/>
              </a:spcAft>
              <a:buFont typeface="Arial" panose="020B0604020202020204" pitchFamily="34" charset="0"/>
              <a:buChar char="•"/>
            </a:pPr>
            <a:r>
              <a:rPr lang="tr-TR" sz="2600" dirty="0">
                <a:effectLst/>
                <a:ea typeface="Times New Roman" panose="02020603050405020304" pitchFamily="18" charset="0"/>
              </a:rPr>
              <a:t>Kadın öğrencilerin </a:t>
            </a:r>
            <a:r>
              <a:rPr lang="tr-TR" sz="2600" dirty="0" err="1">
                <a:effectLst/>
                <a:ea typeface="Times New Roman" panose="02020603050405020304" pitchFamily="18" charset="0"/>
              </a:rPr>
              <a:t>HPV’yi</a:t>
            </a:r>
            <a:r>
              <a:rPr lang="tr-TR" sz="2600" dirty="0">
                <a:effectLst/>
                <a:ea typeface="Times New Roman" panose="02020603050405020304" pitchFamily="18" charset="0"/>
              </a:rPr>
              <a:t>  (%91,9 ‘a karşı %86,4 , p=0,036) , HPV testini  (%86,4’e karşı %68,2 , p&lt;0,001) ve HPV aşısını (%8,4’e karşı %72,2 , p=0,001) duyma oranının erkeklere kıyasla anlamlı şekilde yüksek olduğu belirlenmiştir.</a:t>
            </a:r>
          </a:p>
          <a:p>
            <a:pPr marL="0" marR="0">
              <a:lnSpc>
                <a:spcPct val="170000"/>
              </a:lnSpc>
              <a:spcBef>
                <a:spcPts val="0"/>
              </a:spcBef>
              <a:spcAft>
                <a:spcPts val="0"/>
              </a:spcAft>
            </a:pPr>
            <a:r>
              <a:rPr lang="tr-TR" sz="2600" dirty="0">
                <a:effectLst/>
                <a:ea typeface="Times New Roman" panose="02020603050405020304" pitchFamily="18" charset="0"/>
              </a:rPr>
              <a:t> </a:t>
            </a:r>
          </a:p>
          <a:p>
            <a:pPr marL="457200" marR="0" indent="-457200">
              <a:lnSpc>
                <a:spcPct val="170000"/>
              </a:lnSpc>
              <a:spcBef>
                <a:spcPts val="0"/>
              </a:spcBef>
              <a:spcAft>
                <a:spcPts val="0"/>
              </a:spcAft>
              <a:buFont typeface="Arial" panose="020B0604020202020204" pitchFamily="34" charset="0"/>
              <a:buChar char="•"/>
            </a:pPr>
            <a:r>
              <a:rPr lang="tr-TR" sz="2600" dirty="0">
                <a:effectLst/>
                <a:ea typeface="Times New Roman" panose="02020603050405020304" pitchFamily="18" charset="0"/>
              </a:rPr>
              <a:t>Ankete katılan öğrencilerden gelecekte HPV aşısı olmayı düşünen (%62,6’ya karşı %40,3 , p&lt;0,001) kadınların oranı erkeklere kıyasla anlamlı bir şekilde yüksektir. HPV aşısı olmayı düşünmeyenler(%46’ya karşı %27,3 , p&lt;0,001) ve HPV aşısı olmuş olanlarda( %%13,6’ya karşı %10,1 , p&lt;0,001) erkeklerin oranı kadınlara kıyasla anlamlı bir şekilde daha yüksektir.</a:t>
            </a:r>
          </a:p>
          <a:p>
            <a:pPr marR="0">
              <a:lnSpc>
                <a:spcPct val="170000"/>
              </a:lnSpc>
              <a:spcBef>
                <a:spcPts val="0"/>
              </a:spcBef>
              <a:spcAft>
                <a:spcPts val="0"/>
              </a:spcAft>
            </a:pPr>
            <a:endParaRPr lang="tr-TR" sz="2600" dirty="0">
              <a:effectLst/>
              <a:ea typeface="Times New Roman" panose="02020603050405020304" pitchFamily="18" charset="0"/>
            </a:endParaRPr>
          </a:p>
          <a:p>
            <a:pPr marL="457200" marR="0" indent="-457200">
              <a:lnSpc>
                <a:spcPct val="170000"/>
              </a:lnSpc>
              <a:spcBef>
                <a:spcPts val="0"/>
              </a:spcBef>
              <a:spcAft>
                <a:spcPts val="0"/>
              </a:spcAft>
              <a:buFont typeface="Arial" panose="020B0604020202020204" pitchFamily="34" charset="0"/>
              <a:buChar char="•"/>
            </a:pPr>
            <a:r>
              <a:rPr lang="tr-TR" sz="2600" dirty="0">
                <a:effectLst/>
                <a:ea typeface="Times New Roman" panose="02020603050405020304" pitchFamily="18" charset="0"/>
              </a:rPr>
              <a:t>‘HPV aşısı oldunuz mu’ sorusuna evet cevabını verenler ile ‘ Gelecekte HPV aşısı olmayı düşünüyor musunuz’ sorusuna HPV aşısı oldum cevabını verenlerin sayısında gözlenen farklılığın ;cevaplayanların gelecekte olma sorusuna 2.veya 3.dozu olup olmama olarak yanıtlanmasından kaynaklandığı düşünülebilir.</a:t>
            </a:r>
          </a:p>
          <a:p>
            <a:endParaRPr lang="tr-TR" dirty="0"/>
          </a:p>
        </p:txBody>
      </p:sp>
      <p:sp>
        <p:nvSpPr>
          <p:cNvPr id="7" name="Slayt Numarası Yer Tutucusu 6">
            <a:extLst>
              <a:ext uri="{FF2B5EF4-FFF2-40B4-BE49-F238E27FC236}">
                <a16:creationId xmlns:a16="http://schemas.microsoft.com/office/drawing/2014/main" id="{B090D200-08E9-22FB-3787-B22622CAA3F5}"/>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19</a:t>
            </a:fld>
            <a:endParaRPr lang="tr-TR" noProof="0">
              <a:solidFill>
                <a:prstClr val="black">
                  <a:tint val="75000"/>
                </a:prstClr>
              </a:solidFill>
            </a:endParaRPr>
          </a:p>
        </p:txBody>
      </p:sp>
      <mc:AlternateContent xmlns:mc="http://schemas.openxmlformats.org/markup-compatibility/2006" xmlns:p14="http://schemas.microsoft.com/office/powerpoint/2010/main">
        <mc:Choice Requires="p14">
          <p:contentPart p14:bwMode="auto" r:id="rId2">
            <p14:nvContentPartPr>
              <p14:cNvPr id="8" name="Mürekkep 7">
                <a:extLst>
                  <a:ext uri="{FF2B5EF4-FFF2-40B4-BE49-F238E27FC236}">
                    <a16:creationId xmlns:a16="http://schemas.microsoft.com/office/drawing/2014/main" id="{42ACA9B5-6581-833C-EDF4-A56E3C8D58DC}"/>
                  </a:ext>
                </a:extLst>
              </p14:cNvPr>
              <p14:cNvContentPartPr/>
              <p14:nvPr/>
            </p14:nvContentPartPr>
            <p14:xfrm>
              <a:off x="2575777" y="5909021"/>
              <a:ext cx="360" cy="360"/>
            </p14:xfrm>
          </p:contentPart>
        </mc:Choice>
        <mc:Fallback xmlns="">
          <p:pic>
            <p:nvPicPr>
              <p:cNvPr id="8" name="Mürekkep 7">
                <a:extLst>
                  <a:ext uri="{FF2B5EF4-FFF2-40B4-BE49-F238E27FC236}">
                    <a16:creationId xmlns:a16="http://schemas.microsoft.com/office/drawing/2014/main" id="{42ACA9B5-6581-833C-EDF4-A56E3C8D58DC}"/>
                  </a:ext>
                </a:extLst>
              </p:cNvPr>
              <p:cNvPicPr/>
              <p:nvPr/>
            </p:nvPicPr>
            <p:blipFill>
              <a:blip r:embed="rId3"/>
              <a:stretch>
                <a:fillRect/>
              </a:stretch>
            </p:blipFill>
            <p:spPr>
              <a:xfrm>
                <a:off x="2513137" y="5846021"/>
                <a:ext cx="126000" cy="126000"/>
              </a:xfrm>
              <a:prstGeom prst="rect">
                <a:avLst/>
              </a:prstGeom>
            </p:spPr>
          </p:pic>
        </mc:Fallback>
      </mc:AlternateContent>
    </p:spTree>
    <p:extLst>
      <p:ext uri="{BB962C8B-B14F-4D97-AF65-F5344CB8AC3E}">
        <p14:creationId xmlns:p14="http://schemas.microsoft.com/office/powerpoint/2010/main" val="322350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tr-TR" b="1" dirty="0">
                <a:solidFill>
                  <a:schemeClr val="tx1"/>
                </a:solidFill>
                <a:latin typeface="Posterama" panose="020B0504020200020000" pitchFamily="34" charset="0"/>
                <a:cs typeface="Posterama" panose="020B0504020200020000" pitchFamily="34" charset="0"/>
              </a:rPr>
              <a:t>Araştırma Hakkında </a:t>
            </a:r>
          </a:p>
        </p:txBody>
      </p:sp>
      <p:sp>
        <p:nvSpPr>
          <p:cNvPr id="3" name="İçerik Yer Tutucusu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111496" cy="4647610"/>
          </a:xfrm>
        </p:spPr>
        <p:txBody>
          <a:bodyPr rtlCol="0">
            <a:normAutofit fontScale="62500" lnSpcReduction="20000"/>
          </a:bodyPr>
          <a:lstStyle/>
          <a:p>
            <a:pPr>
              <a:lnSpc>
                <a:spcPct val="170000"/>
              </a:lnSpc>
            </a:pPr>
            <a:r>
              <a:rPr lang="tr-TR" sz="2600" dirty="0"/>
              <a:t>Bu araştırma, HPV(Human Papilloma Virüsü) hakkında bilgi, tutum ve davranışların incelenmesi amacıyla düzenlenmiştir. Araştırma kapsamına, 2023-2024 öğretim yılında, Hacettepe Üniversitesi Beytepe Kampüsündeki fakültelerde eğitim gören öğrenciler alınmıştır. Rasgele örnekleme yöntemiyle, örneklem büyüklüğü 381 olarak bulunmuştur. Veriler çevrimiçi anket yöntemiyle toplanmış ve katılımcılara kişisel bilgiler dışında virüs, test, aşı hakkında sorular sorulmuştur. Ankete katılan 374 öğrencinin verileri üzerinden istatistiksel analizler yapılmıştır. </a:t>
            </a:r>
          </a:p>
          <a:p>
            <a:pPr marL="0" indent="0" rtl="0">
              <a:buNone/>
            </a:pPr>
            <a:endParaRPr lang="tr-TR" dirty="0"/>
          </a:p>
        </p:txBody>
      </p:sp>
      <p:sp>
        <p:nvSpPr>
          <p:cNvPr id="6" name="Slayt Numarası Yer Tutucusu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tr-T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tr-T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A4DD305-06DC-B1C3-1D0E-6856C12A77E9}"/>
              </a:ext>
            </a:extLst>
          </p:cNvPr>
          <p:cNvSpPr>
            <a:spLocks noGrp="1"/>
          </p:cNvSpPr>
          <p:nvPr>
            <p:ph idx="1"/>
          </p:nvPr>
        </p:nvSpPr>
        <p:spPr>
          <a:xfrm>
            <a:off x="1181100" y="710381"/>
            <a:ext cx="9829800" cy="5437238"/>
          </a:xfrm>
        </p:spPr>
        <p:txBody>
          <a:bodyPr>
            <a:normAutofit fontScale="40000" lnSpcReduction="20000"/>
          </a:bodyPr>
          <a:lstStyle/>
          <a:p>
            <a:pPr>
              <a:lnSpc>
                <a:spcPct val="160000"/>
              </a:lnSpc>
              <a:spcBef>
                <a:spcPts val="0"/>
              </a:spcBef>
            </a:pPr>
            <a:r>
              <a:rPr lang="tr-TR" sz="3400" dirty="0">
                <a:effectLst/>
                <a:ea typeface="Times New Roman" panose="02020603050405020304" pitchFamily="18" charset="0"/>
              </a:rPr>
              <a:t>Ebeveynlerin okuryazar olmadığı tek bir vakada HPV hakkında bilgi sahibi olduğu bildirilmiştir. İlkokul mezunu ebeveynlere sahip bireylerin büyük çoğunluğu (%95,2) HPV hakkında bilgi sahibi iken, sadece küçük bir kısmı (%4,8) bu konuda bilgisizdir. Ortaokul mezunu ebeveynlere sahip bireylerde de benzer bir eğilim gözlenmekte olup, %84,6’sı bilgi sahibi, %15,4’ü ise bilgisizdir. Lise mezunu ebeveynlere sahip bireylerin %96,1’i HPV hakkında bilgi sahibiyken, %3,9’u bilgisizdir. Üniversite mezunu ebeveynlere sahip bireylerde ise %96,4’ü bilgi sahibi, %3,6’sı bilgisizdir. Yüksek lisans veya doktora mezunu ebeveynlere sahip bireylerde ise %90’ı bilgi sahibi, %10’u bilgisizdir. </a:t>
            </a:r>
          </a:p>
          <a:p>
            <a:pPr marL="0" indent="0">
              <a:lnSpc>
                <a:spcPct val="160000"/>
              </a:lnSpc>
              <a:spcBef>
                <a:spcPts val="0"/>
              </a:spcBef>
              <a:buNone/>
            </a:pPr>
            <a:endParaRPr lang="tr-TR" sz="3400" dirty="0">
              <a:effectLst/>
              <a:ea typeface="Times New Roman" panose="02020603050405020304" pitchFamily="18" charset="0"/>
            </a:endParaRPr>
          </a:p>
          <a:p>
            <a:pPr>
              <a:lnSpc>
                <a:spcPct val="160000"/>
              </a:lnSpc>
              <a:spcBef>
                <a:spcPts val="0"/>
              </a:spcBef>
            </a:pPr>
            <a:r>
              <a:rPr lang="tr-TR" sz="3400" dirty="0">
                <a:effectLst/>
                <a:ea typeface="Times New Roman" panose="02020603050405020304" pitchFamily="18" charset="0"/>
              </a:rPr>
              <a:t>İlkokul mezunu ebeveynlere sahip bireylerin %95,2’si HPV testini duymuş, %4,8’i duymamıştır. Ortaokul mezunu ebeveynlere sahip bireylerin %69,2’si duymuş, %30,8’i duymamıştır. Lise mezunu ebeveynlere sahip bireylerin %88,2’si duymuş, %11,8’i duymamıştır. Üniversite mezunu ebeveynlere sahip bireylerin %83,1’i duymuş, %16,9’u duymamıştır. Yüksek lisans veya doktora mezunu ebeveynlere sahip bireylerin %70’i duymuş, %30’u duymamıştır.</a:t>
            </a:r>
          </a:p>
          <a:p>
            <a:pPr marL="0" indent="0">
              <a:lnSpc>
                <a:spcPct val="160000"/>
              </a:lnSpc>
              <a:spcBef>
                <a:spcPts val="0"/>
              </a:spcBef>
              <a:buNone/>
            </a:pPr>
            <a:endParaRPr lang="tr-TR" sz="3400" dirty="0">
              <a:effectLst/>
              <a:ea typeface="Times New Roman" panose="02020603050405020304" pitchFamily="18" charset="0"/>
            </a:endParaRPr>
          </a:p>
          <a:p>
            <a:pPr>
              <a:lnSpc>
                <a:spcPct val="160000"/>
              </a:lnSpc>
              <a:spcBef>
                <a:spcPts val="0"/>
              </a:spcBef>
            </a:pPr>
            <a:r>
              <a:rPr lang="tr-TR" sz="3400" dirty="0">
                <a:effectLst/>
                <a:ea typeface="Times New Roman" panose="02020603050405020304" pitchFamily="18" charset="0"/>
              </a:rPr>
              <a:t>İlkokul mezunu ebeveynlere sahip bireylerin %81’i HPV aşısını duymuş, %19’u duymamıştır. Ortaokul mezunu ebeveynlere sahip bireylerin %46,2’si duymuş, %53,8’i duymamıştır. Lise mezunu ebeveynlere sahip bireylerin %88,2’si duymuş, %11,8’i duymamıştır. Üniversite mezunu ebeveynlere sahip bireylerin %92,8’i duymuş, %7,2’si duymamıştır. Yüksek lisans veya doktora mezunu ebeveynlere sahip bireylerin %60’ı duymuş, %40’ı duymamıştır.</a:t>
            </a:r>
          </a:p>
          <a:p>
            <a:endParaRPr lang="tr-TR" dirty="0"/>
          </a:p>
        </p:txBody>
      </p:sp>
      <p:sp>
        <p:nvSpPr>
          <p:cNvPr id="6" name="Slayt Numarası Yer Tutucusu 5">
            <a:extLst>
              <a:ext uri="{FF2B5EF4-FFF2-40B4-BE49-F238E27FC236}">
                <a16:creationId xmlns:a16="http://schemas.microsoft.com/office/drawing/2014/main" id="{53E79202-4FDE-58A2-0740-F8FE89051735}"/>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20</a:t>
            </a:fld>
            <a:endParaRPr lang="tr-TR" noProof="0">
              <a:solidFill>
                <a:prstClr val="black">
                  <a:tint val="75000"/>
                </a:prstClr>
              </a:solidFill>
            </a:endParaRPr>
          </a:p>
        </p:txBody>
      </p:sp>
    </p:spTree>
    <p:extLst>
      <p:ext uri="{BB962C8B-B14F-4D97-AF65-F5344CB8AC3E}">
        <p14:creationId xmlns:p14="http://schemas.microsoft.com/office/powerpoint/2010/main" val="27755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a:extLst>
              <a:ext uri="{FF2B5EF4-FFF2-40B4-BE49-F238E27FC236}">
                <a16:creationId xmlns:a16="http://schemas.microsoft.com/office/drawing/2014/main" id="{5C4A2DA4-482A-E78C-A3B7-343A4C87A405}"/>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21</a:t>
            </a:fld>
            <a:endParaRPr lang="tr-TR" noProof="0">
              <a:solidFill>
                <a:prstClr val="black">
                  <a:tint val="75000"/>
                </a:prstClr>
              </a:solidFill>
            </a:endParaRPr>
          </a:p>
        </p:txBody>
      </p:sp>
      <p:sp>
        <p:nvSpPr>
          <p:cNvPr id="6" name="İçerik Yer Tutucusu 5">
            <a:extLst>
              <a:ext uri="{FF2B5EF4-FFF2-40B4-BE49-F238E27FC236}">
                <a16:creationId xmlns:a16="http://schemas.microsoft.com/office/drawing/2014/main" id="{F68197AE-D209-39B0-0678-884A6CC8C994}"/>
              </a:ext>
            </a:extLst>
          </p:cNvPr>
          <p:cNvSpPr>
            <a:spLocks noGrp="1"/>
          </p:cNvSpPr>
          <p:nvPr>
            <p:ph idx="1"/>
          </p:nvPr>
        </p:nvSpPr>
        <p:spPr>
          <a:xfrm>
            <a:off x="838200" y="796413"/>
            <a:ext cx="10515600" cy="4974425"/>
          </a:xfrm>
        </p:spPr>
        <p:txBody>
          <a:bodyPr>
            <a:normAutofit fontScale="85000" lnSpcReduction="20000"/>
          </a:bodyPr>
          <a:lstStyle/>
          <a:p>
            <a:pPr marL="0" marR="0">
              <a:lnSpc>
                <a:spcPct val="150000"/>
              </a:lnSpc>
              <a:spcBef>
                <a:spcPts val="0"/>
              </a:spcBef>
              <a:spcAft>
                <a:spcPts val="0"/>
              </a:spcAft>
            </a:pPr>
            <a:r>
              <a:rPr lang="tr-TR" sz="1900" dirty="0">
                <a:effectLst/>
                <a:ea typeface="Times New Roman" panose="02020603050405020304" pitchFamily="18" charset="0"/>
              </a:rPr>
              <a:t>İlkokul mezunu ebeveynlere sahip tüm bireyler (%100) HPV aşısı olmamıştır. Ortaokul mezunu ebeveynlere sahip bireylerin %23,1’i aşı olmuş, %76,9’u olmamıştır. Lise mezunu ebeveynlere sahip bireylerin %15,7’i aşı olmuş, %84,3’ü olmamıştır. Üniversite mezunu ebeveynlere sahip bireylerin %24,1’i aşı olmuş, %75,9’u olmamıştır. Yüksek lisans veya doktora mezunu ebeveynlere sahip bireylerin yarısı (%50) aşı olmuş, diğer yarısı (%50) olmamıştır.</a:t>
            </a:r>
          </a:p>
          <a:p>
            <a:pPr marL="0" marR="0" indent="0">
              <a:lnSpc>
                <a:spcPct val="150000"/>
              </a:lnSpc>
              <a:spcBef>
                <a:spcPts val="0"/>
              </a:spcBef>
              <a:spcAft>
                <a:spcPts val="0"/>
              </a:spcAft>
              <a:buNone/>
            </a:pPr>
            <a:r>
              <a:rPr lang="tr-TR" sz="1900" dirty="0">
                <a:effectLst/>
                <a:ea typeface="Times New Roman" panose="02020603050405020304" pitchFamily="18" charset="0"/>
              </a:rPr>
              <a:t> </a:t>
            </a:r>
          </a:p>
          <a:p>
            <a:pPr marL="0" marR="0">
              <a:lnSpc>
                <a:spcPct val="150000"/>
              </a:lnSpc>
              <a:spcBef>
                <a:spcPts val="0"/>
              </a:spcBef>
              <a:spcAft>
                <a:spcPts val="0"/>
              </a:spcAft>
            </a:pPr>
            <a:r>
              <a:rPr lang="tr-TR" sz="1900" dirty="0">
                <a:effectLst/>
                <a:ea typeface="Times New Roman" panose="02020603050405020304" pitchFamily="18" charset="0"/>
              </a:rPr>
              <a:t>Ebeveynlerin okuryazar olmadığı tek bir vakada, gelecekte aşı olmayı düşünmeyen bir kişi bulunmaktadır. İlkokul mezunu ebeveynlere sahip 21 kişiden 12’si (%57,1) gelecekte aşı olmayı düşündüğünü, 8’i (%38,1) düşünmediğini ve 1’i (%4,8) zaten aşı olduğunu belirtmiştir. Ortaokul mezunu ebeveynlere sahip 13 kişiden 4’ü (%30,8) gelecekte aşı olmayı düşündüğünü, 7’si (%53,8) düşünmediğini ve 2’si (%15,4) zaten aşı olduğunu söylemiştir. Lise mezunu ebeveynlere sahip 51 kişiden 27’si (%52,9) gelecekte aşı olmayı düşündüğünü, 18’i (%35,3) düşünmediğini ve 6’sı (%11,8) zaten aşı olduğunu söylemiştir. Üniversite mezunu ebeveynlere sahip 83 kişiden 50’si (%60,2) gelecekte aşı olmayı düşündüğünü, 21’i (%25,3) düşünmediğini ve 12’si (%14,5) zaten aşı olduğunu belirtmiştir. Yüksek lisans veya doktora mezunu ebeveynlere sahip 10 kişiden 3’ü (%30) gelecekte aşı olmayı düşündüğünü, 4’ü (%40) düşünmediğini ve 3’ü (%30) zaten aşı olduğunu belirtmiştir.</a:t>
            </a:r>
          </a:p>
          <a:p>
            <a:pPr marL="0" indent="0">
              <a:buNone/>
            </a:pPr>
            <a:endParaRPr lang="tr-TR" dirty="0"/>
          </a:p>
        </p:txBody>
      </p:sp>
    </p:spTree>
    <p:extLst>
      <p:ext uri="{BB962C8B-B14F-4D97-AF65-F5344CB8AC3E}">
        <p14:creationId xmlns:p14="http://schemas.microsoft.com/office/powerpoint/2010/main" val="242788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2C0734-B254-2F70-C88A-62E82C741D40}"/>
              </a:ext>
            </a:extLst>
          </p:cNvPr>
          <p:cNvSpPr>
            <a:spLocks noGrp="1"/>
          </p:cNvSpPr>
          <p:nvPr>
            <p:ph sz="half" idx="1"/>
          </p:nvPr>
        </p:nvSpPr>
        <p:spPr>
          <a:xfrm>
            <a:off x="838200" y="580103"/>
            <a:ext cx="5181600" cy="5596860"/>
          </a:xfrm>
        </p:spPr>
        <p:txBody>
          <a:bodyPr>
            <a:normAutofit fontScale="92500" lnSpcReduction="10000"/>
          </a:bodyPr>
          <a:lstStyle/>
          <a:p>
            <a:pPr>
              <a:lnSpc>
                <a:spcPct val="150000"/>
              </a:lnSpc>
            </a:pPr>
            <a:r>
              <a:rPr lang="tr-TR" sz="2000" dirty="0">
                <a:effectLst/>
              </a:rPr>
              <a:t>Öğrencilerin HPV Bilgi Ölçeği ve alt boyutlarına ilişkin toplam puanlara ilişkin dağılımlar tabloda verilmiştir. Mann-Whitney U testi sonuçları, kadınların HPV ile ilgili bilgi ve tutumlarının erkeklerden daha yüksek olduğunu göstermiştir (p&lt;0,05). Özellikle 1.alt boyut (8,94±0,47’ye karşı 8,15±0,54) ve 3. alt boyutlarda (2,55±0,21’e karşı 2,21±0,21) bu fark daha belirgindir. Kadınların HPV genel bilgi ve HPV aşı testi ile ilgili bilgi ve tutumları erkeklere göre daha yüksek olduğu gözlemlenmiştir.</a:t>
            </a:r>
          </a:p>
          <a:p>
            <a:pPr marL="0" indent="0">
              <a:buNone/>
            </a:pPr>
            <a:endParaRPr lang="tr-TR" sz="2000" dirty="0"/>
          </a:p>
        </p:txBody>
      </p:sp>
      <p:sp>
        <p:nvSpPr>
          <p:cNvPr id="7" name="Slayt Numarası Yer Tutucusu 6">
            <a:extLst>
              <a:ext uri="{FF2B5EF4-FFF2-40B4-BE49-F238E27FC236}">
                <a16:creationId xmlns:a16="http://schemas.microsoft.com/office/drawing/2014/main" id="{F018E154-84F1-405E-D4C5-DEB91C2E4A0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22</a:t>
            </a:fld>
            <a:endParaRPr lang="tr-TR" noProof="0">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8" name="İçerik Yer Tutucusu 7">
                <a:extLst>
                  <a:ext uri="{FF2B5EF4-FFF2-40B4-BE49-F238E27FC236}">
                    <a16:creationId xmlns:a16="http://schemas.microsoft.com/office/drawing/2014/main" id="{28A3E966-C92B-B7BD-2722-A5C90CC716D5}"/>
                  </a:ext>
                </a:extLst>
              </p:cNvPr>
              <p:cNvGraphicFramePr>
                <a:graphicFrameLocks noGrp="1"/>
              </p:cNvGraphicFramePr>
              <p:nvPr>
                <p:ph sz="half" idx="2"/>
                <p:extLst>
                  <p:ext uri="{D42A27DB-BD31-4B8C-83A1-F6EECF244321}">
                    <p14:modId xmlns:p14="http://schemas.microsoft.com/office/powerpoint/2010/main" val="1536673034"/>
                  </p:ext>
                </p:extLst>
              </p:nvPr>
            </p:nvGraphicFramePr>
            <p:xfrm>
              <a:off x="6172202" y="2118561"/>
              <a:ext cx="5181602" cy="1917001"/>
            </p:xfrm>
            <a:graphic>
              <a:graphicData uri="http://schemas.openxmlformats.org/drawingml/2006/table">
                <a:tbl>
                  <a:tblPr firstRow="1" firstCol="1" bandRow="1">
                    <a:noFill/>
                    <a:tableStyleId>{21E4AEA4-8DFA-4A89-87EB-49C32662AFE0}</a:tableStyleId>
                  </a:tblPr>
                  <a:tblGrid>
                    <a:gridCol w="653012">
                      <a:extLst>
                        <a:ext uri="{9D8B030D-6E8A-4147-A177-3AD203B41FA5}">
                          <a16:colId xmlns:a16="http://schemas.microsoft.com/office/drawing/2014/main" val="1185764453"/>
                        </a:ext>
                      </a:extLst>
                    </a:gridCol>
                    <a:gridCol w="992431">
                      <a:extLst>
                        <a:ext uri="{9D8B030D-6E8A-4147-A177-3AD203B41FA5}">
                          <a16:colId xmlns:a16="http://schemas.microsoft.com/office/drawing/2014/main" val="1474971604"/>
                        </a:ext>
                      </a:extLst>
                    </a:gridCol>
                    <a:gridCol w="880943">
                      <a:extLst>
                        <a:ext uri="{9D8B030D-6E8A-4147-A177-3AD203B41FA5}">
                          <a16:colId xmlns:a16="http://schemas.microsoft.com/office/drawing/2014/main" val="4090902389"/>
                        </a:ext>
                      </a:extLst>
                    </a:gridCol>
                    <a:gridCol w="788036">
                      <a:extLst>
                        <a:ext uri="{9D8B030D-6E8A-4147-A177-3AD203B41FA5}">
                          <a16:colId xmlns:a16="http://schemas.microsoft.com/office/drawing/2014/main" val="1599889387"/>
                        </a:ext>
                      </a:extLst>
                    </a:gridCol>
                    <a:gridCol w="1087815">
                      <a:extLst>
                        <a:ext uri="{9D8B030D-6E8A-4147-A177-3AD203B41FA5}">
                          <a16:colId xmlns:a16="http://schemas.microsoft.com/office/drawing/2014/main" val="4249844056"/>
                        </a:ext>
                      </a:extLst>
                    </a:gridCol>
                    <a:gridCol w="779365">
                      <a:extLst>
                        <a:ext uri="{9D8B030D-6E8A-4147-A177-3AD203B41FA5}">
                          <a16:colId xmlns:a16="http://schemas.microsoft.com/office/drawing/2014/main" val="1246091483"/>
                        </a:ext>
                      </a:extLst>
                    </a:gridCol>
                  </a:tblGrid>
                  <a:tr h="910932">
                    <a:tc>
                      <a:txBody>
                        <a:bodyPr/>
                        <a:lstStyle/>
                        <a:p>
                          <a:pPr marL="0" marR="0">
                            <a:spcBef>
                              <a:spcPts val="0"/>
                            </a:spcBef>
                            <a:spcAft>
                              <a:spcPts val="0"/>
                            </a:spcAft>
                          </a:pPr>
                          <a:r>
                            <a:rPr lang="tr-TR" sz="1200" b="1" kern="100" cap="none" spc="0">
                              <a:solidFill>
                                <a:schemeClr val="tx1"/>
                              </a:solidFill>
                              <a:effectLst/>
                            </a:rPr>
                            <a:t> </a:t>
                          </a:r>
                          <a:endParaRPr lang="tr-TR" sz="1200" b="1" kern="100" cap="none" spc="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1.alt boyut</a:t>
                          </a:r>
                        </a:p>
                        <a:p>
                          <a:pPr marL="0" marR="0">
                            <a:spcBef>
                              <a:spcPts val="0"/>
                            </a:spcBef>
                            <a:spcAft>
                              <a:spcPts val="0"/>
                            </a:spcAft>
                          </a:pPr>
                          <a:r>
                            <a:rPr lang="tr-TR" sz="1200" b="1" kern="100" cap="none" spc="0" dirty="0">
                              <a:solidFill>
                                <a:schemeClr val="tx1"/>
                              </a:solidFill>
                              <a:effectLst/>
                            </a:rPr>
                            <a:t>HPV genel bilgi</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2.alt boyut</a:t>
                          </a:r>
                        </a:p>
                        <a:p>
                          <a:pPr marL="0" marR="0">
                            <a:spcBef>
                              <a:spcPts val="0"/>
                            </a:spcBef>
                            <a:spcAft>
                              <a:spcPts val="0"/>
                            </a:spcAft>
                          </a:pPr>
                          <a:r>
                            <a:rPr lang="tr-TR" sz="1200" b="1" kern="100" cap="none" spc="0" dirty="0">
                              <a:solidFill>
                                <a:schemeClr val="tx1"/>
                              </a:solidFill>
                              <a:effectLst/>
                            </a:rPr>
                            <a:t>HPV aşı programı</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3.alt boyut</a:t>
                          </a:r>
                        </a:p>
                        <a:p>
                          <a:pPr marL="0" marR="0">
                            <a:spcBef>
                              <a:spcPts val="0"/>
                            </a:spcBef>
                            <a:spcAft>
                              <a:spcPts val="0"/>
                            </a:spcAft>
                          </a:pPr>
                          <a:r>
                            <a:rPr lang="tr-TR" sz="1200" b="1" kern="100" cap="none" spc="0" dirty="0">
                              <a:solidFill>
                                <a:schemeClr val="tx1"/>
                              </a:solidFill>
                              <a:effectLst/>
                            </a:rPr>
                            <a:t>HPV aşı bilgisi</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4.alt boyut</a:t>
                          </a:r>
                        </a:p>
                        <a:p>
                          <a:pPr marL="0" marR="0">
                            <a:spcBef>
                              <a:spcPts val="0"/>
                            </a:spcBef>
                            <a:spcAft>
                              <a:spcPts val="0"/>
                            </a:spcAft>
                          </a:pPr>
                          <a:r>
                            <a:rPr lang="tr-TR" sz="1200" b="1" kern="100" cap="none" spc="0" dirty="0">
                              <a:solidFill>
                                <a:schemeClr val="tx1"/>
                              </a:solidFill>
                              <a:effectLst/>
                            </a:rPr>
                            <a:t>HPV tarama testi bilgisi</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Genel skor</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08619965"/>
                      </a:ext>
                    </a:extLst>
                  </a:tr>
                  <a:tr h="1006069">
                    <a:tc>
                      <a:txBody>
                        <a:bodyPr/>
                        <a:lstStyle/>
                        <a:p>
                          <a:pPr marL="0" marR="0">
                            <a:spcBef>
                              <a:spcPts val="0"/>
                            </a:spcBef>
                            <a:spcAft>
                              <a:spcPts val="0"/>
                            </a:spcAft>
                          </a:pPr>
                          <a:r>
                            <a:rPr lang="tr-TR" sz="900" b="1" kern="100" cap="none" spc="0" dirty="0">
                              <a:solidFill>
                                <a:schemeClr val="tx1"/>
                              </a:solidFill>
                              <a:effectLst/>
                            </a:rPr>
                            <a:t>Cinsiyet</a:t>
                          </a:r>
                        </a:p>
                        <a:p>
                          <a:pPr marL="0" marR="0">
                            <a:spcBef>
                              <a:spcPts val="0"/>
                            </a:spcBef>
                            <a:spcAft>
                              <a:spcPts val="0"/>
                            </a:spcAft>
                          </a:pPr>
                          <a:r>
                            <a:rPr lang="tr-TR" sz="900" b="0" kern="100" cap="none" spc="0" dirty="0">
                              <a:solidFill>
                                <a:schemeClr val="tx1"/>
                              </a:solidFill>
                              <a:effectLst/>
                            </a:rPr>
                            <a:t>Kadın</a:t>
                          </a:r>
                        </a:p>
                        <a:p>
                          <a:pPr marL="0" marR="0">
                            <a:spcBef>
                              <a:spcPts val="0"/>
                            </a:spcBef>
                            <a:spcAft>
                              <a:spcPts val="0"/>
                            </a:spcAft>
                          </a:pPr>
                          <a:r>
                            <a:rPr lang="tr-TR" sz="900" b="1" kern="100" cap="none" spc="0" dirty="0">
                              <a:solidFill>
                                <a:schemeClr val="tx1"/>
                              </a:solidFill>
                              <a:effectLst/>
                            </a:rPr>
                            <a:t> </a:t>
                          </a:r>
                        </a:p>
                        <a:p>
                          <a:pPr marL="0" marR="0">
                            <a:spcBef>
                              <a:spcPts val="0"/>
                            </a:spcBef>
                            <a:spcAft>
                              <a:spcPts val="0"/>
                            </a:spcAft>
                          </a:pPr>
                          <a:r>
                            <a:rPr lang="tr-TR" sz="900" b="0" kern="100" cap="none" spc="0" dirty="0">
                              <a:solidFill>
                                <a:schemeClr val="tx1"/>
                              </a:solidFill>
                              <a:effectLst/>
                            </a:rPr>
                            <a:t>Erkek</a:t>
                          </a:r>
                        </a:p>
                        <a:p>
                          <a:pPr marL="0" marR="0">
                            <a:spcBef>
                              <a:spcPts val="0"/>
                            </a:spcBef>
                            <a:spcAft>
                              <a:spcPts val="0"/>
                            </a:spcAft>
                          </a:pPr>
                          <a:r>
                            <a:rPr lang="tr-TR" sz="900" b="1" kern="100" cap="none" spc="0" dirty="0">
                              <a:solidFill>
                                <a:schemeClr val="tx1"/>
                              </a:solidFill>
                              <a:effectLst/>
                            </a:rPr>
                            <a:t> </a:t>
                          </a:r>
                        </a:p>
                        <a:p>
                          <a:pPr marL="0" marR="0">
                            <a:spcBef>
                              <a:spcPts val="0"/>
                            </a:spcBef>
                            <a:spcAft>
                              <a:spcPts val="0"/>
                            </a:spcAft>
                          </a:pPr>
                          <a:r>
                            <a:rPr lang="tr-TR" sz="900" b="1" kern="100" cap="none" spc="0" dirty="0">
                              <a:solidFill>
                                <a:schemeClr val="tx1"/>
                              </a:solidFill>
                              <a:effectLst/>
                            </a:rPr>
                            <a:t>p-değeri</a:t>
                          </a:r>
                          <a:endParaRPr lang="tr-TR"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lnL w="9525"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8,94±0,47</a:t>
                          </a:r>
                        </a:p>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8,15±0,54</a:t>
                          </a:r>
                        </a:p>
                        <a:p>
                          <a:pPr marL="0" marR="0" algn="ctr">
                            <a:spcBef>
                              <a:spcPts val="0"/>
                            </a:spcBef>
                            <a:spcAft>
                              <a:spcPts val="0"/>
                            </a:spcAft>
                          </a:pPr>
                          <a:r>
                            <a:rPr lang="tr-TR" sz="900" kern="100" cap="none" spc="0" dirty="0">
                              <a:solidFill>
                                <a:schemeClr val="tx1"/>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b="1" i="1" kern="100" cap="none" spc="0">
                                        <a:solidFill>
                                          <a:schemeClr val="tx1"/>
                                        </a:solidFill>
                                        <a:effectLst/>
                                        <a:latin typeface="Cambria Math" panose="02040503050406030204" pitchFamily="18" charset="0"/>
                                      </a:rPr>
                                    </m:ctrlPr>
                                  </m:sSupPr>
                                  <m:e>
                                    <m:r>
                                      <a:rPr lang="tr-TR" sz="900" b="1" i="1" kern="100" cap="none" spc="0">
                                        <a:solidFill>
                                          <a:schemeClr val="tx1"/>
                                        </a:solidFill>
                                        <a:effectLst/>
                                        <a:latin typeface="Cambria Math" panose="02040503050406030204" pitchFamily="18" charset="0"/>
                                      </a:rPr>
                                      <m:t>𝟎</m:t>
                                    </m:r>
                                    <m:r>
                                      <a:rPr lang="tr-TR" sz="900" b="1" kern="100" cap="none" spc="0">
                                        <a:solidFill>
                                          <a:schemeClr val="tx1"/>
                                        </a:solidFill>
                                        <a:effectLst/>
                                        <a:latin typeface="Cambria Math" panose="02040503050406030204" pitchFamily="18" charset="0"/>
                                      </a:rPr>
                                      <m:t>,</m:t>
                                    </m:r>
                                    <m:r>
                                      <a:rPr lang="tr-TR" sz="900" b="1" i="1" kern="100" cap="none" spc="0">
                                        <a:solidFill>
                                          <a:schemeClr val="tx1"/>
                                        </a:solidFill>
                                        <a:effectLst/>
                                        <a:latin typeface="Cambria Math" panose="02040503050406030204" pitchFamily="18" charset="0"/>
                                      </a:rPr>
                                      <m:t>𝟎𝟑𝟕</m:t>
                                    </m:r>
                                  </m:e>
                                  <m:sup>
                                    <m:r>
                                      <a:rPr lang="tr-TR" sz="900" b="1" i="1" kern="100" cap="none" spc="0">
                                        <a:solidFill>
                                          <a:schemeClr val="tx1"/>
                                        </a:solidFill>
                                        <a:effectLst/>
                                        <a:latin typeface="Cambria Math" panose="02040503050406030204" pitchFamily="18" charset="0"/>
                                      </a:rPr>
                                      <m:t>𝒂</m:t>
                                    </m:r>
                                  </m:sup>
                                </m:sSup>
                              </m:oMath>
                            </m:oMathPara>
                          </a14:m>
                          <a:endParaRPr lang="tr-TR"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lnL w="12700" cmpd="sng">
                          <a:noFill/>
                          <a:prstDash val="solid"/>
                        </a:lnL>
                        <a:lnR w="12700" cmpd="sng">
                          <a:noFill/>
                          <a:prstDash val="solid"/>
                        </a:lnR>
                        <a:lnT w="38100" cmpd="sng">
                          <a:noFill/>
                        </a:lnT>
                        <a:lnB w="12700" cmpd="sng">
                          <a:noFill/>
                          <a:prstDash val="solid"/>
                        </a:lnB>
                        <a:noFill/>
                      </a:tcPr>
                    </a:tc>
                    <a:tc>
                      <a:txBody>
                        <a:bodyPr/>
                        <a:lstStyle/>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2,13±0,21</a:t>
                          </a:r>
                        </a:p>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2,34±0,25</a:t>
                          </a:r>
                        </a:p>
                        <a:p>
                          <a:pPr marL="0" marR="0" algn="ctr">
                            <a:spcBef>
                              <a:spcPts val="0"/>
                            </a:spcBef>
                            <a:spcAft>
                              <a:spcPts val="0"/>
                            </a:spcAft>
                          </a:pPr>
                          <a:r>
                            <a:rPr lang="tr-TR" sz="900" kern="100" cap="none" spc="0" dirty="0">
                              <a:solidFill>
                                <a:schemeClr val="tx1"/>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b="1" i="1" kern="100" cap="none" spc="0">
                                        <a:solidFill>
                                          <a:schemeClr val="tx1"/>
                                        </a:solidFill>
                                        <a:effectLst/>
                                        <a:latin typeface="Cambria Math" panose="02040503050406030204" pitchFamily="18" charset="0"/>
                                      </a:rPr>
                                    </m:ctrlPr>
                                  </m:sSupPr>
                                  <m:e>
                                    <m:r>
                                      <a:rPr lang="tr-TR" sz="900" b="1" i="1" kern="100" cap="none" spc="0">
                                        <a:solidFill>
                                          <a:schemeClr val="tx1"/>
                                        </a:solidFill>
                                        <a:effectLst/>
                                        <a:latin typeface="Cambria Math" panose="02040503050406030204" pitchFamily="18" charset="0"/>
                                      </a:rPr>
                                      <m:t>𝟎</m:t>
                                    </m:r>
                                    <m:r>
                                      <a:rPr lang="tr-TR" sz="900" b="1" kern="100" cap="none" spc="0">
                                        <a:solidFill>
                                          <a:schemeClr val="tx1"/>
                                        </a:solidFill>
                                        <a:effectLst/>
                                        <a:latin typeface="Cambria Math" panose="02040503050406030204" pitchFamily="18" charset="0"/>
                                      </a:rPr>
                                      <m:t>,</m:t>
                                    </m:r>
                                    <m:r>
                                      <a:rPr lang="tr-TR" sz="900" b="1" i="1" kern="100" cap="none" spc="0">
                                        <a:solidFill>
                                          <a:schemeClr val="tx1"/>
                                        </a:solidFill>
                                        <a:effectLst/>
                                        <a:latin typeface="Cambria Math" panose="02040503050406030204" pitchFamily="18" charset="0"/>
                                      </a:rPr>
                                      <m:t>𝟑𝟕𝟐</m:t>
                                    </m:r>
                                  </m:e>
                                  <m:sup>
                                    <m:r>
                                      <a:rPr lang="tr-TR" sz="900" b="1" i="1" kern="100" cap="none" spc="0">
                                        <a:solidFill>
                                          <a:schemeClr val="tx1"/>
                                        </a:solidFill>
                                        <a:effectLst/>
                                        <a:latin typeface="Cambria Math" panose="02040503050406030204" pitchFamily="18" charset="0"/>
                                      </a:rPr>
                                      <m:t>𝒂</m:t>
                                    </m:r>
                                  </m:sup>
                                </m:sSup>
                              </m:oMath>
                            </m:oMathPara>
                          </a14:m>
                          <a:endParaRPr lang="tr-TR"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lnL w="12700" cmpd="sng">
                          <a:noFill/>
                          <a:prstDash val="solid"/>
                        </a:lnL>
                        <a:lnR w="12700" cmpd="sng">
                          <a:noFill/>
                          <a:prstDash val="solid"/>
                        </a:lnR>
                        <a:lnT w="38100" cmpd="sng">
                          <a:noFill/>
                        </a:lnT>
                        <a:lnB w="12700" cmpd="sng">
                          <a:noFill/>
                          <a:prstDash val="solid"/>
                        </a:lnB>
                        <a:noFill/>
                      </a:tcPr>
                    </a:tc>
                    <a:tc>
                      <a:txBody>
                        <a:bodyPr/>
                        <a:lstStyle/>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2,55±0,22</a:t>
                          </a:r>
                        </a:p>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2,21±0,21</a:t>
                          </a:r>
                        </a:p>
                        <a:p>
                          <a:pPr marL="0" marR="0" algn="ctr">
                            <a:spcBef>
                              <a:spcPts val="0"/>
                            </a:spcBef>
                            <a:spcAft>
                              <a:spcPts val="0"/>
                            </a:spcAft>
                          </a:pPr>
                          <a:r>
                            <a:rPr lang="tr-TR" sz="900" kern="100" cap="none" spc="0" dirty="0">
                              <a:solidFill>
                                <a:schemeClr val="tx1"/>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b="1" i="1" kern="100" cap="none" spc="0">
                                        <a:solidFill>
                                          <a:schemeClr val="tx1"/>
                                        </a:solidFill>
                                        <a:effectLst/>
                                        <a:latin typeface="Cambria Math" panose="02040503050406030204" pitchFamily="18" charset="0"/>
                                      </a:rPr>
                                    </m:ctrlPr>
                                  </m:sSupPr>
                                  <m:e>
                                    <m:r>
                                      <a:rPr lang="tr-TR" sz="900" b="1" i="1" kern="100" cap="none" spc="0">
                                        <a:solidFill>
                                          <a:schemeClr val="tx1"/>
                                        </a:solidFill>
                                        <a:effectLst/>
                                        <a:latin typeface="Cambria Math" panose="02040503050406030204" pitchFamily="18" charset="0"/>
                                      </a:rPr>
                                      <m:t>𝟎</m:t>
                                    </m:r>
                                    <m:r>
                                      <a:rPr lang="tr-TR" sz="900" b="1" kern="100" cap="none" spc="0">
                                        <a:solidFill>
                                          <a:schemeClr val="tx1"/>
                                        </a:solidFill>
                                        <a:effectLst/>
                                        <a:latin typeface="Cambria Math" panose="02040503050406030204" pitchFamily="18" charset="0"/>
                                      </a:rPr>
                                      <m:t>.</m:t>
                                    </m:r>
                                    <m:r>
                                      <a:rPr lang="tr-TR" sz="900" b="1" i="1" kern="100" cap="none" spc="0">
                                        <a:solidFill>
                                          <a:schemeClr val="tx1"/>
                                        </a:solidFill>
                                        <a:effectLst/>
                                        <a:latin typeface="Cambria Math" panose="02040503050406030204" pitchFamily="18" charset="0"/>
                                      </a:rPr>
                                      <m:t>𝟎𝟐𝟎</m:t>
                                    </m:r>
                                  </m:e>
                                  <m:sup>
                                    <m:r>
                                      <a:rPr lang="tr-TR" sz="900" b="1" i="1" kern="100" cap="none" spc="0">
                                        <a:solidFill>
                                          <a:schemeClr val="tx1"/>
                                        </a:solidFill>
                                        <a:effectLst/>
                                        <a:latin typeface="Cambria Math" panose="02040503050406030204" pitchFamily="18" charset="0"/>
                                      </a:rPr>
                                      <m:t>𝒂</m:t>
                                    </m:r>
                                  </m:sup>
                                </m:sSup>
                              </m:oMath>
                            </m:oMathPara>
                          </a14:m>
                          <a:endParaRPr lang="tr-TR"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lnL w="12700" cmpd="sng">
                          <a:noFill/>
                          <a:prstDash val="solid"/>
                        </a:lnL>
                        <a:lnR w="12700" cmpd="sng">
                          <a:noFill/>
                          <a:prstDash val="solid"/>
                        </a:lnR>
                        <a:lnT w="38100" cmpd="sng">
                          <a:noFill/>
                        </a:lnT>
                        <a:lnB w="12700" cmpd="sng">
                          <a:noFill/>
                          <a:prstDash val="solid"/>
                        </a:lnB>
                        <a:noFill/>
                      </a:tcPr>
                    </a:tc>
                    <a:tc>
                      <a:txBody>
                        <a:bodyPr/>
                        <a:lstStyle/>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2,46±0,22</a:t>
                          </a:r>
                        </a:p>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2,43±0,25</a:t>
                          </a:r>
                        </a:p>
                        <a:p>
                          <a:pPr marL="0" marR="0" algn="ctr">
                            <a:spcBef>
                              <a:spcPts val="0"/>
                            </a:spcBef>
                            <a:spcAft>
                              <a:spcPts val="0"/>
                            </a:spcAft>
                          </a:pPr>
                          <a:r>
                            <a:rPr lang="tr-TR" sz="900" kern="100" cap="none" spc="0" dirty="0">
                              <a:solidFill>
                                <a:schemeClr val="tx1"/>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b="1" i="1" kern="100" cap="none" spc="0">
                                        <a:solidFill>
                                          <a:schemeClr val="tx1"/>
                                        </a:solidFill>
                                        <a:effectLst/>
                                        <a:latin typeface="Cambria Math" panose="02040503050406030204" pitchFamily="18" charset="0"/>
                                      </a:rPr>
                                    </m:ctrlPr>
                                  </m:sSupPr>
                                  <m:e>
                                    <m:r>
                                      <a:rPr lang="tr-TR" sz="900" b="1" i="1" kern="100" cap="none" spc="0">
                                        <a:solidFill>
                                          <a:schemeClr val="tx1"/>
                                        </a:solidFill>
                                        <a:effectLst/>
                                        <a:latin typeface="Cambria Math" panose="02040503050406030204" pitchFamily="18" charset="0"/>
                                      </a:rPr>
                                      <m:t>𝟎</m:t>
                                    </m:r>
                                    <m:r>
                                      <a:rPr lang="tr-TR" sz="900" b="1" kern="100" cap="none" spc="0">
                                        <a:solidFill>
                                          <a:schemeClr val="tx1"/>
                                        </a:solidFill>
                                        <a:effectLst/>
                                        <a:latin typeface="Cambria Math" panose="02040503050406030204" pitchFamily="18" charset="0"/>
                                      </a:rPr>
                                      <m:t>,</m:t>
                                    </m:r>
                                    <m:r>
                                      <a:rPr lang="tr-TR" sz="900" b="1" i="1" kern="100" cap="none" spc="0">
                                        <a:solidFill>
                                          <a:schemeClr val="tx1"/>
                                        </a:solidFill>
                                        <a:effectLst/>
                                        <a:latin typeface="Cambria Math" panose="02040503050406030204" pitchFamily="18" charset="0"/>
                                      </a:rPr>
                                      <m:t>𝟕𝟑𝟓</m:t>
                                    </m:r>
                                  </m:e>
                                  <m:sup>
                                    <m:r>
                                      <a:rPr lang="tr-TR" sz="900" b="1" i="1" kern="100" cap="none" spc="0">
                                        <a:solidFill>
                                          <a:schemeClr val="tx1"/>
                                        </a:solidFill>
                                        <a:effectLst/>
                                        <a:latin typeface="Cambria Math" panose="02040503050406030204" pitchFamily="18" charset="0"/>
                                      </a:rPr>
                                      <m:t>𝒂</m:t>
                                    </m:r>
                                  </m:sup>
                                </m:sSup>
                              </m:oMath>
                            </m:oMathPara>
                          </a14:m>
                          <a:endParaRPr lang="tr-TR"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lnL w="12700" cmpd="sng">
                          <a:noFill/>
                          <a:prstDash val="solid"/>
                        </a:lnL>
                        <a:lnR w="12700" cmpd="sng">
                          <a:noFill/>
                          <a:prstDash val="solid"/>
                        </a:lnR>
                        <a:lnT w="38100" cmpd="sng">
                          <a:noFill/>
                        </a:lnT>
                        <a:lnB w="12700" cmpd="sng">
                          <a:noFill/>
                          <a:prstDash val="solid"/>
                        </a:lnB>
                        <a:noFill/>
                      </a:tcPr>
                    </a:tc>
                    <a:tc>
                      <a:txBody>
                        <a:bodyPr/>
                        <a:lstStyle/>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16,09±0,86</a:t>
                          </a:r>
                        </a:p>
                        <a:p>
                          <a:pPr marL="0" marR="0" algn="ctr">
                            <a:spcBef>
                              <a:spcPts val="0"/>
                            </a:spcBef>
                            <a:spcAft>
                              <a:spcPts val="0"/>
                            </a:spcAft>
                          </a:pPr>
                          <a:r>
                            <a:rPr lang="tr-TR" sz="900" kern="100" cap="none" spc="0" dirty="0">
                              <a:solidFill>
                                <a:schemeClr val="tx1"/>
                              </a:solidFill>
                              <a:effectLst/>
                            </a:rPr>
                            <a:t> </a:t>
                          </a:r>
                        </a:p>
                        <a:p>
                          <a:pPr marL="0" marR="0" algn="ctr">
                            <a:spcBef>
                              <a:spcPts val="0"/>
                            </a:spcBef>
                            <a:spcAft>
                              <a:spcPts val="0"/>
                            </a:spcAft>
                          </a:pPr>
                          <a:r>
                            <a:rPr lang="tr-TR" sz="900" kern="100" cap="none" spc="0" dirty="0">
                              <a:solidFill>
                                <a:schemeClr val="tx1"/>
                              </a:solidFill>
                              <a:effectLst/>
                            </a:rPr>
                            <a:t>15,14±0,98</a:t>
                          </a:r>
                        </a:p>
                        <a:p>
                          <a:pPr marL="0" marR="0" algn="ctr">
                            <a:spcBef>
                              <a:spcPts val="0"/>
                            </a:spcBef>
                            <a:spcAft>
                              <a:spcPts val="0"/>
                            </a:spcAft>
                          </a:pPr>
                          <a:r>
                            <a:rPr lang="tr-TR" sz="900" kern="100" cap="none" spc="0" dirty="0">
                              <a:solidFill>
                                <a:schemeClr val="tx1"/>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b="1" i="1" kern="100" cap="none" spc="0">
                                        <a:solidFill>
                                          <a:schemeClr val="tx1"/>
                                        </a:solidFill>
                                        <a:effectLst/>
                                        <a:latin typeface="Cambria Math" panose="02040503050406030204" pitchFamily="18" charset="0"/>
                                      </a:rPr>
                                    </m:ctrlPr>
                                  </m:sSupPr>
                                  <m:e>
                                    <m:r>
                                      <a:rPr lang="tr-TR" sz="900" b="1" i="1" kern="100" cap="none" spc="0">
                                        <a:solidFill>
                                          <a:schemeClr val="tx1"/>
                                        </a:solidFill>
                                        <a:effectLst/>
                                        <a:latin typeface="Cambria Math" panose="02040503050406030204" pitchFamily="18" charset="0"/>
                                      </a:rPr>
                                      <m:t>𝟎</m:t>
                                    </m:r>
                                    <m:r>
                                      <a:rPr lang="tr-TR" sz="900" b="1" kern="100" cap="none" spc="0">
                                        <a:solidFill>
                                          <a:schemeClr val="tx1"/>
                                        </a:solidFill>
                                        <a:effectLst/>
                                        <a:latin typeface="Cambria Math" panose="02040503050406030204" pitchFamily="18" charset="0"/>
                                      </a:rPr>
                                      <m:t>,</m:t>
                                    </m:r>
                                    <m:r>
                                      <a:rPr lang="tr-TR" sz="900" b="1" i="1" kern="100" cap="none" spc="0">
                                        <a:solidFill>
                                          <a:schemeClr val="tx1"/>
                                        </a:solidFill>
                                        <a:effectLst/>
                                        <a:latin typeface="Cambria Math" panose="02040503050406030204" pitchFamily="18" charset="0"/>
                                      </a:rPr>
                                      <m:t>𝟏𝟑𝟒</m:t>
                                    </m:r>
                                  </m:e>
                                  <m:sup>
                                    <m:r>
                                      <a:rPr lang="tr-TR" sz="900" b="1" i="1" kern="100" cap="none" spc="0">
                                        <a:solidFill>
                                          <a:schemeClr val="tx1"/>
                                        </a:solidFill>
                                        <a:effectLst/>
                                        <a:latin typeface="Cambria Math" panose="02040503050406030204" pitchFamily="18" charset="0"/>
                                      </a:rPr>
                                      <m:t>𝒂</m:t>
                                    </m:r>
                                  </m:sup>
                                </m:sSup>
                              </m:oMath>
                            </m:oMathPara>
                          </a14:m>
                          <a:endParaRPr lang="tr-TR"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74945490"/>
                      </a:ext>
                    </a:extLst>
                  </a:tr>
                </a:tbl>
              </a:graphicData>
            </a:graphic>
          </p:graphicFrame>
        </mc:Choice>
        <mc:Fallback xmlns="">
          <p:graphicFrame>
            <p:nvGraphicFramePr>
              <p:cNvPr id="8" name="İçerik Yer Tutucusu 7">
                <a:extLst>
                  <a:ext uri="{FF2B5EF4-FFF2-40B4-BE49-F238E27FC236}">
                    <a16:creationId xmlns:a16="http://schemas.microsoft.com/office/drawing/2014/main" id="{28A3E966-C92B-B7BD-2722-A5C90CC716D5}"/>
                  </a:ext>
                </a:extLst>
              </p:cNvPr>
              <p:cNvGraphicFramePr>
                <a:graphicFrameLocks noGrp="1"/>
              </p:cNvGraphicFramePr>
              <p:nvPr>
                <p:ph sz="half" idx="2"/>
                <p:extLst>
                  <p:ext uri="{D42A27DB-BD31-4B8C-83A1-F6EECF244321}">
                    <p14:modId xmlns:p14="http://schemas.microsoft.com/office/powerpoint/2010/main" val="1536673034"/>
                  </p:ext>
                </p:extLst>
              </p:nvPr>
            </p:nvGraphicFramePr>
            <p:xfrm>
              <a:off x="6172202" y="2118561"/>
              <a:ext cx="5181602" cy="1917001"/>
            </p:xfrm>
            <a:graphic>
              <a:graphicData uri="http://schemas.openxmlformats.org/drawingml/2006/table">
                <a:tbl>
                  <a:tblPr firstRow="1" firstCol="1" bandRow="1">
                    <a:noFill/>
                    <a:tableStyleId>{21E4AEA4-8DFA-4A89-87EB-49C32662AFE0}</a:tableStyleId>
                  </a:tblPr>
                  <a:tblGrid>
                    <a:gridCol w="653012">
                      <a:extLst>
                        <a:ext uri="{9D8B030D-6E8A-4147-A177-3AD203B41FA5}">
                          <a16:colId xmlns:a16="http://schemas.microsoft.com/office/drawing/2014/main" val="1185764453"/>
                        </a:ext>
                      </a:extLst>
                    </a:gridCol>
                    <a:gridCol w="992431">
                      <a:extLst>
                        <a:ext uri="{9D8B030D-6E8A-4147-A177-3AD203B41FA5}">
                          <a16:colId xmlns:a16="http://schemas.microsoft.com/office/drawing/2014/main" val="1474971604"/>
                        </a:ext>
                      </a:extLst>
                    </a:gridCol>
                    <a:gridCol w="880943">
                      <a:extLst>
                        <a:ext uri="{9D8B030D-6E8A-4147-A177-3AD203B41FA5}">
                          <a16:colId xmlns:a16="http://schemas.microsoft.com/office/drawing/2014/main" val="4090902389"/>
                        </a:ext>
                      </a:extLst>
                    </a:gridCol>
                    <a:gridCol w="788036">
                      <a:extLst>
                        <a:ext uri="{9D8B030D-6E8A-4147-A177-3AD203B41FA5}">
                          <a16:colId xmlns:a16="http://schemas.microsoft.com/office/drawing/2014/main" val="1599889387"/>
                        </a:ext>
                      </a:extLst>
                    </a:gridCol>
                    <a:gridCol w="1087815">
                      <a:extLst>
                        <a:ext uri="{9D8B030D-6E8A-4147-A177-3AD203B41FA5}">
                          <a16:colId xmlns:a16="http://schemas.microsoft.com/office/drawing/2014/main" val="4249844056"/>
                        </a:ext>
                      </a:extLst>
                    </a:gridCol>
                    <a:gridCol w="779365">
                      <a:extLst>
                        <a:ext uri="{9D8B030D-6E8A-4147-A177-3AD203B41FA5}">
                          <a16:colId xmlns:a16="http://schemas.microsoft.com/office/drawing/2014/main" val="1246091483"/>
                        </a:ext>
                      </a:extLst>
                    </a:gridCol>
                  </a:tblGrid>
                  <a:tr h="910932">
                    <a:tc>
                      <a:txBody>
                        <a:bodyPr/>
                        <a:lstStyle/>
                        <a:p>
                          <a:pPr marL="0" marR="0">
                            <a:spcBef>
                              <a:spcPts val="0"/>
                            </a:spcBef>
                            <a:spcAft>
                              <a:spcPts val="0"/>
                            </a:spcAft>
                          </a:pPr>
                          <a:r>
                            <a:rPr lang="tr-TR" sz="1200" b="1" kern="100" cap="none" spc="0">
                              <a:solidFill>
                                <a:schemeClr val="tx1"/>
                              </a:solidFill>
                              <a:effectLst/>
                            </a:rPr>
                            <a:t> </a:t>
                          </a:r>
                          <a:endParaRPr lang="tr-TR" sz="1200" b="1" kern="100" cap="none" spc="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1.alt boyut</a:t>
                          </a:r>
                        </a:p>
                        <a:p>
                          <a:pPr marL="0" marR="0">
                            <a:spcBef>
                              <a:spcPts val="0"/>
                            </a:spcBef>
                            <a:spcAft>
                              <a:spcPts val="0"/>
                            </a:spcAft>
                          </a:pPr>
                          <a:r>
                            <a:rPr lang="tr-TR" sz="1200" b="1" kern="100" cap="none" spc="0" dirty="0">
                              <a:solidFill>
                                <a:schemeClr val="tx1"/>
                              </a:solidFill>
                              <a:effectLst/>
                            </a:rPr>
                            <a:t>HPV genel bilgi</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2.alt boyut</a:t>
                          </a:r>
                        </a:p>
                        <a:p>
                          <a:pPr marL="0" marR="0">
                            <a:spcBef>
                              <a:spcPts val="0"/>
                            </a:spcBef>
                            <a:spcAft>
                              <a:spcPts val="0"/>
                            </a:spcAft>
                          </a:pPr>
                          <a:r>
                            <a:rPr lang="tr-TR" sz="1200" b="1" kern="100" cap="none" spc="0" dirty="0">
                              <a:solidFill>
                                <a:schemeClr val="tx1"/>
                              </a:solidFill>
                              <a:effectLst/>
                            </a:rPr>
                            <a:t>HPV aşı programı</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3.alt boyut</a:t>
                          </a:r>
                        </a:p>
                        <a:p>
                          <a:pPr marL="0" marR="0">
                            <a:spcBef>
                              <a:spcPts val="0"/>
                            </a:spcBef>
                            <a:spcAft>
                              <a:spcPts val="0"/>
                            </a:spcAft>
                          </a:pPr>
                          <a:r>
                            <a:rPr lang="tr-TR" sz="1200" b="1" kern="100" cap="none" spc="0" dirty="0">
                              <a:solidFill>
                                <a:schemeClr val="tx1"/>
                              </a:solidFill>
                              <a:effectLst/>
                            </a:rPr>
                            <a:t>HPV aşı bilgisi</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4.alt boyut</a:t>
                          </a:r>
                        </a:p>
                        <a:p>
                          <a:pPr marL="0" marR="0">
                            <a:spcBef>
                              <a:spcPts val="0"/>
                            </a:spcBef>
                            <a:spcAft>
                              <a:spcPts val="0"/>
                            </a:spcAft>
                          </a:pPr>
                          <a:r>
                            <a:rPr lang="tr-TR" sz="1200" b="1" kern="100" cap="none" spc="0" dirty="0">
                              <a:solidFill>
                                <a:schemeClr val="tx1"/>
                              </a:solidFill>
                              <a:effectLst/>
                            </a:rPr>
                            <a:t>HPV tarama testi bilgisi</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tc>
                      <a:txBody>
                        <a:bodyPr/>
                        <a:lstStyle/>
                        <a:p>
                          <a:pPr marL="0" marR="0">
                            <a:spcBef>
                              <a:spcPts val="0"/>
                            </a:spcBef>
                            <a:spcAft>
                              <a:spcPts val="0"/>
                            </a:spcAft>
                          </a:pPr>
                          <a:r>
                            <a:rPr lang="tr-TR" sz="1200" b="1" kern="100" cap="none" spc="0" dirty="0">
                              <a:solidFill>
                                <a:schemeClr val="tx1"/>
                              </a:solidFill>
                              <a:effectLst/>
                            </a:rPr>
                            <a:t>Genel skor</a:t>
                          </a:r>
                          <a:endParaRPr lang="tr-TR" sz="12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08619965"/>
                      </a:ext>
                    </a:extLst>
                  </a:tr>
                  <a:tr h="1006069">
                    <a:tc>
                      <a:txBody>
                        <a:bodyPr/>
                        <a:lstStyle/>
                        <a:p>
                          <a:pPr marL="0" marR="0">
                            <a:spcBef>
                              <a:spcPts val="0"/>
                            </a:spcBef>
                            <a:spcAft>
                              <a:spcPts val="0"/>
                            </a:spcAft>
                          </a:pPr>
                          <a:r>
                            <a:rPr lang="tr-TR" sz="900" b="1" kern="100" cap="none" spc="0" dirty="0">
                              <a:solidFill>
                                <a:schemeClr val="tx1"/>
                              </a:solidFill>
                              <a:effectLst/>
                            </a:rPr>
                            <a:t>Cinsiyet</a:t>
                          </a:r>
                        </a:p>
                        <a:p>
                          <a:pPr marL="0" marR="0">
                            <a:spcBef>
                              <a:spcPts val="0"/>
                            </a:spcBef>
                            <a:spcAft>
                              <a:spcPts val="0"/>
                            </a:spcAft>
                          </a:pPr>
                          <a:r>
                            <a:rPr lang="tr-TR" sz="900" b="0" kern="100" cap="none" spc="0" dirty="0">
                              <a:solidFill>
                                <a:schemeClr val="tx1"/>
                              </a:solidFill>
                              <a:effectLst/>
                            </a:rPr>
                            <a:t>Kadın</a:t>
                          </a:r>
                        </a:p>
                        <a:p>
                          <a:pPr marL="0" marR="0">
                            <a:spcBef>
                              <a:spcPts val="0"/>
                            </a:spcBef>
                            <a:spcAft>
                              <a:spcPts val="0"/>
                            </a:spcAft>
                          </a:pPr>
                          <a:r>
                            <a:rPr lang="tr-TR" sz="900" b="1" kern="100" cap="none" spc="0" dirty="0">
                              <a:solidFill>
                                <a:schemeClr val="tx1"/>
                              </a:solidFill>
                              <a:effectLst/>
                            </a:rPr>
                            <a:t> </a:t>
                          </a:r>
                        </a:p>
                        <a:p>
                          <a:pPr marL="0" marR="0">
                            <a:spcBef>
                              <a:spcPts val="0"/>
                            </a:spcBef>
                            <a:spcAft>
                              <a:spcPts val="0"/>
                            </a:spcAft>
                          </a:pPr>
                          <a:r>
                            <a:rPr lang="tr-TR" sz="900" b="0" kern="100" cap="none" spc="0" dirty="0">
                              <a:solidFill>
                                <a:schemeClr val="tx1"/>
                              </a:solidFill>
                              <a:effectLst/>
                            </a:rPr>
                            <a:t>Erkek</a:t>
                          </a:r>
                        </a:p>
                        <a:p>
                          <a:pPr marL="0" marR="0">
                            <a:spcBef>
                              <a:spcPts val="0"/>
                            </a:spcBef>
                            <a:spcAft>
                              <a:spcPts val="0"/>
                            </a:spcAft>
                          </a:pPr>
                          <a:r>
                            <a:rPr lang="tr-TR" sz="900" b="1" kern="100" cap="none" spc="0" dirty="0">
                              <a:solidFill>
                                <a:schemeClr val="tx1"/>
                              </a:solidFill>
                              <a:effectLst/>
                            </a:rPr>
                            <a:t> </a:t>
                          </a:r>
                        </a:p>
                        <a:p>
                          <a:pPr marL="0" marR="0">
                            <a:spcBef>
                              <a:spcPts val="0"/>
                            </a:spcBef>
                            <a:spcAft>
                              <a:spcPts val="0"/>
                            </a:spcAft>
                          </a:pPr>
                          <a:r>
                            <a:rPr lang="tr-TR" sz="900" b="1" kern="100" cap="none" spc="0" dirty="0">
                              <a:solidFill>
                                <a:schemeClr val="tx1"/>
                              </a:solidFill>
                              <a:effectLst/>
                            </a:rPr>
                            <a:t>p-değeri</a:t>
                          </a:r>
                          <a:endParaRPr lang="tr-TR"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49947" marR="50331" marT="14270" marB="107029">
                        <a:lnL w="9525" cap="flat" cmpd="sng" algn="ctr">
                          <a:solidFill>
                            <a:schemeClr val="tx1"/>
                          </a:solidFill>
                          <a:prstDash val="solid"/>
                        </a:lnL>
                        <a:lnR w="12700" cmpd="sng">
                          <a:noFill/>
                          <a:prstDash val="solid"/>
                        </a:lnR>
                        <a:lnT w="38100" cmpd="sng">
                          <a:noFill/>
                        </a:lnT>
                        <a:lnB w="12700" cmpd="sng">
                          <a:noFill/>
                          <a:prstDash val="solid"/>
                        </a:lnB>
                        <a:noFill/>
                      </a:tcPr>
                    </a:tc>
                    <a:tc>
                      <a:txBody>
                        <a:bodyPr/>
                        <a:lstStyle/>
                        <a:p>
                          <a:endParaRPr lang="tr-TR"/>
                        </a:p>
                      </a:txBody>
                      <a:tcPr marL="49947" marR="50331" marT="14270" marB="107029">
                        <a:lnL w="12700" cmpd="sng">
                          <a:noFill/>
                          <a:prstDash val="solid"/>
                        </a:lnL>
                        <a:lnR w="12700" cmpd="sng">
                          <a:noFill/>
                          <a:prstDash val="solid"/>
                        </a:lnR>
                        <a:lnT w="38100" cmpd="sng">
                          <a:noFill/>
                        </a:lnT>
                        <a:lnB w="12700" cmpd="sng">
                          <a:noFill/>
                          <a:prstDash val="solid"/>
                        </a:lnB>
                        <a:blipFill>
                          <a:blip r:embed="rId2"/>
                          <a:stretch>
                            <a:fillRect l="-66258" t="-90361" r="-356442"/>
                          </a:stretch>
                        </a:blipFill>
                      </a:tcPr>
                    </a:tc>
                    <a:tc>
                      <a:txBody>
                        <a:bodyPr/>
                        <a:lstStyle/>
                        <a:p>
                          <a:endParaRPr lang="tr-TR"/>
                        </a:p>
                      </a:txBody>
                      <a:tcPr marL="49947" marR="50331" marT="14270" marB="107029">
                        <a:lnL w="12700" cmpd="sng">
                          <a:noFill/>
                          <a:prstDash val="solid"/>
                        </a:lnL>
                        <a:lnR w="12700" cmpd="sng">
                          <a:noFill/>
                          <a:prstDash val="solid"/>
                        </a:lnR>
                        <a:lnT w="38100" cmpd="sng">
                          <a:noFill/>
                        </a:lnT>
                        <a:lnB w="12700" cmpd="sng">
                          <a:noFill/>
                          <a:prstDash val="solid"/>
                        </a:lnB>
                        <a:blipFill>
                          <a:blip r:embed="rId2"/>
                          <a:stretch>
                            <a:fillRect l="-186897" t="-90361" r="-300690"/>
                          </a:stretch>
                        </a:blipFill>
                      </a:tcPr>
                    </a:tc>
                    <a:tc>
                      <a:txBody>
                        <a:bodyPr/>
                        <a:lstStyle/>
                        <a:p>
                          <a:endParaRPr lang="tr-TR"/>
                        </a:p>
                      </a:txBody>
                      <a:tcPr marL="49947" marR="50331" marT="14270" marB="107029">
                        <a:lnL w="12700" cmpd="sng">
                          <a:noFill/>
                          <a:prstDash val="solid"/>
                        </a:lnL>
                        <a:lnR w="12700" cmpd="sng">
                          <a:noFill/>
                          <a:prstDash val="solid"/>
                        </a:lnR>
                        <a:lnT w="38100" cmpd="sng">
                          <a:noFill/>
                        </a:lnT>
                        <a:lnB w="12700" cmpd="sng">
                          <a:noFill/>
                          <a:prstDash val="solid"/>
                        </a:lnB>
                        <a:blipFill>
                          <a:blip r:embed="rId2"/>
                          <a:stretch>
                            <a:fillRect l="-322481" t="-90361" r="-237984"/>
                          </a:stretch>
                        </a:blipFill>
                      </a:tcPr>
                    </a:tc>
                    <a:tc>
                      <a:txBody>
                        <a:bodyPr/>
                        <a:lstStyle/>
                        <a:p>
                          <a:endParaRPr lang="tr-TR"/>
                        </a:p>
                      </a:txBody>
                      <a:tcPr marL="49947" marR="50331" marT="14270" marB="107029">
                        <a:lnL w="12700" cmpd="sng">
                          <a:noFill/>
                          <a:prstDash val="solid"/>
                        </a:lnL>
                        <a:lnR w="12700" cmpd="sng">
                          <a:noFill/>
                          <a:prstDash val="solid"/>
                        </a:lnR>
                        <a:lnT w="38100" cmpd="sng">
                          <a:noFill/>
                        </a:lnT>
                        <a:lnB w="12700" cmpd="sng">
                          <a:noFill/>
                          <a:prstDash val="solid"/>
                        </a:lnB>
                        <a:blipFill>
                          <a:blip r:embed="rId2"/>
                          <a:stretch>
                            <a:fillRect l="-304469" t="-90361" r="-71508"/>
                          </a:stretch>
                        </a:blipFill>
                      </a:tcPr>
                    </a:tc>
                    <a:tc>
                      <a:txBody>
                        <a:bodyPr/>
                        <a:lstStyle/>
                        <a:p>
                          <a:endParaRPr lang="tr-TR"/>
                        </a:p>
                      </a:txBody>
                      <a:tcPr marL="49947" marR="50331" marT="14270" marB="107029">
                        <a:lnL w="12700" cmpd="sng">
                          <a:noFill/>
                          <a:prstDash val="solid"/>
                        </a:lnL>
                        <a:lnR w="12700" cmpd="sng">
                          <a:noFill/>
                          <a:prstDash val="solid"/>
                        </a:lnR>
                        <a:lnT w="38100" cmpd="sng">
                          <a:noFill/>
                        </a:lnT>
                        <a:lnB w="12700" cmpd="sng">
                          <a:noFill/>
                          <a:prstDash val="solid"/>
                        </a:lnB>
                        <a:blipFill>
                          <a:blip r:embed="rId2"/>
                          <a:stretch>
                            <a:fillRect l="-565625" t="-90361"/>
                          </a:stretch>
                        </a:blipFill>
                      </a:tcPr>
                    </a:tc>
                    <a:extLst>
                      <a:ext uri="{0D108BD9-81ED-4DB2-BD59-A6C34878D82A}">
                        <a16:rowId xmlns:a16="http://schemas.microsoft.com/office/drawing/2014/main" val="374945490"/>
                      </a:ext>
                    </a:extLst>
                  </a:tr>
                </a:tbl>
              </a:graphicData>
            </a:graphic>
          </p:graphicFrame>
        </mc:Fallback>
      </mc:AlternateContent>
      <p:pic>
        <p:nvPicPr>
          <p:cNvPr id="4" name="Resim 3">
            <a:extLst>
              <a:ext uri="{FF2B5EF4-FFF2-40B4-BE49-F238E27FC236}">
                <a16:creationId xmlns:a16="http://schemas.microsoft.com/office/drawing/2014/main" id="{457CF96D-B5A4-8CF8-5D95-3FD20B3033C2}"/>
              </a:ext>
            </a:extLst>
          </p:cNvPr>
          <p:cNvPicPr>
            <a:picLocks noChangeAspect="1"/>
          </p:cNvPicPr>
          <p:nvPr/>
        </p:nvPicPr>
        <p:blipFill>
          <a:blip r:embed="rId3"/>
          <a:stretch>
            <a:fillRect/>
          </a:stretch>
        </p:blipFill>
        <p:spPr>
          <a:xfrm>
            <a:off x="6096000" y="4035562"/>
            <a:ext cx="1450714" cy="336141"/>
          </a:xfrm>
          <a:prstGeom prst="rect">
            <a:avLst/>
          </a:prstGeom>
        </p:spPr>
      </p:pic>
    </p:spTree>
    <p:extLst>
      <p:ext uri="{BB962C8B-B14F-4D97-AF65-F5344CB8AC3E}">
        <p14:creationId xmlns:p14="http://schemas.microsoft.com/office/powerpoint/2010/main" val="321979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A9D3954-B298-3BD1-304A-FA997AC67CDC}"/>
              </a:ext>
            </a:extLst>
          </p:cNvPr>
          <p:cNvSpPr>
            <a:spLocks noGrp="1"/>
          </p:cNvSpPr>
          <p:nvPr>
            <p:ph sz="half" idx="1"/>
          </p:nvPr>
        </p:nvSpPr>
        <p:spPr>
          <a:xfrm>
            <a:off x="838200" y="589935"/>
            <a:ext cx="5181600" cy="5587028"/>
          </a:xfrm>
        </p:spPr>
        <p:txBody>
          <a:bodyPr>
            <a:normAutofit fontScale="92500" lnSpcReduction="10000"/>
          </a:bodyPr>
          <a:lstStyle/>
          <a:p>
            <a:pPr>
              <a:lnSpc>
                <a:spcPct val="150000"/>
              </a:lnSpc>
            </a:pPr>
            <a:r>
              <a:rPr lang="tr-TR" sz="1800" dirty="0">
                <a:effectLst/>
              </a:rPr>
              <a:t>Katılımcıları hayatlarını en uzun geçirdiği bölge durumuna göre </a:t>
            </a:r>
            <a:r>
              <a:rPr lang="tr-TR" sz="1800" dirty="0" err="1">
                <a:effectLst/>
              </a:rPr>
              <a:t>Kruskall</a:t>
            </a:r>
            <a:r>
              <a:rPr lang="tr-TR" sz="1800" dirty="0">
                <a:effectLst/>
              </a:rPr>
              <a:t> Wallis test sonuçları incelediğinde HPV ile ilgili bilgi ve tutumlarının 1. Ve 4. Alt boyut olan HPV genel bilgi ve HPV tarama testleri bilgisi bakımından istatistiksel olarak farklılık gösterdiği saptanmıştır. (p &lt;0.05) Post-Hoc testleri bölge karşılaştırılması sonucu Güneydoğu Anadolu ve Karadeniz Bölgesi’nin diğer bölgelerden istatistiksel olarak farklılık gösterdiği gözlemlenmektedir. HPV genel bilgi (Karadeniz bölgesi için 7,21±1,24, Güneydoğu Anadolu bilgesi için 7,15±0,95) ve HPV tarama testi ile ilgili bilgi tutumları (Karadeniz bölgesi için 2,59±0,65, Güneydoğu Anadolu bilgesi için 2,34±0,50) diğer bölgelere göre daha düşüktür.</a:t>
            </a:r>
          </a:p>
          <a:p>
            <a:endParaRPr lang="tr-TR" sz="1800" dirty="0"/>
          </a:p>
        </p:txBody>
      </p:sp>
      <p:sp>
        <p:nvSpPr>
          <p:cNvPr id="7" name="Slayt Numarası Yer Tutucusu 6">
            <a:extLst>
              <a:ext uri="{FF2B5EF4-FFF2-40B4-BE49-F238E27FC236}">
                <a16:creationId xmlns:a16="http://schemas.microsoft.com/office/drawing/2014/main" id="{313EE9E3-3C27-7CA1-C7A8-F89B289C1489}"/>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23</a:t>
            </a:fld>
            <a:endParaRPr lang="tr-TR" noProof="0">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8" name="İçerik Yer Tutucusu 7">
                <a:extLst>
                  <a:ext uri="{FF2B5EF4-FFF2-40B4-BE49-F238E27FC236}">
                    <a16:creationId xmlns:a16="http://schemas.microsoft.com/office/drawing/2014/main" id="{02B97D04-3ABF-D833-29CC-25DEF7FE4B37}"/>
                  </a:ext>
                </a:extLst>
              </p:cNvPr>
              <p:cNvGraphicFramePr>
                <a:graphicFrameLocks noGrp="1"/>
              </p:cNvGraphicFramePr>
              <p:nvPr>
                <p:ph sz="half" idx="2"/>
                <p:extLst>
                  <p:ext uri="{D42A27DB-BD31-4B8C-83A1-F6EECF244321}">
                    <p14:modId xmlns:p14="http://schemas.microsoft.com/office/powerpoint/2010/main" val="3875965382"/>
                  </p:ext>
                </p:extLst>
              </p:nvPr>
            </p:nvGraphicFramePr>
            <p:xfrm>
              <a:off x="6172202" y="1668254"/>
              <a:ext cx="5181603" cy="3430390"/>
            </p:xfrm>
            <a:graphic>
              <a:graphicData uri="http://schemas.openxmlformats.org/drawingml/2006/table">
                <a:tbl>
                  <a:tblPr firstRow="1" firstCol="1" bandRow="1">
                    <a:noFill/>
                    <a:tableStyleId>{5C22544A-7EE6-4342-B048-85BDC9FD1C3A}</a:tableStyleId>
                  </a:tblPr>
                  <a:tblGrid>
                    <a:gridCol w="1241333">
                      <a:extLst>
                        <a:ext uri="{9D8B030D-6E8A-4147-A177-3AD203B41FA5}">
                          <a16:colId xmlns:a16="http://schemas.microsoft.com/office/drawing/2014/main" val="472802273"/>
                        </a:ext>
                      </a:extLst>
                    </a:gridCol>
                    <a:gridCol w="772114">
                      <a:extLst>
                        <a:ext uri="{9D8B030D-6E8A-4147-A177-3AD203B41FA5}">
                          <a16:colId xmlns:a16="http://schemas.microsoft.com/office/drawing/2014/main" val="1879427292"/>
                        </a:ext>
                      </a:extLst>
                    </a:gridCol>
                    <a:gridCol w="772114">
                      <a:extLst>
                        <a:ext uri="{9D8B030D-6E8A-4147-A177-3AD203B41FA5}">
                          <a16:colId xmlns:a16="http://schemas.microsoft.com/office/drawing/2014/main" val="685525658"/>
                        </a:ext>
                      </a:extLst>
                    </a:gridCol>
                    <a:gridCol w="772114">
                      <a:extLst>
                        <a:ext uri="{9D8B030D-6E8A-4147-A177-3AD203B41FA5}">
                          <a16:colId xmlns:a16="http://schemas.microsoft.com/office/drawing/2014/main" val="451042512"/>
                        </a:ext>
                      </a:extLst>
                    </a:gridCol>
                    <a:gridCol w="772114">
                      <a:extLst>
                        <a:ext uri="{9D8B030D-6E8A-4147-A177-3AD203B41FA5}">
                          <a16:colId xmlns:a16="http://schemas.microsoft.com/office/drawing/2014/main" val="4098443335"/>
                        </a:ext>
                      </a:extLst>
                    </a:gridCol>
                    <a:gridCol w="851814">
                      <a:extLst>
                        <a:ext uri="{9D8B030D-6E8A-4147-A177-3AD203B41FA5}">
                          <a16:colId xmlns:a16="http://schemas.microsoft.com/office/drawing/2014/main" val="4095910429"/>
                        </a:ext>
                      </a:extLst>
                    </a:gridCol>
                  </a:tblGrid>
                  <a:tr h="3379457">
                    <a:tc>
                      <a:txBody>
                        <a:bodyPr/>
                        <a:lstStyle/>
                        <a:p>
                          <a:pPr marL="0" marR="0">
                            <a:spcBef>
                              <a:spcPts val="0"/>
                            </a:spcBef>
                            <a:spcAft>
                              <a:spcPts val="0"/>
                            </a:spcAft>
                          </a:pPr>
                          <a:r>
                            <a:rPr lang="tr-TR" sz="1100" b="1" kern="100" cap="none" spc="0" dirty="0">
                              <a:solidFill>
                                <a:schemeClr val="tx1"/>
                              </a:solidFill>
                              <a:effectLst/>
                            </a:rPr>
                            <a:t>Hayatınızın en uzun dönemini geçirdiğiniz bölge</a:t>
                          </a:r>
                        </a:p>
                        <a:p>
                          <a:pPr marL="0" marR="0">
                            <a:spcBef>
                              <a:spcPts val="0"/>
                            </a:spcBef>
                            <a:spcAft>
                              <a:spcPts val="0"/>
                            </a:spcAft>
                          </a:pPr>
                          <a:r>
                            <a:rPr lang="tr-TR" sz="1100" b="1" kern="100" cap="none" spc="0" dirty="0">
                              <a:solidFill>
                                <a:schemeClr val="tx1"/>
                              </a:solidFill>
                              <a:effectLst/>
                            </a:rPr>
                            <a:t>Akdeniz</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Doğu Anadolu</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Ege</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Güneydoğu Anadolu</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İç Anadolu</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Karadeniz</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Marmara</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1" kern="100" cap="none" spc="0" dirty="0">
                              <a:solidFill>
                                <a:schemeClr val="tx1"/>
                              </a:solidFill>
                              <a:effectLst/>
                            </a:rPr>
                            <a:t>p-değeri</a:t>
                          </a:r>
                          <a:endParaRPr lang="tr-TR" sz="1100" b="1" kern="100" cap="none" spc="0" dirty="0">
                            <a:solidFill>
                              <a:schemeClr val="tx1"/>
                            </a:solidFill>
                            <a:effectLst/>
                            <a:latin typeface="Times New Roman" panose="02020603050405020304" pitchFamily="18" charset="0"/>
                            <a:ea typeface="Times New Roman" panose="02020603050405020304" pitchFamily="18" charset="0"/>
                          </a:endParaRPr>
                        </a:p>
                      </a:txBody>
                      <a:tcPr marL="0" marR="45609" marT="12932" marB="64658" anchor="b">
                        <a:lnL w="12700" cmpd="sng">
                          <a:noFill/>
                        </a:lnL>
                        <a:lnR w="12700" cmpd="sng">
                          <a:noFill/>
                        </a:lnR>
                        <a:lnT w="9525" cap="flat" cmpd="sng" algn="ctr">
                          <a:noFill/>
                          <a:prstDash val="solid"/>
                        </a:lnT>
                        <a:lnB w="38100" cmpd="sng">
                          <a:noFill/>
                        </a:lnB>
                        <a:noFill/>
                      </a:tcPr>
                    </a:tc>
                    <a:tc>
                      <a:txBody>
                        <a:bodyPr/>
                        <a:lstStyle/>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8,98±0,98</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7,46±1,26</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8,80±1,02</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7,15±0,95</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9,94±0,64</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7,21±1,24</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8,91±0,79</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100" b="0" i="1" kern="100" cap="none" spc="0">
                                        <a:solidFill>
                                          <a:schemeClr val="tx1"/>
                                        </a:solidFill>
                                        <a:effectLst/>
                                        <a:latin typeface="Cambria Math" panose="02040503050406030204" pitchFamily="18" charset="0"/>
                                      </a:rPr>
                                    </m:ctrlPr>
                                  </m:sSupPr>
                                  <m:e>
                                    <m:r>
                                      <a:rPr lang="tr-TR" sz="1100" b="0" kern="100" cap="none" spc="0">
                                        <a:solidFill>
                                          <a:schemeClr val="tx1"/>
                                        </a:solidFill>
                                        <a:effectLst/>
                                        <a:latin typeface="Cambria Math" panose="02040503050406030204" pitchFamily="18" charset="0"/>
                                      </a:rPr>
                                      <m:t>𝟎</m:t>
                                    </m:r>
                                    <m:r>
                                      <a:rPr lang="tr-TR" sz="1100" b="0" kern="100" cap="none" spc="0">
                                        <a:solidFill>
                                          <a:schemeClr val="tx1"/>
                                        </a:solidFill>
                                        <a:effectLst/>
                                        <a:latin typeface="Cambria Math" panose="02040503050406030204" pitchFamily="18" charset="0"/>
                                      </a:rPr>
                                      <m:t>,</m:t>
                                    </m:r>
                                    <m:r>
                                      <a:rPr lang="tr-TR" sz="1100" b="0" kern="100" cap="none" spc="0">
                                        <a:solidFill>
                                          <a:schemeClr val="tx1"/>
                                        </a:solidFill>
                                        <a:effectLst/>
                                        <a:latin typeface="Cambria Math" panose="02040503050406030204" pitchFamily="18" charset="0"/>
                                      </a:rPr>
                                      <m:t>𝟎𝟎𝟐</m:t>
                                    </m:r>
                                  </m:e>
                                  <m:sup>
                                    <m:r>
                                      <a:rPr lang="tr-TR" sz="1100" b="0" kern="100" cap="none" spc="0">
                                        <a:solidFill>
                                          <a:schemeClr val="tx1"/>
                                        </a:solidFill>
                                        <a:effectLst/>
                                        <a:latin typeface="Cambria Math" panose="02040503050406030204" pitchFamily="18" charset="0"/>
                                      </a:rPr>
                                      <m:t>𝒃</m:t>
                                    </m:r>
                                  </m:sup>
                                </m:sSup>
                              </m:oMath>
                            </m:oMathPara>
                          </a14:m>
                          <a:endParaRPr lang="tr-TR" sz="1100" b="0" kern="100" cap="none" spc="0" dirty="0">
                            <a:solidFill>
                              <a:schemeClr val="tx1"/>
                            </a:solidFill>
                            <a:effectLst/>
                            <a:latin typeface="Times New Roman" panose="02020603050405020304" pitchFamily="18" charset="0"/>
                            <a:ea typeface="Times New Roman" panose="02020603050405020304" pitchFamily="18" charset="0"/>
                          </a:endParaRPr>
                        </a:p>
                      </a:txBody>
                      <a:tcPr marL="0" marR="45609" marT="12932" marB="64658" anchor="b">
                        <a:lnL w="12700" cmpd="sng">
                          <a:noFill/>
                        </a:lnL>
                        <a:lnR w="12700" cmpd="sng">
                          <a:noFill/>
                        </a:lnR>
                        <a:lnT w="9525" cap="flat" cmpd="sng" algn="ctr">
                          <a:noFill/>
                          <a:prstDash val="solid"/>
                        </a:lnT>
                        <a:lnB w="38100" cmpd="sng">
                          <a:noFill/>
                        </a:lnB>
                        <a:noFill/>
                      </a:tcPr>
                    </a:tc>
                    <a:tc>
                      <a:txBody>
                        <a:bodyPr/>
                        <a:lstStyle/>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2,40±0,43</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2,46±0,60</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2,51±0,42</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2,07±0,56</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2,29±0,31</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1,96±0,49</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r>
                            <a:rPr lang="tr-TR" sz="1100" b="0" kern="100" cap="none" spc="0">
                              <a:solidFill>
                                <a:schemeClr val="tx1"/>
                              </a:solidFill>
                              <a:effectLst/>
                            </a:rPr>
                            <a:t>1,98±0,33</a:t>
                          </a:r>
                        </a:p>
                        <a:p>
                          <a:pPr marL="0" marR="0" algn="ctr">
                            <a:spcBef>
                              <a:spcPts val="0"/>
                            </a:spcBef>
                            <a:spcAft>
                              <a:spcPts val="0"/>
                            </a:spcAft>
                          </a:pPr>
                          <a:r>
                            <a:rPr lang="tr-TR" sz="1100" b="0" kern="100" cap="none" spc="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100" b="0" i="1" kern="100" cap="none" spc="0">
                                        <a:solidFill>
                                          <a:schemeClr val="tx1"/>
                                        </a:solidFill>
                                        <a:effectLst/>
                                        <a:latin typeface="Cambria Math" panose="02040503050406030204" pitchFamily="18" charset="0"/>
                                      </a:rPr>
                                    </m:ctrlPr>
                                  </m:sSupPr>
                                  <m:e>
                                    <m:r>
                                      <a:rPr lang="tr-TR" sz="1100" b="0" kern="100" cap="none" spc="0">
                                        <a:solidFill>
                                          <a:schemeClr val="tx1"/>
                                        </a:solidFill>
                                        <a:effectLst/>
                                        <a:latin typeface="Cambria Math" panose="02040503050406030204" pitchFamily="18" charset="0"/>
                                      </a:rPr>
                                      <m:t>𝟎</m:t>
                                    </m:r>
                                    <m:r>
                                      <a:rPr lang="tr-TR" sz="1100" b="0" kern="100" cap="none" spc="0">
                                        <a:solidFill>
                                          <a:schemeClr val="tx1"/>
                                        </a:solidFill>
                                        <a:effectLst/>
                                        <a:latin typeface="Cambria Math" panose="02040503050406030204" pitchFamily="18" charset="0"/>
                                      </a:rPr>
                                      <m:t>,</m:t>
                                    </m:r>
                                    <m:r>
                                      <a:rPr lang="tr-TR" sz="1100" b="0" kern="100" cap="none" spc="0">
                                        <a:solidFill>
                                          <a:schemeClr val="tx1"/>
                                        </a:solidFill>
                                        <a:effectLst/>
                                        <a:latin typeface="Cambria Math" panose="02040503050406030204" pitchFamily="18" charset="0"/>
                                      </a:rPr>
                                      <m:t>𝟒𝟐𝟏</m:t>
                                    </m:r>
                                  </m:e>
                                  <m:sup>
                                    <m:r>
                                      <a:rPr lang="tr-TR" sz="1100" b="0" kern="100" cap="none" spc="0">
                                        <a:solidFill>
                                          <a:schemeClr val="tx1"/>
                                        </a:solidFill>
                                        <a:effectLst/>
                                        <a:latin typeface="Cambria Math" panose="02040503050406030204" pitchFamily="18" charset="0"/>
                                      </a:rPr>
                                      <m:t>𝒃</m:t>
                                    </m:r>
                                  </m:sup>
                                </m:sSup>
                              </m:oMath>
                            </m:oMathPara>
                          </a14:m>
                          <a:endParaRPr lang="tr-TR" sz="1100" b="0" kern="100" cap="none" spc="0">
                            <a:solidFill>
                              <a:schemeClr val="tx1"/>
                            </a:solidFill>
                            <a:effectLst/>
                            <a:latin typeface="Times New Roman" panose="02020603050405020304" pitchFamily="18" charset="0"/>
                            <a:ea typeface="Times New Roman" panose="02020603050405020304" pitchFamily="18" charset="0"/>
                          </a:endParaRPr>
                        </a:p>
                      </a:txBody>
                      <a:tcPr marL="0" marR="45609" marT="12932" marB="64658" anchor="b">
                        <a:lnL w="12700" cmpd="sng">
                          <a:noFill/>
                        </a:lnL>
                        <a:lnR w="12700" cmpd="sng">
                          <a:noFill/>
                        </a:lnR>
                        <a:lnT w="9525" cap="flat" cmpd="sng" algn="ctr">
                          <a:noFill/>
                          <a:prstDash val="solid"/>
                        </a:lnT>
                        <a:lnB w="38100" cmpd="sng">
                          <a:noFill/>
                        </a:lnB>
                        <a:noFill/>
                      </a:tcPr>
                    </a:tc>
                    <a:tc>
                      <a:txBody>
                        <a:bodyPr/>
                        <a:lstStyle/>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2,78±0,40</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2,36±0,48</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2,42±0,38</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1,92±0,51</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2,31±0,34</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2,53±0,50</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2,29±0,32</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100" b="0" i="1" kern="100" cap="none" spc="0">
                                        <a:solidFill>
                                          <a:schemeClr val="tx1"/>
                                        </a:solidFill>
                                        <a:effectLst/>
                                        <a:latin typeface="Cambria Math" panose="02040503050406030204" pitchFamily="18" charset="0"/>
                                      </a:rPr>
                                    </m:ctrlPr>
                                  </m:sSupPr>
                                  <m:e>
                                    <m:r>
                                      <a:rPr lang="tr-TR" sz="1100" b="0" kern="100" cap="none" spc="0">
                                        <a:solidFill>
                                          <a:schemeClr val="tx1"/>
                                        </a:solidFill>
                                        <a:effectLst/>
                                        <a:latin typeface="Cambria Math" panose="02040503050406030204" pitchFamily="18" charset="0"/>
                                      </a:rPr>
                                      <m:t>𝟎</m:t>
                                    </m:r>
                                    <m:r>
                                      <a:rPr lang="tr-TR" sz="1100" b="0" kern="100" cap="none" spc="0">
                                        <a:solidFill>
                                          <a:schemeClr val="tx1"/>
                                        </a:solidFill>
                                        <a:effectLst/>
                                        <a:latin typeface="Cambria Math" panose="02040503050406030204" pitchFamily="18" charset="0"/>
                                      </a:rPr>
                                      <m:t>,</m:t>
                                    </m:r>
                                    <m:r>
                                      <a:rPr lang="tr-TR" sz="1100" b="0" kern="100" cap="none" spc="0">
                                        <a:solidFill>
                                          <a:schemeClr val="tx1"/>
                                        </a:solidFill>
                                        <a:effectLst/>
                                        <a:latin typeface="Cambria Math" panose="02040503050406030204" pitchFamily="18" charset="0"/>
                                      </a:rPr>
                                      <m:t>𝟑𝟎𝟎</m:t>
                                    </m:r>
                                  </m:e>
                                  <m:sup>
                                    <m:r>
                                      <a:rPr lang="tr-TR" sz="1100" b="0" kern="100" cap="none" spc="0">
                                        <a:solidFill>
                                          <a:schemeClr val="tx1"/>
                                        </a:solidFill>
                                        <a:effectLst/>
                                        <a:latin typeface="Cambria Math" panose="02040503050406030204" pitchFamily="18" charset="0"/>
                                      </a:rPr>
                                      <m:t>𝒃</m:t>
                                    </m:r>
                                  </m:sup>
                                </m:sSup>
                              </m:oMath>
                            </m:oMathPara>
                          </a14:m>
                          <a:endParaRPr lang="tr-TR" sz="1100" b="0" kern="100" cap="none" spc="0" dirty="0">
                            <a:solidFill>
                              <a:schemeClr val="tx1"/>
                            </a:solidFill>
                            <a:effectLst/>
                            <a:latin typeface="Times New Roman" panose="02020603050405020304" pitchFamily="18" charset="0"/>
                            <a:ea typeface="Times New Roman" panose="02020603050405020304" pitchFamily="18" charset="0"/>
                          </a:endParaRPr>
                        </a:p>
                      </a:txBody>
                      <a:tcPr marL="0" marR="45609" marT="12932" marB="64658" anchor="b">
                        <a:lnL w="12700" cmpd="sng">
                          <a:noFill/>
                        </a:lnL>
                        <a:lnR w="12700" cmpd="sng">
                          <a:noFill/>
                        </a:lnR>
                        <a:lnT w="9525" cap="flat" cmpd="sng" algn="ctr">
                          <a:noFill/>
                          <a:prstDash val="solid"/>
                        </a:lnT>
                        <a:lnB w="38100" cmpd="sng">
                          <a:noFill/>
                        </a:lnB>
                        <a:noFill/>
                      </a:tcPr>
                    </a:tc>
                    <a:tc>
                      <a:txBody>
                        <a:bodyPr/>
                        <a:lstStyle/>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2,96±0,44</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3,23±0,58</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2,44±0,59</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2,34±0,50</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2,28±0,32</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2,59±0,65</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2,03±0,33</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100" b="0" i="1" kern="100" cap="none" spc="0">
                                        <a:solidFill>
                                          <a:schemeClr val="tx1"/>
                                        </a:solidFill>
                                        <a:effectLst/>
                                        <a:latin typeface="Cambria Math" panose="02040503050406030204" pitchFamily="18" charset="0"/>
                                      </a:rPr>
                                    </m:ctrlPr>
                                  </m:sSupPr>
                                  <m:e>
                                    <m:r>
                                      <a:rPr lang="tr-TR" sz="1100" b="0" kern="100" cap="none" spc="0">
                                        <a:solidFill>
                                          <a:schemeClr val="tx1"/>
                                        </a:solidFill>
                                        <a:effectLst/>
                                        <a:latin typeface="Cambria Math" panose="02040503050406030204" pitchFamily="18" charset="0"/>
                                      </a:rPr>
                                      <m:t>𝟎</m:t>
                                    </m:r>
                                    <m:r>
                                      <a:rPr lang="tr-TR" sz="1100" b="0" kern="100" cap="none" spc="0">
                                        <a:solidFill>
                                          <a:schemeClr val="tx1"/>
                                        </a:solidFill>
                                        <a:effectLst/>
                                        <a:latin typeface="Cambria Math" panose="02040503050406030204" pitchFamily="18" charset="0"/>
                                      </a:rPr>
                                      <m:t>,</m:t>
                                    </m:r>
                                    <m:r>
                                      <a:rPr lang="tr-TR" sz="1100" b="0" kern="100" cap="none" spc="0">
                                        <a:solidFill>
                                          <a:schemeClr val="tx1"/>
                                        </a:solidFill>
                                        <a:effectLst/>
                                        <a:latin typeface="Cambria Math" panose="02040503050406030204" pitchFamily="18" charset="0"/>
                                      </a:rPr>
                                      <m:t>𝟎𝟎𝟑</m:t>
                                    </m:r>
                                  </m:e>
                                  <m:sup>
                                    <m:r>
                                      <a:rPr lang="tr-TR" sz="1100" b="0" kern="100" cap="none" spc="0">
                                        <a:solidFill>
                                          <a:schemeClr val="tx1"/>
                                        </a:solidFill>
                                        <a:effectLst/>
                                        <a:latin typeface="Cambria Math" panose="02040503050406030204" pitchFamily="18" charset="0"/>
                                      </a:rPr>
                                      <m:t>𝒃</m:t>
                                    </m:r>
                                  </m:sup>
                                </m:sSup>
                              </m:oMath>
                            </m:oMathPara>
                          </a14:m>
                          <a:endParaRPr lang="tr-TR" sz="1100" b="0" kern="100" cap="none" spc="0" dirty="0">
                            <a:solidFill>
                              <a:schemeClr val="tx1"/>
                            </a:solidFill>
                            <a:effectLst/>
                            <a:latin typeface="Times New Roman" panose="02020603050405020304" pitchFamily="18" charset="0"/>
                            <a:ea typeface="Times New Roman" panose="02020603050405020304" pitchFamily="18" charset="0"/>
                          </a:endParaRPr>
                        </a:p>
                      </a:txBody>
                      <a:tcPr marL="0" marR="45609" marT="12932" marB="64658" anchor="b">
                        <a:lnL w="12700" cmpd="sng">
                          <a:noFill/>
                        </a:lnL>
                        <a:lnR w="12700" cmpd="sng">
                          <a:noFill/>
                        </a:lnR>
                        <a:lnT w="9525" cap="flat" cmpd="sng" algn="ctr">
                          <a:noFill/>
                          <a:prstDash val="solid"/>
                        </a:lnT>
                        <a:lnB w="38100" cmpd="sng">
                          <a:noFill/>
                        </a:lnB>
                        <a:noFill/>
                      </a:tcPr>
                    </a:tc>
                    <a:tc>
                      <a:txBody>
                        <a:bodyPr/>
                        <a:lstStyle/>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17,14±1,92</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15,53±2,15</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16,19±1,70</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13,50±1,46</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16,00±1,26</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14,31±2,17</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r>
                            <a:rPr lang="tr-TR" sz="1100" b="0" kern="100" cap="none" spc="0" dirty="0">
                              <a:solidFill>
                                <a:schemeClr val="tx1"/>
                              </a:solidFill>
                              <a:effectLst/>
                            </a:rPr>
                            <a:t>15,22±1,43</a:t>
                          </a:r>
                        </a:p>
                        <a:p>
                          <a:pPr marL="0" marR="0" algn="ctr">
                            <a:spcBef>
                              <a:spcPts val="0"/>
                            </a:spcBef>
                            <a:spcAft>
                              <a:spcPts val="0"/>
                            </a:spcAft>
                          </a:pPr>
                          <a:r>
                            <a:rPr lang="tr-TR" sz="1100" b="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100" b="0" i="1" kern="100" cap="none" spc="0">
                                        <a:solidFill>
                                          <a:schemeClr val="tx1"/>
                                        </a:solidFill>
                                        <a:effectLst/>
                                        <a:latin typeface="Cambria Math" panose="02040503050406030204" pitchFamily="18" charset="0"/>
                                      </a:rPr>
                                    </m:ctrlPr>
                                  </m:sSupPr>
                                  <m:e>
                                    <m:r>
                                      <a:rPr lang="tr-TR" sz="1100" b="0" kern="100" cap="none" spc="0">
                                        <a:solidFill>
                                          <a:schemeClr val="tx1"/>
                                        </a:solidFill>
                                        <a:effectLst/>
                                        <a:latin typeface="Cambria Math" panose="02040503050406030204" pitchFamily="18" charset="0"/>
                                      </a:rPr>
                                      <m:t>𝟎</m:t>
                                    </m:r>
                                    <m:r>
                                      <a:rPr lang="tr-TR" sz="1100" b="0" kern="100" cap="none" spc="0">
                                        <a:solidFill>
                                          <a:schemeClr val="tx1"/>
                                        </a:solidFill>
                                        <a:effectLst/>
                                        <a:latin typeface="Cambria Math" panose="02040503050406030204" pitchFamily="18" charset="0"/>
                                      </a:rPr>
                                      <m:t>,</m:t>
                                    </m:r>
                                    <m:r>
                                      <a:rPr lang="tr-TR" sz="1100" b="0" kern="100" cap="none" spc="0">
                                        <a:solidFill>
                                          <a:schemeClr val="tx1"/>
                                        </a:solidFill>
                                        <a:effectLst/>
                                        <a:latin typeface="Cambria Math" panose="02040503050406030204" pitchFamily="18" charset="0"/>
                                      </a:rPr>
                                      <m:t>𝟗𝟏𝟎</m:t>
                                    </m:r>
                                  </m:e>
                                  <m:sup>
                                    <m:r>
                                      <a:rPr lang="tr-TR" sz="1100" b="0" kern="100" cap="none" spc="0">
                                        <a:solidFill>
                                          <a:schemeClr val="tx1"/>
                                        </a:solidFill>
                                        <a:effectLst/>
                                        <a:latin typeface="Cambria Math" panose="02040503050406030204" pitchFamily="18" charset="0"/>
                                      </a:rPr>
                                      <m:t>𝒃</m:t>
                                    </m:r>
                                  </m:sup>
                                </m:sSup>
                              </m:oMath>
                            </m:oMathPara>
                          </a14:m>
                          <a:endParaRPr lang="tr-TR" sz="1100" b="0" kern="100" cap="none" spc="0" dirty="0">
                            <a:solidFill>
                              <a:schemeClr val="tx1"/>
                            </a:solidFill>
                            <a:effectLst/>
                            <a:latin typeface="Times New Roman" panose="02020603050405020304" pitchFamily="18" charset="0"/>
                            <a:ea typeface="Times New Roman" panose="02020603050405020304" pitchFamily="18" charset="0"/>
                          </a:endParaRPr>
                        </a:p>
                      </a:txBody>
                      <a:tcPr marL="0" marR="45609" marT="12932" marB="6465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00388523"/>
                      </a:ext>
                    </a:extLst>
                  </a:tr>
                </a:tbl>
              </a:graphicData>
            </a:graphic>
          </p:graphicFrame>
        </mc:Choice>
        <mc:Fallback xmlns="">
          <p:graphicFrame>
            <p:nvGraphicFramePr>
              <p:cNvPr id="8" name="İçerik Yer Tutucusu 7">
                <a:extLst>
                  <a:ext uri="{FF2B5EF4-FFF2-40B4-BE49-F238E27FC236}">
                    <a16:creationId xmlns:a16="http://schemas.microsoft.com/office/drawing/2014/main" id="{02B97D04-3ABF-D833-29CC-25DEF7FE4B37}"/>
                  </a:ext>
                </a:extLst>
              </p:cNvPr>
              <p:cNvGraphicFramePr>
                <a:graphicFrameLocks noGrp="1"/>
              </p:cNvGraphicFramePr>
              <p:nvPr>
                <p:ph sz="half" idx="2"/>
                <p:extLst>
                  <p:ext uri="{D42A27DB-BD31-4B8C-83A1-F6EECF244321}">
                    <p14:modId xmlns:p14="http://schemas.microsoft.com/office/powerpoint/2010/main" val="3875965382"/>
                  </p:ext>
                </p:extLst>
              </p:nvPr>
            </p:nvGraphicFramePr>
            <p:xfrm>
              <a:off x="6172202" y="1668254"/>
              <a:ext cx="5181603" cy="3430390"/>
            </p:xfrm>
            <a:graphic>
              <a:graphicData uri="http://schemas.openxmlformats.org/drawingml/2006/table">
                <a:tbl>
                  <a:tblPr firstRow="1" firstCol="1" bandRow="1">
                    <a:noFill/>
                    <a:tableStyleId>{5C22544A-7EE6-4342-B048-85BDC9FD1C3A}</a:tableStyleId>
                  </a:tblPr>
                  <a:tblGrid>
                    <a:gridCol w="1241333">
                      <a:extLst>
                        <a:ext uri="{9D8B030D-6E8A-4147-A177-3AD203B41FA5}">
                          <a16:colId xmlns:a16="http://schemas.microsoft.com/office/drawing/2014/main" val="472802273"/>
                        </a:ext>
                      </a:extLst>
                    </a:gridCol>
                    <a:gridCol w="772114">
                      <a:extLst>
                        <a:ext uri="{9D8B030D-6E8A-4147-A177-3AD203B41FA5}">
                          <a16:colId xmlns:a16="http://schemas.microsoft.com/office/drawing/2014/main" val="1879427292"/>
                        </a:ext>
                      </a:extLst>
                    </a:gridCol>
                    <a:gridCol w="772114">
                      <a:extLst>
                        <a:ext uri="{9D8B030D-6E8A-4147-A177-3AD203B41FA5}">
                          <a16:colId xmlns:a16="http://schemas.microsoft.com/office/drawing/2014/main" val="685525658"/>
                        </a:ext>
                      </a:extLst>
                    </a:gridCol>
                    <a:gridCol w="772114">
                      <a:extLst>
                        <a:ext uri="{9D8B030D-6E8A-4147-A177-3AD203B41FA5}">
                          <a16:colId xmlns:a16="http://schemas.microsoft.com/office/drawing/2014/main" val="451042512"/>
                        </a:ext>
                      </a:extLst>
                    </a:gridCol>
                    <a:gridCol w="772114">
                      <a:extLst>
                        <a:ext uri="{9D8B030D-6E8A-4147-A177-3AD203B41FA5}">
                          <a16:colId xmlns:a16="http://schemas.microsoft.com/office/drawing/2014/main" val="4098443335"/>
                        </a:ext>
                      </a:extLst>
                    </a:gridCol>
                    <a:gridCol w="851814">
                      <a:extLst>
                        <a:ext uri="{9D8B030D-6E8A-4147-A177-3AD203B41FA5}">
                          <a16:colId xmlns:a16="http://schemas.microsoft.com/office/drawing/2014/main" val="4095910429"/>
                        </a:ext>
                      </a:extLst>
                    </a:gridCol>
                  </a:tblGrid>
                  <a:tr h="3430390">
                    <a:tc>
                      <a:txBody>
                        <a:bodyPr/>
                        <a:lstStyle/>
                        <a:p>
                          <a:pPr marL="0" marR="0">
                            <a:spcBef>
                              <a:spcPts val="0"/>
                            </a:spcBef>
                            <a:spcAft>
                              <a:spcPts val="0"/>
                            </a:spcAft>
                          </a:pPr>
                          <a:r>
                            <a:rPr lang="tr-TR" sz="1100" b="1" kern="100" cap="none" spc="0" dirty="0">
                              <a:solidFill>
                                <a:schemeClr val="tx1"/>
                              </a:solidFill>
                              <a:effectLst/>
                            </a:rPr>
                            <a:t>Hayatınızın en uzun dönemini geçirdiğiniz bölge</a:t>
                          </a:r>
                        </a:p>
                        <a:p>
                          <a:pPr marL="0" marR="0">
                            <a:spcBef>
                              <a:spcPts val="0"/>
                            </a:spcBef>
                            <a:spcAft>
                              <a:spcPts val="0"/>
                            </a:spcAft>
                          </a:pPr>
                          <a:r>
                            <a:rPr lang="tr-TR" sz="1100" b="1" kern="100" cap="none" spc="0" dirty="0">
                              <a:solidFill>
                                <a:schemeClr val="tx1"/>
                              </a:solidFill>
                              <a:effectLst/>
                            </a:rPr>
                            <a:t>Akdeniz</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Doğu Anadolu</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Ege</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Güneydoğu Anadolu</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İç Anadolu</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Karadeniz</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0" kern="100" cap="none" spc="0" dirty="0">
                              <a:solidFill>
                                <a:schemeClr val="tx1"/>
                              </a:solidFill>
                              <a:effectLst/>
                            </a:rPr>
                            <a:t>Marmara</a:t>
                          </a:r>
                        </a:p>
                        <a:p>
                          <a:pPr marL="0" marR="0">
                            <a:spcBef>
                              <a:spcPts val="0"/>
                            </a:spcBef>
                            <a:spcAft>
                              <a:spcPts val="0"/>
                            </a:spcAft>
                          </a:pPr>
                          <a:r>
                            <a:rPr lang="tr-TR" sz="1100" b="0" kern="100" cap="none" spc="0" dirty="0">
                              <a:solidFill>
                                <a:schemeClr val="tx1"/>
                              </a:solidFill>
                              <a:effectLst/>
                            </a:rPr>
                            <a:t> </a:t>
                          </a:r>
                        </a:p>
                        <a:p>
                          <a:pPr marL="0" marR="0">
                            <a:spcBef>
                              <a:spcPts val="0"/>
                            </a:spcBef>
                            <a:spcAft>
                              <a:spcPts val="0"/>
                            </a:spcAft>
                          </a:pPr>
                          <a:r>
                            <a:rPr lang="tr-TR" sz="1100" b="1" kern="100" cap="none" spc="0" dirty="0">
                              <a:solidFill>
                                <a:schemeClr val="tx1"/>
                              </a:solidFill>
                              <a:effectLst/>
                            </a:rPr>
                            <a:t>p-değeri</a:t>
                          </a:r>
                          <a:endParaRPr lang="tr-TR" sz="1100" b="1" kern="100" cap="none" spc="0" dirty="0">
                            <a:solidFill>
                              <a:schemeClr val="tx1"/>
                            </a:solidFill>
                            <a:effectLst/>
                            <a:latin typeface="Times New Roman" panose="02020603050405020304" pitchFamily="18" charset="0"/>
                            <a:ea typeface="Times New Roman" panose="02020603050405020304" pitchFamily="18" charset="0"/>
                          </a:endParaRPr>
                        </a:p>
                      </a:txBody>
                      <a:tcPr marL="0" marR="45609" marT="12932" marB="64658" anchor="b">
                        <a:lnL w="12700" cmpd="sng">
                          <a:noFill/>
                        </a:lnL>
                        <a:lnR w="12700" cmpd="sng">
                          <a:noFill/>
                        </a:lnR>
                        <a:lnT w="9525" cap="flat" cmpd="sng" algn="ctr">
                          <a:noFill/>
                          <a:prstDash val="solid"/>
                        </a:lnT>
                        <a:lnB w="38100" cmpd="sng">
                          <a:noFill/>
                        </a:lnB>
                        <a:noFill/>
                      </a:tcPr>
                    </a:tc>
                    <a:tc>
                      <a:txBody>
                        <a:bodyPr/>
                        <a:lstStyle/>
                        <a:p>
                          <a:endParaRPr lang="tr-TR"/>
                        </a:p>
                      </a:txBody>
                      <a:tcPr marL="0" marR="45609" marT="12932" marB="64658" anchor="b">
                        <a:lnL w="12700" cmpd="sng">
                          <a:noFill/>
                        </a:lnL>
                        <a:lnR w="12700" cmpd="sng">
                          <a:noFill/>
                        </a:lnR>
                        <a:lnT w="9525" cap="flat" cmpd="sng" algn="ctr">
                          <a:noFill/>
                          <a:prstDash val="solid"/>
                        </a:lnT>
                        <a:lnB w="38100" cmpd="sng">
                          <a:noFill/>
                        </a:lnB>
                        <a:blipFill>
                          <a:blip r:embed="rId2"/>
                          <a:stretch>
                            <a:fillRect l="-160630" t="-887" r="-409449" b="-532"/>
                          </a:stretch>
                        </a:blipFill>
                      </a:tcPr>
                    </a:tc>
                    <a:tc>
                      <a:txBody>
                        <a:bodyPr/>
                        <a:lstStyle/>
                        <a:p>
                          <a:endParaRPr lang="tr-TR"/>
                        </a:p>
                      </a:txBody>
                      <a:tcPr marL="0" marR="45609" marT="12932" marB="64658" anchor="b">
                        <a:lnL w="12700" cmpd="sng">
                          <a:noFill/>
                        </a:lnL>
                        <a:lnR w="12700" cmpd="sng">
                          <a:noFill/>
                        </a:lnR>
                        <a:lnT w="9525" cap="flat" cmpd="sng" algn="ctr">
                          <a:noFill/>
                          <a:prstDash val="solid"/>
                        </a:lnT>
                        <a:lnB w="38100" cmpd="sng">
                          <a:noFill/>
                        </a:lnB>
                        <a:blipFill>
                          <a:blip r:embed="rId2"/>
                          <a:stretch>
                            <a:fillRect l="-262698" t="-887" r="-312698" b="-532"/>
                          </a:stretch>
                        </a:blipFill>
                      </a:tcPr>
                    </a:tc>
                    <a:tc>
                      <a:txBody>
                        <a:bodyPr/>
                        <a:lstStyle/>
                        <a:p>
                          <a:endParaRPr lang="tr-TR"/>
                        </a:p>
                      </a:txBody>
                      <a:tcPr marL="0" marR="45609" marT="12932" marB="64658" anchor="b">
                        <a:lnL w="12700" cmpd="sng">
                          <a:noFill/>
                        </a:lnL>
                        <a:lnR w="12700" cmpd="sng">
                          <a:noFill/>
                        </a:lnR>
                        <a:lnT w="9525" cap="flat" cmpd="sng" algn="ctr">
                          <a:noFill/>
                          <a:prstDash val="solid"/>
                        </a:lnT>
                        <a:lnB w="38100" cmpd="sng">
                          <a:noFill/>
                        </a:lnB>
                        <a:blipFill>
                          <a:blip r:embed="rId2"/>
                          <a:stretch>
                            <a:fillRect l="-359843" t="-887" r="-210236" b="-532"/>
                          </a:stretch>
                        </a:blipFill>
                      </a:tcPr>
                    </a:tc>
                    <a:tc>
                      <a:txBody>
                        <a:bodyPr/>
                        <a:lstStyle/>
                        <a:p>
                          <a:endParaRPr lang="tr-TR"/>
                        </a:p>
                      </a:txBody>
                      <a:tcPr marL="0" marR="45609" marT="12932" marB="64658" anchor="b">
                        <a:lnL w="12700" cmpd="sng">
                          <a:noFill/>
                        </a:lnL>
                        <a:lnR w="12700" cmpd="sng">
                          <a:noFill/>
                        </a:lnR>
                        <a:lnT w="9525" cap="flat" cmpd="sng" algn="ctr">
                          <a:noFill/>
                          <a:prstDash val="solid"/>
                        </a:lnT>
                        <a:lnB w="38100" cmpd="sng">
                          <a:noFill/>
                        </a:lnB>
                        <a:blipFill>
                          <a:blip r:embed="rId2"/>
                          <a:stretch>
                            <a:fillRect l="-459843" t="-887" r="-110236" b="-532"/>
                          </a:stretch>
                        </a:blipFill>
                      </a:tcPr>
                    </a:tc>
                    <a:tc>
                      <a:txBody>
                        <a:bodyPr/>
                        <a:lstStyle/>
                        <a:p>
                          <a:endParaRPr lang="tr-TR"/>
                        </a:p>
                      </a:txBody>
                      <a:tcPr marL="0" marR="45609" marT="12932" marB="64658" anchor="b">
                        <a:lnL w="12700" cmpd="sng">
                          <a:noFill/>
                        </a:lnL>
                        <a:lnR w="12700" cmpd="sng">
                          <a:noFill/>
                        </a:lnR>
                        <a:lnT w="9525" cap="flat" cmpd="sng" algn="ctr">
                          <a:noFill/>
                          <a:prstDash val="solid"/>
                        </a:lnT>
                        <a:lnB w="38100" cmpd="sng">
                          <a:noFill/>
                        </a:lnB>
                        <a:blipFill>
                          <a:blip r:embed="rId2"/>
                          <a:stretch>
                            <a:fillRect l="-507857" t="-887" b="-532"/>
                          </a:stretch>
                        </a:blipFill>
                      </a:tcPr>
                    </a:tc>
                    <a:extLst>
                      <a:ext uri="{0D108BD9-81ED-4DB2-BD59-A6C34878D82A}">
                        <a16:rowId xmlns:a16="http://schemas.microsoft.com/office/drawing/2014/main" val="3700388523"/>
                      </a:ext>
                    </a:extLst>
                  </a:tr>
                </a:tbl>
              </a:graphicData>
            </a:graphic>
          </p:graphicFrame>
        </mc:Fallback>
      </mc:AlternateContent>
      <p:pic>
        <p:nvPicPr>
          <p:cNvPr id="4" name="Resim 3">
            <a:extLst>
              <a:ext uri="{FF2B5EF4-FFF2-40B4-BE49-F238E27FC236}">
                <a16:creationId xmlns:a16="http://schemas.microsoft.com/office/drawing/2014/main" id="{802AEE27-EE87-5BA7-A44C-6CE510F66C97}"/>
              </a:ext>
            </a:extLst>
          </p:cNvPr>
          <p:cNvPicPr>
            <a:picLocks noChangeAspect="1"/>
          </p:cNvPicPr>
          <p:nvPr/>
        </p:nvPicPr>
        <p:blipFill>
          <a:blip r:embed="rId3"/>
          <a:stretch>
            <a:fillRect/>
          </a:stretch>
        </p:blipFill>
        <p:spPr>
          <a:xfrm>
            <a:off x="7400093" y="1418635"/>
            <a:ext cx="3838177" cy="815411"/>
          </a:xfrm>
          <a:prstGeom prst="rect">
            <a:avLst/>
          </a:prstGeom>
        </p:spPr>
      </p:pic>
      <p:pic>
        <p:nvPicPr>
          <p:cNvPr id="2" name="Resim 1">
            <a:extLst>
              <a:ext uri="{FF2B5EF4-FFF2-40B4-BE49-F238E27FC236}">
                <a16:creationId xmlns:a16="http://schemas.microsoft.com/office/drawing/2014/main" id="{64E1844D-3288-C2C5-C5C8-7A30E727D23D}"/>
              </a:ext>
            </a:extLst>
          </p:cNvPr>
          <p:cNvPicPr>
            <a:picLocks noChangeAspect="1"/>
          </p:cNvPicPr>
          <p:nvPr/>
        </p:nvPicPr>
        <p:blipFill>
          <a:blip r:embed="rId4"/>
          <a:stretch>
            <a:fillRect/>
          </a:stretch>
        </p:blipFill>
        <p:spPr>
          <a:xfrm>
            <a:off x="6096000" y="5103224"/>
            <a:ext cx="1450714" cy="336141"/>
          </a:xfrm>
          <a:prstGeom prst="rect">
            <a:avLst/>
          </a:prstGeom>
        </p:spPr>
      </p:pic>
    </p:spTree>
    <p:extLst>
      <p:ext uri="{BB962C8B-B14F-4D97-AF65-F5344CB8AC3E}">
        <p14:creationId xmlns:p14="http://schemas.microsoft.com/office/powerpoint/2010/main" val="330191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20FA57-7EFB-7C03-8A7D-453E53B49E72}"/>
              </a:ext>
            </a:extLst>
          </p:cNvPr>
          <p:cNvSpPr>
            <a:spLocks noGrp="1"/>
          </p:cNvSpPr>
          <p:nvPr>
            <p:ph sz="half" idx="2"/>
          </p:nvPr>
        </p:nvSpPr>
        <p:spPr>
          <a:xfrm>
            <a:off x="990600" y="717755"/>
            <a:ext cx="5181600" cy="5510315"/>
          </a:xfrm>
        </p:spPr>
        <p:txBody>
          <a:bodyPr>
            <a:normAutofit lnSpcReduction="10000"/>
          </a:bodyPr>
          <a:lstStyle/>
          <a:p>
            <a:pPr marL="0" marR="0">
              <a:lnSpc>
                <a:spcPct val="150000"/>
              </a:lnSpc>
              <a:spcBef>
                <a:spcPts val="0"/>
              </a:spcBef>
              <a:spcAft>
                <a:spcPts val="0"/>
              </a:spcAft>
            </a:pPr>
            <a:r>
              <a:rPr lang="tr-TR" sz="1300" dirty="0">
                <a:effectLst/>
              </a:rPr>
              <a:t>Baba eğitim durumu için 2.alt boyutun farklılık gösterdiği gözlemlenmektedir. Bu farklılığa sebep olan durumlar ise ilkokul ve orta okul düzeyi olduğu saptanmıştır. Diğer eğitim seviyelerine göre HPV aşı programı bilgisi ile ilgili bilgi tutumları daha düşük olduğu gözlemlenmiştir.</a:t>
            </a:r>
          </a:p>
          <a:p>
            <a:pPr marL="0" marR="0" indent="0">
              <a:lnSpc>
                <a:spcPct val="150000"/>
              </a:lnSpc>
              <a:spcBef>
                <a:spcPts val="0"/>
              </a:spcBef>
              <a:spcAft>
                <a:spcPts val="0"/>
              </a:spcAft>
              <a:buNone/>
            </a:pPr>
            <a:r>
              <a:rPr lang="tr-TR" sz="1300" dirty="0">
                <a:effectLst/>
              </a:rPr>
              <a:t> </a:t>
            </a:r>
          </a:p>
          <a:p>
            <a:pPr marL="0" marR="0">
              <a:lnSpc>
                <a:spcPct val="150000"/>
              </a:lnSpc>
              <a:spcBef>
                <a:spcPts val="0"/>
              </a:spcBef>
              <a:spcAft>
                <a:spcPts val="0"/>
              </a:spcAft>
            </a:pPr>
            <a:r>
              <a:rPr lang="tr-TR" sz="1300" dirty="0">
                <a:effectLst/>
              </a:rPr>
              <a:t>Aile gelir durumu 1., 2., 4., alt boyutlar olan HPV genel bilgi, HPV aşı programı bilgisi, HPV tarama testi ve toplam skorda istatistiksel olarak farklılık gözlemlenmektedir. Bu farklılıkların 17.000 TL – 34.000TL ve 34.000 TL-61.000 TL gruplarına ait olduğu saptanmıştır. Bu aile gelir gruplarının HPV genel bilgi, HPV aşı programı bilgisi, HPV tarama testi ile ilgili bilgi ve tutumları düşük çıkmıştır.</a:t>
            </a:r>
          </a:p>
          <a:p>
            <a:pPr marL="0" marR="0" indent="0">
              <a:lnSpc>
                <a:spcPct val="150000"/>
              </a:lnSpc>
              <a:spcBef>
                <a:spcPts val="0"/>
              </a:spcBef>
              <a:spcAft>
                <a:spcPts val="0"/>
              </a:spcAft>
              <a:buNone/>
            </a:pPr>
            <a:r>
              <a:rPr lang="tr-TR" sz="1300" dirty="0">
                <a:effectLst/>
              </a:rPr>
              <a:t> </a:t>
            </a:r>
          </a:p>
          <a:p>
            <a:pPr marL="0" marR="0">
              <a:lnSpc>
                <a:spcPct val="150000"/>
              </a:lnSpc>
              <a:spcBef>
                <a:spcPts val="0"/>
              </a:spcBef>
              <a:spcAft>
                <a:spcPts val="0"/>
              </a:spcAft>
            </a:pPr>
            <a:r>
              <a:rPr lang="tr-TR" sz="1300" dirty="0">
                <a:effectLst/>
              </a:rPr>
              <a:t>Sağlık sigortası durumu bakımından 1. Alt boyut olan HPV genel bilgisi için gruplar arası farklılık gözlemlenmiştir. (p&lt;0,05) Farklılığa sebep olan grubun sağlık sigortası olmayanlar olduğu ve diğer gruplara göre HPV genel bilgisi ortalamasının (7,00±1,68) düşük olduğu saptanmıştır.</a:t>
            </a:r>
          </a:p>
          <a:p>
            <a:endParaRPr lang="tr-TR" sz="1300" dirty="0"/>
          </a:p>
        </p:txBody>
      </p:sp>
      <p:sp>
        <p:nvSpPr>
          <p:cNvPr id="7" name="Slayt Numarası Yer Tutucusu 6">
            <a:extLst>
              <a:ext uri="{FF2B5EF4-FFF2-40B4-BE49-F238E27FC236}">
                <a16:creationId xmlns:a16="http://schemas.microsoft.com/office/drawing/2014/main" id="{676E0AC2-485C-3A47-D360-D1BC88EE9AE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24</a:t>
            </a:fld>
            <a:endParaRPr lang="tr-TR" noProof="0">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8" name="İçerik Yer Tutucusu 7">
                <a:extLst>
                  <a:ext uri="{FF2B5EF4-FFF2-40B4-BE49-F238E27FC236}">
                    <a16:creationId xmlns:a16="http://schemas.microsoft.com/office/drawing/2014/main" id="{5770D682-6C59-BB0F-8551-267277A8877D}"/>
                  </a:ext>
                </a:extLst>
              </p:cNvPr>
              <p:cNvGraphicFramePr>
                <a:graphicFrameLocks noGrp="1"/>
              </p:cNvGraphicFramePr>
              <p:nvPr>
                <p:ph sz="half" idx="1"/>
                <p:extLst>
                  <p:ext uri="{D42A27DB-BD31-4B8C-83A1-F6EECF244321}">
                    <p14:modId xmlns:p14="http://schemas.microsoft.com/office/powerpoint/2010/main" val="2655060488"/>
                  </p:ext>
                </p:extLst>
              </p:nvPr>
            </p:nvGraphicFramePr>
            <p:xfrm>
              <a:off x="6282813" y="880310"/>
              <a:ext cx="5447069" cy="5476040"/>
            </p:xfrm>
            <a:graphic>
              <a:graphicData uri="http://schemas.openxmlformats.org/drawingml/2006/table">
                <a:tbl>
                  <a:tblPr firstCol="1" bandCol="1">
                    <a:tableStyleId>{5202B0CA-FC54-4496-8BCA-5EF66A818D29}</a:tableStyleId>
                  </a:tblPr>
                  <a:tblGrid>
                    <a:gridCol w="1564183">
                      <a:extLst>
                        <a:ext uri="{9D8B030D-6E8A-4147-A177-3AD203B41FA5}">
                          <a16:colId xmlns:a16="http://schemas.microsoft.com/office/drawing/2014/main" val="3843091278"/>
                        </a:ext>
                      </a:extLst>
                    </a:gridCol>
                    <a:gridCol w="763055">
                      <a:extLst>
                        <a:ext uri="{9D8B030D-6E8A-4147-A177-3AD203B41FA5}">
                          <a16:colId xmlns:a16="http://schemas.microsoft.com/office/drawing/2014/main" val="26312673"/>
                        </a:ext>
                      </a:extLst>
                    </a:gridCol>
                    <a:gridCol w="763055">
                      <a:extLst>
                        <a:ext uri="{9D8B030D-6E8A-4147-A177-3AD203B41FA5}">
                          <a16:colId xmlns:a16="http://schemas.microsoft.com/office/drawing/2014/main" val="2132022526"/>
                        </a:ext>
                      </a:extLst>
                    </a:gridCol>
                    <a:gridCol w="763055">
                      <a:extLst>
                        <a:ext uri="{9D8B030D-6E8A-4147-A177-3AD203B41FA5}">
                          <a16:colId xmlns:a16="http://schemas.microsoft.com/office/drawing/2014/main" val="3453821123"/>
                        </a:ext>
                      </a:extLst>
                    </a:gridCol>
                    <a:gridCol w="763055">
                      <a:extLst>
                        <a:ext uri="{9D8B030D-6E8A-4147-A177-3AD203B41FA5}">
                          <a16:colId xmlns:a16="http://schemas.microsoft.com/office/drawing/2014/main" val="689068346"/>
                        </a:ext>
                      </a:extLst>
                    </a:gridCol>
                    <a:gridCol w="830666">
                      <a:extLst>
                        <a:ext uri="{9D8B030D-6E8A-4147-A177-3AD203B41FA5}">
                          <a16:colId xmlns:a16="http://schemas.microsoft.com/office/drawing/2014/main" val="1681923898"/>
                        </a:ext>
                      </a:extLst>
                    </a:gridCol>
                  </a:tblGrid>
                  <a:tr h="1982640">
                    <a:tc>
                      <a:txBody>
                        <a:bodyPr/>
                        <a:lstStyle/>
                        <a:p>
                          <a:pPr marL="0" marR="0">
                            <a:spcBef>
                              <a:spcPts val="0"/>
                            </a:spcBef>
                            <a:spcAft>
                              <a:spcPts val="0"/>
                            </a:spcAft>
                          </a:pPr>
                          <a:r>
                            <a:rPr lang="tr-TR" sz="800" b="1" kern="100" dirty="0">
                              <a:solidFill>
                                <a:schemeClr val="tx1"/>
                              </a:solidFill>
                              <a:effectLst/>
                            </a:rPr>
                            <a:t>Baba Eğitim Durumu</a:t>
                          </a:r>
                        </a:p>
                        <a:p>
                          <a:pPr marL="0" marR="0">
                            <a:spcBef>
                              <a:spcPts val="0"/>
                            </a:spcBef>
                            <a:spcAft>
                              <a:spcPts val="0"/>
                            </a:spcAft>
                          </a:pPr>
                          <a:r>
                            <a:rPr lang="tr-TR" sz="800" b="0" kern="100" dirty="0">
                              <a:solidFill>
                                <a:schemeClr val="tx1"/>
                              </a:solidFill>
                              <a:effectLst/>
                            </a:rPr>
                            <a:t>Okuryazar değil</a:t>
                          </a:r>
                        </a:p>
                        <a:p>
                          <a:pPr marL="0" marR="0">
                            <a:spcBef>
                              <a:spcPts val="0"/>
                            </a:spcBef>
                            <a:spcAft>
                              <a:spcPts val="0"/>
                            </a:spcAft>
                          </a:pPr>
                          <a:r>
                            <a:rPr lang="tr-TR" sz="800" b="1"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İlkokul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Ortaokul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Lise</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Üniversite</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Yüksek Lisans/Doktora</a:t>
                          </a:r>
                        </a:p>
                        <a:p>
                          <a:pPr marL="0" marR="0">
                            <a:spcBef>
                              <a:spcPts val="0"/>
                            </a:spcBef>
                            <a:spcAft>
                              <a:spcPts val="0"/>
                            </a:spcAft>
                          </a:pPr>
                          <a:br>
                            <a:rPr lang="tr-TR" sz="800" b="1" kern="100" dirty="0">
                              <a:solidFill>
                                <a:schemeClr val="tx1">
                                  <a:lumMod val="75000"/>
                                  <a:lumOff val="25000"/>
                                </a:schemeClr>
                              </a:solidFill>
                              <a:effectLst/>
                              <a:highlight>
                                <a:srgbClr val="FFFFFF"/>
                              </a:highlight>
                            </a:rPr>
                          </a:br>
                          <a:r>
                            <a:rPr lang="tr-TR" sz="800" b="1" kern="100" dirty="0">
                              <a:solidFill>
                                <a:schemeClr val="tx1">
                                  <a:lumMod val="75000"/>
                                  <a:lumOff val="25000"/>
                                </a:schemeClr>
                              </a:solidFill>
                              <a:effectLst/>
                            </a:rPr>
                            <a:t>p-değeri</a:t>
                          </a:r>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55504" marT="55504" marB="555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8,06±2,40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8,17±1,26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7,60±0,94</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8,42±0,64</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8,84±0,57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9,29±1,42</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solidFill>
                                          <a:schemeClr val="tx1">
                                            <a:lumMod val="75000"/>
                                            <a:lumOff val="25000"/>
                                          </a:schemeClr>
                                        </a:solidFill>
                                        <a:effectLst/>
                                        <a:latin typeface="Cambria Math" panose="02040503050406030204" pitchFamily="18" charset="0"/>
                                      </a:rPr>
                                    </m:ctrlPr>
                                  </m:sSupPr>
                                  <m:e>
                                    <m:r>
                                      <a:rPr lang="tr-TR" sz="800" kern="100">
                                        <a:solidFill>
                                          <a:schemeClr val="tx1">
                                            <a:lumMod val="75000"/>
                                            <a:lumOff val="25000"/>
                                          </a:schemeClr>
                                        </a:solidFill>
                                        <a:effectLst/>
                                        <a:latin typeface="Cambria Math" panose="02040503050406030204" pitchFamily="18" charset="0"/>
                                      </a:rPr>
                                      <m:t>𝟎</m:t>
                                    </m:r>
                                    <m:r>
                                      <a:rPr lang="tr-TR" sz="800" kern="100">
                                        <a:solidFill>
                                          <a:schemeClr val="tx1">
                                            <a:lumMod val="75000"/>
                                            <a:lumOff val="25000"/>
                                          </a:schemeClr>
                                        </a:solidFill>
                                        <a:effectLst/>
                                        <a:latin typeface="Cambria Math" panose="02040503050406030204" pitchFamily="18" charset="0"/>
                                      </a:rPr>
                                      <m:t>,</m:t>
                                    </m:r>
                                    <m:r>
                                      <a:rPr lang="tr-TR" sz="800" kern="100">
                                        <a:solidFill>
                                          <a:schemeClr val="tx1">
                                            <a:lumMod val="75000"/>
                                            <a:lumOff val="25000"/>
                                          </a:schemeClr>
                                        </a:solidFill>
                                        <a:effectLst/>
                                        <a:latin typeface="Cambria Math" panose="02040503050406030204" pitchFamily="18" charset="0"/>
                                      </a:rPr>
                                      <m:t>𝟐𝟔𝟑</m:t>
                                    </m:r>
                                  </m:e>
                                  <m:sup>
                                    <m:r>
                                      <a:rPr lang="tr-TR" sz="800" kern="100">
                                        <a:solidFill>
                                          <a:schemeClr val="tx1">
                                            <a:lumMod val="75000"/>
                                            <a:lumOff val="25000"/>
                                          </a:schemeClr>
                                        </a:solidFill>
                                        <a:effectLst/>
                                        <a:latin typeface="Cambria Math" panose="02040503050406030204" pitchFamily="18" charset="0"/>
                                      </a:rPr>
                                      <m:t>𝒃</m:t>
                                    </m:r>
                                  </m:sup>
                                </m:sSup>
                              </m:oMath>
                            </m:oMathPara>
                          </a14:m>
                          <a:endParaRPr lang="tr-TR" sz="800"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55504" marT="55504" marB="555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2,33±0,66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1,62±0,45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1,89±0,41</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2,25±0,30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2,37±0,24</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2,64±0,62</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solidFill>
                                          <a:schemeClr val="tx1">
                                            <a:lumMod val="75000"/>
                                            <a:lumOff val="25000"/>
                                          </a:schemeClr>
                                        </a:solidFill>
                                        <a:effectLst/>
                                        <a:latin typeface="Cambria Math" panose="02040503050406030204" pitchFamily="18" charset="0"/>
                                      </a:rPr>
                                    </m:ctrlPr>
                                  </m:sSupPr>
                                  <m:e>
                                    <m:r>
                                      <a:rPr lang="tr-TR" sz="800" kern="100">
                                        <a:solidFill>
                                          <a:schemeClr val="tx1">
                                            <a:lumMod val="75000"/>
                                            <a:lumOff val="25000"/>
                                          </a:schemeClr>
                                        </a:solidFill>
                                        <a:effectLst/>
                                        <a:latin typeface="Cambria Math" panose="02040503050406030204" pitchFamily="18" charset="0"/>
                                      </a:rPr>
                                      <m:t>𝟎</m:t>
                                    </m:r>
                                    <m:r>
                                      <a:rPr lang="tr-TR" sz="800" kern="100">
                                        <a:solidFill>
                                          <a:schemeClr val="tx1">
                                            <a:lumMod val="75000"/>
                                            <a:lumOff val="25000"/>
                                          </a:schemeClr>
                                        </a:solidFill>
                                        <a:effectLst/>
                                        <a:latin typeface="Cambria Math" panose="02040503050406030204" pitchFamily="18" charset="0"/>
                                      </a:rPr>
                                      <m:t>,</m:t>
                                    </m:r>
                                    <m:r>
                                      <a:rPr lang="tr-TR" sz="800" kern="100">
                                        <a:solidFill>
                                          <a:schemeClr val="tx1">
                                            <a:lumMod val="75000"/>
                                            <a:lumOff val="25000"/>
                                          </a:schemeClr>
                                        </a:solidFill>
                                        <a:effectLst/>
                                        <a:latin typeface="Cambria Math" panose="02040503050406030204" pitchFamily="18" charset="0"/>
                                      </a:rPr>
                                      <m:t>𝟎𝟒𝟖</m:t>
                                    </m:r>
                                  </m:e>
                                  <m:sup>
                                    <m:r>
                                      <a:rPr lang="tr-TR" sz="800" kern="100">
                                        <a:solidFill>
                                          <a:schemeClr val="tx1">
                                            <a:lumMod val="75000"/>
                                            <a:lumOff val="25000"/>
                                          </a:schemeClr>
                                        </a:solidFill>
                                        <a:effectLst/>
                                        <a:latin typeface="Cambria Math" panose="02040503050406030204" pitchFamily="18" charset="0"/>
                                      </a:rPr>
                                      <m:t>𝒃</m:t>
                                    </m:r>
                                  </m:sup>
                                </m:sSup>
                              </m:oMath>
                            </m:oMathPara>
                          </a14:m>
                          <a:endParaRPr lang="tr-TR" sz="800"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55504" marT="55504" marB="555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1,66±0,66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2,00±0,47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2,30±0,44</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2,37±0,29</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2,51±0,23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2,48±0,60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solidFill>
                                          <a:schemeClr val="tx1">
                                            <a:lumMod val="75000"/>
                                            <a:lumOff val="25000"/>
                                          </a:schemeClr>
                                        </a:solidFill>
                                        <a:effectLst/>
                                        <a:latin typeface="Cambria Math" panose="02040503050406030204" pitchFamily="18" charset="0"/>
                                      </a:rPr>
                                    </m:ctrlPr>
                                  </m:sSupPr>
                                  <m:e>
                                    <m:r>
                                      <a:rPr lang="tr-TR" sz="800" kern="100">
                                        <a:solidFill>
                                          <a:schemeClr val="tx1">
                                            <a:lumMod val="75000"/>
                                            <a:lumOff val="25000"/>
                                          </a:schemeClr>
                                        </a:solidFill>
                                        <a:effectLst/>
                                        <a:latin typeface="Cambria Math" panose="02040503050406030204" pitchFamily="18" charset="0"/>
                                      </a:rPr>
                                      <m:t>𝟎</m:t>
                                    </m:r>
                                    <m:r>
                                      <a:rPr lang="tr-TR" sz="800" kern="100">
                                        <a:solidFill>
                                          <a:schemeClr val="tx1">
                                            <a:lumMod val="75000"/>
                                            <a:lumOff val="25000"/>
                                          </a:schemeClr>
                                        </a:solidFill>
                                        <a:effectLst/>
                                        <a:latin typeface="Cambria Math" panose="02040503050406030204" pitchFamily="18" charset="0"/>
                                      </a:rPr>
                                      <m:t>,</m:t>
                                    </m:r>
                                    <m:r>
                                      <a:rPr lang="tr-TR" sz="800" kern="100">
                                        <a:solidFill>
                                          <a:schemeClr val="tx1">
                                            <a:lumMod val="75000"/>
                                            <a:lumOff val="25000"/>
                                          </a:schemeClr>
                                        </a:solidFill>
                                        <a:effectLst/>
                                        <a:latin typeface="Cambria Math" panose="02040503050406030204" pitchFamily="18" charset="0"/>
                                      </a:rPr>
                                      <m:t>𝟓𝟎𝟓</m:t>
                                    </m:r>
                                  </m:e>
                                  <m:sup>
                                    <m:r>
                                      <a:rPr lang="tr-TR" sz="800" kern="100">
                                        <a:solidFill>
                                          <a:schemeClr val="tx1">
                                            <a:lumMod val="75000"/>
                                            <a:lumOff val="25000"/>
                                          </a:schemeClr>
                                        </a:solidFill>
                                        <a:effectLst/>
                                        <a:latin typeface="Cambria Math" panose="02040503050406030204" pitchFamily="18" charset="0"/>
                                      </a:rPr>
                                      <m:t>𝒃</m:t>
                                    </m:r>
                                  </m:sup>
                                </m:sSup>
                              </m:oMath>
                            </m:oMathPara>
                          </a14:m>
                          <a:endParaRPr lang="tr-TR" sz="800"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55504" marT="55504" marB="555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3,33±0,66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2,20±0,51</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2,50±0,47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2,29±0,30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2,51±0,27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2,83±0,62</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solidFill>
                                          <a:schemeClr val="tx1">
                                            <a:lumMod val="75000"/>
                                            <a:lumOff val="25000"/>
                                          </a:schemeClr>
                                        </a:solidFill>
                                        <a:effectLst/>
                                        <a:latin typeface="Cambria Math" panose="02040503050406030204" pitchFamily="18" charset="0"/>
                                      </a:rPr>
                                    </m:ctrlPr>
                                  </m:sSupPr>
                                  <m:e>
                                    <m:r>
                                      <a:rPr lang="tr-TR" sz="800" kern="100">
                                        <a:solidFill>
                                          <a:schemeClr val="tx1">
                                            <a:lumMod val="75000"/>
                                            <a:lumOff val="25000"/>
                                          </a:schemeClr>
                                        </a:solidFill>
                                        <a:effectLst/>
                                        <a:latin typeface="Cambria Math" panose="02040503050406030204" pitchFamily="18" charset="0"/>
                                      </a:rPr>
                                      <m:t>𝟎</m:t>
                                    </m:r>
                                    <m:r>
                                      <a:rPr lang="tr-TR" sz="800" kern="100">
                                        <a:solidFill>
                                          <a:schemeClr val="tx1">
                                            <a:lumMod val="75000"/>
                                            <a:lumOff val="25000"/>
                                          </a:schemeClr>
                                        </a:solidFill>
                                        <a:effectLst/>
                                        <a:latin typeface="Cambria Math" panose="02040503050406030204" pitchFamily="18" charset="0"/>
                                      </a:rPr>
                                      <m:t>,</m:t>
                                    </m:r>
                                    <m:r>
                                      <a:rPr lang="tr-TR" sz="800" kern="100">
                                        <a:solidFill>
                                          <a:schemeClr val="tx1">
                                            <a:lumMod val="75000"/>
                                            <a:lumOff val="25000"/>
                                          </a:schemeClr>
                                        </a:solidFill>
                                        <a:effectLst/>
                                        <a:latin typeface="Cambria Math" panose="02040503050406030204" pitchFamily="18" charset="0"/>
                                      </a:rPr>
                                      <m:t>𝟑𝟗𝟐</m:t>
                                    </m:r>
                                  </m:e>
                                  <m:sup>
                                    <m:r>
                                      <a:rPr lang="tr-TR" sz="800" kern="100">
                                        <a:solidFill>
                                          <a:schemeClr val="tx1">
                                            <a:lumMod val="75000"/>
                                            <a:lumOff val="25000"/>
                                          </a:schemeClr>
                                        </a:solidFill>
                                        <a:effectLst/>
                                        <a:latin typeface="Cambria Math" panose="02040503050406030204" pitchFamily="18" charset="0"/>
                                      </a:rPr>
                                      <m:t>𝒃</m:t>
                                    </m:r>
                                  </m:sup>
                                </m:sSup>
                              </m:oMath>
                            </m:oMathPara>
                          </a14:m>
                          <a:endParaRPr lang="tr-TR" sz="800"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55504" marT="55504" marB="555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16,00±2,30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14,0±2,03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14,30±1,58</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15,48±1,22</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16,25±0,99</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17,25±2,93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solidFill>
                                          <a:schemeClr val="tx1">
                                            <a:lumMod val="75000"/>
                                            <a:lumOff val="25000"/>
                                          </a:schemeClr>
                                        </a:solidFill>
                                        <a:effectLst/>
                                        <a:latin typeface="Cambria Math" panose="02040503050406030204" pitchFamily="18" charset="0"/>
                                      </a:rPr>
                                    </m:ctrlPr>
                                  </m:sSupPr>
                                  <m:e>
                                    <m:r>
                                      <a:rPr lang="tr-TR" sz="800" kern="100">
                                        <a:solidFill>
                                          <a:schemeClr val="tx1">
                                            <a:lumMod val="75000"/>
                                            <a:lumOff val="25000"/>
                                          </a:schemeClr>
                                        </a:solidFill>
                                        <a:effectLst/>
                                        <a:latin typeface="Cambria Math" panose="02040503050406030204" pitchFamily="18" charset="0"/>
                                      </a:rPr>
                                      <m:t>𝟎</m:t>
                                    </m:r>
                                    <m:r>
                                      <a:rPr lang="tr-TR" sz="800" kern="100">
                                        <a:solidFill>
                                          <a:schemeClr val="tx1">
                                            <a:lumMod val="75000"/>
                                            <a:lumOff val="25000"/>
                                          </a:schemeClr>
                                        </a:solidFill>
                                        <a:effectLst/>
                                        <a:latin typeface="Cambria Math" panose="02040503050406030204" pitchFamily="18" charset="0"/>
                                      </a:rPr>
                                      <m:t>,</m:t>
                                    </m:r>
                                    <m:r>
                                      <a:rPr lang="tr-TR" sz="800" kern="100">
                                        <a:solidFill>
                                          <a:schemeClr val="tx1">
                                            <a:lumMod val="75000"/>
                                            <a:lumOff val="25000"/>
                                          </a:schemeClr>
                                        </a:solidFill>
                                        <a:effectLst/>
                                        <a:latin typeface="Cambria Math" panose="02040503050406030204" pitchFamily="18" charset="0"/>
                                      </a:rPr>
                                      <m:t>𝟐𝟒𝟗</m:t>
                                    </m:r>
                                  </m:e>
                                  <m:sup>
                                    <m:r>
                                      <a:rPr lang="tr-TR" sz="800" kern="100">
                                        <a:solidFill>
                                          <a:schemeClr val="tx1">
                                            <a:lumMod val="75000"/>
                                            <a:lumOff val="25000"/>
                                          </a:schemeClr>
                                        </a:solidFill>
                                        <a:effectLst/>
                                        <a:latin typeface="Cambria Math" panose="02040503050406030204" pitchFamily="18" charset="0"/>
                                      </a:rPr>
                                      <m:t>𝒃</m:t>
                                    </m:r>
                                  </m:sup>
                                </m:sSup>
                              </m:oMath>
                            </m:oMathPara>
                          </a14:m>
                          <a:endParaRPr lang="tr-TR" sz="800"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55504" marT="55504" marB="55504">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39948737"/>
                      </a:ext>
                    </a:extLst>
                  </a:tr>
                  <a:tr h="1587359">
                    <a:tc>
                      <a:txBody>
                        <a:bodyPr/>
                        <a:lstStyle/>
                        <a:p>
                          <a:pPr marL="0" marR="0">
                            <a:spcBef>
                              <a:spcPts val="0"/>
                            </a:spcBef>
                            <a:spcAft>
                              <a:spcPts val="0"/>
                            </a:spcAft>
                          </a:pPr>
                          <a:r>
                            <a:rPr lang="tr-TR" sz="800" b="1" kern="100" dirty="0">
                              <a:solidFill>
                                <a:schemeClr val="tx1"/>
                              </a:solidFill>
                              <a:effectLst/>
                            </a:rPr>
                            <a:t>Ailenin Aylık Gelir Durumu</a:t>
                          </a:r>
                        </a:p>
                        <a:p>
                          <a:pPr marL="0" marR="0">
                            <a:spcBef>
                              <a:spcPts val="0"/>
                            </a:spcBef>
                            <a:spcAft>
                              <a:spcPts val="0"/>
                            </a:spcAft>
                          </a:pPr>
                          <a:r>
                            <a:rPr lang="tr-TR" sz="800" b="0" kern="100" dirty="0">
                              <a:solidFill>
                                <a:schemeClr val="tx1"/>
                              </a:solidFill>
                              <a:effectLst/>
                            </a:rPr>
                            <a:t>17.000 TL altı</a:t>
                          </a:r>
                        </a:p>
                        <a:p>
                          <a:pPr marL="0" marR="0">
                            <a:spcBef>
                              <a:spcPts val="0"/>
                            </a:spcBef>
                            <a:spcAft>
                              <a:spcPts val="0"/>
                            </a:spcAft>
                          </a:pPr>
                          <a:r>
                            <a:rPr lang="tr-TR" sz="800" b="1" kern="100" dirty="0">
                              <a:solidFill>
                                <a:schemeClr val="tx1"/>
                              </a:solidFill>
                              <a:effectLst/>
                            </a:rPr>
                            <a:t> </a:t>
                          </a:r>
                        </a:p>
                        <a:p>
                          <a:pPr marL="0" marR="0">
                            <a:spcBef>
                              <a:spcPts val="0"/>
                            </a:spcBef>
                            <a:spcAft>
                              <a:spcPts val="0"/>
                            </a:spcAft>
                          </a:pPr>
                          <a:r>
                            <a:rPr lang="tr-TR" sz="800" b="0" kern="100" dirty="0">
                              <a:solidFill>
                                <a:schemeClr val="tx1">
                                  <a:lumMod val="75000"/>
                                  <a:lumOff val="25000"/>
                                </a:schemeClr>
                              </a:solidFill>
                              <a:effectLst/>
                            </a:rPr>
                            <a:t>17.000-34.000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34.001-61.000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61.001-100.000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100.001-130.000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130.000 TL üstü</a:t>
                          </a:r>
                        </a:p>
                        <a:p>
                          <a:pPr marL="0" marR="0">
                            <a:spcBef>
                              <a:spcPts val="0"/>
                            </a:spcBef>
                            <a:spcAft>
                              <a:spcPts val="0"/>
                            </a:spcAft>
                          </a:pPr>
                          <a:r>
                            <a:rPr lang="tr-TR" sz="800" b="0" kern="100" dirty="0">
                              <a:solidFill>
                                <a:schemeClr val="tx1"/>
                              </a:solidFill>
                              <a:effectLst/>
                            </a:rPr>
                            <a:t> </a:t>
                          </a:r>
                        </a:p>
                        <a:p>
                          <a:pPr marL="0" marR="0">
                            <a:spcBef>
                              <a:spcPts val="0"/>
                            </a:spcBef>
                            <a:spcAft>
                              <a:spcPts val="0"/>
                            </a:spcAft>
                          </a:pPr>
                          <a:r>
                            <a:rPr lang="tr-TR" sz="800" b="1" kern="100" dirty="0">
                              <a:solidFill>
                                <a:schemeClr val="tx1"/>
                              </a:solidFill>
                              <a:effectLst/>
                            </a:rPr>
                            <a:t>p-değeri</a:t>
                          </a:r>
                          <a:endParaRPr lang="tr-TR" sz="800" b="1" kern="100" dirty="0">
                            <a:solidFill>
                              <a:schemeClr val="tx1"/>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9,90±1,28</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8,21±0,85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7,90±0,61</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8,55±0,71</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9,44±0,93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10,03±1,46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a:solidFill>
                                          <a:schemeClr val="tx1">
                                            <a:lumMod val="75000"/>
                                            <a:lumOff val="25000"/>
                                          </a:schemeClr>
                                        </a:solidFill>
                                        <a:effectLst/>
                                        <a:latin typeface="Cambria Math" panose="02040503050406030204" pitchFamily="18" charset="0"/>
                                      </a:rPr>
                                    </m:ctrlPr>
                                  </m:sSupPr>
                                  <m:e>
                                    <m:r>
                                      <a:rPr lang="tr-TR" sz="800" b="1" i="1" kern="100">
                                        <a:solidFill>
                                          <a:schemeClr val="tx1">
                                            <a:lumMod val="75000"/>
                                            <a:lumOff val="25000"/>
                                          </a:schemeClr>
                                        </a:solidFill>
                                        <a:effectLst/>
                                        <a:latin typeface="Cambria Math" panose="02040503050406030204" pitchFamily="18" charset="0"/>
                                      </a:rPr>
                                      <m:t>𝟎</m:t>
                                    </m:r>
                                    <m:r>
                                      <a:rPr lang="tr-TR" sz="800" b="1" kern="100">
                                        <a:solidFill>
                                          <a:schemeClr val="tx1">
                                            <a:lumMod val="75000"/>
                                            <a:lumOff val="25000"/>
                                          </a:schemeClr>
                                        </a:solidFill>
                                        <a:effectLst/>
                                        <a:latin typeface="Cambria Math" panose="02040503050406030204" pitchFamily="18" charset="0"/>
                                      </a:rPr>
                                      <m:t>,</m:t>
                                    </m:r>
                                    <m:r>
                                      <a:rPr lang="tr-TR" sz="800" b="1" i="1" kern="100">
                                        <a:solidFill>
                                          <a:schemeClr val="tx1">
                                            <a:lumMod val="75000"/>
                                            <a:lumOff val="25000"/>
                                          </a:schemeClr>
                                        </a:solidFill>
                                        <a:effectLst/>
                                        <a:latin typeface="Cambria Math" panose="02040503050406030204" pitchFamily="18" charset="0"/>
                                      </a:rPr>
                                      <m:t>𝟎𝟐𝟐</m:t>
                                    </m:r>
                                  </m:e>
                                  <m:sup>
                                    <m:r>
                                      <a:rPr lang="tr-TR" sz="800" b="1" i="1" kern="100">
                                        <a:solidFill>
                                          <a:schemeClr val="tx1">
                                            <a:lumMod val="75000"/>
                                            <a:lumOff val="25000"/>
                                          </a:schemeClr>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1,40±0,99</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1,75±0,35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1,85±0,25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2,68±0,38</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2,79±0,45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2,75±0,73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a:solidFill>
                                          <a:schemeClr val="tx1">
                                            <a:lumMod val="75000"/>
                                            <a:lumOff val="25000"/>
                                          </a:schemeClr>
                                        </a:solidFill>
                                        <a:effectLst/>
                                        <a:latin typeface="Cambria Math" panose="02040503050406030204" pitchFamily="18" charset="0"/>
                                      </a:rPr>
                                    </m:ctrlPr>
                                  </m:sSupPr>
                                  <m:e>
                                    <m:r>
                                      <a:rPr lang="tr-TR" sz="800" b="1" i="1" kern="100">
                                        <a:solidFill>
                                          <a:schemeClr val="tx1">
                                            <a:lumMod val="75000"/>
                                            <a:lumOff val="25000"/>
                                          </a:schemeClr>
                                        </a:solidFill>
                                        <a:effectLst/>
                                        <a:latin typeface="Cambria Math" panose="02040503050406030204" pitchFamily="18" charset="0"/>
                                      </a:rPr>
                                      <m:t>𝟎</m:t>
                                    </m:r>
                                    <m:r>
                                      <a:rPr lang="tr-TR" sz="800" b="1" kern="100">
                                        <a:solidFill>
                                          <a:schemeClr val="tx1">
                                            <a:lumMod val="75000"/>
                                            <a:lumOff val="25000"/>
                                          </a:schemeClr>
                                        </a:solidFill>
                                        <a:effectLst/>
                                        <a:latin typeface="Cambria Math" panose="02040503050406030204" pitchFamily="18" charset="0"/>
                                      </a:rPr>
                                      <m:t>.</m:t>
                                    </m:r>
                                    <m:r>
                                      <a:rPr lang="tr-TR" sz="800" b="1" i="1" kern="100">
                                        <a:solidFill>
                                          <a:schemeClr val="tx1">
                                            <a:lumMod val="75000"/>
                                            <a:lumOff val="25000"/>
                                          </a:schemeClr>
                                        </a:solidFill>
                                        <a:effectLst/>
                                        <a:latin typeface="Cambria Math" panose="02040503050406030204" pitchFamily="18" charset="0"/>
                                      </a:rPr>
                                      <m:t>𝟎𝟎𝟎</m:t>
                                    </m:r>
                                  </m:e>
                                  <m:sup>
                                    <m:r>
                                      <a:rPr lang="tr-TR" sz="800" b="1" i="1" kern="100">
                                        <a:solidFill>
                                          <a:schemeClr val="tx1">
                                            <a:lumMod val="75000"/>
                                            <a:lumOff val="25000"/>
                                          </a:schemeClr>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2,70±0,67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2,28±0,41</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2,23±0,24</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2,53±0,29</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2,55±0,41</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2,39±0,65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a:solidFill>
                                          <a:schemeClr val="tx1">
                                            <a:lumMod val="75000"/>
                                            <a:lumOff val="25000"/>
                                          </a:schemeClr>
                                        </a:solidFill>
                                        <a:effectLst/>
                                        <a:latin typeface="Cambria Math" panose="02040503050406030204" pitchFamily="18" charset="0"/>
                                      </a:rPr>
                                    </m:ctrlPr>
                                  </m:sSupPr>
                                  <m:e>
                                    <m:r>
                                      <a:rPr lang="tr-TR" sz="800" b="1" i="1" kern="100">
                                        <a:solidFill>
                                          <a:schemeClr val="tx1">
                                            <a:lumMod val="75000"/>
                                            <a:lumOff val="25000"/>
                                          </a:schemeClr>
                                        </a:solidFill>
                                        <a:effectLst/>
                                        <a:latin typeface="Cambria Math" panose="02040503050406030204" pitchFamily="18" charset="0"/>
                                      </a:rPr>
                                      <m:t>𝟎</m:t>
                                    </m:r>
                                    <m:r>
                                      <a:rPr lang="tr-TR" sz="800" b="1" kern="100">
                                        <a:solidFill>
                                          <a:schemeClr val="tx1">
                                            <a:lumMod val="75000"/>
                                            <a:lumOff val="25000"/>
                                          </a:schemeClr>
                                        </a:solidFill>
                                        <a:effectLst/>
                                        <a:latin typeface="Cambria Math" panose="02040503050406030204" pitchFamily="18" charset="0"/>
                                      </a:rPr>
                                      <m:t>,</m:t>
                                    </m:r>
                                    <m:r>
                                      <a:rPr lang="tr-TR" sz="800" b="1" i="1" kern="100">
                                        <a:solidFill>
                                          <a:schemeClr val="tx1">
                                            <a:lumMod val="75000"/>
                                            <a:lumOff val="25000"/>
                                          </a:schemeClr>
                                        </a:solidFill>
                                        <a:effectLst/>
                                        <a:latin typeface="Cambria Math" panose="02040503050406030204" pitchFamily="18" charset="0"/>
                                      </a:rPr>
                                      <m:t>𝟔𝟏𝟗</m:t>
                                    </m:r>
                                  </m:e>
                                  <m:sup>
                                    <m:r>
                                      <a:rPr lang="tr-TR" sz="800" b="1" i="1" kern="100">
                                        <a:solidFill>
                                          <a:schemeClr val="tx1">
                                            <a:lumMod val="75000"/>
                                            <a:lumOff val="25000"/>
                                          </a:schemeClr>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1,90±0,81</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2,14±0,39</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2,32±0,29</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2,67±0,30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2,88±0,27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2,53±0,77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smtClean="0">
                                        <a:solidFill>
                                          <a:schemeClr val="tx1"/>
                                        </a:solidFill>
                                        <a:effectLst/>
                                        <a:latin typeface="Cambria Math" panose="02040503050406030204" pitchFamily="18" charset="0"/>
                                      </a:rPr>
                                    </m:ctrlPr>
                                  </m:sSupPr>
                                  <m:e>
                                    <m:r>
                                      <a:rPr lang="tr-TR" sz="800" b="1" i="1" kern="100">
                                        <a:solidFill>
                                          <a:schemeClr val="tx1"/>
                                        </a:solidFill>
                                        <a:effectLst/>
                                        <a:latin typeface="Cambria Math" panose="02040503050406030204" pitchFamily="18" charset="0"/>
                                      </a:rPr>
                                      <m:t>𝟎</m:t>
                                    </m:r>
                                    <m:r>
                                      <a:rPr lang="tr-TR" sz="800" b="1" kern="100">
                                        <a:solidFill>
                                          <a:schemeClr val="tx1"/>
                                        </a:solidFill>
                                        <a:effectLst/>
                                        <a:latin typeface="Cambria Math" panose="02040503050406030204" pitchFamily="18" charset="0"/>
                                      </a:rPr>
                                      <m:t>,</m:t>
                                    </m:r>
                                    <m:r>
                                      <a:rPr lang="tr-TR" sz="800" b="1" i="1" kern="100">
                                        <a:solidFill>
                                          <a:schemeClr val="tx1"/>
                                        </a:solidFill>
                                        <a:effectLst/>
                                        <a:latin typeface="Cambria Math" panose="02040503050406030204" pitchFamily="18" charset="0"/>
                                      </a:rPr>
                                      <m:t>𝟏𝟎𝟑</m:t>
                                    </m:r>
                                  </m:e>
                                  <m:sup>
                                    <m:r>
                                      <a:rPr lang="tr-TR" sz="800" b="1" i="1" kern="100">
                                        <a:solidFill>
                                          <a:schemeClr val="tx1"/>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15,90±3,08</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14,40±1,62</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14,44±1,04</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16,42±1,24</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17,67±1,63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17,71±2,96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smtClean="0">
                                        <a:solidFill>
                                          <a:schemeClr val="tx1"/>
                                        </a:solidFill>
                                        <a:effectLst/>
                                        <a:latin typeface="Cambria Math" panose="02040503050406030204" pitchFamily="18" charset="0"/>
                                      </a:rPr>
                                    </m:ctrlPr>
                                  </m:sSupPr>
                                  <m:e>
                                    <m:r>
                                      <a:rPr lang="tr-TR" sz="800" b="1" i="1" kern="100">
                                        <a:solidFill>
                                          <a:schemeClr val="tx1"/>
                                        </a:solidFill>
                                        <a:effectLst/>
                                        <a:latin typeface="Cambria Math" panose="02040503050406030204" pitchFamily="18" charset="0"/>
                                      </a:rPr>
                                      <m:t>𝟎</m:t>
                                    </m:r>
                                    <m:r>
                                      <a:rPr lang="tr-TR" sz="800" b="1" kern="100">
                                        <a:solidFill>
                                          <a:schemeClr val="tx1"/>
                                        </a:solidFill>
                                        <a:effectLst/>
                                        <a:latin typeface="Cambria Math" panose="02040503050406030204" pitchFamily="18" charset="0"/>
                                      </a:rPr>
                                      <m:t>,</m:t>
                                    </m:r>
                                    <m:r>
                                      <a:rPr lang="tr-TR" sz="800" b="1" i="1" kern="100">
                                        <a:solidFill>
                                          <a:schemeClr val="tx1"/>
                                        </a:solidFill>
                                        <a:effectLst/>
                                        <a:latin typeface="Cambria Math" panose="02040503050406030204" pitchFamily="18" charset="0"/>
                                      </a:rPr>
                                      <m:t>𝟎𝟎𝟓</m:t>
                                    </m:r>
                                  </m:e>
                                  <m:sup>
                                    <m:r>
                                      <a:rPr lang="tr-TR" sz="800" b="1" i="1" kern="100">
                                        <a:solidFill>
                                          <a:schemeClr val="tx1"/>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72284274"/>
                      </a:ext>
                    </a:extLst>
                  </a:tr>
                  <a:tr h="1079994">
                    <a:tc>
                      <a:txBody>
                        <a:bodyPr/>
                        <a:lstStyle/>
                        <a:p>
                          <a:pPr marL="0" marR="0">
                            <a:spcBef>
                              <a:spcPts val="0"/>
                            </a:spcBef>
                            <a:spcAft>
                              <a:spcPts val="0"/>
                            </a:spcAft>
                          </a:pPr>
                          <a:r>
                            <a:rPr lang="tr-TR" sz="800" b="1" kern="100" dirty="0">
                              <a:solidFill>
                                <a:schemeClr val="tx1">
                                  <a:lumMod val="75000"/>
                                  <a:lumOff val="25000"/>
                                </a:schemeClr>
                              </a:solidFill>
                              <a:effectLst/>
                            </a:rPr>
                            <a:t>Sağlık Sigortası </a:t>
                          </a:r>
                        </a:p>
                        <a:p>
                          <a:pPr marL="0" marR="0">
                            <a:spcBef>
                              <a:spcPts val="0"/>
                            </a:spcBef>
                            <a:spcAft>
                              <a:spcPts val="0"/>
                            </a:spcAft>
                          </a:pPr>
                          <a:r>
                            <a:rPr lang="tr-TR" sz="800" b="1" kern="100" dirty="0">
                              <a:solidFill>
                                <a:schemeClr val="tx1">
                                  <a:lumMod val="75000"/>
                                  <a:lumOff val="25000"/>
                                </a:schemeClr>
                              </a:solidFill>
                              <a:effectLst/>
                            </a:rPr>
                            <a:t>Durumu</a:t>
                          </a:r>
                        </a:p>
                        <a:p>
                          <a:pPr marL="0" marR="0">
                            <a:spcBef>
                              <a:spcPts val="0"/>
                            </a:spcBef>
                            <a:spcAft>
                              <a:spcPts val="0"/>
                            </a:spcAft>
                          </a:pPr>
                          <a:r>
                            <a:rPr lang="tr-TR" sz="800" b="0" kern="100" dirty="0">
                              <a:solidFill>
                                <a:schemeClr val="tx1">
                                  <a:lumMod val="75000"/>
                                  <a:lumOff val="25000"/>
                                </a:schemeClr>
                              </a:solidFill>
                              <a:effectLst/>
                            </a:rPr>
                            <a:t>Sağlık sigortam yok</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Devlet Sağlık Sigortası</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Özel Sağlık Sigortası</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Hem devlet hem özel sağlık sigortam var</a:t>
                          </a:r>
                        </a:p>
                        <a:p>
                          <a:pPr marL="0" marR="0">
                            <a:spcBef>
                              <a:spcPts val="0"/>
                            </a:spcBef>
                            <a:spcAft>
                              <a:spcPts val="0"/>
                            </a:spcAft>
                          </a:pPr>
                          <a:r>
                            <a:rPr lang="tr-TR" sz="800" b="1" kern="100" dirty="0">
                              <a:solidFill>
                                <a:schemeClr val="tx1">
                                  <a:lumMod val="75000"/>
                                  <a:lumOff val="25000"/>
                                </a:schemeClr>
                              </a:solidFill>
                              <a:effectLst/>
                            </a:rPr>
                            <a:t> </a:t>
                          </a:r>
                        </a:p>
                        <a:p>
                          <a:pPr marL="0" marR="0">
                            <a:spcBef>
                              <a:spcPts val="0"/>
                            </a:spcBef>
                            <a:spcAft>
                              <a:spcPts val="0"/>
                            </a:spcAft>
                          </a:pPr>
                          <a:r>
                            <a:rPr lang="tr-TR" sz="800" b="1" kern="100" dirty="0">
                              <a:solidFill>
                                <a:schemeClr val="tx1">
                                  <a:lumMod val="75000"/>
                                  <a:lumOff val="25000"/>
                                </a:schemeClr>
                              </a:solidFill>
                              <a:effectLst/>
                            </a:rPr>
                            <a:t>p-değeri</a:t>
                          </a:r>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7,00±1,68</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8,81±0,43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8,12±0,87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8,26±1,07</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smtClean="0">
                                        <a:solidFill>
                                          <a:schemeClr val="tx1"/>
                                        </a:solidFill>
                                        <a:effectLst/>
                                        <a:latin typeface="Cambria Math" panose="02040503050406030204" pitchFamily="18" charset="0"/>
                                      </a:rPr>
                                    </m:ctrlPr>
                                  </m:sSupPr>
                                  <m:e>
                                    <m:r>
                                      <a:rPr lang="tr-TR" sz="800" b="1" i="1" kern="100">
                                        <a:solidFill>
                                          <a:schemeClr val="tx1"/>
                                        </a:solidFill>
                                        <a:effectLst/>
                                        <a:latin typeface="Cambria Math" panose="02040503050406030204" pitchFamily="18" charset="0"/>
                                      </a:rPr>
                                      <m:t>𝟎</m:t>
                                    </m:r>
                                    <m:r>
                                      <a:rPr lang="tr-TR" sz="800" b="1" kern="100">
                                        <a:solidFill>
                                          <a:schemeClr val="tx1"/>
                                        </a:solidFill>
                                        <a:effectLst/>
                                        <a:latin typeface="Cambria Math" panose="02040503050406030204" pitchFamily="18" charset="0"/>
                                      </a:rPr>
                                      <m:t>,</m:t>
                                    </m:r>
                                    <m:r>
                                      <a:rPr lang="tr-TR" sz="800" b="1" i="1" kern="100">
                                        <a:solidFill>
                                          <a:schemeClr val="tx1"/>
                                        </a:solidFill>
                                        <a:effectLst/>
                                        <a:latin typeface="Cambria Math" panose="02040503050406030204" pitchFamily="18" charset="0"/>
                                      </a:rPr>
                                      <m:t>𝟎𝟒𝟗</m:t>
                                    </m:r>
                                  </m:e>
                                  <m:sup>
                                    <m:r>
                                      <a:rPr lang="tr-TR" sz="800" b="1" i="1" kern="100">
                                        <a:solidFill>
                                          <a:schemeClr val="tx1"/>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1,33±0,62</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2,24±0,20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2,31±0,36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2,36±0,36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smtClean="0">
                                        <a:solidFill>
                                          <a:schemeClr val="tx1"/>
                                        </a:solidFill>
                                        <a:effectLst/>
                                        <a:latin typeface="Cambria Math" panose="02040503050406030204" pitchFamily="18" charset="0"/>
                                      </a:rPr>
                                    </m:ctrlPr>
                                  </m:sSupPr>
                                  <m:e>
                                    <m:r>
                                      <a:rPr lang="tr-TR" sz="800" b="1" i="1" kern="100">
                                        <a:solidFill>
                                          <a:schemeClr val="tx1"/>
                                        </a:solidFill>
                                        <a:effectLst/>
                                        <a:latin typeface="Cambria Math" panose="02040503050406030204" pitchFamily="18" charset="0"/>
                                      </a:rPr>
                                      <m:t>𝟎</m:t>
                                    </m:r>
                                    <m:r>
                                      <a:rPr lang="tr-TR" sz="800" b="1" kern="100">
                                        <a:solidFill>
                                          <a:schemeClr val="tx1"/>
                                        </a:solidFill>
                                        <a:effectLst/>
                                        <a:latin typeface="Cambria Math" panose="02040503050406030204" pitchFamily="18" charset="0"/>
                                      </a:rPr>
                                      <m:t>,</m:t>
                                    </m:r>
                                    <m:r>
                                      <a:rPr lang="tr-TR" sz="800" b="1" i="1" kern="100">
                                        <a:solidFill>
                                          <a:schemeClr val="tx1"/>
                                        </a:solidFill>
                                        <a:effectLst/>
                                        <a:latin typeface="Cambria Math" panose="02040503050406030204" pitchFamily="18" charset="0"/>
                                      </a:rPr>
                                      <m:t>𝟎𝟓𝟒</m:t>
                                    </m:r>
                                  </m:e>
                                  <m:sup>
                                    <m:r>
                                      <a:rPr lang="tr-TR" sz="800" b="1" i="1" kern="100">
                                        <a:solidFill>
                                          <a:schemeClr val="tx1"/>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1,72±0,60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2,47±0,19</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2,15±0,35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2,55±0,40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smtClean="0">
                                        <a:solidFill>
                                          <a:schemeClr val="tx1"/>
                                        </a:solidFill>
                                        <a:effectLst/>
                                        <a:latin typeface="Cambria Math" panose="02040503050406030204" pitchFamily="18" charset="0"/>
                                      </a:rPr>
                                    </m:ctrlPr>
                                  </m:sSupPr>
                                  <m:e>
                                    <m:r>
                                      <a:rPr lang="tr-TR" sz="800" b="1" i="1" kern="100">
                                        <a:solidFill>
                                          <a:schemeClr val="tx1"/>
                                        </a:solidFill>
                                        <a:effectLst/>
                                        <a:latin typeface="Cambria Math" panose="02040503050406030204" pitchFamily="18" charset="0"/>
                                      </a:rPr>
                                      <m:t>𝟎</m:t>
                                    </m:r>
                                    <m:r>
                                      <a:rPr lang="tr-TR" sz="800" b="1" kern="100">
                                        <a:solidFill>
                                          <a:schemeClr val="tx1"/>
                                        </a:solidFill>
                                        <a:effectLst/>
                                        <a:latin typeface="Cambria Math" panose="02040503050406030204" pitchFamily="18" charset="0"/>
                                      </a:rPr>
                                      <m:t>,</m:t>
                                    </m:r>
                                    <m:r>
                                      <a:rPr lang="tr-TR" sz="800" b="1" i="1" kern="100">
                                        <a:solidFill>
                                          <a:schemeClr val="tx1"/>
                                        </a:solidFill>
                                        <a:effectLst/>
                                        <a:latin typeface="Cambria Math" panose="02040503050406030204" pitchFamily="18" charset="0"/>
                                      </a:rPr>
                                      <m:t>𝟎𝟕𝟎</m:t>
                                    </m:r>
                                  </m:e>
                                  <m:sup>
                                    <m:r>
                                      <a:rPr lang="tr-TR" sz="800" b="1" i="1" kern="100">
                                        <a:solidFill>
                                          <a:schemeClr val="tx1"/>
                                        </a:solidFill>
                                        <a:effectLst/>
                                        <a:latin typeface="Cambria Math" panose="02040503050406030204" pitchFamily="18" charset="0"/>
                                      </a:rPr>
                                      <m:t>𝐛</m:t>
                                    </m:r>
                                  </m:sup>
                                </m:sSup>
                              </m:oMath>
                            </m:oMathPara>
                          </a14:m>
                          <a:endParaRPr lang="tr-TR" sz="800" b="1" kern="100" dirty="0">
                            <a:solidFill>
                              <a:schemeClr val="tx1"/>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2,38±0,90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2,36±0,20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2,59±0,40</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2,73±0,43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smtClean="0">
                                        <a:solidFill>
                                          <a:schemeClr val="tx1"/>
                                        </a:solidFill>
                                        <a:effectLst/>
                                        <a:latin typeface="Cambria Math" panose="02040503050406030204" pitchFamily="18" charset="0"/>
                                      </a:rPr>
                                    </m:ctrlPr>
                                  </m:sSupPr>
                                  <m:e>
                                    <m:r>
                                      <a:rPr lang="tr-TR" sz="800" b="1" i="1" kern="100">
                                        <a:solidFill>
                                          <a:schemeClr val="tx1"/>
                                        </a:solidFill>
                                        <a:effectLst/>
                                        <a:latin typeface="Cambria Math" panose="02040503050406030204" pitchFamily="18" charset="0"/>
                                      </a:rPr>
                                      <m:t>𝟎</m:t>
                                    </m:r>
                                    <m:r>
                                      <a:rPr lang="tr-TR" sz="800" b="1" kern="100">
                                        <a:solidFill>
                                          <a:schemeClr val="tx1"/>
                                        </a:solidFill>
                                        <a:effectLst/>
                                        <a:latin typeface="Cambria Math" panose="02040503050406030204" pitchFamily="18" charset="0"/>
                                      </a:rPr>
                                      <m:t>,</m:t>
                                    </m:r>
                                    <m:r>
                                      <a:rPr lang="tr-TR" sz="800" b="1" i="1" kern="100">
                                        <a:solidFill>
                                          <a:schemeClr val="tx1"/>
                                        </a:solidFill>
                                        <a:effectLst/>
                                        <a:latin typeface="Cambria Math" panose="02040503050406030204" pitchFamily="18" charset="0"/>
                                      </a:rPr>
                                      <m:t>𝟑𝟗𝟎</m:t>
                                    </m:r>
                                  </m:e>
                                  <m:sup>
                                    <m:r>
                                      <a:rPr lang="tr-TR" sz="800" b="1" i="1" kern="100">
                                        <a:solidFill>
                                          <a:schemeClr val="tx1"/>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12,44±2,23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15,96±0,83</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15,18±1,45</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15,91±1,86</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r>
                            <a:rPr lang="tr-TR" sz="800" kern="100" dirty="0">
                              <a:solidFill>
                                <a:schemeClr val="tx1">
                                  <a:lumMod val="75000"/>
                                  <a:lumOff val="25000"/>
                                </a:schemeClr>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smtClean="0">
                                        <a:solidFill>
                                          <a:schemeClr val="tx1"/>
                                        </a:solidFill>
                                        <a:effectLst/>
                                        <a:latin typeface="Cambria Math" panose="02040503050406030204" pitchFamily="18" charset="0"/>
                                      </a:rPr>
                                    </m:ctrlPr>
                                  </m:sSupPr>
                                  <m:e>
                                    <m:r>
                                      <a:rPr lang="tr-TR" sz="800" b="1" i="1" kern="100">
                                        <a:solidFill>
                                          <a:schemeClr val="tx1"/>
                                        </a:solidFill>
                                        <a:effectLst/>
                                        <a:latin typeface="Cambria Math" panose="02040503050406030204" pitchFamily="18" charset="0"/>
                                      </a:rPr>
                                      <m:t>𝟎</m:t>
                                    </m:r>
                                    <m:r>
                                      <a:rPr lang="tr-TR" sz="800" b="1" kern="100">
                                        <a:solidFill>
                                          <a:schemeClr val="tx1"/>
                                        </a:solidFill>
                                        <a:effectLst/>
                                        <a:latin typeface="Cambria Math" panose="02040503050406030204" pitchFamily="18" charset="0"/>
                                      </a:rPr>
                                      <m:t>,</m:t>
                                    </m:r>
                                    <m:r>
                                      <a:rPr lang="tr-TR" sz="800" b="1" i="1" kern="100">
                                        <a:solidFill>
                                          <a:schemeClr val="tx1"/>
                                        </a:solidFill>
                                        <a:effectLst/>
                                        <a:latin typeface="Cambria Math" panose="02040503050406030204" pitchFamily="18" charset="0"/>
                                      </a:rPr>
                                      <m:t>𝟎𝟓𝟑</m:t>
                                    </m:r>
                                  </m:e>
                                  <m:sup>
                                    <m:r>
                                      <a:rPr lang="tr-TR" sz="800" b="1" i="1" kern="100">
                                        <a:solidFill>
                                          <a:schemeClr val="tx1"/>
                                        </a:solidFill>
                                        <a:effectLst/>
                                        <a:latin typeface="Cambria Math" panose="02040503050406030204" pitchFamily="18" charset="0"/>
                                      </a:rPr>
                                      <m:t>𝐛</m:t>
                                    </m:r>
                                  </m:sup>
                                </m:sSup>
                              </m:oMath>
                            </m:oMathPara>
                          </a14:m>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0176355"/>
                      </a:ext>
                    </a:extLst>
                  </a:tr>
                </a:tbl>
              </a:graphicData>
            </a:graphic>
          </p:graphicFrame>
        </mc:Choice>
        <mc:Fallback xmlns="">
          <p:graphicFrame>
            <p:nvGraphicFramePr>
              <p:cNvPr id="8" name="İçerik Yer Tutucusu 7">
                <a:extLst>
                  <a:ext uri="{FF2B5EF4-FFF2-40B4-BE49-F238E27FC236}">
                    <a16:creationId xmlns:a16="http://schemas.microsoft.com/office/drawing/2014/main" id="{5770D682-6C59-BB0F-8551-267277A8877D}"/>
                  </a:ext>
                </a:extLst>
              </p:cNvPr>
              <p:cNvGraphicFramePr>
                <a:graphicFrameLocks noGrp="1"/>
              </p:cNvGraphicFramePr>
              <p:nvPr>
                <p:ph sz="half" idx="1"/>
                <p:extLst>
                  <p:ext uri="{D42A27DB-BD31-4B8C-83A1-F6EECF244321}">
                    <p14:modId xmlns:p14="http://schemas.microsoft.com/office/powerpoint/2010/main" val="2655060488"/>
                  </p:ext>
                </p:extLst>
              </p:nvPr>
            </p:nvGraphicFramePr>
            <p:xfrm>
              <a:off x="6282813" y="880310"/>
              <a:ext cx="5447069" cy="5476040"/>
            </p:xfrm>
            <a:graphic>
              <a:graphicData uri="http://schemas.openxmlformats.org/drawingml/2006/table">
                <a:tbl>
                  <a:tblPr firstCol="1" bandCol="1">
                    <a:tableStyleId>{5202B0CA-FC54-4496-8BCA-5EF66A818D29}</a:tableStyleId>
                  </a:tblPr>
                  <a:tblGrid>
                    <a:gridCol w="1564183">
                      <a:extLst>
                        <a:ext uri="{9D8B030D-6E8A-4147-A177-3AD203B41FA5}">
                          <a16:colId xmlns:a16="http://schemas.microsoft.com/office/drawing/2014/main" val="3843091278"/>
                        </a:ext>
                      </a:extLst>
                    </a:gridCol>
                    <a:gridCol w="763055">
                      <a:extLst>
                        <a:ext uri="{9D8B030D-6E8A-4147-A177-3AD203B41FA5}">
                          <a16:colId xmlns:a16="http://schemas.microsoft.com/office/drawing/2014/main" val="26312673"/>
                        </a:ext>
                      </a:extLst>
                    </a:gridCol>
                    <a:gridCol w="763055">
                      <a:extLst>
                        <a:ext uri="{9D8B030D-6E8A-4147-A177-3AD203B41FA5}">
                          <a16:colId xmlns:a16="http://schemas.microsoft.com/office/drawing/2014/main" val="2132022526"/>
                        </a:ext>
                      </a:extLst>
                    </a:gridCol>
                    <a:gridCol w="763055">
                      <a:extLst>
                        <a:ext uri="{9D8B030D-6E8A-4147-A177-3AD203B41FA5}">
                          <a16:colId xmlns:a16="http://schemas.microsoft.com/office/drawing/2014/main" val="3453821123"/>
                        </a:ext>
                      </a:extLst>
                    </a:gridCol>
                    <a:gridCol w="763055">
                      <a:extLst>
                        <a:ext uri="{9D8B030D-6E8A-4147-A177-3AD203B41FA5}">
                          <a16:colId xmlns:a16="http://schemas.microsoft.com/office/drawing/2014/main" val="689068346"/>
                        </a:ext>
                      </a:extLst>
                    </a:gridCol>
                    <a:gridCol w="830666">
                      <a:extLst>
                        <a:ext uri="{9D8B030D-6E8A-4147-A177-3AD203B41FA5}">
                          <a16:colId xmlns:a16="http://schemas.microsoft.com/office/drawing/2014/main" val="1681923898"/>
                        </a:ext>
                      </a:extLst>
                    </a:gridCol>
                  </a:tblGrid>
                  <a:tr h="1982640">
                    <a:tc>
                      <a:txBody>
                        <a:bodyPr/>
                        <a:lstStyle/>
                        <a:p>
                          <a:pPr marL="0" marR="0">
                            <a:spcBef>
                              <a:spcPts val="0"/>
                            </a:spcBef>
                            <a:spcAft>
                              <a:spcPts val="0"/>
                            </a:spcAft>
                          </a:pPr>
                          <a:r>
                            <a:rPr lang="tr-TR" sz="800" b="1" kern="100" dirty="0">
                              <a:solidFill>
                                <a:schemeClr val="tx1"/>
                              </a:solidFill>
                              <a:effectLst/>
                            </a:rPr>
                            <a:t>Baba Eğitim Durumu</a:t>
                          </a:r>
                        </a:p>
                        <a:p>
                          <a:pPr marL="0" marR="0">
                            <a:spcBef>
                              <a:spcPts val="0"/>
                            </a:spcBef>
                            <a:spcAft>
                              <a:spcPts val="0"/>
                            </a:spcAft>
                          </a:pPr>
                          <a:r>
                            <a:rPr lang="tr-TR" sz="800" b="0" kern="100" dirty="0">
                              <a:solidFill>
                                <a:schemeClr val="tx1"/>
                              </a:solidFill>
                              <a:effectLst/>
                            </a:rPr>
                            <a:t>Okuryazar değil</a:t>
                          </a:r>
                        </a:p>
                        <a:p>
                          <a:pPr marL="0" marR="0">
                            <a:spcBef>
                              <a:spcPts val="0"/>
                            </a:spcBef>
                            <a:spcAft>
                              <a:spcPts val="0"/>
                            </a:spcAft>
                          </a:pPr>
                          <a:r>
                            <a:rPr lang="tr-TR" sz="800" b="1"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İlkokul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Ortaokul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Lise</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Üniversite</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Yüksek Lisans/Doktora</a:t>
                          </a:r>
                        </a:p>
                        <a:p>
                          <a:pPr marL="0" marR="0">
                            <a:spcBef>
                              <a:spcPts val="0"/>
                            </a:spcBef>
                            <a:spcAft>
                              <a:spcPts val="0"/>
                            </a:spcAft>
                          </a:pPr>
                          <a:br>
                            <a:rPr lang="tr-TR" sz="800" b="1" kern="100" dirty="0">
                              <a:solidFill>
                                <a:schemeClr val="tx1">
                                  <a:lumMod val="75000"/>
                                  <a:lumOff val="25000"/>
                                </a:schemeClr>
                              </a:solidFill>
                              <a:effectLst/>
                              <a:highlight>
                                <a:srgbClr val="FFFFFF"/>
                              </a:highlight>
                            </a:rPr>
                          </a:br>
                          <a:r>
                            <a:rPr lang="tr-TR" sz="800" b="1" kern="100" dirty="0">
                              <a:solidFill>
                                <a:schemeClr val="tx1">
                                  <a:lumMod val="75000"/>
                                  <a:lumOff val="25000"/>
                                </a:schemeClr>
                              </a:solidFill>
                              <a:effectLst/>
                            </a:rPr>
                            <a:t>p-değeri</a:t>
                          </a:r>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55504" marT="55504" marB="55504">
                        <a:lnL>
                          <a:noFill/>
                        </a:lnL>
                        <a:lnR>
                          <a:noFill/>
                        </a:lnR>
                        <a:lnT>
                          <a:noFill/>
                        </a:lnT>
                        <a:lnB>
                          <a:noFill/>
                        </a:lnB>
                        <a:lnTlToBr w="12700" cmpd="sng">
                          <a:noFill/>
                          <a:prstDash val="solid"/>
                        </a:lnTlToBr>
                        <a:lnBlToTr w="12700" cmpd="sng">
                          <a:noFill/>
                          <a:prstDash val="solid"/>
                        </a:lnBlToTr>
                        <a:noFill/>
                      </a:tcPr>
                    </a:tc>
                    <a:tc>
                      <a:txBody>
                        <a:bodyPr/>
                        <a:lstStyle/>
                        <a:p>
                          <a:endParaRPr lang="tr-TR"/>
                        </a:p>
                      </a:txBody>
                      <a:tcPr marL="92507" marR="55504" marT="55504" marB="55504">
                        <a:lnL>
                          <a:noFill/>
                        </a:lnL>
                        <a:lnR>
                          <a:noFill/>
                        </a:lnR>
                        <a:lnT>
                          <a:noFill/>
                        </a:lnT>
                        <a:lnB>
                          <a:noFill/>
                        </a:lnB>
                        <a:lnTlToBr w="12700" cmpd="sng">
                          <a:noFill/>
                          <a:prstDash val="solid"/>
                        </a:lnTlToBr>
                        <a:lnBlToTr w="12700" cmpd="sng">
                          <a:noFill/>
                          <a:prstDash val="solid"/>
                        </a:lnBlToTr>
                        <a:blipFill>
                          <a:blip r:embed="rId2"/>
                          <a:stretch>
                            <a:fillRect l="-205600" r="-410400" b="-177231"/>
                          </a:stretch>
                        </a:blipFill>
                      </a:tcPr>
                    </a:tc>
                    <a:tc>
                      <a:txBody>
                        <a:bodyPr/>
                        <a:lstStyle/>
                        <a:p>
                          <a:endParaRPr lang="tr-TR"/>
                        </a:p>
                      </a:txBody>
                      <a:tcPr marL="92507" marR="55504" marT="55504" marB="55504">
                        <a:lnL>
                          <a:noFill/>
                        </a:lnL>
                        <a:lnR>
                          <a:noFill/>
                        </a:lnR>
                        <a:lnT>
                          <a:noFill/>
                        </a:lnT>
                        <a:lnB>
                          <a:noFill/>
                        </a:lnB>
                        <a:lnTlToBr w="12700" cmpd="sng">
                          <a:noFill/>
                          <a:prstDash val="solid"/>
                        </a:lnTlToBr>
                        <a:lnBlToTr w="12700" cmpd="sng">
                          <a:noFill/>
                          <a:prstDash val="solid"/>
                        </a:lnBlToTr>
                        <a:blipFill>
                          <a:blip r:embed="rId2"/>
                          <a:stretch>
                            <a:fillRect l="-303175" r="-307143" b="-177231"/>
                          </a:stretch>
                        </a:blipFill>
                      </a:tcPr>
                    </a:tc>
                    <a:tc>
                      <a:txBody>
                        <a:bodyPr/>
                        <a:lstStyle/>
                        <a:p>
                          <a:endParaRPr lang="tr-TR"/>
                        </a:p>
                      </a:txBody>
                      <a:tcPr marL="92507" marR="55504" marT="55504" marB="55504">
                        <a:lnL>
                          <a:noFill/>
                        </a:lnL>
                        <a:lnR>
                          <a:noFill/>
                        </a:lnR>
                        <a:lnT>
                          <a:noFill/>
                        </a:lnT>
                        <a:lnB>
                          <a:noFill/>
                        </a:lnB>
                        <a:lnTlToBr w="12700" cmpd="sng">
                          <a:noFill/>
                          <a:prstDash val="solid"/>
                        </a:lnTlToBr>
                        <a:lnBlToTr w="12700" cmpd="sng">
                          <a:noFill/>
                          <a:prstDash val="solid"/>
                        </a:lnBlToTr>
                        <a:blipFill>
                          <a:blip r:embed="rId2"/>
                          <a:stretch>
                            <a:fillRect l="-406400" r="-209600" b="-177231"/>
                          </a:stretch>
                        </a:blipFill>
                      </a:tcPr>
                    </a:tc>
                    <a:tc>
                      <a:txBody>
                        <a:bodyPr/>
                        <a:lstStyle/>
                        <a:p>
                          <a:endParaRPr lang="tr-TR"/>
                        </a:p>
                      </a:txBody>
                      <a:tcPr marL="92507" marR="55504" marT="55504" marB="55504">
                        <a:lnL>
                          <a:noFill/>
                        </a:lnL>
                        <a:lnR>
                          <a:noFill/>
                        </a:lnR>
                        <a:lnT>
                          <a:noFill/>
                        </a:lnT>
                        <a:lnB>
                          <a:noFill/>
                        </a:lnB>
                        <a:lnTlToBr w="12700" cmpd="sng">
                          <a:noFill/>
                          <a:prstDash val="solid"/>
                        </a:lnTlToBr>
                        <a:lnBlToTr w="12700" cmpd="sng">
                          <a:noFill/>
                          <a:prstDash val="solid"/>
                        </a:lnBlToTr>
                        <a:blipFill>
                          <a:blip r:embed="rId2"/>
                          <a:stretch>
                            <a:fillRect l="-502381" r="-107937" b="-177231"/>
                          </a:stretch>
                        </a:blipFill>
                      </a:tcPr>
                    </a:tc>
                    <a:tc>
                      <a:txBody>
                        <a:bodyPr/>
                        <a:lstStyle/>
                        <a:p>
                          <a:endParaRPr lang="tr-TR"/>
                        </a:p>
                      </a:txBody>
                      <a:tcPr marL="92507" marR="55504" marT="55504" marB="55504">
                        <a:lnL>
                          <a:noFill/>
                        </a:lnL>
                        <a:lnR>
                          <a:noFill/>
                        </a:lnR>
                        <a:lnT>
                          <a:noFill/>
                        </a:lnT>
                        <a:lnB>
                          <a:noFill/>
                        </a:lnB>
                        <a:lnTlToBr w="12700" cmpd="sng">
                          <a:noFill/>
                          <a:prstDash val="solid"/>
                        </a:lnTlToBr>
                        <a:lnBlToTr w="12700" cmpd="sng">
                          <a:noFill/>
                          <a:prstDash val="solid"/>
                        </a:lnBlToTr>
                        <a:blipFill>
                          <a:blip r:embed="rId2"/>
                          <a:stretch>
                            <a:fillRect l="-558088" b="-177231"/>
                          </a:stretch>
                        </a:blipFill>
                      </a:tcPr>
                    </a:tc>
                    <a:extLst>
                      <a:ext uri="{0D108BD9-81ED-4DB2-BD59-A6C34878D82A}">
                        <a16:rowId xmlns:a16="http://schemas.microsoft.com/office/drawing/2014/main" val="3839948737"/>
                      </a:ext>
                    </a:extLst>
                  </a:tr>
                  <a:tr h="1929580">
                    <a:tc>
                      <a:txBody>
                        <a:bodyPr/>
                        <a:lstStyle/>
                        <a:p>
                          <a:pPr marL="0" marR="0">
                            <a:spcBef>
                              <a:spcPts val="0"/>
                            </a:spcBef>
                            <a:spcAft>
                              <a:spcPts val="0"/>
                            </a:spcAft>
                          </a:pPr>
                          <a:r>
                            <a:rPr lang="tr-TR" sz="800" b="1" kern="100" dirty="0">
                              <a:solidFill>
                                <a:schemeClr val="tx1"/>
                              </a:solidFill>
                              <a:effectLst/>
                            </a:rPr>
                            <a:t>Ailenin Aylık Gelir Durumu</a:t>
                          </a:r>
                        </a:p>
                        <a:p>
                          <a:pPr marL="0" marR="0">
                            <a:spcBef>
                              <a:spcPts val="0"/>
                            </a:spcBef>
                            <a:spcAft>
                              <a:spcPts val="0"/>
                            </a:spcAft>
                          </a:pPr>
                          <a:r>
                            <a:rPr lang="tr-TR" sz="800" b="0" kern="100" dirty="0">
                              <a:solidFill>
                                <a:schemeClr val="tx1"/>
                              </a:solidFill>
                              <a:effectLst/>
                            </a:rPr>
                            <a:t>17.000 TL altı</a:t>
                          </a:r>
                        </a:p>
                        <a:p>
                          <a:pPr marL="0" marR="0">
                            <a:spcBef>
                              <a:spcPts val="0"/>
                            </a:spcBef>
                            <a:spcAft>
                              <a:spcPts val="0"/>
                            </a:spcAft>
                          </a:pPr>
                          <a:r>
                            <a:rPr lang="tr-TR" sz="800" b="1" kern="100" dirty="0">
                              <a:solidFill>
                                <a:schemeClr val="tx1"/>
                              </a:solidFill>
                              <a:effectLst/>
                            </a:rPr>
                            <a:t> </a:t>
                          </a:r>
                        </a:p>
                        <a:p>
                          <a:pPr marL="0" marR="0">
                            <a:spcBef>
                              <a:spcPts val="0"/>
                            </a:spcBef>
                            <a:spcAft>
                              <a:spcPts val="0"/>
                            </a:spcAft>
                          </a:pPr>
                          <a:r>
                            <a:rPr lang="tr-TR" sz="800" b="0" kern="100" dirty="0">
                              <a:solidFill>
                                <a:schemeClr val="tx1">
                                  <a:lumMod val="75000"/>
                                  <a:lumOff val="25000"/>
                                </a:schemeClr>
                              </a:solidFill>
                              <a:effectLst/>
                            </a:rPr>
                            <a:t>17.000-34.000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34.001-61.000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61.001-100.000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100.001-130.000 TL</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130.000 TL üstü</a:t>
                          </a:r>
                        </a:p>
                        <a:p>
                          <a:pPr marL="0" marR="0">
                            <a:spcBef>
                              <a:spcPts val="0"/>
                            </a:spcBef>
                            <a:spcAft>
                              <a:spcPts val="0"/>
                            </a:spcAft>
                          </a:pPr>
                          <a:r>
                            <a:rPr lang="tr-TR" sz="800" b="0" kern="100" dirty="0">
                              <a:solidFill>
                                <a:schemeClr val="tx1"/>
                              </a:solidFill>
                              <a:effectLst/>
                            </a:rPr>
                            <a:t> </a:t>
                          </a:r>
                        </a:p>
                        <a:p>
                          <a:pPr marL="0" marR="0">
                            <a:spcBef>
                              <a:spcPts val="0"/>
                            </a:spcBef>
                            <a:spcAft>
                              <a:spcPts val="0"/>
                            </a:spcAft>
                          </a:pPr>
                          <a:r>
                            <a:rPr lang="tr-TR" sz="800" b="1" kern="100" dirty="0">
                              <a:solidFill>
                                <a:schemeClr val="tx1"/>
                              </a:solidFill>
                              <a:effectLst/>
                            </a:rPr>
                            <a:t>p-değeri</a:t>
                          </a:r>
                          <a:endParaRPr lang="tr-TR" sz="800" b="1" kern="100" dirty="0">
                            <a:solidFill>
                              <a:schemeClr val="tx1"/>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205600" t="-102524" r="-410400" b="-81703"/>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303175" t="-102524" r="-307143" b="-81703"/>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406400" t="-102524" r="-209600" b="-81703"/>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502381" t="-102524" r="-107937" b="-81703"/>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558088" t="-102524" b="-81703"/>
                          </a:stretch>
                        </a:blipFill>
                      </a:tcPr>
                    </a:tc>
                    <a:extLst>
                      <a:ext uri="{0D108BD9-81ED-4DB2-BD59-A6C34878D82A}">
                        <a16:rowId xmlns:a16="http://schemas.microsoft.com/office/drawing/2014/main" val="3872284274"/>
                      </a:ext>
                    </a:extLst>
                  </a:tr>
                  <a:tr h="1563820">
                    <a:tc>
                      <a:txBody>
                        <a:bodyPr/>
                        <a:lstStyle/>
                        <a:p>
                          <a:pPr marL="0" marR="0">
                            <a:spcBef>
                              <a:spcPts val="0"/>
                            </a:spcBef>
                            <a:spcAft>
                              <a:spcPts val="0"/>
                            </a:spcAft>
                          </a:pPr>
                          <a:r>
                            <a:rPr lang="tr-TR" sz="800" b="1" kern="100" dirty="0">
                              <a:solidFill>
                                <a:schemeClr val="tx1">
                                  <a:lumMod val="75000"/>
                                  <a:lumOff val="25000"/>
                                </a:schemeClr>
                              </a:solidFill>
                              <a:effectLst/>
                            </a:rPr>
                            <a:t>Sağlık Sigortası </a:t>
                          </a:r>
                        </a:p>
                        <a:p>
                          <a:pPr marL="0" marR="0">
                            <a:spcBef>
                              <a:spcPts val="0"/>
                            </a:spcBef>
                            <a:spcAft>
                              <a:spcPts val="0"/>
                            </a:spcAft>
                          </a:pPr>
                          <a:r>
                            <a:rPr lang="tr-TR" sz="800" b="1" kern="100" dirty="0">
                              <a:solidFill>
                                <a:schemeClr val="tx1">
                                  <a:lumMod val="75000"/>
                                  <a:lumOff val="25000"/>
                                </a:schemeClr>
                              </a:solidFill>
                              <a:effectLst/>
                            </a:rPr>
                            <a:t>Durumu</a:t>
                          </a:r>
                        </a:p>
                        <a:p>
                          <a:pPr marL="0" marR="0">
                            <a:spcBef>
                              <a:spcPts val="0"/>
                            </a:spcBef>
                            <a:spcAft>
                              <a:spcPts val="0"/>
                            </a:spcAft>
                          </a:pPr>
                          <a:r>
                            <a:rPr lang="tr-TR" sz="800" b="0" kern="100" dirty="0">
                              <a:solidFill>
                                <a:schemeClr val="tx1">
                                  <a:lumMod val="75000"/>
                                  <a:lumOff val="25000"/>
                                </a:schemeClr>
                              </a:solidFill>
                              <a:effectLst/>
                            </a:rPr>
                            <a:t>Sağlık sigortam yok</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Devlet Sağlık Sigortası</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Özel Sağlık Sigortası</a:t>
                          </a:r>
                        </a:p>
                        <a:p>
                          <a:pPr marL="0" marR="0">
                            <a:spcBef>
                              <a:spcPts val="0"/>
                            </a:spcBef>
                            <a:spcAft>
                              <a:spcPts val="0"/>
                            </a:spcAft>
                          </a:pPr>
                          <a:r>
                            <a:rPr lang="tr-TR" sz="800" b="0" kern="100" dirty="0">
                              <a:solidFill>
                                <a:schemeClr val="tx1">
                                  <a:lumMod val="75000"/>
                                  <a:lumOff val="25000"/>
                                </a:schemeClr>
                              </a:solidFill>
                              <a:effectLst/>
                            </a:rPr>
                            <a:t> </a:t>
                          </a:r>
                        </a:p>
                        <a:p>
                          <a:pPr marL="0" marR="0">
                            <a:spcBef>
                              <a:spcPts val="0"/>
                            </a:spcBef>
                            <a:spcAft>
                              <a:spcPts val="0"/>
                            </a:spcAft>
                          </a:pPr>
                          <a:r>
                            <a:rPr lang="tr-TR" sz="800" b="0" kern="100" dirty="0">
                              <a:solidFill>
                                <a:schemeClr val="tx1">
                                  <a:lumMod val="75000"/>
                                  <a:lumOff val="25000"/>
                                </a:schemeClr>
                              </a:solidFill>
                              <a:effectLst/>
                            </a:rPr>
                            <a:t>Hem devlet hem özel sağlık sigortam var</a:t>
                          </a:r>
                        </a:p>
                        <a:p>
                          <a:pPr marL="0" marR="0">
                            <a:spcBef>
                              <a:spcPts val="0"/>
                            </a:spcBef>
                            <a:spcAft>
                              <a:spcPts val="0"/>
                            </a:spcAft>
                          </a:pPr>
                          <a:r>
                            <a:rPr lang="tr-TR" sz="800" b="1" kern="100" dirty="0">
                              <a:solidFill>
                                <a:schemeClr val="tx1">
                                  <a:lumMod val="75000"/>
                                  <a:lumOff val="25000"/>
                                </a:schemeClr>
                              </a:solidFill>
                              <a:effectLst/>
                            </a:rPr>
                            <a:t> </a:t>
                          </a:r>
                        </a:p>
                        <a:p>
                          <a:pPr marL="0" marR="0">
                            <a:spcBef>
                              <a:spcPts val="0"/>
                            </a:spcBef>
                            <a:spcAft>
                              <a:spcPts val="0"/>
                            </a:spcAft>
                          </a:pPr>
                          <a:r>
                            <a:rPr lang="tr-TR" sz="800" b="1" kern="100" dirty="0">
                              <a:solidFill>
                                <a:schemeClr val="tx1">
                                  <a:lumMod val="75000"/>
                                  <a:lumOff val="25000"/>
                                </a:schemeClr>
                              </a:solidFill>
                              <a:effectLst/>
                            </a:rPr>
                            <a:t>p-değeri</a:t>
                          </a:r>
                          <a:endParaRPr lang="tr-TR" sz="800" b="1" kern="1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92507" marR="48104" marT="48104" marB="48104">
                        <a:lnL>
                          <a:noFill/>
                        </a:lnL>
                        <a:lnR>
                          <a:noFill/>
                        </a:lnR>
                        <a:lnT>
                          <a:noFill/>
                        </a:lnT>
                        <a:lnB>
                          <a:noFill/>
                        </a:lnB>
                        <a:lnTlToBr w="12700" cmpd="sng">
                          <a:noFill/>
                          <a:prstDash val="solid"/>
                        </a:lnTlToBr>
                        <a:lnBlToTr w="12700" cmpd="sng">
                          <a:noFill/>
                          <a:prstDash val="solid"/>
                        </a:lnBlToTr>
                        <a:no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205600" t="-249805" r="-410400" b="-778"/>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303175" t="-249805" r="-307143" b="-778"/>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406400" t="-249805" r="-209600" b="-778"/>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502381" t="-249805" r="-107937" b="-778"/>
                          </a:stretch>
                        </a:blipFill>
                      </a:tcPr>
                    </a:tc>
                    <a:tc>
                      <a:txBody>
                        <a:bodyPr/>
                        <a:lstStyle/>
                        <a:p>
                          <a:endParaRPr lang="tr-TR"/>
                        </a:p>
                      </a:txBody>
                      <a:tcPr marL="92507" marR="48104" marT="48104" marB="48104">
                        <a:lnL>
                          <a:noFill/>
                        </a:lnL>
                        <a:lnR>
                          <a:noFill/>
                        </a:lnR>
                        <a:lnT>
                          <a:noFill/>
                        </a:lnT>
                        <a:lnB>
                          <a:noFill/>
                        </a:lnB>
                        <a:lnTlToBr w="12700" cmpd="sng">
                          <a:noFill/>
                          <a:prstDash val="solid"/>
                        </a:lnTlToBr>
                        <a:lnBlToTr w="12700" cmpd="sng">
                          <a:noFill/>
                          <a:prstDash val="solid"/>
                        </a:lnBlToTr>
                        <a:blipFill>
                          <a:blip r:embed="rId2"/>
                          <a:stretch>
                            <a:fillRect l="-558088" t="-249805" b="-778"/>
                          </a:stretch>
                        </a:blipFill>
                      </a:tcPr>
                    </a:tc>
                    <a:extLst>
                      <a:ext uri="{0D108BD9-81ED-4DB2-BD59-A6C34878D82A}">
                        <a16:rowId xmlns:a16="http://schemas.microsoft.com/office/drawing/2014/main" val="3080176355"/>
                      </a:ext>
                    </a:extLst>
                  </a:tr>
                </a:tbl>
              </a:graphicData>
            </a:graphic>
          </p:graphicFrame>
        </mc:Fallback>
      </mc:AlternateContent>
      <p:pic>
        <p:nvPicPr>
          <p:cNvPr id="9" name="Resim 8">
            <a:extLst>
              <a:ext uri="{FF2B5EF4-FFF2-40B4-BE49-F238E27FC236}">
                <a16:creationId xmlns:a16="http://schemas.microsoft.com/office/drawing/2014/main" id="{2CC104B0-EBD2-BB52-9261-97A6A9419863}"/>
              </a:ext>
            </a:extLst>
          </p:cNvPr>
          <p:cNvPicPr>
            <a:picLocks noChangeAspect="1"/>
          </p:cNvPicPr>
          <p:nvPr/>
        </p:nvPicPr>
        <p:blipFill>
          <a:blip r:embed="rId3"/>
          <a:stretch>
            <a:fillRect/>
          </a:stretch>
        </p:blipFill>
        <p:spPr>
          <a:xfrm>
            <a:off x="7990026" y="162427"/>
            <a:ext cx="3739856" cy="717883"/>
          </a:xfrm>
          <a:prstGeom prst="rect">
            <a:avLst/>
          </a:prstGeom>
        </p:spPr>
      </p:pic>
      <p:pic>
        <p:nvPicPr>
          <p:cNvPr id="2" name="Resim 1">
            <a:extLst>
              <a:ext uri="{FF2B5EF4-FFF2-40B4-BE49-F238E27FC236}">
                <a16:creationId xmlns:a16="http://schemas.microsoft.com/office/drawing/2014/main" id="{05137796-8BBB-D394-BE22-03380FB30AB9}"/>
              </a:ext>
            </a:extLst>
          </p:cNvPr>
          <p:cNvPicPr>
            <a:picLocks noChangeAspect="1"/>
          </p:cNvPicPr>
          <p:nvPr/>
        </p:nvPicPr>
        <p:blipFill>
          <a:blip r:embed="rId4"/>
          <a:stretch>
            <a:fillRect/>
          </a:stretch>
        </p:blipFill>
        <p:spPr>
          <a:xfrm>
            <a:off x="6282813" y="6356350"/>
            <a:ext cx="1450714" cy="336141"/>
          </a:xfrm>
          <a:prstGeom prst="rect">
            <a:avLst/>
          </a:prstGeom>
        </p:spPr>
      </p:pic>
    </p:spTree>
    <p:extLst>
      <p:ext uri="{BB962C8B-B14F-4D97-AF65-F5344CB8AC3E}">
        <p14:creationId xmlns:p14="http://schemas.microsoft.com/office/powerpoint/2010/main" val="263928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FBA7C2-327D-DF0A-1E12-F9D213EC5EB6}"/>
              </a:ext>
            </a:extLst>
          </p:cNvPr>
          <p:cNvSpPr>
            <a:spLocks noGrp="1"/>
          </p:cNvSpPr>
          <p:nvPr>
            <p:ph type="body" sz="half" idx="2"/>
          </p:nvPr>
        </p:nvSpPr>
        <p:spPr>
          <a:xfrm>
            <a:off x="829954" y="501348"/>
            <a:ext cx="4695773" cy="5554356"/>
          </a:xfrm>
        </p:spPr>
        <p:txBody>
          <a:bodyPr>
            <a:normAutofit/>
          </a:bodyPr>
          <a:lstStyle/>
          <a:p>
            <a:pPr marL="171450" marR="0" indent="-171450">
              <a:lnSpc>
                <a:spcPct val="150000"/>
              </a:lnSpc>
              <a:spcBef>
                <a:spcPts val="0"/>
              </a:spcBef>
              <a:spcAft>
                <a:spcPts val="600"/>
              </a:spcAft>
              <a:buFont typeface="Arial" panose="020B0604020202020204" pitchFamily="34" charset="0"/>
              <a:buChar char="•"/>
            </a:pPr>
            <a:r>
              <a:rPr lang="tr-TR" sz="1400" dirty="0">
                <a:effectLst/>
              </a:rPr>
              <a:t>Cinsel aktivite bakımından 1. Alt boyut olan HPV bilgisi, 3. Alt boyut olan HPV aşı bilgisi ve toplam skor gruplarında istatistiksel olarak anlamlı bir farklılık gözlemlenmiştir. (p&lt;0,05). Bu farklılığa cinsel olarak aktif olanlar sebep olmaktadır. (9,42±0,50) ortalamayla cinsel olarak aktif olmayan ve belirtmek istemeyenlerden daha yüksek bilgiye sahip oldukları saptanmıştır.</a:t>
            </a:r>
          </a:p>
          <a:p>
            <a:pPr marL="0" marR="0">
              <a:lnSpc>
                <a:spcPct val="150000"/>
              </a:lnSpc>
              <a:spcBef>
                <a:spcPts val="0"/>
              </a:spcBef>
              <a:spcAft>
                <a:spcPts val="600"/>
              </a:spcAft>
            </a:pPr>
            <a:endParaRPr lang="tr-TR" sz="1400" dirty="0">
              <a:effectLst/>
            </a:endParaRPr>
          </a:p>
          <a:p>
            <a:pPr marL="171450" marR="0" indent="-171450">
              <a:lnSpc>
                <a:spcPct val="150000"/>
              </a:lnSpc>
              <a:spcBef>
                <a:spcPts val="0"/>
              </a:spcBef>
              <a:spcAft>
                <a:spcPts val="600"/>
              </a:spcAft>
              <a:buFont typeface="Arial" panose="020B0604020202020204" pitchFamily="34" charset="0"/>
              <a:buChar char="•"/>
            </a:pPr>
            <a:r>
              <a:rPr lang="tr-TR" sz="1400" dirty="0" err="1">
                <a:effectLst/>
              </a:rPr>
              <a:t>HPV’yi</a:t>
            </a:r>
            <a:r>
              <a:rPr lang="tr-TR" sz="1400" dirty="0">
                <a:effectLst/>
              </a:rPr>
              <a:t> duyanlar için Mann-</a:t>
            </a:r>
            <a:r>
              <a:rPr lang="tr-TR" sz="1400" dirty="0" err="1">
                <a:effectLst/>
              </a:rPr>
              <a:t>WhitneyU</a:t>
            </a:r>
            <a:r>
              <a:rPr lang="tr-TR" sz="1400" dirty="0">
                <a:effectLst/>
              </a:rPr>
              <a:t> test sonuçları incelendiğinde 1. Alt boyut olan HPV bilgisi, 3. Alt boyut olan HPV aşı bilgisi ve toplam skor gruplarında istatistiksel olarak anlamlı bir farklılık gözlemlenmiştir. (p&lt;0,05). </a:t>
            </a:r>
            <a:r>
              <a:rPr lang="tr-TR" sz="1400" dirty="0" err="1">
                <a:effectLst/>
              </a:rPr>
              <a:t>HPV’yi</a:t>
            </a:r>
            <a:r>
              <a:rPr lang="tr-TR" sz="1400" dirty="0">
                <a:effectLst/>
              </a:rPr>
              <a:t> duymuş olanların </a:t>
            </a:r>
            <a:r>
              <a:rPr lang="tr-TR" sz="1400" dirty="0" err="1">
                <a:effectLst/>
              </a:rPr>
              <a:t>HPV’yi</a:t>
            </a:r>
            <a:r>
              <a:rPr lang="tr-TR" sz="1400" dirty="0">
                <a:effectLst/>
              </a:rPr>
              <a:t> duymamış olanlara göre (15,98±0,67'ye karşı 12,71±2,28) daha yüksek HPV bilgisine sahip olduğu saptanmıştır.</a:t>
            </a:r>
          </a:p>
          <a:p>
            <a:pPr marL="0" marR="0" indent="0">
              <a:spcBef>
                <a:spcPts val="0"/>
              </a:spcBef>
              <a:spcAft>
                <a:spcPts val="600"/>
              </a:spcAft>
              <a:buNone/>
            </a:pPr>
            <a:endParaRPr lang="tr-TR" sz="1200" dirty="0">
              <a:effectLst/>
            </a:endParaRPr>
          </a:p>
        </p:txBody>
      </p:sp>
      <p:sp>
        <p:nvSpPr>
          <p:cNvPr id="6" name="Slayt Numarası Yer Tutucusu 5">
            <a:extLst>
              <a:ext uri="{FF2B5EF4-FFF2-40B4-BE49-F238E27FC236}">
                <a16:creationId xmlns:a16="http://schemas.microsoft.com/office/drawing/2014/main" id="{118B0568-FC2B-FCF5-1BC9-C8D96679737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25</a:t>
            </a:fld>
            <a:endParaRPr lang="tr-TR" noProof="0">
              <a:solidFill>
                <a:prstClr val="black">
                  <a:tint val="75000"/>
                </a:prstClr>
              </a:solidFill>
            </a:endParaRPr>
          </a:p>
        </p:txBody>
      </p:sp>
      <mc:AlternateContent xmlns:mc="http://schemas.openxmlformats.org/markup-compatibility/2006" xmlns:p14="http://schemas.microsoft.com/office/powerpoint/2010/main">
        <mc:Choice Requires="p14">
          <p:contentPart p14:bwMode="auto" r:id="rId2">
            <p14:nvContentPartPr>
              <p14:cNvPr id="8" name="Mürekkep 7">
                <a:extLst>
                  <a:ext uri="{FF2B5EF4-FFF2-40B4-BE49-F238E27FC236}">
                    <a16:creationId xmlns:a16="http://schemas.microsoft.com/office/drawing/2014/main" id="{090CCC0F-34C3-0137-A104-0B03C3E5AD79}"/>
                  </a:ext>
                </a:extLst>
              </p14:cNvPr>
              <p14:cNvContentPartPr/>
              <p14:nvPr/>
            </p14:nvContentPartPr>
            <p14:xfrm>
              <a:off x="1887457" y="501348"/>
              <a:ext cx="360" cy="360"/>
            </p14:xfrm>
          </p:contentPart>
        </mc:Choice>
        <mc:Fallback xmlns="">
          <p:pic>
            <p:nvPicPr>
              <p:cNvPr id="8" name="Mürekkep 7">
                <a:extLst>
                  <a:ext uri="{FF2B5EF4-FFF2-40B4-BE49-F238E27FC236}">
                    <a16:creationId xmlns:a16="http://schemas.microsoft.com/office/drawing/2014/main" id="{090CCC0F-34C3-0137-A104-0B03C3E5AD79}"/>
                  </a:ext>
                </a:extLst>
              </p:cNvPr>
              <p:cNvPicPr/>
              <p:nvPr/>
            </p:nvPicPr>
            <p:blipFill>
              <a:blip r:embed="rId3"/>
              <a:stretch>
                <a:fillRect/>
              </a:stretch>
            </p:blipFill>
            <p:spPr>
              <a:xfrm>
                <a:off x="1824457" y="438348"/>
                <a:ext cx="126000" cy="126000"/>
              </a:xfrm>
              <a:prstGeom prst="rect">
                <a:avLst/>
              </a:prstGeom>
            </p:spPr>
          </p:pic>
        </mc:Fallback>
      </mc:AlternateContent>
      <mc:AlternateContent xmlns:mc="http://schemas.openxmlformats.org/markup-compatibility/2006" xmlns:a14="http://schemas.microsoft.com/office/drawing/2010/main">
        <mc:Choice Requires="a14">
          <p:graphicFrame>
            <p:nvGraphicFramePr>
              <p:cNvPr id="10" name="Tablo 9">
                <a:extLst>
                  <a:ext uri="{FF2B5EF4-FFF2-40B4-BE49-F238E27FC236}">
                    <a16:creationId xmlns:a16="http://schemas.microsoft.com/office/drawing/2014/main" id="{2C3EFC78-0B04-3BAB-D26B-1ED4DEEA486D}"/>
                  </a:ext>
                </a:extLst>
              </p:cNvPr>
              <p:cNvGraphicFramePr>
                <a:graphicFrameLocks noGrp="1"/>
              </p:cNvGraphicFramePr>
              <p:nvPr>
                <p:extLst>
                  <p:ext uri="{D42A27DB-BD31-4B8C-83A1-F6EECF244321}">
                    <p14:modId xmlns:p14="http://schemas.microsoft.com/office/powerpoint/2010/main" val="1128501957"/>
                  </p:ext>
                </p:extLst>
              </p:nvPr>
            </p:nvGraphicFramePr>
            <p:xfrm>
              <a:off x="6096000" y="2017734"/>
              <a:ext cx="5623185" cy="2665215"/>
            </p:xfrm>
            <a:graphic>
              <a:graphicData uri="http://schemas.openxmlformats.org/drawingml/2006/table">
                <a:tbl>
                  <a:tblPr firstCol="1"/>
                  <a:tblGrid>
                    <a:gridCol w="1833771">
                      <a:extLst>
                        <a:ext uri="{9D8B030D-6E8A-4147-A177-3AD203B41FA5}">
                          <a16:colId xmlns:a16="http://schemas.microsoft.com/office/drawing/2014/main" val="1934188058"/>
                        </a:ext>
                      </a:extLst>
                    </a:gridCol>
                    <a:gridCol w="745188">
                      <a:extLst>
                        <a:ext uri="{9D8B030D-6E8A-4147-A177-3AD203B41FA5}">
                          <a16:colId xmlns:a16="http://schemas.microsoft.com/office/drawing/2014/main" val="2660621842"/>
                        </a:ext>
                      </a:extLst>
                    </a:gridCol>
                    <a:gridCol w="745188">
                      <a:extLst>
                        <a:ext uri="{9D8B030D-6E8A-4147-A177-3AD203B41FA5}">
                          <a16:colId xmlns:a16="http://schemas.microsoft.com/office/drawing/2014/main" val="3602032624"/>
                        </a:ext>
                      </a:extLst>
                    </a:gridCol>
                    <a:gridCol w="745188">
                      <a:extLst>
                        <a:ext uri="{9D8B030D-6E8A-4147-A177-3AD203B41FA5}">
                          <a16:colId xmlns:a16="http://schemas.microsoft.com/office/drawing/2014/main" val="1537734983"/>
                        </a:ext>
                      </a:extLst>
                    </a:gridCol>
                    <a:gridCol w="745188">
                      <a:extLst>
                        <a:ext uri="{9D8B030D-6E8A-4147-A177-3AD203B41FA5}">
                          <a16:colId xmlns:a16="http://schemas.microsoft.com/office/drawing/2014/main" val="3125425511"/>
                        </a:ext>
                      </a:extLst>
                    </a:gridCol>
                    <a:gridCol w="808662">
                      <a:extLst>
                        <a:ext uri="{9D8B030D-6E8A-4147-A177-3AD203B41FA5}">
                          <a16:colId xmlns:a16="http://schemas.microsoft.com/office/drawing/2014/main" val="2688685126"/>
                        </a:ext>
                      </a:extLst>
                    </a:gridCol>
                  </a:tblGrid>
                  <a:tr h="1410709">
                    <a:tc>
                      <a:txBody>
                        <a:bodyPr/>
                        <a:lstStyle/>
                        <a:p>
                          <a:pPr marL="0" marR="0" algn="l" fontAlgn="t">
                            <a:spcBef>
                              <a:spcPts val="0"/>
                            </a:spcBef>
                            <a:spcAft>
                              <a:spcPts val="0"/>
                            </a:spcAft>
                          </a:pPr>
                          <a:r>
                            <a:rPr lang="tr-TR" sz="1000" b="1" i="0" u="none" strike="noStrike" kern="100" dirty="0">
                              <a:effectLst/>
                              <a:latin typeface="+mn-lt"/>
                              <a:ea typeface="Times New Roman" panose="02020603050405020304" pitchFamily="18" charset="0"/>
                            </a:rPr>
                            <a:t>Cinsel olarak aktif misiniz?</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Evet</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 </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Hayır</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 </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Belirmek İstemiyorum</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 </a:t>
                          </a:r>
                          <a:endParaRPr lang="tr-TR" sz="2000" b="0" i="0" u="none" strike="noStrike" dirty="0">
                            <a:effectLst/>
                            <a:latin typeface="+mn-lt"/>
                          </a:endParaRPr>
                        </a:p>
                        <a:p>
                          <a:pPr marL="0" marR="0" algn="l" fontAlgn="t">
                            <a:spcBef>
                              <a:spcPts val="0"/>
                            </a:spcBef>
                            <a:spcAft>
                              <a:spcPts val="0"/>
                            </a:spcAft>
                          </a:pPr>
                          <a:r>
                            <a:rPr lang="tr-TR" sz="1000" b="1" i="0" u="none" strike="noStrike" kern="100" dirty="0">
                              <a:effectLst/>
                              <a:latin typeface="+mn-lt"/>
                              <a:ea typeface="Times New Roman" panose="02020603050405020304" pitchFamily="18" charset="0"/>
                            </a:rPr>
                            <a:t>p-değeri</a:t>
                          </a:r>
                          <a:endParaRPr lang="tr-TR"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9,42±0,50</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8,06±0,59</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7,30±0,84</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1"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smtClean="0">
                                        <a:effectLst/>
                                        <a:latin typeface="Cambria Math" panose="02040503050406030204" pitchFamily="18" charset="0"/>
                                        <a:ea typeface="Times New Roman" panose="02020603050405020304" pitchFamily="18" charset="0"/>
                                      </a:rPr>
                                      <m:t>𝟎</m:t>
                                    </m:r>
                                    <m:r>
                                      <a:rPr lang="ar-AE" sz="1000" b="1" i="1" u="none" strike="noStrike" kern="100" smtClean="0">
                                        <a:effectLst/>
                                        <a:latin typeface="Cambria Math" panose="02040503050406030204" pitchFamily="18" charset="0"/>
                                        <a:ea typeface="Times New Roman" panose="02020603050405020304" pitchFamily="18" charset="0"/>
                                      </a:rPr>
                                      <m:t>,</m:t>
                                    </m:r>
                                    <m:r>
                                      <a:rPr lang="ar-AE" sz="1000" b="1" i="1" u="none" strike="noStrike" kern="100" smtClean="0">
                                        <a:effectLst/>
                                        <a:latin typeface="Cambria Math" panose="02040503050406030204" pitchFamily="18" charset="0"/>
                                        <a:ea typeface="Times New Roman" panose="02020603050405020304" pitchFamily="18" charset="0"/>
                                      </a:rPr>
                                      <m:t>𝟎𝟎𝟎</m:t>
                                    </m:r>
                                  </m:e>
                                  <m:sup>
                                    <m:r>
                                      <a:rPr lang="ar-AE" sz="1000" b="1" i="1" u="none" strike="noStrike" kern="100" smtClean="0">
                                        <a:effectLst/>
                                        <a:latin typeface="Cambria Math" panose="02040503050406030204" pitchFamily="18" charset="0"/>
                                        <a:ea typeface="Times New Roman" panose="02020603050405020304" pitchFamily="18" charset="0"/>
                                      </a:rPr>
                                      <m:t>𝒃</m:t>
                                    </m:r>
                                  </m:sup>
                                </m:sSup>
                              </m:oMath>
                            </m:oMathPara>
                          </a14:m>
                          <a:endParaRPr lang="ar-AE" sz="2000" b="1"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2,32±0,26</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2,15±0,23</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2,19±0,39</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1"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smtClean="0">
                                        <a:effectLst/>
                                        <a:latin typeface="Cambria Math" panose="02040503050406030204" pitchFamily="18" charset="0"/>
                                        <a:ea typeface="Times New Roman" panose="02020603050405020304" pitchFamily="18" charset="0"/>
                                      </a:rPr>
                                      <m:t>𝟎</m:t>
                                    </m:r>
                                    <m:r>
                                      <a:rPr lang="ar-AE" sz="1000" b="1" i="1" u="none" strike="noStrike" kern="100" smtClean="0">
                                        <a:effectLst/>
                                        <a:latin typeface="Cambria Math" panose="02040503050406030204" pitchFamily="18" charset="0"/>
                                        <a:ea typeface="Times New Roman" panose="02020603050405020304" pitchFamily="18" charset="0"/>
                                      </a:rPr>
                                      <m:t>,</m:t>
                                    </m:r>
                                    <m:r>
                                      <a:rPr lang="ar-AE" sz="1000" b="1" i="1" u="none" strike="noStrike" kern="100" smtClean="0">
                                        <a:effectLst/>
                                        <a:latin typeface="Cambria Math" panose="02040503050406030204" pitchFamily="18" charset="0"/>
                                        <a:ea typeface="Times New Roman" panose="02020603050405020304" pitchFamily="18" charset="0"/>
                                      </a:rPr>
                                      <m:t>𝟕𝟖𝟐</m:t>
                                    </m:r>
                                  </m:e>
                                  <m:sup>
                                    <m:r>
                                      <a:rPr lang="ar-AE" sz="1000" b="1" i="1" u="none" strike="noStrike" kern="100" smtClean="0">
                                        <a:effectLst/>
                                        <a:latin typeface="Cambria Math" panose="02040503050406030204" pitchFamily="18" charset="0"/>
                                        <a:ea typeface="Times New Roman" panose="02020603050405020304" pitchFamily="18" charset="0"/>
                                      </a:rPr>
                                      <m:t>𝒃</m:t>
                                    </m:r>
                                  </m:sup>
                                </m:sSup>
                              </m:oMath>
                            </m:oMathPara>
                          </a14:m>
                          <a:endParaRPr lang="ar-AE" sz="2000" b="1"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2,63±0,23</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2,24±0,23</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2,10±0,38</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smtClean="0">
                                        <a:effectLst/>
                                        <a:latin typeface="Cambria Math" panose="02040503050406030204" pitchFamily="18" charset="0"/>
                                        <a:ea typeface="Times New Roman" panose="02020603050405020304" pitchFamily="18" charset="0"/>
                                      </a:rPr>
                                      <m:t>𝟎</m:t>
                                    </m:r>
                                    <m:r>
                                      <a:rPr lang="ar-AE" sz="1000" b="1" i="1" u="none" strike="noStrike" kern="100" smtClean="0">
                                        <a:effectLst/>
                                        <a:latin typeface="Cambria Math" panose="02040503050406030204" pitchFamily="18" charset="0"/>
                                        <a:ea typeface="Times New Roman" panose="02020603050405020304" pitchFamily="18" charset="0"/>
                                      </a:rPr>
                                      <m:t>,</m:t>
                                    </m:r>
                                    <m:r>
                                      <a:rPr lang="ar-AE" sz="1000" b="1" i="1" u="none" strike="noStrike" kern="100" smtClean="0">
                                        <a:effectLst/>
                                        <a:latin typeface="Cambria Math" panose="02040503050406030204" pitchFamily="18" charset="0"/>
                                        <a:ea typeface="Times New Roman" panose="02020603050405020304" pitchFamily="18" charset="0"/>
                                      </a:rPr>
                                      <m:t>𝟎𝟐𝟏</m:t>
                                    </m:r>
                                  </m:e>
                                  <m:sup>
                                    <m:r>
                                      <a:rPr lang="ar-AE" sz="1000" b="1" i="1" u="none" strike="noStrike" kern="100" smtClean="0">
                                        <a:effectLst/>
                                        <a:latin typeface="Cambria Math" panose="02040503050406030204" pitchFamily="18" charset="0"/>
                                        <a:ea typeface="Times New Roman" panose="02020603050405020304" pitchFamily="18" charset="0"/>
                                      </a:rPr>
                                      <m:t>𝒃</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2,48±0,27</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2,35±0,24</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2,64±0,40</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smtClean="0">
                                        <a:effectLst/>
                                        <a:latin typeface="Cambria Math" panose="02040503050406030204" pitchFamily="18" charset="0"/>
                                        <a:ea typeface="Times New Roman" panose="02020603050405020304" pitchFamily="18" charset="0"/>
                                      </a:rPr>
                                      <m:t>𝟎</m:t>
                                    </m:r>
                                    <m:r>
                                      <a:rPr lang="ar-AE" sz="1000" b="1" i="1" u="none" strike="noStrike" kern="100" smtClean="0">
                                        <a:effectLst/>
                                        <a:latin typeface="Cambria Math" panose="02040503050406030204" pitchFamily="18" charset="0"/>
                                        <a:ea typeface="Times New Roman" panose="02020603050405020304" pitchFamily="18" charset="0"/>
                                      </a:rPr>
                                      <m:t>,</m:t>
                                    </m:r>
                                    <m:r>
                                      <a:rPr lang="ar-AE" sz="1000" b="1" i="1" u="none" strike="noStrike" kern="100" smtClean="0">
                                        <a:effectLst/>
                                        <a:latin typeface="Cambria Math" panose="02040503050406030204" pitchFamily="18" charset="0"/>
                                        <a:ea typeface="Times New Roman" panose="02020603050405020304" pitchFamily="18" charset="0"/>
                                      </a:rPr>
                                      <m:t>𝟓𝟒𝟐</m:t>
                                    </m:r>
                                  </m:e>
                                  <m:sup>
                                    <m:r>
                                      <a:rPr lang="ar-AE" sz="1000" b="0" i="1" u="none" strike="noStrike" kern="100" smtClean="0">
                                        <a:effectLst/>
                                        <a:latin typeface="Cambria Math" panose="02040503050406030204" pitchFamily="18" charset="0"/>
                                        <a:ea typeface="Times New Roman" panose="02020603050405020304" pitchFamily="18" charset="0"/>
                                      </a:rPr>
                                      <m:t>𝑏</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16,86±1,02</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14,91±1,01</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14,25±1,39</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smtClean="0">
                                        <a:effectLst/>
                                        <a:latin typeface="Cambria Math" panose="02040503050406030204" pitchFamily="18" charset="0"/>
                                        <a:ea typeface="Times New Roman" panose="02020603050405020304" pitchFamily="18" charset="0"/>
                                      </a:rPr>
                                      <m:t>𝟎</m:t>
                                    </m:r>
                                    <m:r>
                                      <a:rPr lang="ar-AE" sz="1000" b="1" i="1" u="none" strike="noStrike" kern="100" smtClean="0">
                                        <a:effectLst/>
                                        <a:latin typeface="Cambria Math" panose="02040503050406030204" pitchFamily="18" charset="0"/>
                                        <a:ea typeface="Times New Roman" panose="02020603050405020304" pitchFamily="18" charset="0"/>
                                      </a:rPr>
                                      <m:t>,</m:t>
                                    </m:r>
                                    <m:r>
                                      <a:rPr lang="ar-AE" sz="1000" b="1" i="1" u="none" strike="noStrike" kern="100" smtClean="0">
                                        <a:effectLst/>
                                        <a:latin typeface="Cambria Math" panose="02040503050406030204" pitchFamily="18" charset="0"/>
                                        <a:ea typeface="Times New Roman" panose="02020603050405020304" pitchFamily="18" charset="0"/>
                                      </a:rPr>
                                      <m:t>𝟎𝟐𝟗</m:t>
                                    </m:r>
                                  </m:e>
                                  <m:sup>
                                    <m:r>
                                      <a:rPr lang="ar-AE" sz="1000" b="0" i="1" u="none" strike="noStrike" kern="100" smtClean="0">
                                        <a:effectLst/>
                                        <a:latin typeface="Cambria Math" panose="02040503050406030204" pitchFamily="18" charset="0"/>
                                        <a:ea typeface="Times New Roman" panose="02020603050405020304" pitchFamily="18" charset="0"/>
                                      </a:rPr>
                                      <m:t>𝑏</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732932722"/>
                      </a:ext>
                    </a:extLst>
                  </a:tr>
                  <a:tr h="1254506">
                    <a:tc>
                      <a:txBody>
                        <a:bodyPr/>
                        <a:lstStyle/>
                        <a:p>
                          <a:pPr marL="0" marR="0" algn="l" fontAlgn="t">
                            <a:spcBef>
                              <a:spcPts val="0"/>
                            </a:spcBef>
                            <a:spcAft>
                              <a:spcPts val="0"/>
                            </a:spcAft>
                          </a:pPr>
                          <a:r>
                            <a:rPr lang="tr-TR" sz="1000" b="1" i="0" u="none" strike="noStrike" kern="100">
                              <a:effectLst/>
                              <a:latin typeface="+mn-lt"/>
                              <a:ea typeface="Times New Roman" panose="02020603050405020304" pitchFamily="18" charset="0"/>
                            </a:rPr>
                            <a:t>HPV(İnsan Papilloma Virüsü)’yi duymuş muydunuz?</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Evet</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 </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Hayır</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 </a:t>
                          </a:r>
                          <a:endParaRPr lang="tr-TR" sz="2000" b="0" i="0" u="none" strike="noStrike">
                            <a:effectLst/>
                            <a:latin typeface="+mn-lt"/>
                          </a:endParaRPr>
                        </a:p>
                        <a:p>
                          <a:pPr marL="0" marR="0" algn="l" fontAlgn="t">
                            <a:spcBef>
                              <a:spcPts val="0"/>
                            </a:spcBef>
                            <a:spcAft>
                              <a:spcPts val="0"/>
                            </a:spcAft>
                          </a:pPr>
                          <a:r>
                            <a:rPr lang="tr-TR" sz="1000" b="1" i="0" u="none" strike="noStrike" kern="100">
                              <a:effectLst/>
                              <a:latin typeface="+mn-lt"/>
                              <a:ea typeface="Times New Roman" panose="02020603050405020304" pitchFamily="18" charset="0"/>
                            </a:rPr>
                            <a:t>p-değeri</a:t>
                          </a:r>
                          <a:endParaRPr lang="tr-TR" sz="2000" b="0" i="0" u="none" strike="noStrike">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8,79±0,37</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6,26±1,17</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a:effectLst/>
                                        <a:latin typeface="Cambria Math" panose="02040503050406030204" pitchFamily="18" charset="0"/>
                                        <a:ea typeface="Times New Roman" panose="02020603050405020304" pitchFamily="18" charset="0"/>
                                      </a:rPr>
                                      <m:t>𝟎</m:t>
                                    </m:r>
                                    <m:r>
                                      <a:rPr lang="ar-AE" sz="1000" b="1" i="1" u="none" strike="noStrike" kern="100">
                                        <a:effectLst/>
                                        <a:latin typeface="Cambria Math" panose="02040503050406030204" pitchFamily="18" charset="0"/>
                                        <a:ea typeface="Times New Roman" panose="02020603050405020304" pitchFamily="18" charset="0"/>
                                      </a:rPr>
                                      <m:t>,</m:t>
                                    </m:r>
                                    <m:r>
                                      <a:rPr lang="ar-AE" sz="1000" b="1" i="1" u="none" strike="noStrike" kern="100">
                                        <a:effectLst/>
                                        <a:latin typeface="Cambria Math" panose="02040503050406030204" pitchFamily="18" charset="0"/>
                                        <a:ea typeface="Times New Roman" panose="02020603050405020304" pitchFamily="18" charset="0"/>
                                      </a:rPr>
                                      <m:t>𝟎𝟎𝟎</m:t>
                                    </m:r>
                                  </m:e>
                                  <m:sup>
                                    <m:r>
                                      <a:rPr lang="ar-AE" sz="1000" b="0" i="1" u="none" strike="noStrike" kern="100">
                                        <a:effectLst/>
                                        <a:latin typeface="Cambria Math" panose="02040503050406030204" pitchFamily="18" charset="0"/>
                                        <a:ea typeface="Times New Roman" panose="02020603050405020304" pitchFamily="18" charset="0"/>
                                      </a:rPr>
                                      <m:t>𝑎</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2,26±0,16</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1,92±0,58</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a:effectLst/>
                                        <a:latin typeface="Cambria Math" panose="02040503050406030204" pitchFamily="18" charset="0"/>
                                        <a:ea typeface="Times New Roman" panose="02020603050405020304" pitchFamily="18" charset="0"/>
                                      </a:rPr>
                                      <m:t>𝟎</m:t>
                                    </m:r>
                                    <m:r>
                                      <a:rPr lang="ar-AE" sz="1000" b="1" i="1" u="none" strike="noStrike" kern="100">
                                        <a:effectLst/>
                                        <a:latin typeface="Cambria Math" panose="02040503050406030204" pitchFamily="18" charset="0"/>
                                        <a:ea typeface="Times New Roman" panose="02020603050405020304" pitchFamily="18" charset="0"/>
                                      </a:rPr>
                                      <m:t>,</m:t>
                                    </m:r>
                                    <m:r>
                                      <a:rPr lang="ar-AE" sz="1000" b="1" i="1" u="none" strike="noStrike" kern="100">
                                        <a:effectLst/>
                                        <a:latin typeface="Cambria Math" panose="02040503050406030204" pitchFamily="18" charset="0"/>
                                        <a:ea typeface="Times New Roman" panose="02020603050405020304" pitchFamily="18" charset="0"/>
                                      </a:rPr>
                                      <m:t>𝟏𝟎𝟐</m:t>
                                    </m:r>
                                  </m:e>
                                  <m:sup>
                                    <m:r>
                                      <a:rPr lang="ar-AE" sz="1000" b="0" i="1" u="none" strike="noStrike" kern="100">
                                        <a:effectLst/>
                                        <a:latin typeface="Cambria Math" panose="02040503050406030204" pitchFamily="18" charset="0"/>
                                        <a:ea typeface="Times New Roman" panose="02020603050405020304" pitchFamily="18" charset="0"/>
                                      </a:rPr>
                                      <m:t>𝑎</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2,44±1,62</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1,86±0,49</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a:effectLst/>
                                        <a:latin typeface="Cambria Math" panose="02040503050406030204" pitchFamily="18" charset="0"/>
                                        <a:ea typeface="Times New Roman" panose="02020603050405020304" pitchFamily="18" charset="0"/>
                                      </a:rPr>
                                      <m:t>𝟎</m:t>
                                    </m:r>
                                    <m:r>
                                      <a:rPr lang="ar-AE" sz="1000" b="1" i="1" u="none" strike="noStrike" kern="100">
                                        <a:effectLst/>
                                        <a:latin typeface="Cambria Math" panose="02040503050406030204" pitchFamily="18" charset="0"/>
                                        <a:ea typeface="Times New Roman" panose="02020603050405020304" pitchFamily="18" charset="0"/>
                                      </a:rPr>
                                      <m:t>,</m:t>
                                    </m:r>
                                    <m:r>
                                      <a:rPr lang="ar-AE" sz="1000" b="1" i="1" u="none" strike="noStrike" kern="100">
                                        <a:effectLst/>
                                        <a:latin typeface="Cambria Math" panose="02040503050406030204" pitchFamily="18" charset="0"/>
                                        <a:ea typeface="Times New Roman" panose="02020603050405020304" pitchFamily="18" charset="0"/>
                                      </a:rPr>
                                      <m:t>𝟎𝟐𝟒</m:t>
                                    </m:r>
                                  </m:e>
                                  <m:sup>
                                    <m:r>
                                      <a:rPr lang="ar-AE" sz="1000" b="0" i="1" u="none" strike="noStrike" kern="100">
                                        <a:effectLst/>
                                        <a:latin typeface="Cambria Math" panose="02040503050406030204" pitchFamily="18" charset="0"/>
                                        <a:ea typeface="Times New Roman" panose="02020603050405020304" pitchFamily="18" charset="0"/>
                                      </a:rPr>
                                      <m:t>𝑎</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2,42±0,17</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2,65±0,54</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a:effectLst/>
                                        <a:latin typeface="Cambria Math" panose="02040503050406030204" pitchFamily="18" charset="0"/>
                                        <a:ea typeface="Times New Roman" panose="02020603050405020304" pitchFamily="18" charset="0"/>
                                      </a:rPr>
                                      <m:t>𝟎</m:t>
                                    </m:r>
                                    <m:r>
                                      <a:rPr lang="ar-AE" sz="1000" b="1" i="1" u="none" strike="noStrike" kern="100">
                                        <a:effectLst/>
                                        <a:latin typeface="Cambria Math" panose="02040503050406030204" pitchFamily="18" charset="0"/>
                                        <a:ea typeface="Times New Roman" panose="02020603050405020304" pitchFamily="18" charset="0"/>
                                      </a:rPr>
                                      <m:t>,</m:t>
                                    </m:r>
                                    <m:r>
                                      <a:rPr lang="ar-AE" sz="1000" b="1" i="1" u="none" strike="noStrike" kern="100">
                                        <a:effectLst/>
                                        <a:latin typeface="Cambria Math" panose="02040503050406030204" pitchFamily="18" charset="0"/>
                                        <a:ea typeface="Times New Roman" panose="02020603050405020304" pitchFamily="18" charset="0"/>
                                      </a:rPr>
                                      <m:t>𝟑𝟖𝟑</m:t>
                                    </m:r>
                                  </m:e>
                                  <m:sup>
                                    <m:r>
                                      <a:rPr lang="ar-AE" sz="1000" b="0" i="1" u="none" strike="noStrike" kern="100">
                                        <a:effectLst/>
                                        <a:latin typeface="Cambria Math" panose="02040503050406030204" pitchFamily="18" charset="0"/>
                                        <a:ea typeface="Times New Roman" panose="02020603050405020304" pitchFamily="18" charset="0"/>
                                      </a:rPr>
                                      <m:t>𝑎</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15,98±0,67</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12,71±2,28</a:t>
                          </a:r>
                          <a:endParaRPr lang="ar-AE" sz="2000" b="0" i="0" u="none" strike="noStrike" dirty="0">
                            <a:effectLst/>
                            <a:latin typeface="+mn-lt"/>
                          </a:endParaRPr>
                        </a:p>
                        <a:p>
                          <a:pPr marL="0" marR="0" algn="ctr" fontAlgn="t">
                            <a:spcBef>
                              <a:spcPts val="0"/>
                            </a:spcBef>
                            <a:spcAft>
                              <a:spcPts val="0"/>
                            </a:spcAft>
                          </a:pPr>
                          <a:r>
                            <a:rPr lang="ar-AE" sz="1000" b="0" i="0" u="none" strike="noStrike" kern="100" dirty="0">
                              <a:effectLst/>
                              <a:latin typeface="+mn-lt"/>
                              <a:ea typeface="Times New Roman" panose="02020603050405020304" pitchFamily="18" charset="0"/>
                            </a:rPr>
                            <a:t> </a:t>
                          </a:r>
                          <a:endParaRPr lang="ar-AE" sz="2000" b="0" i="0" u="none" strike="noStrike" dirty="0">
                            <a:effectLst/>
                            <a:latin typeface="+mn-l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000" b="0" i="1" u="none" strike="noStrike" kern="100">
                                        <a:effectLst/>
                                        <a:latin typeface="Cambria Math" panose="02040503050406030204" pitchFamily="18" charset="0"/>
                                        <a:ea typeface="Times New Roman" panose="02020603050405020304" pitchFamily="18" charset="0"/>
                                      </a:rPr>
                                    </m:ctrlPr>
                                  </m:sSupPr>
                                  <m:e>
                                    <m:r>
                                      <a:rPr lang="ar-AE" sz="1000" b="1" i="1" u="none" strike="noStrike" kern="100">
                                        <a:effectLst/>
                                        <a:latin typeface="Cambria Math" panose="02040503050406030204" pitchFamily="18" charset="0"/>
                                        <a:ea typeface="Times New Roman" panose="02020603050405020304" pitchFamily="18" charset="0"/>
                                      </a:rPr>
                                      <m:t>𝟎</m:t>
                                    </m:r>
                                    <m:r>
                                      <a:rPr lang="ar-AE" sz="1000" b="1" i="1" u="none" strike="noStrike" kern="100">
                                        <a:effectLst/>
                                        <a:latin typeface="Cambria Math" panose="02040503050406030204" pitchFamily="18" charset="0"/>
                                        <a:ea typeface="Times New Roman" panose="02020603050405020304" pitchFamily="18" charset="0"/>
                                      </a:rPr>
                                      <m:t>,</m:t>
                                    </m:r>
                                    <m:r>
                                      <a:rPr lang="ar-AE" sz="1000" b="1" i="1" u="none" strike="noStrike" kern="100">
                                        <a:effectLst/>
                                        <a:latin typeface="Cambria Math" panose="02040503050406030204" pitchFamily="18" charset="0"/>
                                        <a:ea typeface="Times New Roman" panose="02020603050405020304" pitchFamily="18" charset="0"/>
                                      </a:rPr>
                                      <m:t>𝟎𝟏𝟎</m:t>
                                    </m:r>
                                  </m:e>
                                  <m:sup>
                                    <m:r>
                                      <a:rPr lang="ar-AE" sz="1000" b="0" i="1" u="none" strike="noStrike" kern="100">
                                        <a:effectLst/>
                                        <a:latin typeface="Cambria Math" panose="02040503050406030204" pitchFamily="18" charset="0"/>
                                        <a:ea typeface="Times New Roman" panose="02020603050405020304" pitchFamily="18" charset="0"/>
                                      </a:rPr>
                                      <m:t>𝑎</m:t>
                                    </m:r>
                                  </m:sup>
                                </m:sSup>
                              </m:oMath>
                            </m:oMathPara>
                          </a14:m>
                          <a:endParaRPr lang="ar-AE"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1751964901"/>
                      </a:ext>
                    </a:extLst>
                  </a:tr>
                </a:tbl>
              </a:graphicData>
            </a:graphic>
          </p:graphicFrame>
        </mc:Choice>
        <mc:Fallback xmlns="">
          <p:graphicFrame>
            <p:nvGraphicFramePr>
              <p:cNvPr id="10" name="Tablo 9">
                <a:extLst>
                  <a:ext uri="{FF2B5EF4-FFF2-40B4-BE49-F238E27FC236}">
                    <a16:creationId xmlns:a16="http://schemas.microsoft.com/office/drawing/2014/main" id="{2C3EFC78-0B04-3BAB-D26B-1ED4DEEA486D}"/>
                  </a:ext>
                </a:extLst>
              </p:cNvPr>
              <p:cNvGraphicFramePr>
                <a:graphicFrameLocks noGrp="1"/>
              </p:cNvGraphicFramePr>
              <p:nvPr>
                <p:extLst>
                  <p:ext uri="{D42A27DB-BD31-4B8C-83A1-F6EECF244321}">
                    <p14:modId xmlns:p14="http://schemas.microsoft.com/office/powerpoint/2010/main" val="1128501957"/>
                  </p:ext>
                </p:extLst>
              </p:nvPr>
            </p:nvGraphicFramePr>
            <p:xfrm>
              <a:off x="6096000" y="2017734"/>
              <a:ext cx="5623185" cy="2665215"/>
            </p:xfrm>
            <a:graphic>
              <a:graphicData uri="http://schemas.openxmlformats.org/drawingml/2006/table">
                <a:tbl>
                  <a:tblPr firstCol="1"/>
                  <a:tblGrid>
                    <a:gridCol w="1833771">
                      <a:extLst>
                        <a:ext uri="{9D8B030D-6E8A-4147-A177-3AD203B41FA5}">
                          <a16:colId xmlns:a16="http://schemas.microsoft.com/office/drawing/2014/main" val="1934188058"/>
                        </a:ext>
                      </a:extLst>
                    </a:gridCol>
                    <a:gridCol w="745188">
                      <a:extLst>
                        <a:ext uri="{9D8B030D-6E8A-4147-A177-3AD203B41FA5}">
                          <a16:colId xmlns:a16="http://schemas.microsoft.com/office/drawing/2014/main" val="2660621842"/>
                        </a:ext>
                      </a:extLst>
                    </a:gridCol>
                    <a:gridCol w="745188">
                      <a:extLst>
                        <a:ext uri="{9D8B030D-6E8A-4147-A177-3AD203B41FA5}">
                          <a16:colId xmlns:a16="http://schemas.microsoft.com/office/drawing/2014/main" val="3602032624"/>
                        </a:ext>
                      </a:extLst>
                    </a:gridCol>
                    <a:gridCol w="745188">
                      <a:extLst>
                        <a:ext uri="{9D8B030D-6E8A-4147-A177-3AD203B41FA5}">
                          <a16:colId xmlns:a16="http://schemas.microsoft.com/office/drawing/2014/main" val="1537734983"/>
                        </a:ext>
                      </a:extLst>
                    </a:gridCol>
                    <a:gridCol w="745188">
                      <a:extLst>
                        <a:ext uri="{9D8B030D-6E8A-4147-A177-3AD203B41FA5}">
                          <a16:colId xmlns:a16="http://schemas.microsoft.com/office/drawing/2014/main" val="3125425511"/>
                        </a:ext>
                      </a:extLst>
                    </a:gridCol>
                    <a:gridCol w="808662">
                      <a:extLst>
                        <a:ext uri="{9D8B030D-6E8A-4147-A177-3AD203B41FA5}">
                          <a16:colId xmlns:a16="http://schemas.microsoft.com/office/drawing/2014/main" val="2688685126"/>
                        </a:ext>
                      </a:extLst>
                    </a:gridCol>
                  </a:tblGrid>
                  <a:tr h="1410709">
                    <a:tc>
                      <a:txBody>
                        <a:bodyPr/>
                        <a:lstStyle/>
                        <a:p>
                          <a:pPr marL="0" marR="0" algn="l" fontAlgn="t">
                            <a:spcBef>
                              <a:spcPts val="0"/>
                            </a:spcBef>
                            <a:spcAft>
                              <a:spcPts val="0"/>
                            </a:spcAft>
                          </a:pPr>
                          <a:r>
                            <a:rPr lang="tr-TR" sz="1000" b="1" i="0" u="none" strike="noStrike" kern="100" dirty="0">
                              <a:effectLst/>
                              <a:latin typeface="+mn-lt"/>
                              <a:ea typeface="Times New Roman" panose="02020603050405020304" pitchFamily="18" charset="0"/>
                            </a:rPr>
                            <a:t>Cinsel olarak aktif misiniz?</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Evet</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 </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Hayır</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 </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Belirmek İstemiyorum</a:t>
                          </a:r>
                          <a:endParaRPr lang="tr-TR" sz="2000" b="0" i="0" u="none" strike="noStrike" dirty="0">
                            <a:effectLst/>
                            <a:latin typeface="+mn-lt"/>
                          </a:endParaRPr>
                        </a:p>
                        <a:p>
                          <a:pPr marL="0" marR="0" algn="l" fontAlgn="t">
                            <a:spcBef>
                              <a:spcPts val="0"/>
                            </a:spcBef>
                            <a:spcAft>
                              <a:spcPts val="0"/>
                            </a:spcAft>
                          </a:pPr>
                          <a:r>
                            <a:rPr lang="tr-TR" sz="1000" b="0" i="0" u="none" strike="noStrike" kern="100" dirty="0">
                              <a:effectLst/>
                              <a:latin typeface="+mn-lt"/>
                              <a:ea typeface="Times New Roman" panose="02020603050405020304" pitchFamily="18" charset="0"/>
                            </a:rPr>
                            <a:t> </a:t>
                          </a:r>
                          <a:endParaRPr lang="tr-TR" sz="2000" b="0" i="0" u="none" strike="noStrike" dirty="0">
                            <a:effectLst/>
                            <a:latin typeface="+mn-lt"/>
                          </a:endParaRPr>
                        </a:p>
                        <a:p>
                          <a:pPr marL="0" marR="0" algn="l" fontAlgn="t">
                            <a:spcBef>
                              <a:spcPts val="0"/>
                            </a:spcBef>
                            <a:spcAft>
                              <a:spcPts val="0"/>
                            </a:spcAft>
                          </a:pPr>
                          <a:r>
                            <a:rPr lang="tr-TR" sz="1000" b="1" i="0" u="none" strike="noStrike" kern="100" dirty="0">
                              <a:effectLst/>
                              <a:latin typeface="+mn-lt"/>
                              <a:ea typeface="Times New Roman" panose="02020603050405020304" pitchFamily="18" charset="0"/>
                            </a:rPr>
                            <a:t>p-değeri</a:t>
                          </a:r>
                          <a:endParaRPr lang="tr-TR" sz="2000" b="0" i="0" u="none" strike="noStrike" dirty="0">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246721" t="-1724" r="-410656" b="-92672"/>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343902" t="-1724" r="-307317" b="-92672"/>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447541" t="-1724" r="-209836" b="-92672"/>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547541" t="-1724" r="-109836" b="-92672"/>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593985" t="-1724" r="-752" b="-92672"/>
                          </a:stretch>
                        </a:blipFill>
                      </a:tcPr>
                    </a:tc>
                    <a:extLst>
                      <a:ext uri="{0D108BD9-81ED-4DB2-BD59-A6C34878D82A}">
                        <a16:rowId xmlns:a16="http://schemas.microsoft.com/office/drawing/2014/main" val="732932722"/>
                      </a:ext>
                    </a:extLst>
                  </a:tr>
                  <a:tr h="1254506">
                    <a:tc>
                      <a:txBody>
                        <a:bodyPr/>
                        <a:lstStyle/>
                        <a:p>
                          <a:pPr marL="0" marR="0" algn="l" fontAlgn="t">
                            <a:spcBef>
                              <a:spcPts val="0"/>
                            </a:spcBef>
                            <a:spcAft>
                              <a:spcPts val="0"/>
                            </a:spcAft>
                          </a:pPr>
                          <a:r>
                            <a:rPr lang="tr-TR" sz="1000" b="1" i="0" u="none" strike="noStrike" kern="100">
                              <a:effectLst/>
                              <a:latin typeface="+mn-lt"/>
                              <a:ea typeface="Times New Roman" panose="02020603050405020304" pitchFamily="18" charset="0"/>
                            </a:rPr>
                            <a:t>HPV(İnsan Papilloma Virüsü)’yi duymuş muydunuz?</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Evet</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 </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Hayır</a:t>
                          </a:r>
                          <a:endParaRPr lang="tr-TR" sz="2000" b="0" i="0" u="none" strike="noStrike">
                            <a:effectLst/>
                            <a:latin typeface="+mn-lt"/>
                          </a:endParaRPr>
                        </a:p>
                        <a:p>
                          <a:pPr marL="0" marR="0" algn="l" fontAlgn="t">
                            <a:spcBef>
                              <a:spcPts val="0"/>
                            </a:spcBef>
                            <a:spcAft>
                              <a:spcPts val="0"/>
                            </a:spcAft>
                          </a:pPr>
                          <a:r>
                            <a:rPr lang="tr-TR" sz="1000" b="0" i="0" u="none" strike="noStrike" kern="100">
                              <a:effectLst/>
                              <a:latin typeface="+mn-lt"/>
                              <a:ea typeface="Times New Roman" panose="02020603050405020304" pitchFamily="18" charset="0"/>
                            </a:rPr>
                            <a:t> </a:t>
                          </a:r>
                          <a:endParaRPr lang="tr-TR" sz="2000" b="0" i="0" u="none" strike="noStrike">
                            <a:effectLst/>
                            <a:latin typeface="+mn-lt"/>
                          </a:endParaRPr>
                        </a:p>
                        <a:p>
                          <a:pPr marL="0" marR="0" algn="l" fontAlgn="t">
                            <a:spcBef>
                              <a:spcPts val="0"/>
                            </a:spcBef>
                            <a:spcAft>
                              <a:spcPts val="0"/>
                            </a:spcAft>
                          </a:pPr>
                          <a:r>
                            <a:rPr lang="tr-TR" sz="1000" b="1" i="0" u="none" strike="noStrike" kern="100">
                              <a:effectLst/>
                              <a:latin typeface="+mn-lt"/>
                              <a:ea typeface="Times New Roman" panose="02020603050405020304" pitchFamily="18" charset="0"/>
                            </a:rPr>
                            <a:t>p-değeri</a:t>
                          </a:r>
                          <a:endParaRPr lang="tr-TR" sz="2000" b="0" i="0" u="none" strike="noStrike">
                            <a:effectLst/>
                            <a:latin typeface="+mn-lt"/>
                          </a:endParaRP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246721" t="-114010" r="-410656" b="-3865"/>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343902" t="-114010" r="-307317" b="-3865"/>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447541" t="-114010" r="-209836" b="-3865"/>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547541" t="-114010" r="-109836" b="-3865"/>
                          </a:stretch>
                        </a:blipFill>
                      </a:tcPr>
                    </a:tc>
                    <a:tc>
                      <a:txBody>
                        <a:bodyPr/>
                        <a:lstStyle/>
                        <a:p>
                          <a:endParaRPr lang="tr-TR"/>
                        </a:p>
                      </a:txBody>
                      <a:tcPr marL="75245" marR="75245" marT="10451"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4"/>
                          <a:stretch>
                            <a:fillRect l="-593985" t="-114010" r="-752" b="-3865"/>
                          </a:stretch>
                        </a:blipFill>
                      </a:tcPr>
                    </a:tc>
                    <a:extLst>
                      <a:ext uri="{0D108BD9-81ED-4DB2-BD59-A6C34878D82A}">
                        <a16:rowId xmlns:a16="http://schemas.microsoft.com/office/drawing/2014/main" val="1751964901"/>
                      </a:ext>
                    </a:extLst>
                  </a:tr>
                </a:tbl>
              </a:graphicData>
            </a:graphic>
          </p:graphicFrame>
        </mc:Fallback>
      </mc:AlternateContent>
      <p:pic>
        <p:nvPicPr>
          <p:cNvPr id="11" name="Resim 10">
            <a:extLst>
              <a:ext uri="{FF2B5EF4-FFF2-40B4-BE49-F238E27FC236}">
                <a16:creationId xmlns:a16="http://schemas.microsoft.com/office/drawing/2014/main" id="{DC426FE3-1344-5196-D0C8-8A579FB49892}"/>
              </a:ext>
            </a:extLst>
          </p:cNvPr>
          <p:cNvPicPr>
            <a:picLocks noChangeAspect="1"/>
          </p:cNvPicPr>
          <p:nvPr/>
        </p:nvPicPr>
        <p:blipFill>
          <a:blip r:embed="rId5"/>
          <a:stretch>
            <a:fillRect/>
          </a:stretch>
        </p:blipFill>
        <p:spPr>
          <a:xfrm>
            <a:off x="7881008" y="1170704"/>
            <a:ext cx="3838177" cy="736756"/>
          </a:xfrm>
          <a:prstGeom prst="rect">
            <a:avLst/>
          </a:prstGeom>
        </p:spPr>
      </p:pic>
      <p:pic>
        <p:nvPicPr>
          <p:cNvPr id="2" name="Resim 1">
            <a:extLst>
              <a:ext uri="{FF2B5EF4-FFF2-40B4-BE49-F238E27FC236}">
                <a16:creationId xmlns:a16="http://schemas.microsoft.com/office/drawing/2014/main" id="{A0648103-7A16-696F-383F-7657286A7112}"/>
              </a:ext>
            </a:extLst>
          </p:cNvPr>
          <p:cNvPicPr>
            <a:picLocks noChangeAspect="1"/>
          </p:cNvPicPr>
          <p:nvPr/>
        </p:nvPicPr>
        <p:blipFill>
          <a:blip r:embed="rId6"/>
          <a:stretch>
            <a:fillRect/>
          </a:stretch>
        </p:blipFill>
        <p:spPr>
          <a:xfrm>
            <a:off x="6096000" y="4682949"/>
            <a:ext cx="1450714" cy="336141"/>
          </a:xfrm>
          <a:prstGeom prst="rect">
            <a:avLst/>
          </a:prstGeom>
        </p:spPr>
      </p:pic>
    </p:spTree>
    <p:extLst>
      <p:ext uri="{BB962C8B-B14F-4D97-AF65-F5344CB8AC3E}">
        <p14:creationId xmlns:p14="http://schemas.microsoft.com/office/powerpoint/2010/main" val="453913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7091927-33E3-16E4-EF5B-2B591C551113}"/>
              </a:ext>
            </a:extLst>
          </p:cNvPr>
          <p:cNvSpPr>
            <a:spLocks noGrp="1"/>
          </p:cNvSpPr>
          <p:nvPr>
            <p:ph idx="1"/>
          </p:nvPr>
        </p:nvSpPr>
        <p:spPr>
          <a:xfrm>
            <a:off x="737124" y="1111045"/>
            <a:ext cx="5083573" cy="5063613"/>
          </a:xfrm>
        </p:spPr>
        <p:txBody>
          <a:bodyPr>
            <a:normAutofit/>
          </a:bodyPr>
          <a:lstStyle/>
          <a:p>
            <a:pPr>
              <a:lnSpc>
                <a:spcPct val="150000"/>
              </a:lnSpc>
            </a:pPr>
            <a:r>
              <a:rPr lang="tr-TR" sz="1800" kern="100" dirty="0" err="1">
                <a:effectLst/>
                <a:ea typeface="Aptos" panose="020B0004020202020204" pitchFamily="34" charset="0"/>
                <a:cs typeface="Times New Roman" panose="02020603050405020304" pitchFamily="18" charset="0"/>
              </a:rPr>
              <a:t>HPV’nin</a:t>
            </a:r>
            <a:r>
              <a:rPr lang="tr-TR" sz="1800" kern="100" dirty="0">
                <a:effectLst/>
                <a:ea typeface="Aptos" panose="020B0004020202020204" pitchFamily="34" charset="0"/>
                <a:cs typeface="Times New Roman" panose="02020603050405020304" pitchFamily="18" charset="0"/>
              </a:rPr>
              <a:t> nereden duyulduğu incelenmek istediğinde iste 2. Alt boyut olan HPV aşı programı ve 4. Alt boyut olan HPV tarama testi bakımından gruplar arası farklılık istatistiksel olarak anlamlı çıkmıştır. (p&lt;0,05) Bu farklılığa sebep olan grubun Medya (televizyon, gazete, dergi) olduğu </a:t>
            </a:r>
            <a:r>
              <a:rPr lang="tr-TR" sz="1800" kern="100" dirty="0" err="1">
                <a:effectLst/>
                <a:ea typeface="Aptos" panose="020B0004020202020204" pitchFamily="34" charset="0"/>
                <a:cs typeface="Times New Roman" panose="02020603050405020304" pitchFamily="18" charset="0"/>
              </a:rPr>
              <a:t>saptanmışıtr</a:t>
            </a:r>
            <a:r>
              <a:rPr lang="tr-TR" sz="1800" kern="100" dirty="0">
                <a:effectLst/>
                <a:ea typeface="Aptos" panose="020B0004020202020204" pitchFamily="34" charset="0"/>
                <a:cs typeface="Times New Roman" panose="02020603050405020304" pitchFamily="18" charset="0"/>
              </a:rPr>
              <a:t>. 7,87±0,82 ortalaması ile diğer gruplardan daha düşük bir bilgiye sahiptir.</a:t>
            </a:r>
          </a:p>
          <a:p>
            <a:endParaRPr lang="tr-TR" dirty="0"/>
          </a:p>
        </p:txBody>
      </p:sp>
      <p:sp>
        <p:nvSpPr>
          <p:cNvPr id="6" name="Slayt Numarası Yer Tutucusu 5">
            <a:extLst>
              <a:ext uri="{FF2B5EF4-FFF2-40B4-BE49-F238E27FC236}">
                <a16:creationId xmlns:a16="http://schemas.microsoft.com/office/drawing/2014/main" id="{2315287D-6FAF-9B94-BEF1-C3E99B6135AF}"/>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26</a:t>
            </a:fld>
            <a:endParaRPr lang="tr-TR" noProof="0">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8" name="Tablo 7">
                <a:extLst>
                  <a:ext uri="{FF2B5EF4-FFF2-40B4-BE49-F238E27FC236}">
                    <a16:creationId xmlns:a16="http://schemas.microsoft.com/office/drawing/2014/main" id="{7EBB2E13-5CEE-1CB7-0B48-202EA4E645D3}"/>
                  </a:ext>
                </a:extLst>
              </p:cNvPr>
              <p:cNvGraphicFramePr>
                <a:graphicFrameLocks noGrp="1"/>
              </p:cNvGraphicFramePr>
              <p:nvPr>
                <p:extLst>
                  <p:ext uri="{D42A27DB-BD31-4B8C-83A1-F6EECF244321}">
                    <p14:modId xmlns:p14="http://schemas.microsoft.com/office/powerpoint/2010/main" val="1616640746"/>
                  </p:ext>
                </p:extLst>
              </p:nvPr>
            </p:nvGraphicFramePr>
            <p:xfrm>
              <a:off x="5909187" y="1684650"/>
              <a:ext cx="5832128" cy="3749040"/>
            </p:xfrm>
            <a:graphic>
              <a:graphicData uri="http://schemas.openxmlformats.org/drawingml/2006/table">
                <a:tbl>
                  <a:tblPr>
                    <a:tableStyleId>{5202B0CA-FC54-4496-8BCA-5EF66A818D29}</a:tableStyleId>
                  </a:tblPr>
                  <a:tblGrid>
                    <a:gridCol w="1270484">
                      <a:extLst>
                        <a:ext uri="{9D8B030D-6E8A-4147-A177-3AD203B41FA5}">
                          <a16:colId xmlns:a16="http://schemas.microsoft.com/office/drawing/2014/main" val="1766744699"/>
                        </a:ext>
                      </a:extLst>
                    </a:gridCol>
                    <a:gridCol w="759602">
                      <a:extLst>
                        <a:ext uri="{9D8B030D-6E8A-4147-A177-3AD203B41FA5}">
                          <a16:colId xmlns:a16="http://schemas.microsoft.com/office/drawing/2014/main" val="2852433134"/>
                        </a:ext>
                      </a:extLst>
                    </a:gridCol>
                    <a:gridCol w="1015043">
                      <a:extLst>
                        <a:ext uri="{9D8B030D-6E8A-4147-A177-3AD203B41FA5}">
                          <a16:colId xmlns:a16="http://schemas.microsoft.com/office/drawing/2014/main" val="1712803996"/>
                        </a:ext>
                      </a:extLst>
                    </a:gridCol>
                    <a:gridCol w="1015043">
                      <a:extLst>
                        <a:ext uri="{9D8B030D-6E8A-4147-A177-3AD203B41FA5}">
                          <a16:colId xmlns:a16="http://schemas.microsoft.com/office/drawing/2014/main" val="2537490240"/>
                        </a:ext>
                      </a:extLst>
                    </a:gridCol>
                    <a:gridCol w="1015715">
                      <a:extLst>
                        <a:ext uri="{9D8B030D-6E8A-4147-A177-3AD203B41FA5}">
                          <a16:colId xmlns:a16="http://schemas.microsoft.com/office/drawing/2014/main" val="3966077456"/>
                        </a:ext>
                      </a:extLst>
                    </a:gridCol>
                    <a:gridCol w="756241">
                      <a:extLst>
                        <a:ext uri="{9D8B030D-6E8A-4147-A177-3AD203B41FA5}">
                          <a16:colId xmlns:a16="http://schemas.microsoft.com/office/drawing/2014/main" val="1934638735"/>
                        </a:ext>
                      </a:extLst>
                    </a:gridCol>
                  </a:tblGrid>
                  <a:tr h="0">
                    <a:tc>
                      <a:txBody>
                        <a:bodyPr/>
                        <a:lstStyle/>
                        <a:p>
                          <a:pPr marL="0" marR="0">
                            <a:spcBef>
                              <a:spcPts val="0"/>
                            </a:spcBef>
                            <a:spcAft>
                              <a:spcPts val="0"/>
                            </a:spcAft>
                          </a:pPr>
                          <a:r>
                            <a:rPr lang="tr-TR" sz="900" b="1" kern="100" dirty="0">
                              <a:effectLst/>
                            </a:rPr>
                            <a:t>Cevabınız “Evet” ise, </a:t>
                          </a:r>
                          <a:r>
                            <a:rPr lang="tr-TR" sz="900" b="1" kern="100" dirty="0" err="1">
                              <a:effectLst/>
                            </a:rPr>
                            <a:t>HPV’yi</a:t>
                          </a:r>
                          <a:r>
                            <a:rPr lang="tr-TR" sz="900" b="1" kern="100" dirty="0">
                              <a:effectLst/>
                            </a:rPr>
                            <a:t> nereden duydunuz?</a:t>
                          </a:r>
                          <a:endParaRPr lang="tr-TR" sz="1200" b="1" kern="100" dirty="0">
                            <a:effectLst/>
                          </a:endParaRPr>
                        </a:p>
                        <a:p>
                          <a:pPr marL="0" marR="0">
                            <a:spcBef>
                              <a:spcPts val="0"/>
                            </a:spcBef>
                            <a:spcAft>
                              <a:spcPts val="0"/>
                            </a:spcAft>
                          </a:pPr>
                          <a:r>
                            <a:rPr lang="tr-TR" sz="900" kern="100" dirty="0">
                              <a:effectLst/>
                            </a:rPr>
                            <a:t>Aile</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Bilimsel </a:t>
                          </a:r>
                          <a:endParaRPr lang="tr-TR" sz="1200" kern="100" dirty="0">
                            <a:effectLst/>
                          </a:endParaRPr>
                        </a:p>
                        <a:p>
                          <a:pPr marL="0" marR="0">
                            <a:spcBef>
                              <a:spcPts val="0"/>
                            </a:spcBef>
                            <a:spcAft>
                              <a:spcPts val="0"/>
                            </a:spcAft>
                          </a:pPr>
                          <a:r>
                            <a:rPr lang="tr-TR" sz="900" kern="100" dirty="0">
                              <a:effectLst/>
                            </a:rPr>
                            <a:t>Makale/Araştırma</a:t>
                          </a:r>
                          <a:endParaRPr lang="tr-TR" sz="1200" kern="100" dirty="0">
                            <a:effectLst/>
                          </a:endParaRPr>
                        </a:p>
                        <a:p>
                          <a:pPr marL="0" marR="0">
                            <a:spcBef>
                              <a:spcPts val="0"/>
                            </a:spcBef>
                            <a:spcAft>
                              <a:spcPts val="0"/>
                            </a:spcAft>
                          </a:pPr>
                          <a:r>
                            <a:rPr lang="tr-TR" sz="900" kern="100" dirty="0">
                              <a:effectLst/>
                            </a:rPr>
                            <a:t>Dergileri</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Eğitim Kurumu (dersler, seminerler vs.)</a:t>
                          </a:r>
                          <a:endParaRPr lang="tr-TR" sz="1200" kern="100" dirty="0">
                            <a:effectLst/>
                          </a:endParaRPr>
                        </a:p>
                        <a:p>
                          <a:pPr marL="0" marR="0">
                            <a:spcBef>
                              <a:spcPts val="0"/>
                            </a:spcBef>
                            <a:spcAft>
                              <a:spcPts val="0"/>
                            </a:spcAft>
                          </a:pPr>
                          <a:endParaRPr lang="tr-TR" sz="1200" kern="100" dirty="0">
                            <a:effectLst/>
                          </a:endParaRPr>
                        </a:p>
                        <a:p>
                          <a:pPr marL="0" marR="0">
                            <a:spcBef>
                              <a:spcPts val="0"/>
                            </a:spcBef>
                            <a:spcAft>
                              <a:spcPts val="0"/>
                            </a:spcAft>
                          </a:pPr>
                          <a:r>
                            <a:rPr lang="tr-TR" sz="900" kern="100" dirty="0">
                              <a:effectLst/>
                            </a:rPr>
                            <a:t>Medya (televizyon, gazete, dergi)</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Sağlık Profesyonelleri (doktor, hemşire, sağlık danışmanı vs.)</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Sosyal Çevre</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Sosyal Medya</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Diğer</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b="1" kern="100" dirty="0">
                              <a:effectLst/>
                            </a:rPr>
                            <a:t>p-değeri</a:t>
                          </a:r>
                          <a:endParaRPr lang="tr-TR" sz="1200" b="1" kern="10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9,90±1,06</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7,93±1,21</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8,87±0,87</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7,87±0,82</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9,42±1,23</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8,47±0,79</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8,82±0,81</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8,37±3,52</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i="1" kern="100">
                                        <a:effectLst/>
                                        <a:latin typeface="Cambria Math" panose="02040503050406030204" pitchFamily="18" charset="0"/>
                                      </a:rPr>
                                    </m:ctrlPr>
                                  </m:sSupPr>
                                  <m:e>
                                    <m:r>
                                      <a:rPr lang="tr-TR" sz="900" kern="100">
                                        <a:effectLst/>
                                        <a:latin typeface="Cambria Math" panose="02040503050406030204" pitchFamily="18" charset="0"/>
                                      </a:rPr>
                                      <m:t>𝟎</m:t>
                                    </m:r>
                                    <m:r>
                                      <a:rPr lang="tr-TR" sz="900" kern="100">
                                        <a:effectLst/>
                                        <a:latin typeface="Cambria Math" panose="02040503050406030204" pitchFamily="18" charset="0"/>
                                      </a:rPr>
                                      <m:t>,</m:t>
                                    </m:r>
                                    <m:r>
                                      <a:rPr lang="tr-TR" sz="900" kern="100">
                                        <a:effectLst/>
                                        <a:latin typeface="Cambria Math" panose="02040503050406030204" pitchFamily="18" charset="0"/>
                                      </a:rPr>
                                      <m:t>𝟎𝟗𝟕</m:t>
                                    </m:r>
                                  </m:e>
                                  <m:sup>
                                    <m:r>
                                      <a:rPr lang="tr-TR" sz="900" kern="100">
                                        <a:effectLst/>
                                        <a:latin typeface="Cambria Math" panose="02040503050406030204" pitchFamily="18" charset="0"/>
                                      </a:rPr>
                                      <m:t>𝒃</m:t>
                                    </m:r>
                                  </m:sup>
                                </m:sSup>
                              </m:oMath>
                            </m:oMathPara>
                          </a14:m>
                          <a:endParaRPr lang="tr-TR" sz="1200" kern="10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3,15±0,55</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1,96±0,42</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2,39±0,38</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2,17±0,41</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2,74±0,44</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1,96±0,40</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2,04±0,81</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2,00±1,06</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i="1" kern="100">
                                        <a:effectLst/>
                                        <a:latin typeface="Cambria Math" panose="02040503050406030204" pitchFamily="18" charset="0"/>
                                      </a:rPr>
                                    </m:ctrlPr>
                                  </m:sSupPr>
                                  <m:e>
                                    <m:r>
                                      <a:rPr lang="tr-TR" sz="900" kern="100">
                                        <a:effectLst/>
                                        <a:latin typeface="Cambria Math" panose="02040503050406030204" pitchFamily="18" charset="0"/>
                                      </a:rPr>
                                      <m:t>𝟎</m:t>
                                    </m:r>
                                    <m:r>
                                      <a:rPr lang="tr-TR" sz="900" kern="100">
                                        <a:effectLst/>
                                        <a:latin typeface="Cambria Math" panose="02040503050406030204" pitchFamily="18" charset="0"/>
                                      </a:rPr>
                                      <m:t>,</m:t>
                                    </m:r>
                                    <m:r>
                                      <a:rPr lang="tr-TR" sz="900" kern="100">
                                        <a:effectLst/>
                                        <a:latin typeface="Cambria Math" panose="02040503050406030204" pitchFamily="18" charset="0"/>
                                      </a:rPr>
                                      <m:t>𝟎𝟏𝟏</m:t>
                                    </m:r>
                                  </m:e>
                                  <m:sup>
                                    <m:r>
                                      <a:rPr lang="tr-TR" sz="900" kern="100">
                                        <a:effectLst/>
                                        <a:latin typeface="Cambria Math" panose="02040503050406030204" pitchFamily="18" charset="0"/>
                                      </a:rPr>
                                      <m:t>𝒃</m:t>
                                    </m:r>
                                  </m:sup>
                                </m:sSup>
                              </m:oMath>
                            </m:oMathPara>
                          </a14:m>
                          <a:endParaRPr lang="tr-TR" sz="1200" kern="10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2,72±0,50</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2,34±0,51</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2,71±0,35</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2,12±0,38</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2,22±0,55</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2,22±0,33</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2,73±0,37</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2,12±1,38</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i="1" kern="100">
                                        <a:effectLst/>
                                        <a:latin typeface="Cambria Math" panose="02040503050406030204" pitchFamily="18" charset="0"/>
                                      </a:rPr>
                                    </m:ctrlPr>
                                  </m:sSupPr>
                                  <m:e>
                                    <m:r>
                                      <a:rPr lang="tr-TR" sz="900" kern="100">
                                        <a:effectLst/>
                                        <a:latin typeface="Cambria Math" panose="02040503050406030204" pitchFamily="18" charset="0"/>
                                      </a:rPr>
                                      <m:t>𝟎</m:t>
                                    </m:r>
                                    <m:r>
                                      <a:rPr lang="tr-TR" sz="900" kern="100">
                                        <a:effectLst/>
                                        <a:latin typeface="Cambria Math" panose="02040503050406030204" pitchFamily="18" charset="0"/>
                                      </a:rPr>
                                      <m:t>,</m:t>
                                    </m:r>
                                    <m:r>
                                      <a:rPr lang="tr-TR" sz="900" kern="100">
                                        <a:effectLst/>
                                        <a:latin typeface="Cambria Math" panose="02040503050406030204" pitchFamily="18" charset="0"/>
                                      </a:rPr>
                                      <m:t>𝟏𝟐𝟔</m:t>
                                    </m:r>
                                  </m:e>
                                  <m:sup>
                                    <m:r>
                                      <a:rPr lang="tr-TR" sz="900" kern="100">
                                        <a:effectLst/>
                                        <a:latin typeface="Cambria Math" panose="02040503050406030204" pitchFamily="18" charset="0"/>
                                      </a:rPr>
                                      <m:t>𝒃</m:t>
                                    </m:r>
                                  </m:sup>
                                </m:sSup>
                              </m:oMath>
                            </m:oMathPara>
                          </a14:m>
                          <a:endParaRPr lang="tr-TR" sz="1200" kern="10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2,75±0,56</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2,55±0,48</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3,01±0,37</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1,95±0,40</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2,97±0,48</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2,50±0,42</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1,98±0,39</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r>
                            <a:rPr lang="tr-TR" sz="900" kern="100">
                              <a:effectLst/>
                            </a:rPr>
                            <a:t>2,62±1,25</a:t>
                          </a:r>
                          <a:endParaRPr lang="tr-TR" sz="1200" kern="100">
                            <a:effectLst/>
                          </a:endParaRPr>
                        </a:p>
                        <a:p>
                          <a:pPr marL="0" marR="0" algn="ctr">
                            <a:spcBef>
                              <a:spcPts val="0"/>
                            </a:spcBef>
                            <a:spcAft>
                              <a:spcPts val="0"/>
                            </a:spcAft>
                          </a:pPr>
                          <a:r>
                            <a:rPr lang="tr-TR" sz="900" kern="100">
                              <a:effectLst/>
                            </a:rPr>
                            <a:t> </a:t>
                          </a:r>
                          <a:endParaRPr lang="tr-TR" sz="12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i="1" kern="100">
                                        <a:effectLst/>
                                        <a:latin typeface="Cambria Math" panose="02040503050406030204" pitchFamily="18" charset="0"/>
                                      </a:rPr>
                                    </m:ctrlPr>
                                  </m:sSupPr>
                                  <m:e>
                                    <m:r>
                                      <a:rPr lang="tr-TR" sz="900" kern="100">
                                        <a:effectLst/>
                                        <a:latin typeface="Cambria Math" panose="02040503050406030204" pitchFamily="18" charset="0"/>
                                      </a:rPr>
                                      <m:t>𝟎</m:t>
                                    </m:r>
                                    <m:r>
                                      <a:rPr lang="tr-TR" sz="900" kern="100">
                                        <a:effectLst/>
                                        <a:latin typeface="Cambria Math" panose="02040503050406030204" pitchFamily="18" charset="0"/>
                                      </a:rPr>
                                      <m:t>,</m:t>
                                    </m:r>
                                    <m:r>
                                      <a:rPr lang="tr-TR" sz="900" kern="100">
                                        <a:effectLst/>
                                        <a:latin typeface="Cambria Math" panose="02040503050406030204" pitchFamily="18" charset="0"/>
                                      </a:rPr>
                                      <m:t>𝟎𝟎𝟏</m:t>
                                    </m:r>
                                  </m:e>
                                  <m:sup>
                                    <m:r>
                                      <a:rPr lang="tr-TR" sz="900" kern="100">
                                        <a:effectLst/>
                                        <a:latin typeface="Cambria Math" panose="02040503050406030204" pitchFamily="18" charset="0"/>
                                      </a:rPr>
                                      <m:t>𝒃</m:t>
                                    </m:r>
                                  </m:sup>
                                </m:sSup>
                              </m:oMath>
                            </m:oMathPara>
                          </a14:m>
                          <a:endParaRPr lang="tr-TR" sz="1200" kern="10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18,54±2,15</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14,79±1,58</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17,0±0137</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14,12±1,55</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17,37±2,07</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15,41±1,38</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15,59±1,63</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r>
                            <a:rPr lang="tr-TR" sz="900" kern="100" dirty="0">
                              <a:effectLst/>
                            </a:rPr>
                            <a:t>15,12±6,36</a:t>
                          </a:r>
                          <a:endParaRPr lang="tr-TR" sz="1200" kern="100" dirty="0">
                            <a:effectLst/>
                          </a:endParaRPr>
                        </a:p>
                        <a:p>
                          <a:pPr marL="0" marR="0" algn="ctr">
                            <a:spcBef>
                              <a:spcPts val="0"/>
                            </a:spcBef>
                            <a:spcAft>
                              <a:spcPts val="0"/>
                            </a:spcAft>
                          </a:pPr>
                          <a:r>
                            <a:rPr lang="tr-TR" sz="900" kern="100" dirty="0">
                              <a:effectLst/>
                            </a:rPr>
                            <a:t> </a:t>
                          </a:r>
                          <a:endParaRPr lang="tr-TR" sz="12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900" i="1" kern="100">
                                        <a:effectLst/>
                                        <a:latin typeface="Cambria Math" panose="02040503050406030204" pitchFamily="18" charset="0"/>
                                      </a:rPr>
                                    </m:ctrlPr>
                                  </m:sSupPr>
                                  <m:e>
                                    <m:r>
                                      <a:rPr lang="tr-TR" sz="900" kern="100">
                                        <a:effectLst/>
                                        <a:latin typeface="Cambria Math" panose="02040503050406030204" pitchFamily="18" charset="0"/>
                                      </a:rPr>
                                      <m:t>𝟎</m:t>
                                    </m:r>
                                    <m:r>
                                      <a:rPr lang="tr-TR" sz="900" kern="100">
                                        <a:effectLst/>
                                        <a:latin typeface="Cambria Math" panose="02040503050406030204" pitchFamily="18" charset="0"/>
                                      </a:rPr>
                                      <m:t>,</m:t>
                                    </m:r>
                                    <m:r>
                                      <a:rPr lang="tr-TR" sz="900" kern="100">
                                        <a:effectLst/>
                                        <a:latin typeface="Cambria Math" panose="02040503050406030204" pitchFamily="18" charset="0"/>
                                      </a:rPr>
                                      <m:t>𝟎𝟐𝟕</m:t>
                                    </m:r>
                                  </m:e>
                                  <m:sup>
                                    <m:r>
                                      <a:rPr lang="tr-TR" sz="900" kern="100">
                                        <a:effectLst/>
                                        <a:latin typeface="Cambria Math" panose="02040503050406030204" pitchFamily="18" charset="0"/>
                                      </a:rPr>
                                      <m:t>𝒃</m:t>
                                    </m:r>
                                  </m:sup>
                                </m:sSup>
                              </m:oMath>
                            </m:oMathPara>
                          </a14:m>
                          <a:endParaRPr lang="tr-TR" sz="1200" kern="100" dirty="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2706312159"/>
                      </a:ext>
                    </a:extLst>
                  </a:tr>
                </a:tbl>
              </a:graphicData>
            </a:graphic>
          </p:graphicFrame>
        </mc:Choice>
        <mc:Fallback xmlns="">
          <p:graphicFrame>
            <p:nvGraphicFramePr>
              <p:cNvPr id="8" name="Tablo 7">
                <a:extLst>
                  <a:ext uri="{FF2B5EF4-FFF2-40B4-BE49-F238E27FC236}">
                    <a16:creationId xmlns:a16="http://schemas.microsoft.com/office/drawing/2014/main" id="{7EBB2E13-5CEE-1CB7-0B48-202EA4E645D3}"/>
                  </a:ext>
                </a:extLst>
              </p:cNvPr>
              <p:cNvGraphicFramePr>
                <a:graphicFrameLocks noGrp="1"/>
              </p:cNvGraphicFramePr>
              <p:nvPr>
                <p:extLst>
                  <p:ext uri="{D42A27DB-BD31-4B8C-83A1-F6EECF244321}">
                    <p14:modId xmlns:p14="http://schemas.microsoft.com/office/powerpoint/2010/main" val="1616640746"/>
                  </p:ext>
                </p:extLst>
              </p:nvPr>
            </p:nvGraphicFramePr>
            <p:xfrm>
              <a:off x="5909187" y="1684650"/>
              <a:ext cx="5832128" cy="3749040"/>
            </p:xfrm>
            <a:graphic>
              <a:graphicData uri="http://schemas.openxmlformats.org/drawingml/2006/table">
                <a:tbl>
                  <a:tblPr>
                    <a:tableStyleId>{5202B0CA-FC54-4496-8BCA-5EF66A818D29}</a:tableStyleId>
                  </a:tblPr>
                  <a:tblGrid>
                    <a:gridCol w="1270484">
                      <a:extLst>
                        <a:ext uri="{9D8B030D-6E8A-4147-A177-3AD203B41FA5}">
                          <a16:colId xmlns:a16="http://schemas.microsoft.com/office/drawing/2014/main" val="1766744699"/>
                        </a:ext>
                      </a:extLst>
                    </a:gridCol>
                    <a:gridCol w="759602">
                      <a:extLst>
                        <a:ext uri="{9D8B030D-6E8A-4147-A177-3AD203B41FA5}">
                          <a16:colId xmlns:a16="http://schemas.microsoft.com/office/drawing/2014/main" val="2852433134"/>
                        </a:ext>
                      </a:extLst>
                    </a:gridCol>
                    <a:gridCol w="1015043">
                      <a:extLst>
                        <a:ext uri="{9D8B030D-6E8A-4147-A177-3AD203B41FA5}">
                          <a16:colId xmlns:a16="http://schemas.microsoft.com/office/drawing/2014/main" val="1712803996"/>
                        </a:ext>
                      </a:extLst>
                    </a:gridCol>
                    <a:gridCol w="1015043">
                      <a:extLst>
                        <a:ext uri="{9D8B030D-6E8A-4147-A177-3AD203B41FA5}">
                          <a16:colId xmlns:a16="http://schemas.microsoft.com/office/drawing/2014/main" val="2537490240"/>
                        </a:ext>
                      </a:extLst>
                    </a:gridCol>
                    <a:gridCol w="1015715">
                      <a:extLst>
                        <a:ext uri="{9D8B030D-6E8A-4147-A177-3AD203B41FA5}">
                          <a16:colId xmlns:a16="http://schemas.microsoft.com/office/drawing/2014/main" val="3966077456"/>
                        </a:ext>
                      </a:extLst>
                    </a:gridCol>
                    <a:gridCol w="756241">
                      <a:extLst>
                        <a:ext uri="{9D8B030D-6E8A-4147-A177-3AD203B41FA5}">
                          <a16:colId xmlns:a16="http://schemas.microsoft.com/office/drawing/2014/main" val="1934638735"/>
                        </a:ext>
                      </a:extLst>
                    </a:gridCol>
                  </a:tblGrid>
                  <a:tr h="3749040">
                    <a:tc>
                      <a:txBody>
                        <a:bodyPr/>
                        <a:lstStyle/>
                        <a:p>
                          <a:pPr marL="0" marR="0">
                            <a:spcBef>
                              <a:spcPts val="0"/>
                            </a:spcBef>
                            <a:spcAft>
                              <a:spcPts val="0"/>
                            </a:spcAft>
                          </a:pPr>
                          <a:r>
                            <a:rPr lang="tr-TR" sz="900" b="1" kern="100" dirty="0">
                              <a:effectLst/>
                            </a:rPr>
                            <a:t>Cevabınız “Evet” ise, </a:t>
                          </a:r>
                          <a:r>
                            <a:rPr lang="tr-TR" sz="900" b="1" kern="100" dirty="0" err="1">
                              <a:effectLst/>
                            </a:rPr>
                            <a:t>HPV’yi</a:t>
                          </a:r>
                          <a:r>
                            <a:rPr lang="tr-TR" sz="900" b="1" kern="100" dirty="0">
                              <a:effectLst/>
                            </a:rPr>
                            <a:t> nereden duydunuz?</a:t>
                          </a:r>
                          <a:endParaRPr lang="tr-TR" sz="1200" b="1" kern="100" dirty="0">
                            <a:effectLst/>
                          </a:endParaRPr>
                        </a:p>
                        <a:p>
                          <a:pPr marL="0" marR="0">
                            <a:spcBef>
                              <a:spcPts val="0"/>
                            </a:spcBef>
                            <a:spcAft>
                              <a:spcPts val="0"/>
                            </a:spcAft>
                          </a:pPr>
                          <a:r>
                            <a:rPr lang="tr-TR" sz="900" kern="100" dirty="0">
                              <a:effectLst/>
                            </a:rPr>
                            <a:t>Aile</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Bilimsel </a:t>
                          </a:r>
                          <a:endParaRPr lang="tr-TR" sz="1200" kern="100" dirty="0">
                            <a:effectLst/>
                          </a:endParaRPr>
                        </a:p>
                        <a:p>
                          <a:pPr marL="0" marR="0">
                            <a:spcBef>
                              <a:spcPts val="0"/>
                            </a:spcBef>
                            <a:spcAft>
                              <a:spcPts val="0"/>
                            </a:spcAft>
                          </a:pPr>
                          <a:r>
                            <a:rPr lang="tr-TR" sz="900" kern="100" dirty="0">
                              <a:effectLst/>
                            </a:rPr>
                            <a:t>Makale/Araştırma</a:t>
                          </a:r>
                          <a:endParaRPr lang="tr-TR" sz="1200" kern="100" dirty="0">
                            <a:effectLst/>
                          </a:endParaRPr>
                        </a:p>
                        <a:p>
                          <a:pPr marL="0" marR="0">
                            <a:spcBef>
                              <a:spcPts val="0"/>
                            </a:spcBef>
                            <a:spcAft>
                              <a:spcPts val="0"/>
                            </a:spcAft>
                          </a:pPr>
                          <a:r>
                            <a:rPr lang="tr-TR" sz="900" kern="100" dirty="0">
                              <a:effectLst/>
                            </a:rPr>
                            <a:t>Dergileri</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Eğitim Kurumu (dersler, seminerler vs.)</a:t>
                          </a:r>
                          <a:endParaRPr lang="tr-TR" sz="1200" kern="100" dirty="0">
                            <a:effectLst/>
                          </a:endParaRPr>
                        </a:p>
                        <a:p>
                          <a:pPr marL="0" marR="0">
                            <a:spcBef>
                              <a:spcPts val="0"/>
                            </a:spcBef>
                            <a:spcAft>
                              <a:spcPts val="0"/>
                            </a:spcAft>
                          </a:pPr>
                          <a:endParaRPr lang="tr-TR" sz="1200" kern="100" dirty="0">
                            <a:effectLst/>
                          </a:endParaRPr>
                        </a:p>
                        <a:p>
                          <a:pPr marL="0" marR="0">
                            <a:spcBef>
                              <a:spcPts val="0"/>
                            </a:spcBef>
                            <a:spcAft>
                              <a:spcPts val="0"/>
                            </a:spcAft>
                          </a:pPr>
                          <a:r>
                            <a:rPr lang="tr-TR" sz="900" kern="100" dirty="0">
                              <a:effectLst/>
                            </a:rPr>
                            <a:t>Medya (televizyon, gazete, dergi)</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Sağlık Profesyonelleri (doktor, hemşire, sağlık danışmanı vs.)</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Sosyal Çevre</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Sosyal Medya</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kern="100" dirty="0">
                              <a:effectLst/>
                            </a:rPr>
                            <a:t>Diğer</a:t>
                          </a:r>
                          <a:endParaRPr lang="tr-TR" sz="1200" kern="100" dirty="0">
                            <a:effectLst/>
                          </a:endParaRPr>
                        </a:p>
                        <a:p>
                          <a:pPr marL="0" marR="0">
                            <a:spcBef>
                              <a:spcPts val="0"/>
                            </a:spcBef>
                            <a:spcAft>
                              <a:spcPts val="0"/>
                            </a:spcAft>
                          </a:pPr>
                          <a:r>
                            <a:rPr lang="tr-TR" sz="900" kern="100" dirty="0">
                              <a:effectLst/>
                            </a:rPr>
                            <a:t> </a:t>
                          </a:r>
                          <a:endParaRPr lang="tr-TR" sz="1200" kern="100" dirty="0">
                            <a:effectLst/>
                          </a:endParaRPr>
                        </a:p>
                        <a:p>
                          <a:pPr marL="0" marR="0">
                            <a:spcBef>
                              <a:spcPts val="0"/>
                            </a:spcBef>
                            <a:spcAft>
                              <a:spcPts val="0"/>
                            </a:spcAft>
                          </a:pPr>
                          <a:r>
                            <a:rPr lang="tr-TR" sz="900" b="1" kern="100" dirty="0">
                              <a:effectLst/>
                            </a:rPr>
                            <a:t>p-değeri</a:t>
                          </a:r>
                          <a:endParaRPr lang="tr-TR" sz="1200" b="1" kern="10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endParaRPr lang="tr-TR"/>
                        </a:p>
                      </a:txBody>
                      <a:tcPr marL="68580" marR="68580" marT="0" marB="0">
                        <a:blipFill>
                          <a:blip r:embed="rId2"/>
                          <a:stretch>
                            <a:fillRect l="-168548" t="-974" r="-504032" b="-1786"/>
                          </a:stretch>
                        </a:blipFill>
                      </a:tcPr>
                    </a:tc>
                    <a:tc>
                      <a:txBody>
                        <a:bodyPr/>
                        <a:lstStyle/>
                        <a:p>
                          <a:endParaRPr lang="tr-TR"/>
                        </a:p>
                      </a:txBody>
                      <a:tcPr marL="68580" marR="68580" marT="0" marB="0">
                        <a:blipFill>
                          <a:blip r:embed="rId2"/>
                          <a:stretch>
                            <a:fillRect l="-199401" t="-974" r="-274251" b="-1786"/>
                          </a:stretch>
                        </a:blipFill>
                      </a:tcPr>
                    </a:tc>
                    <a:tc>
                      <a:txBody>
                        <a:bodyPr/>
                        <a:lstStyle/>
                        <a:p>
                          <a:endParaRPr lang="tr-TR"/>
                        </a:p>
                      </a:txBody>
                      <a:tcPr marL="68580" marR="68580" marT="0" marB="0">
                        <a:blipFill>
                          <a:blip r:embed="rId2"/>
                          <a:stretch>
                            <a:fillRect l="-299401" t="-974" r="-174251" b="-1786"/>
                          </a:stretch>
                        </a:blipFill>
                      </a:tcPr>
                    </a:tc>
                    <a:tc>
                      <a:txBody>
                        <a:bodyPr/>
                        <a:lstStyle/>
                        <a:p>
                          <a:endParaRPr lang="tr-TR"/>
                        </a:p>
                      </a:txBody>
                      <a:tcPr marL="68580" marR="68580" marT="0" marB="0">
                        <a:blipFill>
                          <a:blip r:embed="rId2"/>
                          <a:stretch>
                            <a:fillRect l="-399401" t="-974" r="-74251" b="-1786"/>
                          </a:stretch>
                        </a:blipFill>
                      </a:tcPr>
                    </a:tc>
                    <a:tc>
                      <a:txBody>
                        <a:bodyPr/>
                        <a:lstStyle/>
                        <a:p>
                          <a:endParaRPr lang="tr-TR"/>
                        </a:p>
                      </a:txBody>
                      <a:tcPr marL="68580" marR="68580" marT="0" marB="0">
                        <a:blipFill>
                          <a:blip r:embed="rId2"/>
                          <a:stretch>
                            <a:fillRect l="-672581" t="-974" b="-1786"/>
                          </a:stretch>
                        </a:blipFill>
                      </a:tcPr>
                    </a:tc>
                    <a:extLst>
                      <a:ext uri="{0D108BD9-81ED-4DB2-BD59-A6C34878D82A}">
                        <a16:rowId xmlns:a16="http://schemas.microsoft.com/office/drawing/2014/main" val="2706312159"/>
                      </a:ext>
                    </a:extLst>
                  </a:tr>
                </a:tbl>
              </a:graphicData>
            </a:graphic>
          </p:graphicFrame>
        </mc:Fallback>
      </mc:AlternateContent>
      <p:pic>
        <p:nvPicPr>
          <p:cNvPr id="9" name="Resim 8">
            <a:extLst>
              <a:ext uri="{FF2B5EF4-FFF2-40B4-BE49-F238E27FC236}">
                <a16:creationId xmlns:a16="http://schemas.microsoft.com/office/drawing/2014/main" id="{2396EB2F-09BB-79E2-986F-B7417FCB4D2B}"/>
              </a:ext>
            </a:extLst>
          </p:cNvPr>
          <p:cNvPicPr>
            <a:picLocks noChangeAspect="1"/>
          </p:cNvPicPr>
          <p:nvPr/>
        </p:nvPicPr>
        <p:blipFill>
          <a:blip r:embed="rId3"/>
          <a:stretch>
            <a:fillRect/>
          </a:stretch>
        </p:blipFill>
        <p:spPr>
          <a:xfrm>
            <a:off x="7216877" y="967375"/>
            <a:ext cx="4524438" cy="736756"/>
          </a:xfrm>
          <a:prstGeom prst="rect">
            <a:avLst/>
          </a:prstGeom>
        </p:spPr>
      </p:pic>
      <p:pic>
        <p:nvPicPr>
          <p:cNvPr id="2" name="Resim 1">
            <a:extLst>
              <a:ext uri="{FF2B5EF4-FFF2-40B4-BE49-F238E27FC236}">
                <a16:creationId xmlns:a16="http://schemas.microsoft.com/office/drawing/2014/main" id="{9958D60A-2037-E9D9-81E7-D0B62F468243}"/>
              </a:ext>
            </a:extLst>
          </p:cNvPr>
          <p:cNvPicPr>
            <a:picLocks noChangeAspect="1"/>
          </p:cNvPicPr>
          <p:nvPr/>
        </p:nvPicPr>
        <p:blipFill>
          <a:blip r:embed="rId4"/>
          <a:stretch>
            <a:fillRect/>
          </a:stretch>
        </p:blipFill>
        <p:spPr>
          <a:xfrm>
            <a:off x="5909187" y="5433690"/>
            <a:ext cx="1450714" cy="336141"/>
          </a:xfrm>
          <a:prstGeom prst="rect">
            <a:avLst/>
          </a:prstGeom>
        </p:spPr>
      </p:pic>
    </p:spTree>
    <p:extLst>
      <p:ext uri="{BB962C8B-B14F-4D97-AF65-F5344CB8AC3E}">
        <p14:creationId xmlns:p14="http://schemas.microsoft.com/office/powerpoint/2010/main" val="3180466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A7B4F7AC-D1CC-5135-AD14-DDC7C87EE05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27</a:t>
            </a:fld>
            <a:endParaRPr lang="tr-TR" noProof="0">
              <a:solidFill>
                <a:prstClr val="black">
                  <a:tint val="75000"/>
                </a:prstClr>
              </a:solidFill>
            </a:endParaRPr>
          </a:p>
        </p:txBody>
      </p:sp>
      <mc:AlternateContent xmlns:mc="http://schemas.openxmlformats.org/markup-compatibility/2006" xmlns:a14="http://schemas.microsoft.com/office/drawing/2010/main">
        <mc:Choice Requires="a14">
          <p:graphicFrame>
            <p:nvGraphicFramePr>
              <p:cNvPr id="8" name="İçerik Yer Tutucusu 7">
                <a:extLst>
                  <a:ext uri="{FF2B5EF4-FFF2-40B4-BE49-F238E27FC236}">
                    <a16:creationId xmlns:a16="http://schemas.microsoft.com/office/drawing/2014/main" id="{68A9C4DD-1351-C1A2-5D97-050597F8EBE6}"/>
                  </a:ext>
                </a:extLst>
              </p:cNvPr>
              <p:cNvGraphicFramePr>
                <a:graphicFrameLocks noGrp="1"/>
              </p:cNvGraphicFramePr>
              <p:nvPr>
                <p:ph idx="1"/>
                <p:extLst>
                  <p:ext uri="{D42A27DB-BD31-4B8C-83A1-F6EECF244321}">
                    <p14:modId xmlns:p14="http://schemas.microsoft.com/office/powerpoint/2010/main" val="1247426826"/>
                  </p:ext>
                </p:extLst>
              </p:nvPr>
            </p:nvGraphicFramePr>
            <p:xfrm>
              <a:off x="6096000" y="1594103"/>
              <a:ext cx="5975557" cy="3669794"/>
            </p:xfrm>
            <a:graphic>
              <a:graphicData uri="http://schemas.openxmlformats.org/drawingml/2006/table">
                <a:tbl>
                  <a:tblPr>
                    <a:tableStyleId>{5202B0CA-FC54-4496-8BCA-5EF66A818D29}</a:tableStyleId>
                  </a:tblPr>
                  <a:tblGrid>
                    <a:gridCol w="1301729">
                      <a:extLst>
                        <a:ext uri="{9D8B030D-6E8A-4147-A177-3AD203B41FA5}">
                          <a16:colId xmlns:a16="http://schemas.microsoft.com/office/drawing/2014/main" val="3881096447"/>
                        </a:ext>
                      </a:extLst>
                    </a:gridCol>
                    <a:gridCol w="778282">
                      <a:extLst>
                        <a:ext uri="{9D8B030D-6E8A-4147-A177-3AD203B41FA5}">
                          <a16:colId xmlns:a16="http://schemas.microsoft.com/office/drawing/2014/main" val="252894057"/>
                        </a:ext>
                      </a:extLst>
                    </a:gridCol>
                    <a:gridCol w="1040006">
                      <a:extLst>
                        <a:ext uri="{9D8B030D-6E8A-4147-A177-3AD203B41FA5}">
                          <a16:colId xmlns:a16="http://schemas.microsoft.com/office/drawing/2014/main" val="408210539"/>
                        </a:ext>
                      </a:extLst>
                    </a:gridCol>
                    <a:gridCol w="1040006">
                      <a:extLst>
                        <a:ext uri="{9D8B030D-6E8A-4147-A177-3AD203B41FA5}">
                          <a16:colId xmlns:a16="http://schemas.microsoft.com/office/drawing/2014/main" val="4044072532"/>
                        </a:ext>
                      </a:extLst>
                    </a:gridCol>
                    <a:gridCol w="1040695">
                      <a:extLst>
                        <a:ext uri="{9D8B030D-6E8A-4147-A177-3AD203B41FA5}">
                          <a16:colId xmlns:a16="http://schemas.microsoft.com/office/drawing/2014/main" val="1999947736"/>
                        </a:ext>
                      </a:extLst>
                    </a:gridCol>
                    <a:gridCol w="774839">
                      <a:extLst>
                        <a:ext uri="{9D8B030D-6E8A-4147-A177-3AD203B41FA5}">
                          <a16:colId xmlns:a16="http://schemas.microsoft.com/office/drawing/2014/main" val="1875708946"/>
                        </a:ext>
                      </a:extLst>
                    </a:gridCol>
                  </a:tblGrid>
                  <a:tr h="1834897">
                    <a:tc>
                      <a:txBody>
                        <a:bodyPr/>
                        <a:lstStyle/>
                        <a:p>
                          <a:pPr marL="0" marR="0">
                            <a:spcBef>
                              <a:spcPts val="0"/>
                            </a:spcBef>
                            <a:spcAft>
                              <a:spcPts val="0"/>
                            </a:spcAft>
                          </a:pPr>
                          <a:r>
                            <a:rPr lang="tr-TR" sz="1000" b="1" kern="100" cap="none" spc="0" dirty="0">
                              <a:solidFill>
                                <a:schemeClr val="tx1"/>
                              </a:solidFill>
                              <a:effectLst/>
                            </a:rPr>
                            <a:t>HPV testini duymuş muydunuz?</a:t>
                          </a:r>
                        </a:p>
                        <a:p>
                          <a:pPr marL="0" marR="0">
                            <a:spcBef>
                              <a:spcPts val="0"/>
                            </a:spcBef>
                            <a:spcAft>
                              <a:spcPts val="0"/>
                            </a:spcAft>
                          </a:pPr>
                          <a:r>
                            <a:rPr lang="tr-TR" sz="1000" b="0" kern="100" cap="none" spc="0" dirty="0">
                              <a:solidFill>
                                <a:schemeClr val="tx1"/>
                              </a:solidFill>
                              <a:effectLst/>
                            </a:rPr>
                            <a:t>Evet</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0" kern="100" cap="none" spc="0" dirty="0">
                              <a:solidFill>
                                <a:schemeClr val="tx1"/>
                              </a:solidFill>
                              <a:effectLst/>
                            </a:rPr>
                            <a:t>Hayır</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1" kern="100" cap="none" spc="0" dirty="0">
                              <a:solidFill>
                                <a:schemeClr val="tx1"/>
                              </a:solidFill>
                              <a:effectLst/>
                            </a:rPr>
                            <a:t>p-değeri</a:t>
                          </a:r>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chor="b">
                        <a:noFill/>
                      </a:tcPr>
                    </a:tc>
                    <a:tc>
                      <a:txBody>
                        <a:bodyPr/>
                        <a:lstStyle/>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8,95±0,39</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7,06±0,79</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0" i="1" kern="100" cap="none" spc="0">
                                        <a:solidFill>
                                          <a:schemeClr val="tx1"/>
                                        </a:solidFill>
                                        <a:effectLst/>
                                        <a:latin typeface="Cambria Math" panose="02040503050406030204" pitchFamily="18" charset="0"/>
                                      </a:rPr>
                                    </m:ctrlPr>
                                  </m:sSupPr>
                                  <m:e>
                                    <m:r>
                                      <a:rPr lang="tr-TR" sz="1000" b="0" kern="100" cap="none" spc="0">
                                        <a:solidFill>
                                          <a:schemeClr val="tx1"/>
                                        </a:solidFill>
                                        <a:effectLst/>
                                        <a:latin typeface="Cambria Math" panose="02040503050406030204" pitchFamily="18" charset="0"/>
                                      </a:rPr>
                                      <m:t>𝟎</m:t>
                                    </m:r>
                                    <m:r>
                                      <a:rPr lang="tr-TR" sz="1000" b="0" kern="100" cap="none" spc="0">
                                        <a:solidFill>
                                          <a:schemeClr val="tx1"/>
                                        </a:solidFill>
                                        <a:effectLst/>
                                        <a:latin typeface="Cambria Math" panose="02040503050406030204" pitchFamily="18" charset="0"/>
                                      </a:rPr>
                                      <m:t>,</m:t>
                                    </m:r>
                                    <m:r>
                                      <a:rPr lang="tr-TR" sz="1000" b="0" kern="100" cap="none" spc="0">
                                        <a:solidFill>
                                          <a:schemeClr val="tx1"/>
                                        </a:solidFill>
                                        <a:effectLst/>
                                        <a:latin typeface="Cambria Math" panose="02040503050406030204" pitchFamily="18" charset="0"/>
                                      </a:rPr>
                                      <m:t>𝟎𝟎𝟎</m:t>
                                    </m:r>
                                  </m:e>
                                  <m:sup>
                                    <m:r>
                                      <a:rPr lang="tr-TR" sz="1000" b="0" kern="100" cap="none" spc="0">
                                        <a:solidFill>
                                          <a:schemeClr val="tx1"/>
                                        </a:solidFill>
                                        <a:effectLst/>
                                        <a:latin typeface="Cambria Math" panose="02040503050406030204" pitchFamily="18" charset="0"/>
                                      </a:rPr>
                                      <m:t>𝒂</m:t>
                                    </m:r>
                                  </m:sup>
                                </m:sSup>
                              </m:oMath>
                            </m:oMathPara>
                          </a14:m>
                          <a:endParaRPr lang="tr-TR" sz="1000" b="0"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chor="b">
                        <a:noFill/>
                      </a:tcPr>
                    </a:tc>
                    <a:tc>
                      <a:txBody>
                        <a:bodyPr/>
                        <a:lstStyle/>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2,28±0,18</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2,04±0,32</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0" i="1" kern="100" cap="none" spc="0">
                                        <a:solidFill>
                                          <a:schemeClr val="tx1"/>
                                        </a:solidFill>
                                        <a:effectLst/>
                                        <a:latin typeface="Cambria Math" panose="02040503050406030204" pitchFamily="18" charset="0"/>
                                      </a:rPr>
                                    </m:ctrlPr>
                                  </m:sSupPr>
                                  <m:e>
                                    <m:r>
                                      <a:rPr lang="tr-TR" sz="1000" b="0" kern="100" cap="none" spc="0">
                                        <a:solidFill>
                                          <a:schemeClr val="tx1"/>
                                        </a:solidFill>
                                        <a:effectLst/>
                                        <a:latin typeface="Cambria Math" panose="02040503050406030204" pitchFamily="18" charset="0"/>
                                      </a:rPr>
                                      <m:t>𝟎</m:t>
                                    </m:r>
                                    <m:r>
                                      <a:rPr lang="tr-TR" sz="1000" b="0" kern="100" cap="none" spc="0">
                                        <a:solidFill>
                                          <a:schemeClr val="tx1"/>
                                        </a:solidFill>
                                        <a:effectLst/>
                                        <a:latin typeface="Cambria Math" panose="02040503050406030204" pitchFamily="18" charset="0"/>
                                      </a:rPr>
                                      <m:t>,</m:t>
                                    </m:r>
                                    <m:r>
                                      <a:rPr lang="tr-TR" sz="1000" b="0" kern="100" cap="none" spc="0">
                                        <a:solidFill>
                                          <a:schemeClr val="tx1"/>
                                        </a:solidFill>
                                        <a:effectLst/>
                                        <a:latin typeface="Cambria Math" panose="02040503050406030204" pitchFamily="18" charset="0"/>
                                      </a:rPr>
                                      <m:t>𝟐𝟕𝟔</m:t>
                                    </m:r>
                                  </m:e>
                                  <m:sup>
                                    <m:r>
                                      <a:rPr lang="tr-TR" sz="1000" b="0" kern="100" cap="none" spc="0">
                                        <a:solidFill>
                                          <a:schemeClr val="tx1"/>
                                        </a:solidFill>
                                        <a:effectLst/>
                                        <a:latin typeface="Cambria Math" panose="02040503050406030204" pitchFamily="18" charset="0"/>
                                      </a:rPr>
                                      <m:t>𝒂</m:t>
                                    </m:r>
                                  </m:sup>
                                </m:sSup>
                              </m:oMath>
                            </m:oMathPara>
                          </a14:m>
                          <a:endParaRPr lang="tr-TR" sz="1000" b="0"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chor="b">
                        <a:noFill/>
                      </a:tcPr>
                    </a:tc>
                    <a:tc>
                      <a:txBody>
                        <a:bodyPr/>
                        <a:lstStyle/>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r>
                            <a:rPr lang="tr-TR" sz="1000" b="0" kern="100" cap="none" spc="0">
                              <a:solidFill>
                                <a:schemeClr val="tx1"/>
                              </a:solidFill>
                              <a:effectLst/>
                            </a:rPr>
                            <a:t>2,43±0,18</a:t>
                          </a:r>
                        </a:p>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r>
                            <a:rPr lang="tr-TR" sz="1000" b="0" kern="100" cap="none" spc="0">
                              <a:solidFill>
                                <a:schemeClr val="tx1"/>
                              </a:solidFill>
                              <a:effectLst/>
                            </a:rPr>
                            <a:t>2,22±0,29</a:t>
                          </a:r>
                        </a:p>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0" i="1" kern="100" cap="none" spc="0">
                                        <a:solidFill>
                                          <a:schemeClr val="tx1"/>
                                        </a:solidFill>
                                        <a:effectLst/>
                                        <a:latin typeface="Cambria Math" panose="02040503050406030204" pitchFamily="18" charset="0"/>
                                      </a:rPr>
                                    </m:ctrlPr>
                                  </m:sSupPr>
                                  <m:e>
                                    <m:r>
                                      <a:rPr lang="tr-TR" sz="1000" b="0" kern="100" cap="none" spc="0">
                                        <a:solidFill>
                                          <a:schemeClr val="tx1"/>
                                        </a:solidFill>
                                        <a:effectLst/>
                                        <a:latin typeface="Cambria Math" panose="02040503050406030204" pitchFamily="18" charset="0"/>
                                      </a:rPr>
                                      <m:t>𝟎</m:t>
                                    </m:r>
                                    <m:r>
                                      <a:rPr lang="tr-TR" sz="1000" b="0" kern="100" cap="none" spc="0">
                                        <a:solidFill>
                                          <a:schemeClr val="tx1"/>
                                        </a:solidFill>
                                        <a:effectLst/>
                                        <a:latin typeface="Cambria Math" panose="02040503050406030204" pitchFamily="18" charset="0"/>
                                      </a:rPr>
                                      <m:t>,</m:t>
                                    </m:r>
                                    <m:r>
                                      <a:rPr lang="tr-TR" sz="1000" b="0" kern="100" cap="none" spc="0">
                                        <a:solidFill>
                                          <a:schemeClr val="tx1"/>
                                        </a:solidFill>
                                        <a:effectLst/>
                                        <a:latin typeface="Cambria Math" panose="02040503050406030204" pitchFamily="18" charset="0"/>
                                      </a:rPr>
                                      <m:t>𝟑𝟐𝟎</m:t>
                                    </m:r>
                                  </m:e>
                                  <m:sup>
                                    <m:r>
                                      <a:rPr lang="tr-TR" sz="1000" b="0" kern="100" cap="none" spc="0">
                                        <a:solidFill>
                                          <a:schemeClr val="tx1"/>
                                        </a:solidFill>
                                        <a:effectLst/>
                                        <a:latin typeface="Cambria Math" panose="02040503050406030204" pitchFamily="18" charset="0"/>
                                      </a:rPr>
                                      <m:t>𝒂</m:t>
                                    </m:r>
                                  </m:sup>
                                </m:sSup>
                              </m:oMath>
                            </m:oMathPara>
                          </a14:m>
                          <a:endParaRPr lang="tr-TR" sz="1000" b="0" kern="100" cap="none" spc="0">
                            <a:solidFill>
                              <a:schemeClr val="tx1"/>
                            </a:solidFill>
                            <a:effectLst/>
                            <a:latin typeface="Times New Roman" panose="02020603050405020304" pitchFamily="18" charset="0"/>
                            <a:ea typeface="Times New Roman" panose="02020603050405020304" pitchFamily="18" charset="0"/>
                          </a:endParaRPr>
                        </a:p>
                      </a:txBody>
                      <a:tcPr marL="45720" marR="45720" marT="0" marB="91440" anchor="b">
                        <a:lnR>
                          <a:noFill/>
                        </a:lnR>
                        <a:noFill/>
                      </a:tcPr>
                    </a:tc>
                    <a:tc>
                      <a:txBody>
                        <a:bodyPr/>
                        <a:lstStyle/>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2,52±0,19</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r>
                            <a:rPr lang="tr-TR" sz="1000" b="0" kern="100" cap="none" spc="0" dirty="0">
                              <a:solidFill>
                                <a:schemeClr val="tx1"/>
                              </a:solidFill>
                              <a:effectLst/>
                            </a:rPr>
                            <a:t>2,20±0,34</a:t>
                          </a:r>
                        </a:p>
                        <a:p>
                          <a:pPr marL="0" marR="0" algn="ctr">
                            <a:spcBef>
                              <a:spcPts val="0"/>
                            </a:spcBef>
                            <a:spcAft>
                              <a:spcPts val="0"/>
                            </a:spcAft>
                          </a:pPr>
                          <a:r>
                            <a:rPr lang="tr-TR" sz="1000" b="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0" i="1" kern="100" cap="none" spc="0">
                                        <a:solidFill>
                                          <a:schemeClr val="tx1"/>
                                        </a:solidFill>
                                        <a:effectLst/>
                                        <a:latin typeface="Cambria Math" panose="02040503050406030204" pitchFamily="18" charset="0"/>
                                      </a:rPr>
                                    </m:ctrlPr>
                                  </m:sSupPr>
                                  <m:e>
                                    <m:r>
                                      <a:rPr lang="tr-TR" sz="1000" b="0" kern="100" cap="none" spc="0">
                                        <a:solidFill>
                                          <a:schemeClr val="tx1"/>
                                        </a:solidFill>
                                        <a:effectLst/>
                                        <a:latin typeface="Cambria Math" panose="02040503050406030204" pitchFamily="18" charset="0"/>
                                      </a:rPr>
                                      <m:t>𝟎</m:t>
                                    </m:r>
                                    <m:r>
                                      <a:rPr lang="tr-TR" sz="1000" b="0" kern="100" cap="none" spc="0">
                                        <a:solidFill>
                                          <a:schemeClr val="tx1"/>
                                        </a:solidFill>
                                        <a:effectLst/>
                                        <a:latin typeface="Cambria Math" panose="02040503050406030204" pitchFamily="18" charset="0"/>
                                      </a:rPr>
                                      <m:t>,</m:t>
                                    </m:r>
                                    <m:r>
                                      <a:rPr lang="tr-TR" sz="1000" b="0" kern="100" cap="none" spc="0">
                                        <a:solidFill>
                                          <a:schemeClr val="tx1"/>
                                        </a:solidFill>
                                        <a:effectLst/>
                                        <a:latin typeface="Cambria Math" panose="02040503050406030204" pitchFamily="18" charset="0"/>
                                      </a:rPr>
                                      <m:t>𝟏𝟐𝟒</m:t>
                                    </m:r>
                                  </m:e>
                                  <m:sup>
                                    <m:r>
                                      <a:rPr lang="tr-TR" sz="1000" b="0" kern="100" cap="none" spc="0">
                                        <a:solidFill>
                                          <a:schemeClr val="tx1"/>
                                        </a:solidFill>
                                        <a:effectLst/>
                                        <a:latin typeface="Cambria Math" panose="02040503050406030204" pitchFamily="18" charset="0"/>
                                      </a:rPr>
                                      <m:t>𝒂</m:t>
                                    </m:r>
                                  </m:sup>
                                </m:sSup>
                              </m:oMath>
                            </m:oMathPara>
                          </a14:m>
                          <a:endParaRPr lang="tr-TR" sz="1000" b="0"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chor="b">
                        <a:lnL>
                          <a:noFill/>
                        </a:lnL>
                        <a:lnR>
                          <a:noFill/>
                        </a:lnR>
                        <a:lnT>
                          <a:noFill/>
                        </a:lnT>
                        <a:lnB>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r>
                            <a:rPr lang="tr-TR" sz="1000" b="0" kern="100" cap="none" spc="0">
                              <a:solidFill>
                                <a:schemeClr val="tx1"/>
                              </a:solidFill>
                              <a:effectLst/>
                            </a:rPr>
                            <a:t>16,25±0,36</a:t>
                          </a:r>
                        </a:p>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r>
                            <a:rPr lang="tr-TR" sz="1000" b="0" kern="100" cap="none" spc="0">
                              <a:solidFill>
                                <a:schemeClr val="tx1"/>
                              </a:solidFill>
                              <a:effectLst/>
                            </a:rPr>
                            <a:t>13,54±1,37</a:t>
                          </a:r>
                        </a:p>
                        <a:p>
                          <a:pPr marL="0" marR="0" algn="ctr">
                            <a:spcBef>
                              <a:spcPts val="0"/>
                            </a:spcBef>
                            <a:spcAft>
                              <a:spcPts val="0"/>
                            </a:spcAft>
                          </a:pPr>
                          <a:r>
                            <a:rPr lang="tr-TR" sz="1000" b="0" kern="100" cap="none" spc="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0" i="1" kern="100" cap="none" spc="0">
                                        <a:solidFill>
                                          <a:schemeClr val="tx1"/>
                                        </a:solidFill>
                                        <a:effectLst/>
                                        <a:latin typeface="Cambria Math" panose="02040503050406030204" pitchFamily="18" charset="0"/>
                                      </a:rPr>
                                    </m:ctrlPr>
                                  </m:sSupPr>
                                  <m:e>
                                    <m:r>
                                      <a:rPr lang="tr-TR" sz="1000" b="0" kern="100" cap="none" spc="0">
                                        <a:solidFill>
                                          <a:schemeClr val="tx1"/>
                                        </a:solidFill>
                                        <a:effectLst/>
                                        <a:latin typeface="Cambria Math" panose="02040503050406030204" pitchFamily="18" charset="0"/>
                                      </a:rPr>
                                      <m:t>𝟎</m:t>
                                    </m:r>
                                    <m:r>
                                      <a:rPr lang="tr-TR" sz="1000" b="0" kern="100" cap="none" spc="0">
                                        <a:solidFill>
                                          <a:schemeClr val="tx1"/>
                                        </a:solidFill>
                                        <a:effectLst/>
                                        <a:latin typeface="Cambria Math" panose="02040503050406030204" pitchFamily="18" charset="0"/>
                                      </a:rPr>
                                      <m:t>,</m:t>
                                    </m:r>
                                    <m:r>
                                      <a:rPr lang="tr-TR" sz="1000" b="0" kern="100" cap="none" spc="0">
                                        <a:solidFill>
                                          <a:schemeClr val="tx1"/>
                                        </a:solidFill>
                                        <a:effectLst/>
                                        <a:latin typeface="Cambria Math" panose="02040503050406030204" pitchFamily="18" charset="0"/>
                                      </a:rPr>
                                      <m:t>𝟎𝟎𝟑</m:t>
                                    </m:r>
                                  </m:e>
                                  <m:sup>
                                    <m:r>
                                      <a:rPr lang="tr-TR" sz="1000" b="0" kern="100" cap="none" spc="0">
                                        <a:solidFill>
                                          <a:schemeClr val="tx1"/>
                                        </a:solidFill>
                                        <a:effectLst/>
                                        <a:latin typeface="Cambria Math" panose="02040503050406030204" pitchFamily="18" charset="0"/>
                                      </a:rPr>
                                      <m:t>𝒂</m:t>
                                    </m:r>
                                  </m:sup>
                                </m:sSup>
                              </m:oMath>
                            </m:oMathPara>
                          </a14:m>
                          <a:endParaRPr lang="tr-TR" sz="1000" b="0" kern="100" cap="none" spc="0">
                            <a:solidFill>
                              <a:schemeClr val="tx1"/>
                            </a:solidFill>
                            <a:effectLst/>
                            <a:latin typeface="Times New Roman" panose="02020603050405020304" pitchFamily="18" charset="0"/>
                            <a:ea typeface="Times New Roman" panose="02020603050405020304" pitchFamily="18" charset="0"/>
                          </a:endParaRPr>
                        </a:p>
                      </a:txBody>
                      <a:tcPr marL="45720" marR="45720" marT="0" marB="91440" anchor="b">
                        <a:lnL>
                          <a:noFill/>
                        </a:lnL>
                        <a:noFill/>
                      </a:tcPr>
                    </a:tc>
                    <a:extLst>
                      <a:ext uri="{0D108BD9-81ED-4DB2-BD59-A6C34878D82A}">
                        <a16:rowId xmlns:a16="http://schemas.microsoft.com/office/drawing/2014/main" val="2335168312"/>
                      </a:ext>
                    </a:extLst>
                  </a:tr>
                  <a:tr h="1834897">
                    <a:tc>
                      <a:txBody>
                        <a:bodyPr/>
                        <a:lstStyle/>
                        <a:p>
                          <a:pPr marL="0" marR="0">
                            <a:spcBef>
                              <a:spcPts val="0"/>
                            </a:spcBef>
                            <a:spcAft>
                              <a:spcPts val="0"/>
                            </a:spcAft>
                          </a:pPr>
                          <a:r>
                            <a:rPr lang="tr-TR" sz="1000" b="1" kern="100" cap="none" spc="0" dirty="0">
                              <a:solidFill>
                                <a:schemeClr val="tx1"/>
                              </a:solidFill>
                              <a:effectLst/>
                            </a:rPr>
                            <a:t>HPV aşısını duymuş muydunuz?</a:t>
                          </a:r>
                        </a:p>
                        <a:p>
                          <a:pPr marL="0" marR="0">
                            <a:spcBef>
                              <a:spcPts val="0"/>
                            </a:spcBef>
                            <a:spcAft>
                              <a:spcPts val="0"/>
                            </a:spcAft>
                          </a:pPr>
                          <a:r>
                            <a:rPr lang="tr-TR" sz="1000" b="0" kern="100" cap="none" spc="0" dirty="0">
                              <a:solidFill>
                                <a:schemeClr val="tx1"/>
                              </a:solidFill>
                              <a:effectLst/>
                            </a:rPr>
                            <a:t>Evet</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0" kern="100" cap="none" spc="0" dirty="0">
                              <a:solidFill>
                                <a:schemeClr val="tx1"/>
                              </a:solidFill>
                              <a:effectLst/>
                            </a:rPr>
                            <a:t>Hayır</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1" kern="100" cap="none" spc="0" dirty="0">
                              <a:solidFill>
                                <a:schemeClr val="tx1"/>
                              </a:solidFill>
                              <a:effectLst/>
                            </a:rPr>
                            <a:t>p-değeri</a:t>
                          </a:r>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oFill/>
                      </a:tcPr>
                    </a:tc>
                    <a:tc>
                      <a:txBody>
                        <a:bodyPr/>
                        <a:lstStyle/>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9,06±0,38</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6,44±0,68</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1" i="1" kern="100" cap="none" spc="0">
                                        <a:solidFill>
                                          <a:schemeClr val="tx1"/>
                                        </a:solidFill>
                                        <a:effectLst/>
                                        <a:latin typeface="Cambria Math" panose="02040503050406030204" pitchFamily="18" charset="0"/>
                                      </a:rPr>
                                    </m:ctrlPr>
                                  </m:sSupPr>
                                  <m:e>
                                    <m:r>
                                      <a:rPr lang="tr-TR" sz="1000" b="1" i="1" kern="100" cap="none" spc="0">
                                        <a:solidFill>
                                          <a:schemeClr val="tx1"/>
                                        </a:solidFill>
                                        <a:effectLst/>
                                        <a:latin typeface="Cambria Math" panose="02040503050406030204" pitchFamily="18" charset="0"/>
                                      </a:rPr>
                                      <m:t>𝟎</m:t>
                                    </m:r>
                                    <m:r>
                                      <a:rPr lang="tr-TR" sz="1000" b="1" kern="100" cap="none" spc="0">
                                        <a:solidFill>
                                          <a:schemeClr val="tx1"/>
                                        </a:solidFill>
                                        <a:effectLst/>
                                        <a:latin typeface="Cambria Math" panose="02040503050406030204" pitchFamily="18" charset="0"/>
                                      </a:rPr>
                                      <m:t>,</m:t>
                                    </m:r>
                                    <m:r>
                                      <a:rPr lang="tr-TR" sz="1000" b="1" i="1" kern="100" cap="none" spc="0">
                                        <a:solidFill>
                                          <a:schemeClr val="tx1"/>
                                        </a:solidFill>
                                        <a:effectLst/>
                                        <a:latin typeface="Cambria Math" panose="02040503050406030204" pitchFamily="18" charset="0"/>
                                      </a:rPr>
                                      <m:t>𝟎𝟎𝟎</m:t>
                                    </m:r>
                                  </m:e>
                                  <m:sup>
                                    <m:r>
                                      <a:rPr lang="tr-TR" sz="1000" b="1" i="1" kern="100" cap="none" spc="0">
                                        <a:solidFill>
                                          <a:schemeClr val="tx1"/>
                                        </a:solidFill>
                                        <a:effectLst/>
                                        <a:latin typeface="Cambria Math" panose="02040503050406030204" pitchFamily="18" charset="0"/>
                                      </a:rPr>
                                      <m:t>𝐚</m:t>
                                    </m:r>
                                  </m:sup>
                                </m:sSup>
                              </m:oMath>
                            </m:oMathPara>
                          </a14:m>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oFill/>
                      </a:tcPr>
                    </a:tc>
                    <a:tc>
                      <a:txBody>
                        <a:bodyPr/>
                        <a:lstStyle/>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2,23±0,18</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2,21±0,32</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i="1" kern="100" cap="none" spc="0">
                                        <a:solidFill>
                                          <a:schemeClr val="tx1"/>
                                        </a:solidFill>
                                        <a:effectLst/>
                                        <a:latin typeface="Cambria Math" panose="02040503050406030204" pitchFamily="18" charset="0"/>
                                      </a:rPr>
                                    </m:ctrlPr>
                                  </m:sSupPr>
                                  <m:e>
                                    <m:r>
                                      <a:rPr lang="tr-TR" sz="1000" b="1" i="1" kern="100" cap="none" spc="0">
                                        <a:solidFill>
                                          <a:schemeClr val="tx1"/>
                                        </a:solidFill>
                                        <a:effectLst/>
                                        <a:latin typeface="Cambria Math" panose="02040503050406030204" pitchFamily="18" charset="0"/>
                                      </a:rPr>
                                      <m:t>𝟎</m:t>
                                    </m:r>
                                    <m:r>
                                      <a:rPr lang="tr-TR" sz="1000" b="1" kern="100" cap="none" spc="0">
                                        <a:solidFill>
                                          <a:schemeClr val="tx1"/>
                                        </a:solidFill>
                                        <a:effectLst/>
                                        <a:latin typeface="Cambria Math" panose="02040503050406030204" pitchFamily="18" charset="0"/>
                                      </a:rPr>
                                      <m:t>,</m:t>
                                    </m:r>
                                    <m:r>
                                      <a:rPr lang="tr-TR" sz="1000" b="1" i="1" kern="100" cap="none" spc="0">
                                        <a:solidFill>
                                          <a:schemeClr val="tx1"/>
                                        </a:solidFill>
                                        <a:effectLst/>
                                        <a:latin typeface="Cambria Math" panose="02040503050406030204" pitchFamily="18" charset="0"/>
                                      </a:rPr>
                                      <m:t>𝟗𝟖𝟓</m:t>
                                    </m:r>
                                  </m:e>
                                  <m:sup>
                                    <m:r>
                                      <a:rPr lang="tr-TR" sz="1000" b="1" i="1" kern="100" cap="none" spc="0">
                                        <a:solidFill>
                                          <a:schemeClr val="tx1"/>
                                        </a:solidFill>
                                        <a:effectLst/>
                                        <a:latin typeface="Cambria Math" panose="02040503050406030204" pitchFamily="18" charset="0"/>
                                      </a:rPr>
                                      <m:t>𝐚</m:t>
                                    </m:r>
                                  </m:sup>
                                </m:sSup>
                              </m:oMath>
                            </m:oMathPara>
                          </a14:m>
                          <a:endParaRPr lang="tr-TR" sz="1000"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oFill/>
                      </a:tcPr>
                    </a:tc>
                    <a:tc>
                      <a:txBody>
                        <a:bodyPr/>
                        <a:lstStyle/>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2,52±0,17</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1,86±0,29</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1" i="1" kern="100" cap="none" spc="0">
                                        <a:solidFill>
                                          <a:schemeClr val="tx1"/>
                                        </a:solidFill>
                                        <a:effectLst/>
                                        <a:latin typeface="Cambria Math" panose="02040503050406030204" pitchFamily="18" charset="0"/>
                                      </a:rPr>
                                    </m:ctrlPr>
                                  </m:sSupPr>
                                  <m:e>
                                    <m:r>
                                      <a:rPr lang="tr-TR" sz="1000" b="1" i="1" kern="100" cap="none" spc="0">
                                        <a:solidFill>
                                          <a:schemeClr val="tx1"/>
                                        </a:solidFill>
                                        <a:effectLst/>
                                        <a:latin typeface="Cambria Math" panose="02040503050406030204" pitchFamily="18" charset="0"/>
                                      </a:rPr>
                                      <m:t>𝟎</m:t>
                                    </m:r>
                                    <m:r>
                                      <a:rPr lang="tr-TR" sz="1000" b="1" kern="100" cap="none" spc="0">
                                        <a:solidFill>
                                          <a:schemeClr val="tx1"/>
                                        </a:solidFill>
                                        <a:effectLst/>
                                        <a:latin typeface="Cambria Math" panose="02040503050406030204" pitchFamily="18" charset="0"/>
                                      </a:rPr>
                                      <m:t>,</m:t>
                                    </m:r>
                                    <m:r>
                                      <a:rPr lang="tr-TR" sz="1000" b="1" i="1" kern="100" cap="none" spc="0">
                                        <a:solidFill>
                                          <a:schemeClr val="tx1"/>
                                        </a:solidFill>
                                        <a:effectLst/>
                                        <a:latin typeface="Cambria Math" panose="02040503050406030204" pitchFamily="18" charset="0"/>
                                      </a:rPr>
                                      <m:t>𝟎𝟎𝟏</m:t>
                                    </m:r>
                                  </m:e>
                                  <m:sup>
                                    <m:r>
                                      <a:rPr lang="tr-TR" sz="1000" b="1" i="1" kern="100" cap="none" spc="0">
                                        <a:solidFill>
                                          <a:schemeClr val="tx1"/>
                                        </a:solidFill>
                                        <a:effectLst/>
                                        <a:latin typeface="Cambria Math" panose="02040503050406030204" pitchFamily="18" charset="0"/>
                                      </a:rPr>
                                      <m:t>𝐚</m:t>
                                    </m:r>
                                  </m:sup>
                                </m:sSup>
                              </m:oMath>
                            </m:oMathPara>
                          </a14:m>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oFill/>
                      </a:tcPr>
                    </a:tc>
                    <a:tc>
                      <a:txBody>
                        <a:bodyPr/>
                        <a:lstStyle/>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2,39±0,18</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2,65±0,37</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1" i="1" kern="100" cap="none" spc="0">
                                        <a:solidFill>
                                          <a:schemeClr val="tx1"/>
                                        </a:solidFill>
                                        <a:effectLst/>
                                        <a:latin typeface="Cambria Math" panose="02040503050406030204" pitchFamily="18" charset="0"/>
                                      </a:rPr>
                                    </m:ctrlPr>
                                  </m:sSupPr>
                                  <m:e>
                                    <m:r>
                                      <a:rPr lang="tr-TR" sz="1000" b="1" i="1" kern="100" cap="none" spc="0">
                                        <a:solidFill>
                                          <a:schemeClr val="tx1"/>
                                        </a:solidFill>
                                        <a:effectLst/>
                                        <a:latin typeface="Cambria Math" panose="02040503050406030204" pitchFamily="18" charset="0"/>
                                      </a:rPr>
                                      <m:t>𝟎</m:t>
                                    </m:r>
                                    <m:r>
                                      <a:rPr lang="tr-TR" sz="1000" b="1" kern="100" cap="none" spc="0">
                                        <a:solidFill>
                                          <a:schemeClr val="tx1"/>
                                        </a:solidFill>
                                        <a:effectLst/>
                                        <a:latin typeface="Cambria Math" panose="02040503050406030204" pitchFamily="18" charset="0"/>
                                      </a:rPr>
                                      <m:t>,</m:t>
                                    </m:r>
                                    <m:r>
                                      <a:rPr lang="tr-TR" sz="1000" b="1" i="1" kern="100" cap="none" spc="0">
                                        <a:solidFill>
                                          <a:schemeClr val="tx1"/>
                                        </a:solidFill>
                                        <a:effectLst/>
                                        <a:latin typeface="Cambria Math" panose="02040503050406030204" pitchFamily="18" charset="0"/>
                                      </a:rPr>
                                      <m:t>𝟏𝟖𝟐</m:t>
                                    </m:r>
                                  </m:e>
                                  <m:sup>
                                    <m:r>
                                      <a:rPr lang="tr-TR" sz="1000" b="1" i="1" kern="100" cap="none" spc="0">
                                        <a:solidFill>
                                          <a:schemeClr val="tx1"/>
                                        </a:solidFill>
                                        <a:effectLst/>
                                        <a:latin typeface="Cambria Math" panose="02040503050406030204" pitchFamily="18" charset="0"/>
                                      </a:rPr>
                                      <m:t>𝐚</m:t>
                                    </m:r>
                                  </m:sup>
                                </m:sSup>
                              </m:oMath>
                            </m:oMathPara>
                          </a14:m>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lnT>
                          <a:noFill/>
                        </a:lnT>
                        <a:noFill/>
                      </a:tcPr>
                    </a:tc>
                    <a:tc>
                      <a:txBody>
                        <a:bodyPr/>
                        <a:lstStyle/>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16,27±0,72</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r>
                            <a:rPr lang="tr-TR" sz="1000" kern="100" cap="none" spc="0" dirty="0">
                              <a:solidFill>
                                <a:schemeClr val="tx1"/>
                              </a:solidFill>
                              <a:effectLst/>
                            </a:rPr>
                            <a:t>13,18±1,34</a:t>
                          </a:r>
                        </a:p>
                        <a:p>
                          <a:pPr marL="0" marR="0" algn="ctr">
                            <a:spcBef>
                              <a:spcPts val="0"/>
                            </a:spcBef>
                            <a:spcAft>
                              <a:spcPts val="0"/>
                            </a:spcAft>
                          </a:pPr>
                          <a:r>
                            <a:rPr lang="tr-TR" sz="1000" kern="100" cap="none" spc="0" dirty="0">
                              <a:solidFill>
                                <a:schemeClr val="tx1"/>
                              </a:solidFill>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1000" b="1" i="1" kern="100" cap="none" spc="0">
                                        <a:solidFill>
                                          <a:schemeClr val="tx1"/>
                                        </a:solidFill>
                                        <a:effectLst/>
                                        <a:latin typeface="Cambria Math" panose="02040503050406030204" pitchFamily="18" charset="0"/>
                                      </a:rPr>
                                    </m:ctrlPr>
                                  </m:sSupPr>
                                  <m:e>
                                    <m:r>
                                      <a:rPr lang="tr-TR" sz="1000" b="1" i="1" kern="100" cap="none" spc="0">
                                        <a:solidFill>
                                          <a:schemeClr val="tx1"/>
                                        </a:solidFill>
                                        <a:effectLst/>
                                        <a:latin typeface="Cambria Math" panose="02040503050406030204" pitchFamily="18" charset="0"/>
                                      </a:rPr>
                                      <m:t>𝟎</m:t>
                                    </m:r>
                                    <m:r>
                                      <a:rPr lang="tr-TR" sz="1000" b="1" kern="100" cap="none" spc="0">
                                        <a:solidFill>
                                          <a:schemeClr val="tx1"/>
                                        </a:solidFill>
                                        <a:effectLst/>
                                        <a:latin typeface="Cambria Math" panose="02040503050406030204" pitchFamily="18" charset="0"/>
                                      </a:rPr>
                                      <m:t>,</m:t>
                                    </m:r>
                                    <m:r>
                                      <a:rPr lang="tr-TR" sz="1000" b="1" i="1" kern="100" cap="none" spc="0">
                                        <a:solidFill>
                                          <a:schemeClr val="tx1"/>
                                        </a:solidFill>
                                        <a:effectLst/>
                                        <a:latin typeface="Cambria Math" panose="02040503050406030204" pitchFamily="18" charset="0"/>
                                      </a:rPr>
                                      <m:t>𝟎𝟎𝟎</m:t>
                                    </m:r>
                                  </m:e>
                                  <m:sup>
                                    <m:r>
                                      <a:rPr lang="tr-TR" sz="1000" b="1" i="1" kern="100" cap="none" spc="0">
                                        <a:solidFill>
                                          <a:schemeClr val="tx1"/>
                                        </a:solidFill>
                                        <a:effectLst/>
                                        <a:latin typeface="Cambria Math" panose="02040503050406030204" pitchFamily="18" charset="0"/>
                                      </a:rPr>
                                      <m:t>𝐚</m:t>
                                    </m:r>
                                  </m:sup>
                                </m:sSup>
                              </m:oMath>
                            </m:oMathPara>
                          </a14:m>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oFill/>
                      </a:tcPr>
                    </a:tc>
                    <a:extLst>
                      <a:ext uri="{0D108BD9-81ED-4DB2-BD59-A6C34878D82A}">
                        <a16:rowId xmlns:a16="http://schemas.microsoft.com/office/drawing/2014/main" val="2714043694"/>
                      </a:ext>
                    </a:extLst>
                  </a:tr>
                </a:tbl>
              </a:graphicData>
            </a:graphic>
          </p:graphicFrame>
        </mc:Choice>
        <mc:Fallback xmlns="">
          <p:graphicFrame>
            <p:nvGraphicFramePr>
              <p:cNvPr id="8" name="İçerik Yer Tutucusu 7">
                <a:extLst>
                  <a:ext uri="{FF2B5EF4-FFF2-40B4-BE49-F238E27FC236}">
                    <a16:creationId xmlns:a16="http://schemas.microsoft.com/office/drawing/2014/main" id="{68A9C4DD-1351-C1A2-5D97-050597F8EBE6}"/>
                  </a:ext>
                </a:extLst>
              </p:cNvPr>
              <p:cNvGraphicFramePr>
                <a:graphicFrameLocks noGrp="1"/>
              </p:cNvGraphicFramePr>
              <p:nvPr>
                <p:ph idx="1"/>
                <p:extLst>
                  <p:ext uri="{D42A27DB-BD31-4B8C-83A1-F6EECF244321}">
                    <p14:modId xmlns:p14="http://schemas.microsoft.com/office/powerpoint/2010/main" val="1247426826"/>
                  </p:ext>
                </p:extLst>
              </p:nvPr>
            </p:nvGraphicFramePr>
            <p:xfrm>
              <a:off x="6096000" y="1594103"/>
              <a:ext cx="5975557" cy="3669794"/>
            </p:xfrm>
            <a:graphic>
              <a:graphicData uri="http://schemas.openxmlformats.org/drawingml/2006/table">
                <a:tbl>
                  <a:tblPr>
                    <a:tableStyleId>{5202B0CA-FC54-4496-8BCA-5EF66A818D29}</a:tableStyleId>
                  </a:tblPr>
                  <a:tblGrid>
                    <a:gridCol w="1301729">
                      <a:extLst>
                        <a:ext uri="{9D8B030D-6E8A-4147-A177-3AD203B41FA5}">
                          <a16:colId xmlns:a16="http://schemas.microsoft.com/office/drawing/2014/main" val="3881096447"/>
                        </a:ext>
                      </a:extLst>
                    </a:gridCol>
                    <a:gridCol w="778282">
                      <a:extLst>
                        <a:ext uri="{9D8B030D-6E8A-4147-A177-3AD203B41FA5}">
                          <a16:colId xmlns:a16="http://schemas.microsoft.com/office/drawing/2014/main" val="252894057"/>
                        </a:ext>
                      </a:extLst>
                    </a:gridCol>
                    <a:gridCol w="1040006">
                      <a:extLst>
                        <a:ext uri="{9D8B030D-6E8A-4147-A177-3AD203B41FA5}">
                          <a16:colId xmlns:a16="http://schemas.microsoft.com/office/drawing/2014/main" val="408210539"/>
                        </a:ext>
                      </a:extLst>
                    </a:gridCol>
                    <a:gridCol w="1040006">
                      <a:extLst>
                        <a:ext uri="{9D8B030D-6E8A-4147-A177-3AD203B41FA5}">
                          <a16:colId xmlns:a16="http://schemas.microsoft.com/office/drawing/2014/main" val="4044072532"/>
                        </a:ext>
                      </a:extLst>
                    </a:gridCol>
                    <a:gridCol w="1040695">
                      <a:extLst>
                        <a:ext uri="{9D8B030D-6E8A-4147-A177-3AD203B41FA5}">
                          <a16:colId xmlns:a16="http://schemas.microsoft.com/office/drawing/2014/main" val="1999947736"/>
                        </a:ext>
                      </a:extLst>
                    </a:gridCol>
                    <a:gridCol w="774839">
                      <a:extLst>
                        <a:ext uri="{9D8B030D-6E8A-4147-A177-3AD203B41FA5}">
                          <a16:colId xmlns:a16="http://schemas.microsoft.com/office/drawing/2014/main" val="1875708946"/>
                        </a:ext>
                      </a:extLst>
                    </a:gridCol>
                  </a:tblGrid>
                  <a:tr h="1834897">
                    <a:tc>
                      <a:txBody>
                        <a:bodyPr/>
                        <a:lstStyle/>
                        <a:p>
                          <a:pPr marL="0" marR="0">
                            <a:spcBef>
                              <a:spcPts val="0"/>
                            </a:spcBef>
                            <a:spcAft>
                              <a:spcPts val="0"/>
                            </a:spcAft>
                          </a:pPr>
                          <a:r>
                            <a:rPr lang="tr-TR" sz="1000" b="1" kern="100" cap="none" spc="0" dirty="0">
                              <a:solidFill>
                                <a:schemeClr val="tx1"/>
                              </a:solidFill>
                              <a:effectLst/>
                            </a:rPr>
                            <a:t>HPV testini duymuş muydunuz?</a:t>
                          </a:r>
                        </a:p>
                        <a:p>
                          <a:pPr marL="0" marR="0">
                            <a:spcBef>
                              <a:spcPts val="0"/>
                            </a:spcBef>
                            <a:spcAft>
                              <a:spcPts val="0"/>
                            </a:spcAft>
                          </a:pPr>
                          <a:r>
                            <a:rPr lang="tr-TR" sz="1000" b="0" kern="100" cap="none" spc="0" dirty="0">
                              <a:solidFill>
                                <a:schemeClr val="tx1"/>
                              </a:solidFill>
                              <a:effectLst/>
                            </a:rPr>
                            <a:t>Evet</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0" kern="100" cap="none" spc="0" dirty="0">
                              <a:solidFill>
                                <a:schemeClr val="tx1"/>
                              </a:solidFill>
                              <a:effectLst/>
                            </a:rPr>
                            <a:t>Hayır</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1" kern="100" cap="none" spc="0" dirty="0">
                              <a:solidFill>
                                <a:schemeClr val="tx1"/>
                              </a:solidFill>
                              <a:effectLst/>
                            </a:rPr>
                            <a:t>p-değeri</a:t>
                          </a:r>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chor="b">
                        <a:noFill/>
                      </a:tcPr>
                    </a:tc>
                    <a:tc>
                      <a:txBody>
                        <a:bodyPr/>
                        <a:lstStyle/>
                        <a:p>
                          <a:endParaRPr lang="tr-TR"/>
                        </a:p>
                      </a:txBody>
                      <a:tcPr marL="45720" marR="45720" marT="0" marB="91440" anchor="b">
                        <a:blipFill>
                          <a:blip r:embed="rId2"/>
                          <a:stretch>
                            <a:fillRect l="-168504" r="-503937" b="-99669"/>
                          </a:stretch>
                        </a:blipFill>
                      </a:tcPr>
                    </a:tc>
                    <a:tc>
                      <a:txBody>
                        <a:bodyPr/>
                        <a:lstStyle/>
                        <a:p>
                          <a:endParaRPr lang="tr-TR"/>
                        </a:p>
                      </a:txBody>
                      <a:tcPr marL="45720" marR="45720" marT="0" marB="91440" anchor="b">
                        <a:blipFill>
                          <a:blip r:embed="rId2"/>
                          <a:stretch>
                            <a:fillRect l="-199415" r="-274269" b="-99669"/>
                          </a:stretch>
                        </a:blipFill>
                      </a:tcPr>
                    </a:tc>
                    <a:tc>
                      <a:txBody>
                        <a:bodyPr/>
                        <a:lstStyle/>
                        <a:p>
                          <a:endParaRPr lang="tr-TR"/>
                        </a:p>
                      </a:txBody>
                      <a:tcPr marL="45720" marR="45720" marT="0" marB="91440" anchor="b">
                        <a:lnR>
                          <a:noFill/>
                        </a:lnR>
                        <a:blipFill>
                          <a:blip r:embed="rId2"/>
                          <a:stretch>
                            <a:fillRect l="-299415" r="-174269" b="-99669"/>
                          </a:stretch>
                        </a:blipFill>
                      </a:tcPr>
                    </a:tc>
                    <a:tc>
                      <a:txBody>
                        <a:bodyPr/>
                        <a:lstStyle/>
                        <a:p>
                          <a:endParaRPr lang="tr-TR"/>
                        </a:p>
                      </a:txBody>
                      <a:tcPr marL="45720" marR="45720" marT="0" marB="91440" anchor="b">
                        <a:lnL>
                          <a:noFill/>
                        </a:lnL>
                        <a:lnR>
                          <a:noFill/>
                        </a:lnR>
                        <a:lnT>
                          <a:noFill/>
                        </a:lnT>
                        <a:lnB>
                          <a:noFill/>
                        </a:lnB>
                        <a:lnTlToBr w="12700" cmpd="sng">
                          <a:noFill/>
                          <a:prstDash val="solid"/>
                        </a:lnTlToBr>
                        <a:lnBlToTr w="12700" cmpd="sng">
                          <a:noFill/>
                          <a:prstDash val="solid"/>
                        </a:lnBlToTr>
                        <a:blipFill>
                          <a:blip r:embed="rId2"/>
                          <a:stretch>
                            <a:fillRect l="-399415" r="-74269" b="-99669"/>
                          </a:stretch>
                        </a:blipFill>
                      </a:tcPr>
                    </a:tc>
                    <a:tc>
                      <a:txBody>
                        <a:bodyPr/>
                        <a:lstStyle/>
                        <a:p>
                          <a:endParaRPr lang="tr-TR"/>
                        </a:p>
                      </a:txBody>
                      <a:tcPr marL="45720" marR="45720" marT="0" marB="91440" anchor="b">
                        <a:lnL>
                          <a:noFill/>
                        </a:lnL>
                        <a:blipFill>
                          <a:blip r:embed="rId2"/>
                          <a:stretch>
                            <a:fillRect l="-672441" b="-99669"/>
                          </a:stretch>
                        </a:blipFill>
                      </a:tcPr>
                    </a:tc>
                    <a:extLst>
                      <a:ext uri="{0D108BD9-81ED-4DB2-BD59-A6C34878D82A}">
                        <a16:rowId xmlns:a16="http://schemas.microsoft.com/office/drawing/2014/main" val="2335168312"/>
                      </a:ext>
                    </a:extLst>
                  </a:tr>
                  <a:tr h="1834897">
                    <a:tc>
                      <a:txBody>
                        <a:bodyPr/>
                        <a:lstStyle/>
                        <a:p>
                          <a:pPr marL="0" marR="0">
                            <a:spcBef>
                              <a:spcPts val="0"/>
                            </a:spcBef>
                            <a:spcAft>
                              <a:spcPts val="0"/>
                            </a:spcAft>
                          </a:pPr>
                          <a:r>
                            <a:rPr lang="tr-TR" sz="1000" b="1" kern="100" cap="none" spc="0" dirty="0">
                              <a:solidFill>
                                <a:schemeClr val="tx1"/>
                              </a:solidFill>
                              <a:effectLst/>
                            </a:rPr>
                            <a:t>HPV aşısını duymuş muydunuz?</a:t>
                          </a:r>
                        </a:p>
                        <a:p>
                          <a:pPr marL="0" marR="0">
                            <a:spcBef>
                              <a:spcPts val="0"/>
                            </a:spcBef>
                            <a:spcAft>
                              <a:spcPts val="0"/>
                            </a:spcAft>
                          </a:pPr>
                          <a:r>
                            <a:rPr lang="tr-TR" sz="1000" b="0" kern="100" cap="none" spc="0" dirty="0">
                              <a:solidFill>
                                <a:schemeClr val="tx1"/>
                              </a:solidFill>
                              <a:effectLst/>
                            </a:rPr>
                            <a:t>Evet</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0" kern="100" cap="none" spc="0" dirty="0">
                              <a:solidFill>
                                <a:schemeClr val="tx1"/>
                              </a:solidFill>
                              <a:effectLst/>
                            </a:rPr>
                            <a:t>Hayır</a:t>
                          </a:r>
                        </a:p>
                        <a:p>
                          <a:pPr marL="0" marR="0">
                            <a:spcBef>
                              <a:spcPts val="0"/>
                            </a:spcBef>
                            <a:spcAft>
                              <a:spcPts val="0"/>
                            </a:spcAft>
                          </a:pPr>
                          <a:r>
                            <a:rPr lang="tr-TR" sz="1000" b="0" kern="100" cap="none" spc="0" dirty="0">
                              <a:solidFill>
                                <a:schemeClr val="tx1"/>
                              </a:solidFill>
                              <a:effectLst/>
                            </a:rPr>
                            <a:t> </a:t>
                          </a:r>
                        </a:p>
                        <a:p>
                          <a:pPr marL="0" marR="0">
                            <a:spcBef>
                              <a:spcPts val="0"/>
                            </a:spcBef>
                            <a:spcAft>
                              <a:spcPts val="0"/>
                            </a:spcAft>
                          </a:pPr>
                          <a:r>
                            <a:rPr lang="tr-TR" sz="1000" b="1" kern="100" cap="none" spc="0" dirty="0">
                              <a:solidFill>
                                <a:schemeClr val="tx1"/>
                              </a:solidFill>
                              <a:effectLst/>
                            </a:rPr>
                            <a:t>p-değeri</a:t>
                          </a:r>
                          <a:endParaRPr lang="tr-TR" sz="1000" b="1" kern="100" cap="none" spc="0" dirty="0">
                            <a:solidFill>
                              <a:schemeClr val="tx1"/>
                            </a:solidFill>
                            <a:effectLst/>
                            <a:latin typeface="Times New Roman" panose="02020603050405020304" pitchFamily="18" charset="0"/>
                            <a:ea typeface="Times New Roman" panose="02020603050405020304" pitchFamily="18" charset="0"/>
                          </a:endParaRPr>
                        </a:p>
                      </a:txBody>
                      <a:tcPr marL="45720" marR="45720" marT="0" marB="91440">
                        <a:noFill/>
                      </a:tcPr>
                    </a:tc>
                    <a:tc>
                      <a:txBody>
                        <a:bodyPr/>
                        <a:lstStyle/>
                        <a:p>
                          <a:endParaRPr lang="tr-TR"/>
                        </a:p>
                      </a:txBody>
                      <a:tcPr marL="45720" marR="45720" marT="0" marB="91440">
                        <a:blipFill>
                          <a:blip r:embed="rId2"/>
                          <a:stretch>
                            <a:fillRect l="-168504" t="-100332" r="-503937"/>
                          </a:stretch>
                        </a:blipFill>
                      </a:tcPr>
                    </a:tc>
                    <a:tc>
                      <a:txBody>
                        <a:bodyPr/>
                        <a:lstStyle/>
                        <a:p>
                          <a:endParaRPr lang="tr-TR"/>
                        </a:p>
                      </a:txBody>
                      <a:tcPr marL="45720" marR="45720" marT="0" marB="91440">
                        <a:blipFill>
                          <a:blip r:embed="rId2"/>
                          <a:stretch>
                            <a:fillRect l="-199415" t="-100332" r="-274269"/>
                          </a:stretch>
                        </a:blipFill>
                      </a:tcPr>
                    </a:tc>
                    <a:tc>
                      <a:txBody>
                        <a:bodyPr/>
                        <a:lstStyle/>
                        <a:p>
                          <a:endParaRPr lang="tr-TR"/>
                        </a:p>
                      </a:txBody>
                      <a:tcPr marL="45720" marR="45720" marT="0" marB="91440">
                        <a:blipFill>
                          <a:blip r:embed="rId2"/>
                          <a:stretch>
                            <a:fillRect l="-299415" t="-100332" r="-174269"/>
                          </a:stretch>
                        </a:blipFill>
                      </a:tcPr>
                    </a:tc>
                    <a:tc>
                      <a:txBody>
                        <a:bodyPr/>
                        <a:lstStyle/>
                        <a:p>
                          <a:endParaRPr lang="tr-TR"/>
                        </a:p>
                      </a:txBody>
                      <a:tcPr marL="45720" marR="45720" marT="0" marB="91440">
                        <a:lnT>
                          <a:noFill/>
                        </a:lnT>
                        <a:blipFill>
                          <a:blip r:embed="rId2"/>
                          <a:stretch>
                            <a:fillRect l="-399415" t="-100332" r="-74269"/>
                          </a:stretch>
                        </a:blipFill>
                      </a:tcPr>
                    </a:tc>
                    <a:tc>
                      <a:txBody>
                        <a:bodyPr/>
                        <a:lstStyle/>
                        <a:p>
                          <a:endParaRPr lang="tr-TR"/>
                        </a:p>
                      </a:txBody>
                      <a:tcPr marL="45720" marR="45720" marT="0" marB="91440">
                        <a:blipFill>
                          <a:blip r:embed="rId2"/>
                          <a:stretch>
                            <a:fillRect l="-672441" t="-100332"/>
                          </a:stretch>
                        </a:blipFill>
                      </a:tcPr>
                    </a:tc>
                    <a:extLst>
                      <a:ext uri="{0D108BD9-81ED-4DB2-BD59-A6C34878D82A}">
                        <a16:rowId xmlns:a16="http://schemas.microsoft.com/office/drawing/2014/main" val="2714043694"/>
                      </a:ext>
                    </a:extLst>
                  </a:tr>
                </a:tbl>
              </a:graphicData>
            </a:graphic>
          </p:graphicFrame>
        </mc:Fallback>
      </mc:AlternateContent>
      <p:sp>
        <p:nvSpPr>
          <p:cNvPr id="11" name="Metin kutusu 10">
            <a:extLst>
              <a:ext uri="{FF2B5EF4-FFF2-40B4-BE49-F238E27FC236}">
                <a16:creationId xmlns:a16="http://schemas.microsoft.com/office/drawing/2014/main" id="{0D711FD8-0B41-407E-E362-AEF3097EDCB5}"/>
              </a:ext>
            </a:extLst>
          </p:cNvPr>
          <p:cNvSpPr txBox="1"/>
          <p:nvPr/>
        </p:nvSpPr>
        <p:spPr>
          <a:xfrm>
            <a:off x="307257" y="382331"/>
            <a:ext cx="5975556" cy="5247077"/>
          </a:xfrm>
          <a:prstGeom prst="rect">
            <a:avLst/>
          </a:prstGeom>
          <a:noFill/>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tr-TR" sz="1500" dirty="0">
                <a:effectLst/>
                <a:ea typeface="Times New Roman" panose="02020603050405020304" pitchFamily="18" charset="0"/>
              </a:rPr>
              <a:t>HPV testini duyanlar için Mann-</a:t>
            </a:r>
            <a:r>
              <a:rPr lang="tr-TR" sz="1500" dirty="0" err="1">
                <a:effectLst/>
                <a:ea typeface="Times New Roman" panose="02020603050405020304" pitchFamily="18" charset="0"/>
              </a:rPr>
              <a:t>WhitneyU</a:t>
            </a:r>
            <a:r>
              <a:rPr lang="tr-TR" sz="1500" dirty="0">
                <a:effectLst/>
                <a:ea typeface="Times New Roman" panose="02020603050405020304" pitchFamily="18" charset="0"/>
              </a:rPr>
              <a:t> test sonuçları incelendiğinde 1. Alt boyut olan HPV bilgisi ve toplam skor gruplarında istatistiksel olarak anlamlı bir farklılık gözlemlenmiştir. (p&lt;0,05). HPV aşısını duymuş olanların HPV aşısını duymamış olanlara göre (16,25±0,36'ya karşı 13,54±1,37) daha yüksek HPV bilgisine sahip olduğu saptanmıştır.</a:t>
            </a:r>
          </a:p>
          <a:p>
            <a:pPr marR="0">
              <a:lnSpc>
                <a:spcPct val="150000"/>
              </a:lnSpc>
              <a:spcBef>
                <a:spcPts val="0"/>
              </a:spcBef>
              <a:spcAft>
                <a:spcPts val="0"/>
              </a:spcAft>
            </a:pPr>
            <a:endParaRPr lang="tr-TR" sz="1500" dirty="0">
              <a:effectLst/>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tr-TR" sz="1500" dirty="0">
                <a:effectLst/>
                <a:ea typeface="Times New Roman" panose="02020603050405020304" pitchFamily="18" charset="0"/>
              </a:rPr>
              <a:t>HPV aşısını duyanlar için Mann-</a:t>
            </a:r>
            <a:r>
              <a:rPr lang="tr-TR" sz="1500" dirty="0" err="1">
                <a:effectLst/>
                <a:ea typeface="Times New Roman" panose="02020603050405020304" pitchFamily="18" charset="0"/>
              </a:rPr>
              <a:t>WhitneyU</a:t>
            </a:r>
            <a:r>
              <a:rPr lang="tr-TR" sz="1500" dirty="0">
                <a:effectLst/>
                <a:ea typeface="Times New Roman" panose="02020603050405020304" pitchFamily="18" charset="0"/>
              </a:rPr>
              <a:t> test sonuçları incelendiğinde 1. Alt boyut olan HPV bilgisi, 3. Alt boyut olan HPV aşı bilgisi ve toplam skor gruplarında istatistiksel olarak anlamlı bir farklılık gözlemlenmiştir. (p&lt;0,05). HPV aşısını duymuş olanların HPV aşısını duymamış olanlara göre (16,27±0,72'ye karşı 13,18±1,34) daha yüksek HPV bilgisine sahip olduğu saptanmıştır.</a:t>
            </a:r>
          </a:p>
        </p:txBody>
      </p:sp>
      <p:pic>
        <p:nvPicPr>
          <p:cNvPr id="12" name="Resim 11">
            <a:extLst>
              <a:ext uri="{FF2B5EF4-FFF2-40B4-BE49-F238E27FC236}">
                <a16:creationId xmlns:a16="http://schemas.microsoft.com/office/drawing/2014/main" id="{B24460ED-56DC-E17F-8EF8-19AC72CD3736}"/>
              </a:ext>
            </a:extLst>
          </p:cNvPr>
          <p:cNvPicPr>
            <a:picLocks noChangeAspect="1"/>
          </p:cNvPicPr>
          <p:nvPr/>
        </p:nvPicPr>
        <p:blipFill>
          <a:blip r:embed="rId3"/>
          <a:stretch>
            <a:fillRect/>
          </a:stretch>
        </p:blipFill>
        <p:spPr>
          <a:xfrm>
            <a:off x="7352072" y="1071716"/>
            <a:ext cx="4719484" cy="1061887"/>
          </a:xfrm>
          <a:prstGeom prst="rect">
            <a:avLst/>
          </a:prstGeom>
        </p:spPr>
      </p:pic>
      <p:pic>
        <p:nvPicPr>
          <p:cNvPr id="2" name="Resim 1">
            <a:extLst>
              <a:ext uri="{FF2B5EF4-FFF2-40B4-BE49-F238E27FC236}">
                <a16:creationId xmlns:a16="http://schemas.microsoft.com/office/drawing/2014/main" id="{BE6523F0-EB1D-BA02-1763-B97E5A2F729F}"/>
              </a:ext>
            </a:extLst>
          </p:cNvPr>
          <p:cNvPicPr>
            <a:picLocks noChangeAspect="1"/>
          </p:cNvPicPr>
          <p:nvPr/>
        </p:nvPicPr>
        <p:blipFill>
          <a:blip r:embed="rId4"/>
          <a:stretch>
            <a:fillRect/>
          </a:stretch>
        </p:blipFill>
        <p:spPr>
          <a:xfrm>
            <a:off x="6092086" y="4556327"/>
            <a:ext cx="1450714" cy="336141"/>
          </a:xfrm>
          <a:prstGeom prst="rect">
            <a:avLst/>
          </a:prstGeom>
        </p:spPr>
      </p:pic>
    </p:spTree>
    <p:extLst>
      <p:ext uri="{BB962C8B-B14F-4D97-AF65-F5344CB8AC3E}">
        <p14:creationId xmlns:p14="http://schemas.microsoft.com/office/powerpoint/2010/main" val="244826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DA2D8B-9873-E357-460B-4B865DDB9AC2}"/>
              </a:ext>
            </a:extLst>
          </p:cNvPr>
          <p:cNvSpPr>
            <a:spLocks noGrp="1"/>
          </p:cNvSpPr>
          <p:nvPr>
            <p:ph sz="half" idx="1"/>
          </p:nvPr>
        </p:nvSpPr>
        <p:spPr>
          <a:xfrm>
            <a:off x="838200" y="599768"/>
            <a:ext cx="5181600" cy="5577195"/>
          </a:xfrm>
        </p:spPr>
        <p:txBody>
          <a:bodyPr>
            <a:normAutofit fontScale="85000" lnSpcReduction="20000"/>
          </a:bodyPr>
          <a:lstStyle/>
          <a:p>
            <a:pPr marL="0" marR="0">
              <a:lnSpc>
                <a:spcPct val="150000"/>
              </a:lnSpc>
              <a:spcBef>
                <a:spcPts val="0"/>
              </a:spcBef>
              <a:spcAft>
                <a:spcPts val="800"/>
              </a:spcAft>
            </a:pPr>
            <a:r>
              <a:rPr lang="tr-TR" sz="1800" kern="100" dirty="0">
                <a:effectLst/>
                <a:ea typeface="Aptos" panose="020B0004020202020204" pitchFamily="34" charset="0"/>
                <a:cs typeface="Times New Roman" panose="02020603050405020304" pitchFamily="18" charset="0"/>
              </a:rPr>
              <a:t>HPV aşısı olanlar için Mann-</a:t>
            </a:r>
            <a:r>
              <a:rPr lang="tr-TR" sz="1800" kern="100" dirty="0" err="1">
                <a:effectLst/>
                <a:ea typeface="Aptos" panose="020B0004020202020204" pitchFamily="34" charset="0"/>
                <a:cs typeface="Times New Roman" panose="02020603050405020304" pitchFamily="18" charset="0"/>
              </a:rPr>
              <a:t>WhitneyU</a:t>
            </a:r>
            <a:r>
              <a:rPr lang="tr-TR" sz="1800" kern="100" dirty="0">
                <a:effectLst/>
                <a:ea typeface="Aptos" panose="020B0004020202020204" pitchFamily="34" charset="0"/>
                <a:cs typeface="Times New Roman" panose="02020603050405020304" pitchFamily="18" charset="0"/>
              </a:rPr>
              <a:t> test sonuçları incelendiğinde 2. Alt boyut olan HPV aşı programı bilgisi ve 3. Alt boyut olan HPV aşı bilgisi gruplarında istatistiksel olarak anlamlı bir farklılık gözlemlenmiştir. (p&lt;0,05). HPV aşısını duymuş olanların HPV aşısını duymamış olanlara göre daha yüksek HPV bilgisine sahip olduğu saptanmıştır.</a:t>
            </a:r>
          </a:p>
          <a:p>
            <a:pPr marL="0" marR="0" indent="0">
              <a:lnSpc>
                <a:spcPct val="150000"/>
              </a:lnSpc>
              <a:spcBef>
                <a:spcPts val="0"/>
              </a:spcBef>
              <a:spcAft>
                <a:spcPts val="800"/>
              </a:spcAft>
              <a:buNone/>
            </a:pPr>
            <a:endParaRPr lang="tr-TR" sz="1800" kern="100" dirty="0">
              <a:effectLst/>
              <a:ea typeface="Aptos" panose="020B0004020202020204" pitchFamily="34" charset="0"/>
              <a:cs typeface="Times New Roman" panose="02020603050405020304" pitchFamily="18" charset="0"/>
            </a:endParaRPr>
          </a:p>
          <a:p>
            <a:pPr marL="0" marR="0">
              <a:lnSpc>
                <a:spcPct val="150000"/>
              </a:lnSpc>
              <a:spcBef>
                <a:spcPts val="0"/>
              </a:spcBef>
              <a:spcAft>
                <a:spcPts val="800"/>
              </a:spcAft>
            </a:pPr>
            <a:r>
              <a:rPr lang="tr-TR" sz="1800" kern="100" dirty="0">
                <a:effectLst/>
                <a:ea typeface="Aptos" panose="020B0004020202020204" pitchFamily="34" charset="0"/>
                <a:cs typeface="Times New Roman" panose="02020603050405020304" pitchFamily="18" charset="0"/>
              </a:rPr>
              <a:t>Henüz HPV aşısı olmamış olan katılımcıların olmama nedeni incelendiğinde tüm alt boyutlarda farklılık gözlemlenmiştir. (p&lt;0,05) Bu farklılığa sebep olan gruplar Post-Hoc karşılaştırma testleri incelendiğinde “Aşının maaliyeti benim için çok yüksek” cevabını verenler olduğu saptanmıştır. 17,93±1,05 ortalama ile en yüksek bilgi düzeyine sahip olanların HPV ile ilgili bilgi ve tutumlarının yüksek olup aşı maaliyeti yüzünden bireylerin aşıyı yaptıramadığı ortaya çıkmıştır.</a:t>
            </a:r>
          </a:p>
          <a:p>
            <a:endParaRPr lang="tr-TR" dirty="0"/>
          </a:p>
        </p:txBody>
      </p:sp>
      <mc:AlternateContent xmlns:mc="http://schemas.openxmlformats.org/markup-compatibility/2006" xmlns:a14="http://schemas.microsoft.com/office/drawing/2010/main">
        <mc:Choice Requires="a14">
          <p:graphicFrame>
            <p:nvGraphicFramePr>
              <p:cNvPr id="8" name="İçerik Yer Tutucusu 7">
                <a:extLst>
                  <a:ext uri="{FF2B5EF4-FFF2-40B4-BE49-F238E27FC236}">
                    <a16:creationId xmlns:a16="http://schemas.microsoft.com/office/drawing/2014/main" id="{A8249B7C-A588-2E32-FB47-A287EF7EDB32}"/>
                  </a:ext>
                </a:extLst>
              </p:cNvPr>
              <p:cNvGraphicFramePr>
                <a:graphicFrameLocks noGrp="1"/>
              </p:cNvGraphicFramePr>
              <p:nvPr>
                <p:ph sz="half" idx="2"/>
                <p:extLst>
                  <p:ext uri="{D42A27DB-BD31-4B8C-83A1-F6EECF244321}">
                    <p14:modId xmlns:p14="http://schemas.microsoft.com/office/powerpoint/2010/main" val="278210499"/>
                  </p:ext>
                </p:extLst>
              </p:nvPr>
            </p:nvGraphicFramePr>
            <p:xfrm>
              <a:off x="6172200" y="2000591"/>
              <a:ext cx="5181600" cy="3951829"/>
            </p:xfrm>
            <a:graphic>
              <a:graphicData uri="http://schemas.openxmlformats.org/drawingml/2006/table">
                <a:tbl>
                  <a:tblPr>
                    <a:tableStyleId>{5202B0CA-FC54-4496-8BCA-5EF66A818D29}</a:tableStyleId>
                  </a:tblPr>
                  <a:tblGrid>
                    <a:gridCol w="1128772">
                      <a:extLst>
                        <a:ext uri="{9D8B030D-6E8A-4147-A177-3AD203B41FA5}">
                          <a16:colId xmlns:a16="http://schemas.microsoft.com/office/drawing/2014/main" val="3659908928"/>
                        </a:ext>
                      </a:extLst>
                    </a:gridCol>
                    <a:gridCol w="674874">
                      <a:extLst>
                        <a:ext uri="{9D8B030D-6E8A-4147-A177-3AD203B41FA5}">
                          <a16:colId xmlns:a16="http://schemas.microsoft.com/office/drawing/2014/main" val="25725466"/>
                        </a:ext>
                      </a:extLst>
                    </a:gridCol>
                    <a:gridCol w="901823">
                      <a:extLst>
                        <a:ext uri="{9D8B030D-6E8A-4147-A177-3AD203B41FA5}">
                          <a16:colId xmlns:a16="http://schemas.microsoft.com/office/drawing/2014/main" val="3669466382"/>
                        </a:ext>
                      </a:extLst>
                    </a:gridCol>
                    <a:gridCol w="901823">
                      <a:extLst>
                        <a:ext uri="{9D8B030D-6E8A-4147-A177-3AD203B41FA5}">
                          <a16:colId xmlns:a16="http://schemas.microsoft.com/office/drawing/2014/main" val="1602495885"/>
                        </a:ext>
                      </a:extLst>
                    </a:gridCol>
                    <a:gridCol w="902420">
                      <a:extLst>
                        <a:ext uri="{9D8B030D-6E8A-4147-A177-3AD203B41FA5}">
                          <a16:colId xmlns:a16="http://schemas.microsoft.com/office/drawing/2014/main" val="3390109792"/>
                        </a:ext>
                      </a:extLst>
                    </a:gridCol>
                    <a:gridCol w="671888">
                      <a:extLst>
                        <a:ext uri="{9D8B030D-6E8A-4147-A177-3AD203B41FA5}">
                          <a16:colId xmlns:a16="http://schemas.microsoft.com/office/drawing/2014/main" val="1510377909"/>
                        </a:ext>
                      </a:extLst>
                    </a:gridCol>
                  </a:tblGrid>
                  <a:tr h="850764">
                    <a:tc>
                      <a:txBody>
                        <a:bodyPr/>
                        <a:lstStyle/>
                        <a:p>
                          <a:pPr marL="0" marR="0">
                            <a:spcBef>
                              <a:spcPts val="0"/>
                            </a:spcBef>
                            <a:spcAft>
                              <a:spcPts val="0"/>
                            </a:spcAft>
                          </a:pPr>
                          <a:r>
                            <a:rPr lang="tr-TR" sz="800" b="1" kern="100" dirty="0">
                              <a:effectLst/>
                            </a:rPr>
                            <a:t>HPV aşısı oldunuz mu?</a:t>
                          </a:r>
                          <a:endParaRPr lang="tr-TR" sz="1100" b="1" kern="100" dirty="0">
                            <a:effectLst/>
                          </a:endParaRPr>
                        </a:p>
                        <a:p>
                          <a:pPr marL="0" marR="0">
                            <a:spcBef>
                              <a:spcPts val="0"/>
                            </a:spcBef>
                            <a:spcAft>
                              <a:spcPts val="0"/>
                            </a:spcAft>
                          </a:pPr>
                          <a:r>
                            <a:rPr lang="tr-TR" sz="800" kern="100" dirty="0">
                              <a:effectLst/>
                            </a:rPr>
                            <a:t>Evet</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Hayır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b="1" kern="100" dirty="0">
                              <a:effectLst/>
                            </a:rPr>
                            <a:t>p-değeri</a:t>
                          </a:r>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7,96±0,76</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8,68±0,40</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𝟎𝟓𝟓</m:t>
                                    </m:r>
                                  </m:e>
                                  <m:sup>
                                    <m:r>
                                      <a:rPr lang="tr-TR" sz="800" kern="100">
                                        <a:effectLst/>
                                        <a:latin typeface="Cambria Math" panose="02040503050406030204" pitchFamily="18" charset="0"/>
                                      </a:rPr>
                                      <m:t>𝒂</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2,74±0,31</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2,10±0,18</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𝟎𝟎𝟏</m:t>
                                    </m:r>
                                  </m:e>
                                  <m:sup>
                                    <m:r>
                                      <a:rPr lang="tr-TR" sz="800" kern="100">
                                        <a:effectLst/>
                                        <a:latin typeface="Cambria Math" panose="02040503050406030204" pitchFamily="18" charset="0"/>
                                      </a:rPr>
                                      <m:t>𝒂</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2,38±0,34</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2,39±0,17</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𝟕𝟖𝟖</m:t>
                                    </m:r>
                                  </m:e>
                                  <m:sup>
                                    <m:r>
                                      <a:rPr lang="tr-TR" sz="800" kern="100">
                                        <a:effectLst/>
                                        <a:latin typeface="Cambria Math" panose="02040503050406030204" pitchFamily="18" charset="0"/>
                                      </a:rPr>
                                      <m:t>𝒂</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2,98±0,35</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2,31±0,18</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𝟎𝟎𝟏</m:t>
                                    </m:r>
                                  </m:e>
                                  <m:sup>
                                    <m:r>
                                      <a:rPr lang="tr-TR" sz="800" kern="100">
                                        <a:effectLst/>
                                        <a:latin typeface="Cambria Math" panose="02040503050406030204" pitchFamily="18" charset="0"/>
                                      </a:rPr>
                                      <m:t>𝒂</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16,27±1,32</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15,47±0,74</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𝟓𝟐𝟗</m:t>
                                    </m:r>
                                  </m:e>
                                  <m:sup>
                                    <m:r>
                                      <a:rPr lang="tr-TR" sz="800" kern="100">
                                        <a:effectLst/>
                                        <a:latin typeface="Cambria Math" panose="02040503050406030204" pitchFamily="18" charset="0"/>
                                      </a:rPr>
                                      <m:t>𝒂</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extLst>
                      <a:ext uri="{0D108BD9-81ED-4DB2-BD59-A6C34878D82A}">
                        <a16:rowId xmlns:a16="http://schemas.microsoft.com/office/drawing/2014/main" val="2408858896"/>
                      </a:ext>
                    </a:extLst>
                  </a:tr>
                  <a:tr h="3098389">
                    <a:tc>
                      <a:txBody>
                        <a:bodyPr/>
                        <a:lstStyle/>
                        <a:p>
                          <a:pPr marL="0" marR="0">
                            <a:spcBef>
                              <a:spcPts val="0"/>
                            </a:spcBef>
                            <a:spcAft>
                              <a:spcPts val="0"/>
                            </a:spcAft>
                          </a:pPr>
                          <a:r>
                            <a:rPr lang="tr-TR" sz="800" b="1" kern="100" dirty="0">
                              <a:effectLst/>
                            </a:rPr>
                            <a:t> </a:t>
                          </a:r>
                          <a:endParaRPr lang="tr-TR" sz="1100" b="1" kern="100" dirty="0">
                            <a:effectLst/>
                          </a:endParaRPr>
                        </a:p>
                        <a:p>
                          <a:pPr marL="0" marR="0">
                            <a:spcBef>
                              <a:spcPts val="0"/>
                            </a:spcBef>
                            <a:spcAft>
                              <a:spcPts val="0"/>
                            </a:spcAft>
                          </a:pPr>
                          <a:r>
                            <a:rPr lang="tr-TR" sz="800" b="1" kern="100" dirty="0">
                              <a:effectLst/>
                            </a:rPr>
                            <a:t>Cevabını “Hayır” ise, HPV aşısı yaptırmamanızın nedeni nedir?</a:t>
                          </a:r>
                          <a:endParaRPr lang="tr-TR" sz="1100" b="1" kern="100" dirty="0">
                            <a:effectLst/>
                          </a:endParaRPr>
                        </a:p>
                        <a:p>
                          <a:pPr marL="0" marR="0">
                            <a:spcBef>
                              <a:spcPts val="0"/>
                            </a:spcBef>
                            <a:spcAft>
                              <a:spcPts val="0"/>
                            </a:spcAft>
                          </a:pPr>
                          <a:r>
                            <a:rPr lang="tr-TR" sz="800" kern="100" dirty="0">
                              <a:effectLst/>
                            </a:rPr>
                            <a:t>Aşı hakkında yeterli bilgiye sahip değilim</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Aşının maliyeti benim için yüksek</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Aşının etkinliği ve güvenilirliği konusunda şüphelerim var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Aşı hakkındaki olumsuz görüşler kararımı etkiliyor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Kendimi risk altında hissetmiyorum</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b="1" kern="100" dirty="0">
                              <a:effectLst/>
                            </a:rPr>
                            <a:t>p-değeri</a:t>
                          </a:r>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7,80±0,83</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9,90±0,53</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7,31±1,06</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5,58±1,01</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8,14±0,84</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a:effectLst/>
                                        <a:latin typeface="Cambria Math" panose="02040503050406030204" pitchFamily="18" charset="0"/>
                                      </a:rPr>
                                    </m:ctrlPr>
                                  </m:sSupPr>
                                  <m:e>
                                    <m:r>
                                      <a:rPr lang="tr-TR" sz="800" b="1" i="1" kern="100">
                                        <a:effectLst/>
                                        <a:latin typeface="Cambria Math" panose="02040503050406030204" pitchFamily="18" charset="0"/>
                                      </a:rPr>
                                      <m:t>𝟎</m:t>
                                    </m:r>
                                    <m:r>
                                      <a:rPr lang="tr-TR" sz="800" b="1" kern="100">
                                        <a:effectLst/>
                                        <a:latin typeface="Cambria Math" panose="02040503050406030204" pitchFamily="18" charset="0"/>
                                      </a:rPr>
                                      <m:t>,</m:t>
                                    </m:r>
                                    <m:r>
                                      <a:rPr lang="tr-TR" sz="800" b="1" i="1" kern="100">
                                        <a:effectLst/>
                                        <a:latin typeface="Cambria Math" panose="02040503050406030204" pitchFamily="18" charset="0"/>
                                      </a:rPr>
                                      <m:t>𝟎𝟎𝟎</m:t>
                                    </m:r>
                                  </m:e>
                                  <m:sup>
                                    <m:r>
                                      <a:rPr lang="tr-TR" sz="800" b="1" i="1" kern="100">
                                        <a:effectLst/>
                                        <a:latin typeface="Cambria Math" panose="02040503050406030204" pitchFamily="18" charset="0"/>
                                      </a:rPr>
                                      <m:t>𝐛</m:t>
                                    </m:r>
                                  </m:sup>
                                </m:sSup>
                              </m:oMath>
                            </m:oMathPara>
                          </a14:m>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1,73±0,38</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2,56±0,27</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2,51±0,40</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2,14±0,41</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1,71±0,38</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a:effectLst/>
                                        <a:latin typeface="Cambria Math" panose="02040503050406030204" pitchFamily="18" charset="0"/>
                                      </a:rPr>
                                    </m:ctrlPr>
                                  </m:sSupPr>
                                  <m:e>
                                    <m:r>
                                      <a:rPr lang="tr-TR" sz="800" b="1" i="1" kern="100">
                                        <a:effectLst/>
                                        <a:latin typeface="Cambria Math" panose="02040503050406030204" pitchFamily="18" charset="0"/>
                                      </a:rPr>
                                      <m:t>𝟎</m:t>
                                    </m:r>
                                    <m:r>
                                      <a:rPr lang="tr-TR" sz="800" b="1" kern="100">
                                        <a:effectLst/>
                                        <a:latin typeface="Cambria Math" panose="02040503050406030204" pitchFamily="18" charset="0"/>
                                      </a:rPr>
                                      <m:t>,</m:t>
                                    </m:r>
                                    <m:r>
                                      <a:rPr lang="tr-TR" sz="800" b="1" i="1" kern="100">
                                        <a:effectLst/>
                                        <a:latin typeface="Cambria Math" panose="02040503050406030204" pitchFamily="18" charset="0"/>
                                      </a:rPr>
                                      <m:t>𝟎𝟎𝟎</m:t>
                                    </m:r>
                                  </m:e>
                                  <m:sup>
                                    <m:r>
                                      <a:rPr lang="tr-TR" sz="800" b="1" i="1" kern="100">
                                        <a:effectLst/>
                                        <a:latin typeface="Cambria Math" panose="02040503050406030204" pitchFamily="18" charset="0"/>
                                      </a:rPr>
                                      <m:t>𝐛</m:t>
                                    </m:r>
                                  </m:sup>
                                </m:sSup>
                              </m:oMath>
                            </m:oMathPara>
                          </a14:m>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2,07±0,38</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2,75±0,25</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2,13±0,48</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spcBef>
                              <a:spcPts val="0"/>
                            </a:spcBef>
                            <a:spcAft>
                              <a:spcPts val="0"/>
                            </a:spcAft>
                            <a:tabLst>
                              <a:tab pos="168910" algn="l"/>
                              <a:tab pos="410845" algn="ctr"/>
                            </a:tabLst>
                          </a:pPr>
                          <a:r>
                            <a:rPr lang="tr-TR" sz="800" kern="100" dirty="0">
                              <a:effectLst/>
                            </a:rPr>
                            <a:t>	</a:t>
                          </a:r>
                          <a:endParaRPr lang="tr-TR" sz="1100" kern="100" dirty="0">
                            <a:effectLst/>
                          </a:endParaRPr>
                        </a:p>
                        <a:p>
                          <a:pPr marL="0" marR="0">
                            <a:spcBef>
                              <a:spcPts val="0"/>
                            </a:spcBef>
                            <a:spcAft>
                              <a:spcPts val="0"/>
                            </a:spcAft>
                            <a:tabLst>
                              <a:tab pos="168910" algn="l"/>
                              <a:tab pos="410845" algn="ctr"/>
                            </a:tabLst>
                          </a:pPr>
                          <a:r>
                            <a:rPr lang="tr-TR" sz="800" kern="100" dirty="0">
                              <a:effectLst/>
                            </a:rPr>
                            <a:t>	2,08±0,42</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2,02±0,34</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a:effectLst/>
                                        <a:latin typeface="Cambria Math" panose="02040503050406030204" pitchFamily="18" charset="0"/>
                                      </a:rPr>
                                    </m:ctrlPr>
                                  </m:sSupPr>
                                  <m:e>
                                    <m:r>
                                      <a:rPr lang="tr-TR" sz="800" b="1" i="1" kern="100">
                                        <a:effectLst/>
                                        <a:latin typeface="Cambria Math" panose="02040503050406030204" pitchFamily="18" charset="0"/>
                                      </a:rPr>
                                      <m:t>𝟎</m:t>
                                    </m:r>
                                    <m:r>
                                      <a:rPr lang="tr-TR" sz="800" b="1" kern="100">
                                        <a:effectLst/>
                                        <a:latin typeface="Cambria Math" panose="02040503050406030204" pitchFamily="18" charset="0"/>
                                      </a:rPr>
                                      <m:t>,</m:t>
                                    </m:r>
                                    <m:r>
                                      <a:rPr lang="tr-TR" sz="800" b="1" i="1" kern="100">
                                        <a:effectLst/>
                                        <a:latin typeface="Cambria Math" panose="02040503050406030204" pitchFamily="18" charset="0"/>
                                      </a:rPr>
                                      <m:t>𝟎𝟎𝟒</m:t>
                                    </m:r>
                                  </m:e>
                                  <m:sup>
                                    <m:r>
                                      <a:rPr lang="tr-TR" sz="800" b="1" i="1" kern="100">
                                        <a:effectLst/>
                                        <a:latin typeface="Cambria Math" panose="02040503050406030204" pitchFamily="18" charset="0"/>
                                      </a:rPr>
                                      <m:t>𝐛</m:t>
                                    </m:r>
                                  </m:sup>
                                </m:sSup>
                              </m:oMath>
                            </m:oMathPara>
                          </a14:m>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1,87±0,38</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2,71±0,30</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2,93±0,52</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2,88±0,45</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1,94±0,34</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b="1" i="1" kern="100">
                                        <a:effectLst/>
                                        <a:latin typeface="Cambria Math" panose="02040503050406030204" pitchFamily="18" charset="0"/>
                                      </a:rPr>
                                    </m:ctrlPr>
                                  </m:sSupPr>
                                  <m:e>
                                    <m:r>
                                      <a:rPr lang="tr-TR" sz="800" b="1" i="1" kern="100">
                                        <a:effectLst/>
                                        <a:latin typeface="Cambria Math" panose="02040503050406030204" pitchFamily="18" charset="0"/>
                                      </a:rPr>
                                      <m:t>𝟎</m:t>
                                    </m:r>
                                    <m:r>
                                      <a:rPr lang="tr-TR" sz="800" b="1" kern="100">
                                        <a:effectLst/>
                                        <a:latin typeface="Cambria Math" panose="02040503050406030204" pitchFamily="18" charset="0"/>
                                      </a:rPr>
                                      <m:t>,</m:t>
                                    </m:r>
                                    <m:r>
                                      <a:rPr lang="tr-TR" sz="800" b="1" i="1" kern="100">
                                        <a:effectLst/>
                                        <a:latin typeface="Cambria Math" panose="02040503050406030204" pitchFamily="18" charset="0"/>
                                      </a:rPr>
                                      <m:t>𝟎𝟎𝟎</m:t>
                                    </m:r>
                                  </m:e>
                                  <m:sup>
                                    <m:r>
                                      <a:rPr lang="tr-TR" sz="800" b="1" i="1" kern="100">
                                        <a:effectLst/>
                                        <a:latin typeface="Cambria Math" panose="02040503050406030204" pitchFamily="18" charset="0"/>
                                      </a:rPr>
                                      <m:t>𝐛</m:t>
                                    </m:r>
                                  </m:sup>
                                </m:sSup>
                              </m:oMath>
                            </m:oMathPara>
                          </a14:m>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13,49±1,62</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17,93±1,05</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14,89±1,24</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12,94±1,14</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13,83±1,52</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b="1" i="1" kern="100">
                                        <a:effectLst/>
                                        <a:latin typeface="Cambria Math" panose="02040503050406030204" pitchFamily="18" charset="0"/>
                                      </a:rPr>
                                      <m:t>𝟎</m:t>
                                    </m:r>
                                    <m:r>
                                      <a:rPr lang="tr-TR" sz="800" b="1" kern="100">
                                        <a:effectLst/>
                                        <a:latin typeface="Cambria Math" panose="02040503050406030204" pitchFamily="18" charset="0"/>
                                      </a:rPr>
                                      <m:t>,</m:t>
                                    </m:r>
                                    <m:r>
                                      <a:rPr lang="tr-TR" sz="800" b="1" i="1" kern="100">
                                        <a:effectLst/>
                                        <a:latin typeface="Cambria Math" panose="02040503050406030204" pitchFamily="18" charset="0"/>
                                      </a:rPr>
                                      <m:t>𝟎𝟎𝟎</m:t>
                                    </m:r>
                                  </m:e>
                                  <m:sup>
                                    <m:r>
                                      <a:rPr lang="tr-TR" sz="800" kern="100">
                                        <a:effectLst/>
                                        <a:latin typeface="Cambria Math" panose="02040503050406030204" pitchFamily="18" charset="0"/>
                                      </a:rPr>
                                      <m:t>𝑏</m:t>
                                    </m:r>
                                  </m:sup>
                                </m:sSup>
                              </m:oMath>
                            </m:oMathPara>
                          </a14:m>
                          <a:endParaRPr lang="tr-TR" sz="1100" kern="100" dirty="0">
                            <a:effectLst/>
                            <a:latin typeface="Times New Roman" panose="02020603050405020304" pitchFamily="18" charset="0"/>
                            <a:ea typeface="Times New Roman" panose="02020603050405020304" pitchFamily="18" charset="0"/>
                          </a:endParaRPr>
                        </a:p>
                      </a:txBody>
                      <a:tcPr marL="64501" marR="64501" marT="0" marB="0">
                        <a:noFill/>
                      </a:tcPr>
                    </a:tc>
                    <a:extLst>
                      <a:ext uri="{0D108BD9-81ED-4DB2-BD59-A6C34878D82A}">
                        <a16:rowId xmlns:a16="http://schemas.microsoft.com/office/drawing/2014/main" val="183161053"/>
                      </a:ext>
                    </a:extLst>
                  </a:tr>
                </a:tbl>
              </a:graphicData>
            </a:graphic>
          </p:graphicFrame>
        </mc:Choice>
        <mc:Fallback xmlns="">
          <p:graphicFrame>
            <p:nvGraphicFramePr>
              <p:cNvPr id="8" name="İçerik Yer Tutucusu 7">
                <a:extLst>
                  <a:ext uri="{FF2B5EF4-FFF2-40B4-BE49-F238E27FC236}">
                    <a16:creationId xmlns:a16="http://schemas.microsoft.com/office/drawing/2014/main" id="{A8249B7C-A588-2E32-FB47-A287EF7EDB32}"/>
                  </a:ext>
                </a:extLst>
              </p:cNvPr>
              <p:cNvGraphicFramePr>
                <a:graphicFrameLocks noGrp="1"/>
              </p:cNvGraphicFramePr>
              <p:nvPr>
                <p:ph sz="half" idx="2"/>
                <p:extLst>
                  <p:ext uri="{D42A27DB-BD31-4B8C-83A1-F6EECF244321}">
                    <p14:modId xmlns:p14="http://schemas.microsoft.com/office/powerpoint/2010/main" val="278210499"/>
                  </p:ext>
                </p:extLst>
              </p:nvPr>
            </p:nvGraphicFramePr>
            <p:xfrm>
              <a:off x="6172200" y="2000591"/>
              <a:ext cx="5181600" cy="3951829"/>
            </p:xfrm>
            <a:graphic>
              <a:graphicData uri="http://schemas.openxmlformats.org/drawingml/2006/table">
                <a:tbl>
                  <a:tblPr>
                    <a:tableStyleId>{5202B0CA-FC54-4496-8BCA-5EF66A818D29}</a:tableStyleId>
                  </a:tblPr>
                  <a:tblGrid>
                    <a:gridCol w="1128772">
                      <a:extLst>
                        <a:ext uri="{9D8B030D-6E8A-4147-A177-3AD203B41FA5}">
                          <a16:colId xmlns:a16="http://schemas.microsoft.com/office/drawing/2014/main" val="3659908928"/>
                        </a:ext>
                      </a:extLst>
                    </a:gridCol>
                    <a:gridCol w="674874">
                      <a:extLst>
                        <a:ext uri="{9D8B030D-6E8A-4147-A177-3AD203B41FA5}">
                          <a16:colId xmlns:a16="http://schemas.microsoft.com/office/drawing/2014/main" val="25725466"/>
                        </a:ext>
                      </a:extLst>
                    </a:gridCol>
                    <a:gridCol w="901823">
                      <a:extLst>
                        <a:ext uri="{9D8B030D-6E8A-4147-A177-3AD203B41FA5}">
                          <a16:colId xmlns:a16="http://schemas.microsoft.com/office/drawing/2014/main" val="3669466382"/>
                        </a:ext>
                      </a:extLst>
                    </a:gridCol>
                    <a:gridCol w="901823">
                      <a:extLst>
                        <a:ext uri="{9D8B030D-6E8A-4147-A177-3AD203B41FA5}">
                          <a16:colId xmlns:a16="http://schemas.microsoft.com/office/drawing/2014/main" val="1602495885"/>
                        </a:ext>
                      </a:extLst>
                    </a:gridCol>
                    <a:gridCol w="902420">
                      <a:extLst>
                        <a:ext uri="{9D8B030D-6E8A-4147-A177-3AD203B41FA5}">
                          <a16:colId xmlns:a16="http://schemas.microsoft.com/office/drawing/2014/main" val="3390109792"/>
                        </a:ext>
                      </a:extLst>
                    </a:gridCol>
                    <a:gridCol w="671888">
                      <a:extLst>
                        <a:ext uri="{9D8B030D-6E8A-4147-A177-3AD203B41FA5}">
                          <a16:colId xmlns:a16="http://schemas.microsoft.com/office/drawing/2014/main" val="1510377909"/>
                        </a:ext>
                      </a:extLst>
                    </a:gridCol>
                  </a:tblGrid>
                  <a:tr h="853440">
                    <a:tc>
                      <a:txBody>
                        <a:bodyPr/>
                        <a:lstStyle/>
                        <a:p>
                          <a:pPr marL="0" marR="0">
                            <a:spcBef>
                              <a:spcPts val="0"/>
                            </a:spcBef>
                            <a:spcAft>
                              <a:spcPts val="0"/>
                            </a:spcAft>
                          </a:pPr>
                          <a:r>
                            <a:rPr lang="tr-TR" sz="800" b="1" kern="100" dirty="0">
                              <a:effectLst/>
                            </a:rPr>
                            <a:t>HPV aşısı oldunuz mu?</a:t>
                          </a:r>
                          <a:endParaRPr lang="tr-TR" sz="1100" b="1" kern="100" dirty="0">
                            <a:effectLst/>
                          </a:endParaRPr>
                        </a:p>
                        <a:p>
                          <a:pPr marL="0" marR="0">
                            <a:spcBef>
                              <a:spcPts val="0"/>
                            </a:spcBef>
                            <a:spcAft>
                              <a:spcPts val="0"/>
                            </a:spcAft>
                          </a:pPr>
                          <a:r>
                            <a:rPr lang="tr-TR" sz="800" kern="100" dirty="0">
                              <a:effectLst/>
                            </a:rPr>
                            <a:t>Evet</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Hayır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b="1" kern="100" dirty="0">
                              <a:effectLst/>
                            </a:rPr>
                            <a:t>p-değeri</a:t>
                          </a:r>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endParaRPr lang="tr-TR"/>
                        </a:p>
                      </a:txBody>
                      <a:tcPr marL="64501" marR="64501" marT="0" marB="0">
                        <a:blipFill>
                          <a:blip r:embed="rId2"/>
                          <a:stretch>
                            <a:fillRect l="-166667" t="-3571" r="-500000" b="-363571"/>
                          </a:stretch>
                        </a:blipFill>
                      </a:tcPr>
                    </a:tc>
                    <a:tc>
                      <a:txBody>
                        <a:bodyPr/>
                        <a:lstStyle/>
                        <a:p>
                          <a:endParaRPr lang="tr-TR"/>
                        </a:p>
                      </a:txBody>
                      <a:tcPr marL="64501" marR="64501" marT="0" marB="0">
                        <a:blipFill>
                          <a:blip r:embed="rId2"/>
                          <a:stretch>
                            <a:fillRect l="-200000" t="-3571" r="-275000" b="-363571"/>
                          </a:stretch>
                        </a:blipFill>
                      </a:tcPr>
                    </a:tc>
                    <a:tc>
                      <a:txBody>
                        <a:bodyPr/>
                        <a:lstStyle/>
                        <a:p>
                          <a:endParaRPr lang="tr-TR"/>
                        </a:p>
                      </a:txBody>
                      <a:tcPr marL="64501" marR="64501" marT="0" marB="0">
                        <a:blipFill>
                          <a:blip r:embed="rId2"/>
                          <a:stretch>
                            <a:fillRect l="-300000" t="-3571" r="-175000" b="-363571"/>
                          </a:stretch>
                        </a:blipFill>
                      </a:tcPr>
                    </a:tc>
                    <a:tc>
                      <a:txBody>
                        <a:bodyPr/>
                        <a:lstStyle/>
                        <a:p>
                          <a:endParaRPr lang="tr-TR"/>
                        </a:p>
                      </a:txBody>
                      <a:tcPr marL="64501" marR="64501" marT="0" marB="0">
                        <a:blipFill>
                          <a:blip r:embed="rId2"/>
                          <a:stretch>
                            <a:fillRect l="-397315" t="-3571" r="-73826" b="-363571"/>
                          </a:stretch>
                        </a:blipFill>
                      </a:tcPr>
                    </a:tc>
                    <a:tc>
                      <a:txBody>
                        <a:bodyPr/>
                        <a:lstStyle/>
                        <a:p>
                          <a:endParaRPr lang="tr-TR"/>
                        </a:p>
                      </a:txBody>
                      <a:tcPr marL="64501" marR="64501" marT="0" marB="0">
                        <a:blipFill>
                          <a:blip r:embed="rId2"/>
                          <a:stretch>
                            <a:fillRect l="-673636" t="-3571" b="-363571"/>
                          </a:stretch>
                        </a:blipFill>
                      </a:tcPr>
                    </a:tc>
                    <a:extLst>
                      <a:ext uri="{0D108BD9-81ED-4DB2-BD59-A6C34878D82A}">
                        <a16:rowId xmlns:a16="http://schemas.microsoft.com/office/drawing/2014/main" val="2408858896"/>
                      </a:ext>
                    </a:extLst>
                  </a:tr>
                  <a:tr h="3098389">
                    <a:tc>
                      <a:txBody>
                        <a:bodyPr/>
                        <a:lstStyle/>
                        <a:p>
                          <a:pPr marL="0" marR="0">
                            <a:spcBef>
                              <a:spcPts val="0"/>
                            </a:spcBef>
                            <a:spcAft>
                              <a:spcPts val="0"/>
                            </a:spcAft>
                          </a:pPr>
                          <a:r>
                            <a:rPr lang="tr-TR" sz="800" b="1" kern="100" dirty="0">
                              <a:effectLst/>
                            </a:rPr>
                            <a:t> </a:t>
                          </a:r>
                          <a:endParaRPr lang="tr-TR" sz="1100" b="1" kern="100" dirty="0">
                            <a:effectLst/>
                          </a:endParaRPr>
                        </a:p>
                        <a:p>
                          <a:pPr marL="0" marR="0">
                            <a:spcBef>
                              <a:spcPts val="0"/>
                            </a:spcBef>
                            <a:spcAft>
                              <a:spcPts val="0"/>
                            </a:spcAft>
                          </a:pPr>
                          <a:r>
                            <a:rPr lang="tr-TR" sz="800" b="1" kern="100" dirty="0">
                              <a:effectLst/>
                            </a:rPr>
                            <a:t>Cevabını “Hayır” ise, HPV aşısı yaptırmamanızın nedeni nedir?</a:t>
                          </a:r>
                          <a:endParaRPr lang="tr-TR" sz="1100" b="1" kern="100" dirty="0">
                            <a:effectLst/>
                          </a:endParaRPr>
                        </a:p>
                        <a:p>
                          <a:pPr marL="0" marR="0">
                            <a:spcBef>
                              <a:spcPts val="0"/>
                            </a:spcBef>
                            <a:spcAft>
                              <a:spcPts val="0"/>
                            </a:spcAft>
                          </a:pPr>
                          <a:r>
                            <a:rPr lang="tr-TR" sz="800" kern="100" dirty="0">
                              <a:effectLst/>
                            </a:rPr>
                            <a:t>Aşı hakkında yeterli bilgiye sahip değilim</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Aşının maliyeti benim için yüksek</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Aşının etkinliği ve güvenilirliği konusunda şüphelerim var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Aşı hakkındaki olumsuz görüşler kararımı etkiliyor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Kendimi risk altında hissetmiyorum</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b="1" kern="100" dirty="0">
                              <a:effectLst/>
                            </a:rPr>
                            <a:t>p-değeri</a:t>
                          </a:r>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endParaRPr lang="tr-TR"/>
                        </a:p>
                      </a:txBody>
                      <a:tcPr marL="64501" marR="64501" marT="0" marB="0">
                        <a:blipFill>
                          <a:blip r:embed="rId2"/>
                          <a:stretch>
                            <a:fillRect l="-166667" t="-28487" r="-500000"/>
                          </a:stretch>
                        </a:blipFill>
                      </a:tcPr>
                    </a:tc>
                    <a:tc>
                      <a:txBody>
                        <a:bodyPr/>
                        <a:lstStyle/>
                        <a:p>
                          <a:endParaRPr lang="tr-TR"/>
                        </a:p>
                      </a:txBody>
                      <a:tcPr marL="64501" marR="64501" marT="0" marB="0">
                        <a:blipFill>
                          <a:blip r:embed="rId2"/>
                          <a:stretch>
                            <a:fillRect l="-200000" t="-28487" r="-275000"/>
                          </a:stretch>
                        </a:blipFill>
                      </a:tcPr>
                    </a:tc>
                    <a:tc>
                      <a:txBody>
                        <a:bodyPr/>
                        <a:lstStyle/>
                        <a:p>
                          <a:endParaRPr lang="tr-TR"/>
                        </a:p>
                      </a:txBody>
                      <a:tcPr marL="64501" marR="64501" marT="0" marB="0">
                        <a:blipFill>
                          <a:blip r:embed="rId2"/>
                          <a:stretch>
                            <a:fillRect l="-300000" t="-28487" r="-175000"/>
                          </a:stretch>
                        </a:blipFill>
                      </a:tcPr>
                    </a:tc>
                    <a:tc>
                      <a:txBody>
                        <a:bodyPr/>
                        <a:lstStyle/>
                        <a:p>
                          <a:endParaRPr lang="tr-TR"/>
                        </a:p>
                      </a:txBody>
                      <a:tcPr marL="64501" marR="64501" marT="0" marB="0">
                        <a:blipFill>
                          <a:blip r:embed="rId2"/>
                          <a:stretch>
                            <a:fillRect l="-397315" t="-28487" r="-73826"/>
                          </a:stretch>
                        </a:blipFill>
                      </a:tcPr>
                    </a:tc>
                    <a:tc>
                      <a:txBody>
                        <a:bodyPr/>
                        <a:lstStyle/>
                        <a:p>
                          <a:endParaRPr lang="tr-TR"/>
                        </a:p>
                      </a:txBody>
                      <a:tcPr marL="64501" marR="64501" marT="0" marB="0">
                        <a:blipFill>
                          <a:blip r:embed="rId2"/>
                          <a:stretch>
                            <a:fillRect l="-673636" t="-28487"/>
                          </a:stretch>
                        </a:blipFill>
                      </a:tcPr>
                    </a:tc>
                    <a:extLst>
                      <a:ext uri="{0D108BD9-81ED-4DB2-BD59-A6C34878D82A}">
                        <a16:rowId xmlns:a16="http://schemas.microsoft.com/office/drawing/2014/main" val="183161053"/>
                      </a:ext>
                    </a:extLst>
                  </a:tr>
                </a:tbl>
              </a:graphicData>
            </a:graphic>
          </p:graphicFrame>
        </mc:Fallback>
      </mc:AlternateContent>
      <p:sp>
        <p:nvSpPr>
          <p:cNvPr id="7" name="Slayt Numarası Yer Tutucusu 6">
            <a:extLst>
              <a:ext uri="{FF2B5EF4-FFF2-40B4-BE49-F238E27FC236}">
                <a16:creationId xmlns:a16="http://schemas.microsoft.com/office/drawing/2014/main" id="{56A4D9CF-49C5-C7A2-85E2-0C30630362ED}"/>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28</a:t>
            </a:fld>
            <a:endParaRPr lang="tr-TR" noProof="0">
              <a:solidFill>
                <a:prstClr val="black">
                  <a:tint val="75000"/>
                </a:prstClr>
              </a:solidFill>
            </a:endParaRPr>
          </a:p>
        </p:txBody>
      </p:sp>
      <p:pic>
        <p:nvPicPr>
          <p:cNvPr id="9" name="Resim 8">
            <a:extLst>
              <a:ext uri="{FF2B5EF4-FFF2-40B4-BE49-F238E27FC236}">
                <a16:creationId xmlns:a16="http://schemas.microsoft.com/office/drawing/2014/main" id="{9E95CCD1-FBCA-C66C-A060-0F569F336202}"/>
              </a:ext>
            </a:extLst>
          </p:cNvPr>
          <p:cNvPicPr>
            <a:picLocks noChangeAspect="1"/>
          </p:cNvPicPr>
          <p:nvPr/>
        </p:nvPicPr>
        <p:blipFill>
          <a:blip r:embed="rId3"/>
          <a:stretch>
            <a:fillRect/>
          </a:stretch>
        </p:blipFill>
        <p:spPr>
          <a:xfrm>
            <a:off x="7216878" y="1104071"/>
            <a:ext cx="4289322" cy="896520"/>
          </a:xfrm>
          <a:prstGeom prst="rect">
            <a:avLst/>
          </a:prstGeom>
        </p:spPr>
      </p:pic>
      <p:pic>
        <p:nvPicPr>
          <p:cNvPr id="2" name="Resim 1">
            <a:extLst>
              <a:ext uri="{FF2B5EF4-FFF2-40B4-BE49-F238E27FC236}">
                <a16:creationId xmlns:a16="http://schemas.microsoft.com/office/drawing/2014/main" id="{D524DB7A-7E25-B246-6CC2-E9BEAE90F156}"/>
              </a:ext>
            </a:extLst>
          </p:cNvPr>
          <p:cNvPicPr>
            <a:picLocks noChangeAspect="1"/>
          </p:cNvPicPr>
          <p:nvPr/>
        </p:nvPicPr>
        <p:blipFill>
          <a:blip r:embed="rId4"/>
          <a:stretch>
            <a:fillRect/>
          </a:stretch>
        </p:blipFill>
        <p:spPr>
          <a:xfrm>
            <a:off x="6096000" y="5818243"/>
            <a:ext cx="1450714" cy="336141"/>
          </a:xfrm>
          <a:prstGeom prst="rect">
            <a:avLst/>
          </a:prstGeom>
        </p:spPr>
      </p:pic>
    </p:spTree>
    <p:extLst>
      <p:ext uri="{BB962C8B-B14F-4D97-AF65-F5344CB8AC3E}">
        <p14:creationId xmlns:p14="http://schemas.microsoft.com/office/powerpoint/2010/main" val="47844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710000-1FD1-6AD3-C610-F4C3A92288C1}"/>
              </a:ext>
            </a:extLst>
          </p:cNvPr>
          <p:cNvSpPr>
            <a:spLocks noGrp="1"/>
          </p:cNvSpPr>
          <p:nvPr>
            <p:ph sz="half" idx="1"/>
          </p:nvPr>
        </p:nvSpPr>
        <p:spPr>
          <a:xfrm>
            <a:off x="838200" y="1101213"/>
            <a:ext cx="5181600" cy="5075750"/>
          </a:xfrm>
        </p:spPr>
        <p:txBody>
          <a:bodyPr/>
          <a:lstStyle/>
          <a:p>
            <a:pPr>
              <a:lnSpc>
                <a:spcPct val="150000"/>
              </a:lnSpc>
            </a:pPr>
            <a:r>
              <a:rPr lang="tr-TR" sz="1800" kern="100" dirty="0">
                <a:effectLst/>
                <a:ea typeface="Aptos" panose="020B0004020202020204" pitchFamily="34" charset="0"/>
                <a:cs typeface="Times New Roman" panose="02020603050405020304" pitchFamily="18" charset="0"/>
              </a:rPr>
              <a:t>Gelecekte HPV aşısı olmak isteyenlerin sonucu incelendiğinde 1. Alt boyut olan HPV genel bilgi, 2. Alt boyut olan HPV aşı programı bilgisi, 3.Alt boyut olan HPV aşı bilgisi ve toplam skor için farklılık saptanmıştır. (p &lt;0,05). Farklılık yaratan grubun aşı olmak istemeyenler olduğu ortaya çıkmıştır. 13,74±1,05 ortalama ile HPV aşısı olan ve olmak isteyenlerden daha düşük bilgiye sahip oldukları saptanmıştır.</a:t>
            </a:r>
          </a:p>
          <a:p>
            <a:endParaRPr lang="tr-TR" dirty="0"/>
          </a:p>
        </p:txBody>
      </p:sp>
      <mc:AlternateContent xmlns:mc="http://schemas.openxmlformats.org/markup-compatibility/2006" xmlns:a14="http://schemas.microsoft.com/office/drawing/2010/main">
        <mc:Choice Requires="a14">
          <p:graphicFrame>
            <p:nvGraphicFramePr>
              <p:cNvPr id="8" name="İçerik Yer Tutucusu 7">
                <a:extLst>
                  <a:ext uri="{FF2B5EF4-FFF2-40B4-BE49-F238E27FC236}">
                    <a16:creationId xmlns:a16="http://schemas.microsoft.com/office/drawing/2014/main" id="{FCC290DA-E441-6B3B-619B-DD25875BEA71}"/>
                  </a:ext>
                </a:extLst>
              </p:cNvPr>
              <p:cNvGraphicFramePr>
                <a:graphicFrameLocks noGrp="1"/>
              </p:cNvGraphicFramePr>
              <p:nvPr>
                <p:ph sz="half" idx="2"/>
                <p:extLst>
                  <p:ext uri="{D42A27DB-BD31-4B8C-83A1-F6EECF244321}">
                    <p14:modId xmlns:p14="http://schemas.microsoft.com/office/powerpoint/2010/main" val="1353336379"/>
                  </p:ext>
                </p:extLst>
              </p:nvPr>
            </p:nvGraphicFramePr>
            <p:xfrm>
              <a:off x="6260690" y="2781539"/>
              <a:ext cx="5181600" cy="1294922"/>
            </p:xfrm>
            <a:graphic>
              <a:graphicData uri="http://schemas.openxmlformats.org/drawingml/2006/table">
                <a:tbl>
                  <a:tblPr>
                    <a:tableStyleId>{073A0DAA-6AF3-43AB-8588-CEC1D06C72B9}</a:tableStyleId>
                  </a:tblPr>
                  <a:tblGrid>
                    <a:gridCol w="1128772">
                      <a:extLst>
                        <a:ext uri="{9D8B030D-6E8A-4147-A177-3AD203B41FA5}">
                          <a16:colId xmlns:a16="http://schemas.microsoft.com/office/drawing/2014/main" val="457309846"/>
                        </a:ext>
                      </a:extLst>
                    </a:gridCol>
                    <a:gridCol w="674874">
                      <a:extLst>
                        <a:ext uri="{9D8B030D-6E8A-4147-A177-3AD203B41FA5}">
                          <a16:colId xmlns:a16="http://schemas.microsoft.com/office/drawing/2014/main" val="3965239888"/>
                        </a:ext>
                      </a:extLst>
                    </a:gridCol>
                    <a:gridCol w="901823">
                      <a:extLst>
                        <a:ext uri="{9D8B030D-6E8A-4147-A177-3AD203B41FA5}">
                          <a16:colId xmlns:a16="http://schemas.microsoft.com/office/drawing/2014/main" val="589643273"/>
                        </a:ext>
                      </a:extLst>
                    </a:gridCol>
                    <a:gridCol w="901823">
                      <a:extLst>
                        <a:ext uri="{9D8B030D-6E8A-4147-A177-3AD203B41FA5}">
                          <a16:colId xmlns:a16="http://schemas.microsoft.com/office/drawing/2014/main" val="2770658732"/>
                        </a:ext>
                      </a:extLst>
                    </a:gridCol>
                    <a:gridCol w="902420">
                      <a:extLst>
                        <a:ext uri="{9D8B030D-6E8A-4147-A177-3AD203B41FA5}">
                          <a16:colId xmlns:a16="http://schemas.microsoft.com/office/drawing/2014/main" val="1550989593"/>
                        </a:ext>
                      </a:extLst>
                    </a:gridCol>
                    <a:gridCol w="671888">
                      <a:extLst>
                        <a:ext uri="{9D8B030D-6E8A-4147-A177-3AD203B41FA5}">
                          <a16:colId xmlns:a16="http://schemas.microsoft.com/office/drawing/2014/main" val="2563417697"/>
                        </a:ext>
                      </a:extLst>
                    </a:gridCol>
                  </a:tblGrid>
                  <a:tr h="1294922">
                    <a:tc>
                      <a:txBody>
                        <a:bodyPr/>
                        <a:lstStyle/>
                        <a:p>
                          <a:pPr marL="0" marR="0">
                            <a:spcBef>
                              <a:spcPts val="0"/>
                            </a:spcBef>
                            <a:spcAft>
                              <a:spcPts val="0"/>
                            </a:spcAft>
                          </a:pPr>
                          <a:r>
                            <a:rPr lang="tr-TR" sz="800" b="1" kern="100" dirty="0">
                              <a:effectLst/>
                            </a:rPr>
                            <a:t>Gelecekte HPV aşısı olmayı düşünüyor musunuz?</a:t>
                          </a:r>
                          <a:endParaRPr lang="tr-TR" sz="1100" b="1" kern="100" dirty="0">
                            <a:effectLst/>
                          </a:endParaRPr>
                        </a:p>
                        <a:p>
                          <a:pPr marL="0" marR="0">
                            <a:spcBef>
                              <a:spcPts val="0"/>
                            </a:spcBef>
                            <a:spcAft>
                              <a:spcPts val="0"/>
                            </a:spcAft>
                          </a:pPr>
                          <a:r>
                            <a:rPr lang="tr-TR" sz="800" kern="100" dirty="0">
                              <a:effectLst/>
                            </a:rPr>
                            <a:t>Evet</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Hayır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HPV aşısı oldum.</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b="1" kern="100" dirty="0">
                              <a:effectLst/>
                            </a:rPr>
                            <a:t>p-değeri</a:t>
                          </a:r>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9,54±0,56</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7,05±0,58</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8,61±1,01</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𝟎𝟎𝟎</m:t>
                                    </m:r>
                                  </m:e>
                                  <m:sup>
                                    <m:r>
                                      <a:rPr lang="tr-TR" sz="800" kern="100">
                                        <a:effectLst/>
                                        <a:latin typeface="Cambria Math" panose="02040503050406030204" pitchFamily="18" charset="0"/>
                                      </a:rPr>
                                      <m:t>𝒃</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2,16±0,21</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2,08±0,26</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2,97±0,42</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𝟎𝟎𝟐</m:t>
                                    </m:r>
                                  </m:e>
                                  <m:sup>
                                    <m:r>
                                      <a:rPr lang="tr-TR" sz="800" kern="100">
                                        <a:effectLst/>
                                        <a:latin typeface="Cambria Math" panose="02040503050406030204" pitchFamily="18" charset="0"/>
                                      </a:rPr>
                                      <m:t>𝒃</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2,55±0,21</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2,08±0,24</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2,61±0,47</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𝟎𝟏𝟒</m:t>
                                    </m:r>
                                  </m:e>
                                  <m:sup>
                                    <m:r>
                                      <a:rPr lang="tr-TR" sz="800" kern="100">
                                        <a:effectLst/>
                                        <a:latin typeface="Cambria Math" panose="02040503050406030204" pitchFamily="18" charset="0"/>
                                      </a:rPr>
                                      <m:t>𝒃</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2,34±0,23</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2,51±0,28</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r>
                            <a:rPr lang="tr-TR" sz="800" kern="100">
                              <a:effectLst/>
                            </a:rPr>
                            <a:t>2,72±0,51</a:t>
                          </a:r>
                          <a:endParaRPr lang="tr-TR" sz="1100" kern="100">
                            <a:effectLst/>
                          </a:endParaRPr>
                        </a:p>
                        <a:p>
                          <a:pPr marL="0" marR="0" algn="ctr">
                            <a:spcBef>
                              <a:spcPts val="0"/>
                            </a:spcBef>
                            <a:spcAft>
                              <a:spcPts val="0"/>
                            </a:spcAft>
                          </a:pPr>
                          <a:r>
                            <a:rPr lang="tr-TR" sz="800" kern="100">
                              <a:effectLst/>
                            </a:rPr>
                            <a:t> </a:t>
                          </a:r>
                          <a:endParaRPr lang="tr-TR" sz="1100" kern="10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𝟑𝟏𝟐</m:t>
                                    </m:r>
                                  </m:e>
                                  <m:sup>
                                    <m:r>
                                      <a:rPr lang="tr-TR" sz="800" kern="100">
                                        <a:effectLst/>
                                        <a:latin typeface="Cambria Math" panose="02040503050406030204" pitchFamily="18" charset="0"/>
                                      </a:rPr>
                                      <m:t>𝒃</m:t>
                                    </m:r>
                                  </m:sup>
                                </m:sSup>
                              </m:oMath>
                            </m:oMathPara>
                          </a14:m>
                          <a:endParaRPr lang="tr-TR" sz="1100" kern="10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16,60±0,90</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13,74±1,05</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r>
                            <a:rPr lang="tr-TR" sz="800" kern="100" dirty="0">
                              <a:effectLst/>
                            </a:rPr>
                            <a:t>17,27±1,72</a:t>
                          </a:r>
                          <a:endParaRPr lang="tr-TR" sz="1100" kern="100" dirty="0">
                            <a:effectLst/>
                          </a:endParaRPr>
                        </a:p>
                        <a:p>
                          <a:pPr marL="0" marR="0" algn="ctr">
                            <a:spcBef>
                              <a:spcPts val="0"/>
                            </a:spcBef>
                            <a:spcAft>
                              <a:spcPts val="0"/>
                            </a:spcAft>
                          </a:pPr>
                          <a:r>
                            <a:rPr lang="tr-TR" sz="800" kern="100" dirty="0">
                              <a:effectLst/>
                            </a:rPr>
                            <a:t> </a:t>
                          </a:r>
                          <a:endParaRPr lang="tr-TR" sz="1100" kern="100" dirty="0">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tr-TR" sz="800" i="1" kern="100">
                                        <a:effectLst/>
                                        <a:latin typeface="Cambria Math" panose="02040503050406030204" pitchFamily="18" charset="0"/>
                                      </a:rPr>
                                    </m:ctrlPr>
                                  </m:sSupPr>
                                  <m:e>
                                    <m:r>
                                      <a:rPr lang="tr-TR" sz="800" kern="100">
                                        <a:effectLst/>
                                        <a:latin typeface="Cambria Math" panose="02040503050406030204" pitchFamily="18" charset="0"/>
                                      </a:rPr>
                                      <m:t>𝟎</m:t>
                                    </m:r>
                                    <m:r>
                                      <a:rPr lang="tr-TR" sz="800" kern="100">
                                        <a:effectLst/>
                                        <a:latin typeface="Cambria Math" panose="02040503050406030204" pitchFamily="18" charset="0"/>
                                      </a:rPr>
                                      <m:t>,</m:t>
                                    </m:r>
                                    <m:r>
                                      <a:rPr lang="tr-TR" sz="800" kern="100">
                                        <a:effectLst/>
                                        <a:latin typeface="Cambria Math" panose="02040503050406030204" pitchFamily="18" charset="0"/>
                                      </a:rPr>
                                      <m:t>𝟎𝟎𝟎</m:t>
                                    </m:r>
                                  </m:e>
                                  <m:sup>
                                    <m:r>
                                      <a:rPr lang="tr-TR" sz="800" kern="100">
                                        <a:effectLst/>
                                        <a:latin typeface="Cambria Math" panose="02040503050406030204" pitchFamily="18" charset="0"/>
                                      </a:rPr>
                                      <m:t>𝒃</m:t>
                                    </m:r>
                                  </m:sup>
                                </m:sSup>
                              </m:oMath>
                            </m:oMathPara>
                          </a14:m>
                          <a:endParaRPr lang="tr-TR" sz="1100" kern="100" dirty="0">
                            <a:effectLst/>
                            <a:latin typeface="Times New Roman" panose="02020603050405020304" pitchFamily="18" charset="0"/>
                            <a:ea typeface="Times New Roman" panose="02020603050405020304" pitchFamily="18" charset="0"/>
                          </a:endParaRPr>
                        </a:p>
                      </a:txBody>
                      <a:tcPr marL="64501" marR="64501" marT="0" marB="0">
                        <a:noFill/>
                      </a:tcPr>
                    </a:tc>
                    <a:extLst>
                      <a:ext uri="{0D108BD9-81ED-4DB2-BD59-A6C34878D82A}">
                        <a16:rowId xmlns:a16="http://schemas.microsoft.com/office/drawing/2014/main" val="786051801"/>
                      </a:ext>
                    </a:extLst>
                  </a:tr>
                </a:tbl>
              </a:graphicData>
            </a:graphic>
          </p:graphicFrame>
        </mc:Choice>
        <mc:Fallback xmlns="">
          <p:graphicFrame>
            <p:nvGraphicFramePr>
              <p:cNvPr id="8" name="İçerik Yer Tutucusu 7">
                <a:extLst>
                  <a:ext uri="{FF2B5EF4-FFF2-40B4-BE49-F238E27FC236}">
                    <a16:creationId xmlns:a16="http://schemas.microsoft.com/office/drawing/2014/main" id="{FCC290DA-E441-6B3B-619B-DD25875BEA71}"/>
                  </a:ext>
                </a:extLst>
              </p:cNvPr>
              <p:cNvGraphicFramePr>
                <a:graphicFrameLocks noGrp="1"/>
              </p:cNvGraphicFramePr>
              <p:nvPr>
                <p:ph sz="half" idx="2"/>
                <p:extLst>
                  <p:ext uri="{D42A27DB-BD31-4B8C-83A1-F6EECF244321}">
                    <p14:modId xmlns:p14="http://schemas.microsoft.com/office/powerpoint/2010/main" val="1353336379"/>
                  </p:ext>
                </p:extLst>
              </p:nvPr>
            </p:nvGraphicFramePr>
            <p:xfrm>
              <a:off x="6260690" y="2781539"/>
              <a:ext cx="5181600" cy="1294922"/>
            </p:xfrm>
            <a:graphic>
              <a:graphicData uri="http://schemas.openxmlformats.org/drawingml/2006/table">
                <a:tbl>
                  <a:tblPr>
                    <a:tableStyleId>{073A0DAA-6AF3-43AB-8588-CEC1D06C72B9}</a:tableStyleId>
                  </a:tblPr>
                  <a:tblGrid>
                    <a:gridCol w="1128772">
                      <a:extLst>
                        <a:ext uri="{9D8B030D-6E8A-4147-A177-3AD203B41FA5}">
                          <a16:colId xmlns:a16="http://schemas.microsoft.com/office/drawing/2014/main" val="457309846"/>
                        </a:ext>
                      </a:extLst>
                    </a:gridCol>
                    <a:gridCol w="674874">
                      <a:extLst>
                        <a:ext uri="{9D8B030D-6E8A-4147-A177-3AD203B41FA5}">
                          <a16:colId xmlns:a16="http://schemas.microsoft.com/office/drawing/2014/main" val="3965239888"/>
                        </a:ext>
                      </a:extLst>
                    </a:gridCol>
                    <a:gridCol w="901823">
                      <a:extLst>
                        <a:ext uri="{9D8B030D-6E8A-4147-A177-3AD203B41FA5}">
                          <a16:colId xmlns:a16="http://schemas.microsoft.com/office/drawing/2014/main" val="589643273"/>
                        </a:ext>
                      </a:extLst>
                    </a:gridCol>
                    <a:gridCol w="901823">
                      <a:extLst>
                        <a:ext uri="{9D8B030D-6E8A-4147-A177-3AD203B41FA5}">
                          <a16:colId xmlns:a16="http://schemas.microsoft.com/office/drawing/2014/main" val="2770658732"/>
                        </a:ext>
                      </a:extLst>
                    </a:gridCol>
                    <a:gridCol w="902420">
                      <a:extLst>
                        <a:ext uri="{9D8B030D-6E8A-4147-A177-3AD203B41FA5}">
                          <a16:colId xmlns:a16="http://schemas.microsoft.com/office/drawing/2014/main" val="1550989593"/>
                        </a:ext>
                      </a:extLst>
                    </a:gridCol>
                    <a:gridCol w="671888">
                      <a:extLst>
                        <a:ext uri="{9D8B030D-6E8A-4147-A177-3AD203B41FA5}">
                          <a16:colId xmlns:a16="http://schemas.microsoft.com/office/drawing/2014/main" val="2563417697"/>
                        </a:ext>
                      </a:extLst>
                    </a:gridCol>
                  </a:tblGrid>
                  <a:tr h="1294922">
                    <a:tc>
                      <a:txBody>
                        <a:bodyPr/>
                        <a:lstStyle/>
                        <a:p>
                          <a:pPr marL="0" marR="0">
                            <a:spcBef>
                              <a:spcPts val="0"/>
                            </a:spcBef>
                            <a:spcAft>
                              <a:spcPts val="0"/>
                            </a:spcAft>
                          </a:pPr>
                          <a:r>
                            <a:rPr lang="tr-TR" sz="800" b="1" kern="100" dirty="0">
                              <a:effectLst/>
                            </a:rPr>
                            <a:t>Gelecekte HPV aşısı olmayı düşünüyor musunuz?</a:t>
                          </a:r>
                          <a:endParaRPr lang="tr-TR" sz="1100" b="1" kern="100" dirty="0">
                            <a:effectLst/>
                          </a:endParaRPr>
                        </a:p>
                        <a:p>
                          <a:pPr marL="0" marR="0">
                            <a:spcBef>
                              <a:spcPts val="0"/>
                            </a:spcBef>
                            <a:spcAft>
                              <a:spcPts val="0"/>
                            </a:spcAft>
                          </a:pPr>
                          <a:r>
                            <a:rPr lang="tr-TR" sz="800" kern="100" dirty="0">
                              <a:effectLst/>
                            </a:rPr>
                            <a:t>Evet</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Hayır</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kern="100" dirty="0">
                              <a:effectLst/>
                            </a:rPr>
                            <a:t>HPV aşısı oldum.</a:t>
                          </a:r>
                          <a:endParaRPr lang="tr-TR" sz="1100" kern="100" dirty="0">
                            <a:effectLst/>
                          </a:endParaRPr>
                        </a:p>
                        <a:p>
                          <a:pPr marL="0" marR="0">
                            <a:spcBef>
                              <a:spcPts val="0"/>
                            </a:spcBef>
                            <a:spcAft>
                              <a:spcPts val="0"/>
                            </a:spcAft>
                          </a:pPr>
                          <a:r>
                            <a:rPr lang="tr-TR" sz="800" kern="100" dirty="0">
                              <a:effectLst/>
                            </a:rPr>
                            <a:t> </a:t>
                          </a:r>
                          <a:endParaRPr lang="tr-TR" sz="1100" kern="100" dirty="0">
                            <a:effectLst/>
                          </a:endParaRPr>
                        </a:p>
                        <a:p>
                          <a:pPr marL="0" marR="0">
                            <a:spcBef>
                              <a:spcPts val="0"/>
                            </a:spcBef>
                            <a:spcAft>
                              <a:spcPts val="0"/>
                            </a:spcAft>
                          </a:pPr>
                          <a:r>
                            <a:rPr lang="tr-TR" sz="800" b="1" kern="100" dirty="0">
                              <a:effectLst/>
                            </a:rPr>
                            <a:t>p-değeri</a:t>
                          </a:r>
                          <a:endParaRPr lang="tr-TR" sz="1100" b="1" kern="100" dirty="0">
                            <a:effectLst/>
                            <a:latin typeface="Times New Roman" panose="02020603050405020304" pitchFamily="18" charset="0"/>
                            <a:ea typeface="Times New Roman" panose="02020603050405020304" pitchFamily="18" charset="0"/>
                          </a:endParaRPr>
                        </a:p>
                      </a:txBody>
                      <a:tcPr marL="64501" marR="64501" marT="0" marB="0">
                        <a:noFill/>
                      </a:tcPr>
                    </a:tc>
                    <a:tc>
                      <a:txBody>
                        <a:bodyPr/>
                        <a:lstStyle/>
                        <a:p>
                          <a:endParaRPr lang="tr-TR"/>
                        </a:p>
                      </a:txBody>
                      <a:tcPr marL="64501" marR="64501" marT="0" marB="0">
                        <a:blipFill>
                          <a:blip r:embed="rId2"/>
                          <a:stretch>
                            <a:fillRect l="-168468" t="-2347" r="-501802" b="-939"/>
                          </a:stretch>
                        </a:blipFill>
                      </a:tcPr>
                    </a:tc>
                    <a:tc>
                      <a:txBody>
                        <a:bodyPr/>
                        <a:lstStyle/>
                        <a:p>
                          <a:endParaRPr lang="tr-TR"/>
                        </a:p>
                      </a:txBody>
                      <a:tcPr marL="64501" marR="64501" marT="0" marB="0">
                        <a:blipFill>
                          <a:blip r:embed="rId2"/>
                          <a:stretch>
                            <a:fillRect l="-201351" t="-2347" r="-276351" b="-939"/>
                          </a:stretch>
                        </a:blipFill>
                      </a:tcPr>
                    </a:tc>
                    <a:tc>
                      <a:txBody>
                        <a:bodyPr/>
                        <a:lstStyle/>
                        <a:p>
                          <a:endParaRPr lang="tr-TR"/>
                        </a:p>
                      </a:txBody>
                      <a:tcPr marL="64501" marR="64501" marT="0" marB="0">
                        <a:blipFill>
                          <a:blip r:embed="rId2"/>
                          <a:stretch>
                            <a:fillRect l="-301351" t="-2347" r="-176351" b="-939"/>
                          </a:stretch>
                        </a:blipFill>
                      </a:tcPr>
                    </a:tc>
                    <a:tc>
                      <a:txBody>
                        <a:bodyPr/>
                        <a:lstStyle/>
                        <a:p>
                          <a:endParaRPr lang="tr-TR"/>
                        </a:p>
                      </a:txBody>
                      <a:tcPr marL="64501" marR="64501" marT="0" marB="0">
                        <a:blipFill>
                          <a:blip r:embed="rId2"/>
                          <a:stretch>
                            <a:fillRect l="-398658" t="-2347" r="-75168" b="-939"/>
                          </a:stretch>
                        </a:blipFill>
                      </a:tcPr>
                    </a:tc>
                    <a:tc>
                      <a:txBody>
                        <a:bodyPr/>
                        <a:lstStyle/>
                        <a:p>
                          <a:endParaRPr lang="tr-TR"/>
                        </a:p>
                      </a:txBody>
                      <a:tcPr marL="64501" marR="64501" marT="0" marB="0">
                        <a:blipFill>
                          <a:blip r:embed="rId2"/>
                          <a:stretch>
                            <a:fillRect l="-675455" t="-2347" r="-1818" b="-939"/>
                          </a:stretch>
                        </a:blipFill>
                      </a:tcPr>
                    </a:tc>
                    <a:extLst>
                      <a:ext uri="{0D108BD9-81ED-4DB2-BD59-A6C34878D82A}">
                        <a16:rowId xmlns:a16="http://schemas.microsoft.com/office/drawing/2014/main" val="786051801"/>
                      </a:ext>
                    </a:extLst>
                  </a:tr>
                </a:tbl>
              </a:graphicData>
            </a:graphic>
          </p:graphicFrame>
        </mc:Fallback>
      </mc:AlternateContent>
      <p:sp>
        <p:nvSpPr>
          <p:cNvPr id="7" name="Slayt Numarası Yer Tutucusu 6">
            <a:extLst>
              <a:ext uri="{FF2B5EF4-FFF2-40B4-BE49-F238E27FC236}">
                <a16:creationId xmlns:a16="http://schemas.microsoft.com/office/drawing/2014/main" id="{D4EC2392-785E-1A37-FCF5-BDE9FAC592F6}"/>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29</a:t>
            </a:fld>
            <a:endParaRPr lang="tr-TR" noProof="0">
              <a:solidFill>
                <a:prstClr val="black">
                  <a:tint val="75000"/>
                </a:prstClr>
              </a:solidFill>
            </a:endParaRPr>
          </a:p>
        </p:txBody>
      </p:sp>
      <p:pic>
        <p:nvPicPr>
          <p:cNvPr id="9" name="Resim 8">
            <a:extLst>
              <a:ext uri="{FF2B5EF4-FFF2-40B4-BE49-F238E27FC236}">
                <a16:creationId xmlns:a16="http://schemas.microsoft.com/office/drawing/2014/main" id="{6BDBBFA0-E64C-F323-D9C3-4196FE200AD5}"/>
              </a:ext>
            </a:extLst>
          </p:cNvPr>
          <p:cNvPicPr>
            <a:picLocks noChangeAspect="1"/>
          </p:cNvPicPr>
          <p:nvPr/>
        </p:nvPicPr>
        <p:blipFill>
          <a:blip r:embed="rId3"/>
          <a:stretch>
            <a:fillRect/>
          </a:stretch>
        </p:blipFill>
        <p:spPr>
          <a:xfrm>
            <a:off x="7393857" y="1911735"/>
            <a:ext cx="4161503" cy="869804"/>
          </a:xfrm>
          <a:prstGeom prst="rect">
            <a:avLst/>
          </a:prstGeom>
        </p:spPr>
      </p:pic>
      <p:pic>
        <p:nvPicPr>
          <p:cNvPr id="2" name="Resim 1">
            <a:extLst>
              <a:ext uri="{FF2B5EF4-FFF2-40B4-BE49-F238E27FC236}">
                <a16:creationId xmlns:a16="http://schemas.microsoft.com/office/drawing/2014/main" id="{1546EEB8-25EA-C617-C840-84996FDFA183}"/>
              </a:ext>
            </a:extLst>
          </p:cNvPr>
          <p:cNvPicPr>
            <a:picLocks noChangeAspect="1"/>
          </p:cNvPicPr>
          <p:nvPr/>
        </p:nvPicPr>
        <p:blipFill>
          <a:blip r:embed="rId4"/>
          <a:stretch>
            <a:fillRect/>
          </a:stretch>
        </p:blipFill>
        <p:spPr>
          <a:xfrm>
            <a:off x="6260690" y="4076461"/>
            <a:ext cx="1450714" cy="336141"/>
          </a:xfrm>
          <a:prstGeom prst="rect">
            <a:avLst/>
          </a:prstGeom>
        </p:spPr>
      </p:pic>
    </p:spTree>
    <p:extLst>
      <p:ext uri="{BB962C8B-B14F-4D97-AF65-F5344CB8AC3E}">
        <p14:creationId xmlns:p14="http://schemas.microsoft.com/office/powerpoint/2010/main" val="54776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tr-TR" b="1" dirty="0">
                <a:latin typeface="+mj-lt"/>
              </a:rPr>
              <a:t>HPV Nedir ?</a:t>
            </a:r>
          </a:p>
        </p:txBody>
      </p:sp>
      <p:sp>
        <p:nvSpPr>
          <p:cNvPr id="5" name="İçerik Yer Tutucusu 4">
            <a:extLst>
              <a:ext uri="{FF2B5EF4-FFF2-40B4-BE49-F238E27FC236}">
                <a16:creationId xmlns:a16="http://schemas.microsoft.com/office/drawing/2014/main" id="{B67B1E24-2840-4BB0-AE5A-2320A01CB80F}"/>
              </a:ext>
            </a:extLst>
          </p:cNvPr>
          <p:cNvSpPr>
            <a:spLocks noGrp="1"/>
          </p:cNvSpPr>
          <p:nvPr>
            <p:ph idx="1"/>
          </p:nvPr>
        </p:nvSpPr>
        <p:spPr>
          <a:xfrm>
            <a:off x="539495" y="1396182"/>
            <a:ext cx="6976482" cy="5142730"/>
          </a:xfrm>
        </p:spPr>
        <p:txBody>
          <a:bodyPr rtlCol="0">
            <a:normAutofit fontScale="25000" lnSpcReduction="20000"/>
          </a:bodyPr>
          <a:lstStyle/>
          <a:p>
            <a:pPr rtl="0">
              <a:lnSpc>
                <a:spcPct val="170000"/>
              </a:lnSpc>
            </a:pPr>
            <a:r>
              <a:rPr lang="tr-TR" sz="5200" dirty="0"/>
              <a:t>HPV, yaklaşık 200 farklı tipi olan ve çeşitli kanser türlerine yol açabilen çift sarmallı bir DNA virüsüdür. HPV tipleri, kanser risklerine göre düşük, orta ve yüksek riskli olarak sınıflandırılır:</a:t>
            </a:r>
          </a:p>
          <a:p>
            <a:pPr rtl="0">
              <a:lnSpc>
                <a:spcPct val="170000"/>
              </a:lnSpc>
            </a:pPr>
            <a:r>
              <a:rPr lang="tr-TR" sz="5200" dirty="0"/>
              <a:t>•Düşük Riskli: 6, 11, 40, 42, 43, 44, 54, 61, 70, 72, 81	</a:t>
            </a:r>
          </a:p>
          <a:p>
            <a:pPr rtl="0">
              <a:lnSpc>
                <a:spcPct val="170000"/>
              </a:lnSpc>
            </a:pPr>
            <a:r>
              <a:rPr lang="tr-TR" sz="5200" dirty="0"/>
              <a:t>•Orta Riskli: 26, 53, 66	</a:t>
            </a:r>
          </a:p>
          <a:p>
            <a:pPr rtl="0">
              <a:lnSpc>
                <a:spcPct val="170000"/>
              </a:lnSpc>
            </a:pPr>
            <a:r>
              <a:rPr lang="tr-TR" sz="5200" dirty="0"/>
              <a:t>•Yüksek Riskli: 16, 18, 45, 31, 33, 52, 58, 35, 59, 56, 51, 39, 68, 73, 82’dir.</a:t>
            </a:r>
          </a:p>
          <a:p>
            <a:pPr rtl="0">
              <a:lnSpc>
                <a:spcPct val="170000"/>
              </a:lnSpc>
            </a:pPr>
            <a:r>
              <a:rPr lang="tr-TR" sz="5200" dirty="0"/>
              <a:t>En az 40 HPV tipi siğillere neden olur. Çoğu HPV enfeksiyonu belirti göstermeden geçici ve akuttur. Enfeksiyonların %80’i bağışıklık sistemi tarafından kontrol altına alınırken, %5-10’u kalıcı hale gelerek kansere dönüşebilir. HPV, hem erkeklerde hem de kadınlarda üreme organları, anüs çevresi ve yutak bölgesinde kansere neden olabilir. Dünya çapında her yıl yaklaşık 690.000 yeni HPV ilişkili kanser vakası tanısı konmaktadır. HPV, cilt teması, ciltteki yaralar, mikroplu yüzeyler ve doğum yoluyla geçebilir, ancak en yaygın bulaşma yolu cinsel ilişkidir. Risk faktörleri arasında birden fazla cinsel eş, güvensiz cinsel ilişki, erken yaşta cinsel ilişki, aşılanmama, yetersiz tarama programları, sigara kullanımı, bağışıklık sistemini zayıflatan durumlar, kötü hijyen koşulları ve düşük sosyoekonomik düzey bulunmaktadır.</a:t>
            </a:r>
          </a:p>
          <a:p>
            <a:pPr rtl="0"/>
            <a:endParaRPr lang="tr-TR" dirty="0"/>
          </a:p>
        </p:txBody>
      </p:sp>
      <p:sp>
        <p:nvSpPr>
          <p:cNvPr id="16" name="Slayt Numarası Yer Tutucusu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tr-T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tr-T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198E1399-E012-8796-5DC8-7286172DA007}"/>
              </a:ext>
            </a:extLst>
          </p:cNvPr>
          <p:cNvSpPr/>
          <p:nvPr/>
        </p:nvSpPr>
        <p:spPr>
          <a:xfrm>
            <a:off x="7768121" y="1592825"/>
            <a:ext cx="2743200" cy="2753032"/>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Oval 9">
            <a:extLst>
              <a:ext uri="{FF2B5EF4-FFF2-40B4-BE49-F238E27FC236}">
                <a16:creationId xmlns:a16="http://schemas.microsoft.com/office/drawing/2014/main" id="{55F880E2-E18C-E0EF-1BBA-13BE82A32FAB}"/>
              </a:ext>
            </a:extLst>
          </p:cNvPr>
          <p:cNvSpPr/>
          <p:nvPr/>
        </p:nvSpPr>
        <p:spPr>
          <a:xfrm>
            <a:off x="9139721" y="3102076"/>
            <a:ext cx="2488839" cy="2487561"/>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02193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331EAB-073A-1C6F-1DFB-B283F108B870}"/>
              </a:ext>
            </a:extLst>
          </p:cNvPr>
          <p:cNvSpPr>
            <a:spLocks noGrp="1"/>
          </p:cNvSpPr>
          <p:nvPr>
            <p:ph type="title"/>
          </p:nvPr>
        </p:nvSpPr>
        <p:spPr>
          <a:xfrm>
            <a:off x="3316224" y="2481957"/>
            <a:ext cx="5559552" cy="2514600"/>
          </a:xfrm>
        </p:spPr>
        <p:txBody>
          <a:bodyPr>
            <a:normAutofit fontScale="90000"/>
          </a:bodyPr>
          <a:lstStyle/>
          <a:p>
            <a:r>
              <a:rPr lang="tr-TR" sz="6600" b="1" dirty="0">
                <a:solidFill>
                  <a:schemeClr val="tx1"/>
                </a:solidFill>
                <a:effectLst/>
                <a:latin typeface="+mj-lt"/>
                <a:ea typeface="Times New Roman" panose="02020603050405020304" pitchFamily="18" charset="0"/>
              </a:rPr>
              <a:t>Sonuç ve Tartışma</a:t>
            </a:r>
            <a:br>
              <a:rPr lang="tr-TR" sz="1800" dirty="0">
                <a:effectLst/>
                <a:latin typeface="Times New Roman" panose="02020603050405020304" pitchFamily="18" charset="0"/>
                <a:ea typeface="Times New Roman" panose="02020603050405020304" pitchFamily="18" charset="0"/>
              </a:rPr>
            </a:br>
            <a:endParaRPr lang="tr-TR" dirty="0"/>
          </a:p>
        </p:txBody>
      </p:sp>
    </p:spTree>
    <p:extLst>
      <p:ext uri="{BB962C8B-B14F-4D97-AF65-F5344CB8AC3E}">
        <p14:creationId xmlns:p14="http://schemas.microsoft.com/office/powerpoint/2010/main" val="1151019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7D97E3-13D9-98DC-08DA-3D3E50B61918}"/>
              </a:ext>
            </a:extLst>
          </p:cNvPr>
          <p:cNvSpPr>
            <a:spLocks noGrp="1"/>
          </p:cNvSpPr>
          <p:nvPr>
            <p:ph type="title"/>
          </p:nvPr>
        </p:nvSpPr>
        <p:spPr/>
        <p:txBody>
          <a:bodyPr/>
          <a:lstStyle/>
          <a:p>
            <a:r>
              <a:rPr lang="tr-TR" b="1" dirty="0">
                <a:solidFill>
                  <a:schemeClr val="tx1"/>
                </a:solidFill>
                <a:latin typeface="+mj-lt"/>
              </a:rPr>
              <a:t>Sonuçlar</a:t>
            </a:r>
          </a:p>
        </p:txBody>
      </p:sp>
      <p:sp>
        <p:nvSpPr>
          <p:cNvPr id="3" name="İçerik Yer Tutucusu 2">
            <a:extLst>
              <a:ext uri="{FF2B5EF4-FFF2-40B4-BE49-F238E27FC236}">
                <a16:creationId xmlns:a16="http://schemas.microsoft.com/office/drawing/2014/main" id="{2369B14A-8A7A-5160-B9E9-4E251D20958B}"/>
              </a:ext>
            </a:extLst>
          </p:cNvPr>
          <p:cNvSpPr>
            <a:spLocks noGrp="1"/>
          </p:cNvSpPr>
          <p:nvPr>
            <p:ph idx="1"/>
          </p:nvPr>
        </p:nvSpPr>
        <p:spPr>
          <a:xfrm>
            <a:off x="5170742" y="1155291"/>
            <a:ext cx="6103374" cy="5702709"/>
          </a:xfrm>
        </p:spPr>
        <p:txBody>
          <a:bodyPr>
            <a:normAutofit fontScale="25000" lnSpcReduction="20000"/>
          </a:bodyPr>
          <a:lstStyle/>
          <a:p>
            <a:pPr marL="0" marR="0">
              <a:lnSpc>
                <a:spcPct val="170000"/>
              </a:lnSpc>
              <a:spcBef>
                <a:spcPts val="0"/>
              </a:spcBef>
              <a:spcAft>
                <a:spcPts val="0"/>
              </a:spcAft>
            </a:pPr>
            <a:r>
              <a:rPr lang="tr-TR" sz="4400" dirty="0">
                <a:effectLst/>
                <a:ea typeface="Times New Roman" panose="02020603050405020304" pitchFamily="18" charset="0"/>
              </a:rPr>
              <a:t>Bu çalışma, Hacettepe Üniversitesi Beytepe Kampüsü’nde eğitim gören 374 öğrenci arasında gerçekleştirilmiş ve HPV hakkında bilgi düzeyleri, tutumları ve aşılanma durumları incelenmiştir. Bölgesel köken açısından, İç Anadolu ve Marmara bölgeleri öğrenci popülasyonunun yaklaşık yarısını oluştururken, diğer bölgelerden gelen öğrencilerin oranı daha düşüktür. Kadınların HPV hakkındaki bilgi ve tutumlarının erkeklerden daha yüksek olduğunu göstermiştir. Özellikle HPV genel bilgi ve aşı testi ile ilgili bilgi ve tutumlarda bu fark daha belirgindir. Ayrıca, yaşadıkları bölgeye göre öğrencilerin HPV bilgisi ve tarama testleri bilgisi arasında istatistiksel farklılıklar saptanmıştır. Karadeniz ve Güneydoğu Anadolu Bölgesi’nde yaşayan öğrencilerin bu konulardaki bilgileri diğer bölgelere göre daha düşüktür. Baba eğitim düzeyi de HPV aşı programı bilgisi ve tutumlarında farklılık göstermektedir. İlkokul ve ortaokul mezunu babalara sahip öğrencilerin bu konudaki bilgileri daha düşüktür. Ayrıca, aile gelir durumuna göre HPV genel bilgisi, aşı programı bilgisi ve tarama testi bilgisi arasında farklılıklar gözlemlenmiştir. Daha düşük gelir grubuna sahip öğrencilerin bu konulardaki bilgileri daha düşüktür. Sağlık sigortası durumuna göre de benzer bir eğilim görülmüştür: Sağlık sigortası olmayan öğrencilerin HPV genel bilgisi daha düşüktür. Cinsel aktivite durumuna göre de HPV bilgisi ve aşı bilgisi arasında farklılıklar vardır; cinsel aktif olan öğrencilerin bu konulardaki bilgileri daha </a:t>
            </a:r>
            <a:r>
              <a:rPr lang="tr-TR" sz="4400" dirty="0" err="1">
                <a:effectLst/>
                <a:ea typeface="Times New Roman" panose="02020603050405020304" pitchFamily="18" charset="0"/>
              </a:rPr>
              <a:t>yüksektir.Katılımcıların</a:t>
            </a:r>
            <a:r>
              <a:rPr lang="tr-TR" sz="4400" dirty="0">
                <a:effectLst/>
                <a:ea typeface="Times New Roman" panose="02020603050405020304" pitchFamily="18" charset="0"/>
              </a:rPr>
              <a:t> \%89,8’i HPV hakkında bilgi sahibi olup, bu bilgiyi en çok eğitim kurumları ve sosyal medya aracılığıyla edinmişlerdir. HPV testi ve aşısı hakkında bilgi sahibi olanların oranı sırasıyla \%77,8 ve \%79,8’dir. Ancak, HPV aşısı olanların oranı \%20,6 ile sınırlıdır ve aşı olmama nedenleri arasında maliyet ve risk altında hissetmeme algısı ön plana çıkmaktadır.</a:t>
            </a:r>
            <a:r>
              <a:rPr lang="tr-TR" sz="4000" dirty="0">
                <a:effectLst/>
                <a:ea typeface="Times New Roman" panose="02020603050405020304" pitchFamily="18" charset="0"/>
              </a:rPr>
              <a:t> </a:t>
            </a:r>
          </a:p>
          <a:p>
            <a:endParaRPr lang="tr-TR" dirty="0"/>
          </a:p>
        </p:txBody>
      </p:sp>
      <p:sp>
        <p:nvSpPr>
          <p:cNvPr id="6" name="Slayt Numarası Yer Tutucusu 5">
            <a:extLst>
              <a:ext uri="{FF2B5EF4-FFF2-40B4-BE49-F238E27FC236}">
                <a16:creationId xmlns:a16="http://schemas.microsoft.com/office/drawing/2014/main" id="{ED25BBC2-9F9A-33E1-9E72-9CDEECC81FE1}"/>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31</a:t>
            </a:fld>
            <a:endParaRPr lang="tr-TR" noProof="0">
              <a:solidFill>
                <a:prstClr val="black">
                  <a:tint val="75000"/>
                </a:prstClr>
              </a:solidFill>
            </a:endParaRPr>
          </a:p>
        </p:txBody>
      </p:sp>
    </p:spTree>
    <p:extLst>
      <p:ext uri="{BB962C8B-B14F-4D97-AF65-F5344CB8AC3E}">
        <p14:creationId xmlns:p14="http://schemas.microsoft.com/office/powerpoint/2010/main" val="1428658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773D54-B86E-FBFC-90D8-828C0ED9A59E}"/>
              </a:ext>
            </a:extLst>
          </p:cNvPr>
          <p:cNvSpPr>
            <a:spLocks noGrp="1"/>
          </p:cNvSpPr>
          <p:nvPr>
            <p:ph type="title"/>
          </p:nvPr>
        </p:nvSpPr>
        <p:spPr/>
        <p:txBody>
          <a:bodyPr/>
          <a:lstStyle/>
          <a:p>
            <a:r>
              <a:rPr lang="tr-TR" b="1" dirty="0">
                <a:solidFill>
                  <a:schemeClr val="tx1"/>
                </a:solidFill>
                <a:latin typeface="+mj-lt"/>
              </a:rPr>
              <a:t>Tartışma</a:t>
            </a:r>
          </a:p>
        </p:txBody>
      </p:sp>
      <p:sp>
        <p:nvSpPr>
          <p:cNvPr id="3" name="İçerik Yer Tutucusu 2">
            <a:extLst>
              <a:ext uri="{FF2B5EF4-FFF2-40B4-BE49-F238E27FC236}">
                <a16:creationId xmlns:a16="http://schemas.microsoft.com/office/drawing/2014/main" id="{BDD4F651-AE83-604A-E056-D4B8377C58A5}"/>
              </a:ext>
            </a:extLst>
          </p:cNvPr>
          <p:cNvSpPr>
            <a:spLocks noGrp="1"/>
          </p:cNvSpPr>
          <p:nvPr>
            <p:ph idx="1"/>
          </p:nvPr>
        </p:nvSpPr>
        <p:spPr>
          <a:xfrm>
            <a:off x="5270090" y="1582994"/>
            <a:ext cx="6341808" cy="5053780"/>
          </a:xfrm>
        </p:spPr>
        <p:txBody>
          <a:bodyPr>
            <a:normAutofit fontScale="47500" lnSpcReduction="20000"/>
          </a:bodyPr>
          <a:lstStyle/>
          <a:p>
            <a:pPr marL="0" marR="0">
              <a:lnSpc>
                <a:spcPct val="170000"/>
              </a:lnSpc>
              <a:spcBef>
                <a:spcPts val="0"/>
              </a:spcBef>
              <a:spcAft>
                <a:spcPts val="0"/>
              </a:spcAft>
            </a:pPr>
            <a:r>
              <a:rPr lang="tr-TR" sz="2500" dirty="0">
                <a:effectLst/>
                <a:ea typeface="Times New Roman" panose="02020603050405020304" pitchFamily="18" charset="0"/>
              </a:rPr>
              <a:t>Kadın öğrencilerin HPV hakkında daha fazla bilgi sahibi olmaları ve gelecekte aşı olmayı daha fazla düşünmeleri, cinsiyet temelli sağlık eğitim ve farkındalık programlarının etkinliğini göstermektedir. Ebeveynlerin eğitim seviyesinin yüksek olması, öğrencilerin HPV hakkında daha fazla bilgi sahibi olmalarıyla ilişkilendirilmiştir, bu da ailevi eğitim seviyesinin sağlık bilgisi üzerindeki etkisini vurgulamaktadır.</a:t>
            </a:r>
          </a:p>
          <a:p>
            <a:pPr marL="0" marR="0">
              <a:lnSpc>
                <a:spcPct val="170000"/>
              </a:lnSpc>
              <a:spcBef>
                <a:spcPts val="0"/>
              </a:spcBef>
              <a:spcAft>
                <a:spcPts val="0"/>
              </a:spcAft>
            </a:pPr>
            <a:r>
              <a:rPr lang="tr-TR" sz="2500" dirty="0">
                <a:effectLst/>
                <a:ea typeface="Times New Roman" panose="02020603050405020304" pitchFamily="18" charset="0"/>
              </a:rPr>
              <a:t> </a:t>
            </a:r>
          </a:p>
          <a:p>
            <a:pPr marL="0" marR="0">
              <a:lnSpc>
                <a:spcPct val="170000"/>
              </a:lnSpc>
              <a:spcBef>
                <a:spcPts val="0"/>
              </a:spcBef>
              <a:spcAft>
                <a:spcPts val="0"/>
              </a:spcAft>
            </a:pPr>
            <a:r>
              <a:rPr lang="tr-TR" sz="2500" dirty="0">
                <a:effectLst/>
                <a:ea typeface="Times New Roman" panose="02020603050405020304" pitchFamily="18" charset="0"/>
              </a:rPr>
              <a:t>Bölgesel kökenin HPV bilgi ve tutumları üzerinde etkili olduğu görülmüştür. Güneydoğu Anadolu ve Karadeniz Bölgesi’nden gelen öğrencilerin diğer bölgelere kıyasla daha düşük bilgi ve tutum puanlarına sahip olmaları, bölgesel sağlık eğitim ve hizmetlerindeki eşitsizlikleri yansıtmaktadır. Bu durum, bölgesel sağlık eğitim programlarının güçlendirilmesi gerektiğini göstermektedir.</a:t>
            </a:r>
          </a:p>
          <a:p>
            <a:pPr marL="0" marR="0">
              <a:lnSpc>
                <a:spcPct val="170000"/>
              </a:lnSpc>
              <a:spcBef>
                <a:spcPts val="0"/>
              </a:spcBef>
              <a:spcAft>
                <a:spcPts val="0"/>
              </a:spcAft>
            </a:pPr>
            <a:r>
              <a:rPr lang="tr-TR" sz="2500" dirty="0">
                <a:effectLst/>
                <a:ea typeface="Times New Roman" panose="02020603050405020304" pitchFamily="18" charset="0"/>
              </a:rPr>
              <a:t> </a:t>
            </a:r>
          </a:p>
          <a:p>
            <a:pPr marL="0" marR="0">
              <a:lnSpc>
                <a:spcPct val="170000"/>
              </a:lnSpc>
              <a:spcBef>
                <a:spcPts val="0"/>
              </a:spcBef>
              <a:spcAft>
                <a:spcPts val="0"/>
              </a:spcAft>
            </a:pPr>
            <a:r>
              <a:rPr lang="tr-TR" sz="2500" dirty="0">
                <a:effectLst/>
                <a:ea typeface="Times New Roman" panose="02020603050405020304" pitchFamily="18" charset="0"/>
              </a:rPr>
              <a:t>Aile gelir durumu ve sağlık sigortası varlığı gibi ekonomik faktörlerin HPV hakkında bilgi ve tutumları etkilediği gözlemlenmiştir. Düşük gelir grupları ve sağlık sigortası olmayanlar genellikle daha düşük bilgi seviyelerine sahiptir, bu da ekonomik engellerin sağlık bilgisi ve erişimini nasıl kısıtlayabileceğini göstermektedir.</a:t>
            </a:r>
          </a:p>
          <a:p>
            <a:pPr marL="0" marR="0">
              <a:lnSpc>
                <a:spcPct val="170000"/>
              </a:lnSpc>
              <a:spcBef>
                <a:spcPts val="0"/>
              </a:spcBef>
              <a:spcAft>
                <a:spcPts val="0"/>
              </a:spcAft>
            </a:pPr>
            <a:r>
              <a:rPr lang="tr-TR" sz="2500" dirty="0">
                <a:effectLst/>
                <a:ea typeface="Times New Roman" panose="02020603050405020304" pitchFamily="18" charset="0"/>
              </a:rPr>
              <a:t> </a:t>
            </a:r>
          </a:p>
          <a:p>
            <a:endParaRPr lang="tr-TR" dirty="0"/>
          </a:p>
        </p:txBody>
      </p:sp>
      <p:sp>
        <p:nvSpPr>
          <p:cNvPr id="6" name="Slayt Numarası Yer Tutucusu 5">
            <a:extLst>
              <a:ext uri="{FF2B5EF4-FFF2-40B4-BE49-F238E27FC236}">
                <a16:creationId xmlns:a16="http://schemas.microsoft.com/office/drawing/2014/main" id="{12384E5E-95BA-E5E9-449E-8FB44061D115}"/>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32</a:t>
            </a:fld>
            <a:endParaRPr lang="tr-TR" noProof="0">
              <a:solidFill>
                <a:prstClr val="black">
                  <a:tint val="75000"/>
                </a:prstClr>
              </a:solidFill>
            </a:endParaRPr>
          </a:p>
        </p:txBody>
      </p:sp>
    </p:spTree>
    <p:extLst>
      <p:ext uri="{BB962C8B-B14F-4D97-AF65-F5344CB8AC3E}">
        <p14:creationId xmlns:p14="http://schemas.microsoft.com/office/powerpoint/2010/main" val="1419260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F1B2EDCE-9A74-5F5C-2A08-FD4D04281D5E}"/>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33</a:t>
            </a:fld>
            <a:endParaRPr lang="tr-TR" noProof="0">
              <a:solidFill>
                <a:prstClr val="black">
                  <a:tint val="75000"/>
                </a:prstClr>
              </a:solidFill>
            </a:endParaRPr>
          </a:p>
        </p:txBody>
      </p:sp>
      <p:sp>
        <p:nvSpPr>
          <p:cNvPr id="6" name="Metin kutusu 5">
            <a:extLst>
              <a:ext uri="{FF2B5EF4-FFF2-40B4-BE49-F238E27FC236}">
                <a16:creationId xmlns:a16="http://schemas.microsoft.com/office/drawing/2014/main" id="{1A73A64D-AC5A-6676-C799-A6238CDF8546}"/>
              </a:ext>
            </a:extLst>
          </p:cNvPr>
          <p:cNvSpPr txBox="1"/>
          <p:nvPr/>
        </p:nvSpPr>
        <p:spPr>
          <a:xfrm>
            <a:off x="1489587" y="654105"/>
            <a:ext cx="9212826" cy="5549789"/>
          </a:xfrm>
          <a:prstGeom prst="rect">
            <a:avLst/>
          </a:prstGeom>
          <a:noFill/>
        </p:spPr>
        <p:txBody>
          <a:bodyPr wrap="square">
            <a:spAutoFit/>
          </a:bodyPr>
          <a:lstStyle/>
          <a:p>
            <a:pPr marL="0" marR="0">
              <a:lnSpc>
                <a:spcPct val="150000"/>
              </a:lnSpc>
              <a:spcBef>
                <a:spcPts val="0"/>
              </a:spcBef>
              <a:spcAft>
                <a:spcPts val="0"/>
              </a:spcAft>
            </a:pPr>
            <a:r>
              <a:rPr lang="tr-TR" sz="1400" dirty="0">
                <a:effectLst/>
                <a:ea typeface="Times New Roman" panose="02020603050405020304" pitchFamily="18" charset="0"/>
              </a:rPr>
              <a:t>Cinsel aktivitenin HPV bilgisi ve aşı bilgisi ile ilişkili olduğu bulunmuştur. Cinsel olarak aktif bireyler, aktif olmayanlara göre daha yüksek bilgi seviyelerine sahiptir, bu da cinsel sağlık eğitiminin önemini vurgulamaktadır.</a:t>
            </a:r>
          </a:p>
          <a:p>
            <a:pPr marL="0" marR="0">
              <a:lnSpc>
                <a:spcPct val="150000"/>
              </a:lnSpc>
              <a:spcBef>
                <a:spcPts val="0"/>
              </a:spcBef>
              <a:spcAft>
                <a:spcPts val="0"/>
              </a:spcAft>
            </a:pPr>
            <a:r>
              <a:rPr lang="tr-TR" sz="1400" dirty="0">
                <a:effectLst/>
                <a:ea typeface="Times New Roman" panose="02020603050405020304" pitchFamily="18" charset="0"/>
              </a:rPr>
              <a:t> </a:t>
            </a:r>
          </a:p>
          <a:p>
            <a:pPr marL="0" marR="0">
              <a:lnSpc>
                <a:spcPct val="150000"/>
              </a:lnSpc>
              <a:spcBef>
                <a:spcPts val="0"/>
              </a:spcBef>
              <a:spcAft>
                <a:spcPts val="0"/>
              </a:spcAft>
            </a:pPr>
            <a:r>
              <a:rPr lang="tr-TR" sz="1400" dirty="0">
                <a:effectLst/>
                <a:ea typeface="Times New Roman" panose="02020603050405020304" pitchFamily="18" charset="0"/>
              </a:rPr>
              <a:t>HPV hakkında bilgi sahibi olmanın ve HPV testi ve aşısını duymanın, genel HPV bilgisi ve tutumları üzerinde olumlu bir etkisi olduğu saptanmıştır. Bu bulgular, HPV hakkında farkındalığı artırmak ve aşıya erişimi genişletmek için hedeflenmiş stratejiler geliştirmenin önemini vurgulamaktadır. Özellikle, HPV aşısının maliyeti, aşıya erişimi sınırlayan önemli bir faktördür ve bu durum, aşıya erişimde eşitlik sağlamak için politika yapıcıların dikkate alması gereken bir husustur.</a:t>
            </a:r>
          </a:p>
          <a:p>
            <a:pPr marL="0" marR="0">
              <a:lnSpc>
                <a:spcPct val="150000"/>
              </a:lnSpc>
              <a:spcBef>
                <a:spcPts val="0"/>
              </a:spcBef>
              <a:spcAft>
                <a:spcPts val="0"/>
              </a:spcAft>
            </a:pPr>
            <a:r>
              <a:rPr lang="tr-TR" sz="1400" dirty="0">
                <a:effectLst/>
                <a:ea typeface="Times New Roman" panose="02020603050405020304" pitchFamily="18" charset="0"/>
              </a:rPr>
              <a:t> </a:t>
            </a:r>
          </a:p>
          <a:p>
            <a:pPr marL="0" marR="0">
              <a:lnSpc>
                <a:spcPct val="150000"/>
              </a:lnSpc>
              <a:spcBef>
                <a:spcPts val="0"/>
              </a:spcBef>
              <a:spcAft>
                <a:spcPts val="0"/>
              </a:spcAft>
            </a:pPr>
            <a:r>
              <a:rPr lang="tr-TR" sz="1400" dirty="0">
                <a:effectLst/>
                <a:ea typeface="Times New Roman" panose="02020603050405020304" pitchFamily="18" charset="0"/>
              </a:rPr>
              <a:t>Sonuç olarak, bu çalışma, HPV hakkında farkındalık ve bilgi düzeylerinin cinsiyet, eğitim, bölge, ekonomik durum ve cinsel aktivite gibi çeşitli faktörlerle ilişkili olduğunu göstermektedir. Çalışmanın bulguları, HPV hakkında farkındalığı artırmak ve aşıya erişimi genişletmek için hedeflenmiş stratejiler geliştirmenin önemini vurgulamaktadır. Bu stratejiler, özellikle düşük gelirli ve sağlık sigortası olmayan bireyler ile bölgesel eğitim ve sağlık hizmetlerinde eşitsizliklerin giderilmesine odaklanmalıdır. Ayrıca, cinsel sağlık eğitiminin gençler arasında HPV bilgisini artırmada kritik bir rol oynadığı ve bu alanda yapılan yatırımların önemini göstermektedir.</a:t>
            </a:r>
          </a:p>
          <a:p>
            <a:pPr marL="0" marR="0">
              <a:lnSpc>
                <a:spcPct val="150000"/>
              </a:lnSpc>
              <a:spcBef>
                <a:spcPts val="0"/>
              </a:spcBef>
              <a:spcAft>
                <a:spcPts val="0"/>
              </a:spcAft>
            </a:pPr>
            <a:r>
              <a:rPr lang="tr-TR" sz="1400" dirty="0">
                <a:effectLst/>
                <a:ea typeface="Times New Roman" panose="02020603050405020304" pitchFamily="18" charset="0"/>
              </a:rPr>
              <a:t> </a:t>
            </a:r>
          </a:p>
        </p:txBody>
      </p:sp>
    </p:spTree>
    <p:extLst>
      <p:ext uri="{BB962C8B-B14F-4D97-AF65-F5344CB8AC3E}">
        <p14:creationId xmlns:p14="http://schemas.microsoft.com/office/powerpoint/2010/main" val="2220575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9706C9-F26D-46CA-93BF-8C27012F6B12}"/>
              </a:ext>
            </a:extLst>
          </p:cNvPr>
          <p:cNvSpPr>
            <a:spLocks noGrp="1"/>
          </p:cNvSpPr>
          <p:nvPr>
            <p:ph type="title"/>
          </p:nvPr>
        </p:nvSpPr>
        <p:spPr>
          <a:xfrm>
            <a:off x="1271900" y="1224607"/>
            <a:ext cx="3595067" cy="4069080"/>
          </a:xfrm>
        </p:spPr>
        <p:txBody>
          <a:bodyPr rtlCol="0"/>
          <a:lstStyle/>
          <a:p>
            <a:pPr rtl="0"/>
            <a:r>
              <a:rPr lang="tr-TR" dirty="0">
                <a:solidFill>
                  <a:schemeClr val="tx1"/>
                </a:solidFill>
              </a:rPr>
              <a:t>TEŞEKKÜRLER.</a:t>
            </a:r>
          </a:p>
        </p:txBody>
      </p:sp>
      <p:sp>
        <p:nvSpPr>
          <p:cNvPr id="6" name="Slayt Numarası Yer Tutucusu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tr-TR" smtClean="0"/>
              <a:pPr lvl="0" rtl="0"/>
              <a:t>34</a:t>
            </a:fld>
            <a:endParaRPr lang="tr-TR"/>
          </a:p>
        </p:txBody>
      </p:sp>
    </p:spTree>
    <p:extLst>
      <p:ext uri="{BB962C8B-B14F-4D97-AF65-F5344CB8AC3E}">
        <p14:creationId xmlns:p14="http://schemas.microsoft.com/office/powerpoint/2010/main" val="96225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4EE16A9-9BB0-CDA3-B896-DA4BB8843720}"/>
              </a:ext>
            </a:extLst>
          </p:cNvPr>
          <p:cNvSpPr>
            <a:spLocks noGrp="1"/>
          </p:cNvSpPr>
          <p:nvPr>
            <p:ph type="title"/>
          </p:nvPr>
        </p:nvSpPr>
        <p:spPr/>
        <p:txBody>
          <a:bodyPr/>
          <a:lstStyle/>
          <a:p>
            <a:r>
              <a:rPr lang="tr-TR" b="1" dirty="0" err="1">
                <a:latin typeface="+mj-lt"/>
              </a:rPr>
              <a:t>HPV’den</a:t>
            </a:r>
            <a:r>
              <a:rPr lang="tr-TR" b="1" dirty="0">
                <a:latin typeface="+mj-lt"/>
              </a:rPr>
              <a:t> Nasıl Korunulur?</a:t>
            </a:r>
          </a:p>
        </p:txBody>
      </p:sp>
      <p:sp>
        <p:nvSpPr>
          <p:cNvPr id="7" name="Slayt Numarası Yer Tutucusu 6">
            <a:extLst>
              <a:ext uri="{FF2B5EF4-FFF2-40B4-BE49-F238E27FC236}">
                <a16:creationId xmlns:a16="http://schemas.microsoft.com/office/drawing/2014/main" id="{821AD597-E432-3F7E-8F9F-5AD5BFBC9423}"/>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4</a:t>
            </a:fld>
            <a:endParaRPr lang="tr-TR" noProof="0">
              <a:solidFill>
                <a:prstClr val="black">
                  <a:tint val="75000"/>
                </a:prstClr>
              </a:solidFill>
            </a:endParaRPr>
          </a:p>
        </p:txBody>
      </p:sp>
      <p:sp>
        <p:nvSpPr>
          <p:cNvPr id="8" name="İçerik Yer Tutucusu 7">
            <a:extLst>
              <a:ext uri="{FF2B5EF4-FFF2-40B4-BE49-F238E27FC236}">
                <a16:creationId xmlns:a16="http://schemas.microsoft.com/office/drawing/2014/main" id="{73763C10-E607-71DF-F401-EFF9C78E622F}"/>
              </a:ext>
            </a:extLst>
          </p:cNvPr>
          <p:cNvSpPr>
            <a:spLocks noGrp="1"/>
          </p:cNvSpPr>
          <p:nvPr>
            <p:ph idx="1"/>
          </p:nvPr>
        </p:nvSpPr>
        <p:spPr>
          <a:xfrm>
            <a:off x="841248" y="1828800"/>
            <a:ext cx="5254752" cy="4807730"/>
          </a:xfrm>
        </p:spPr>
        <p:txBody>
          <a:bodyPr>
            <a:normAutofit fontScale="25000" lnSpcReduction="20000"/>
          </a:bodyPr>
          <a:lstStyle/>
          <a:p>
            <a:pPr rtl="0">
              <a:lnSpc>
                <a:spcPct val="170000"/>
              </a:lnSpc>
            </a:pPr>
            <a:r>
              <a:rPr lang="tr-TR" sz="4800" dirty="0"/>
              <a:t>HPV enfeksiyonundan korunmada HPV aşıları büyük önem taşımaktadır. İkili, dörtlü ve dokuzlu HPV aşıları mevcuttur. İkili ve dörtlü aşılar, rahim ağzı kanserlerinin %70-80’inden sorumlu olan HPV 16 ve 18 tiplerine karşı koruma sağlar. Dokuzlu aşı ise, kanserlerin %88-90’ından sorumlu olan HPV 16, 18, 31, 33, 45, 52 ve 58 tiplerine %100 koruma sunar. Dörtlü ve dokuzlu aşılar ayrıca </a:t>
            </a:r>
            <a:r>
              <a:rPr lang="tr-TR" sz="4800" dirty="0" err="1"/>
              <a:t>genital</a:t>
            </a:r>
            <a:r>
              <a:rPr lang="tr-TR" sz="4800" dirty="0"/>
              <a:t> siğillerin %90’ından sorumlu olan HPV 6 ve 11’e karşı %100 ek koruma sağlar.</a:t>
            </a:r>
          </a:p>
          <a:p>
            <a:pPr rtl="0">
              <a:lnSpc>
                <a:spcPct val="170000"/>
              </a:lnSpc>
            </a:pPr>
            <a:r>
              <a:rPr lang="tr-TR" sz="4800" dirty="0"/>
              <a:t>Kuzey Avrupa’daki aşı programları, aşılanan bireylerde uzun süreli koruma sağladığını göstermiştir. DSÖ, EMA, FDA ve Türkiye Cumhuriyeti Sağlık Bakanlığı, ilk cinsel temastan önce 9-26 yaş arasındaki her iki cinsiyete de HPV aşısı yapılmasını tavsiye etmektedir. Ancak, Türkiye’de HPV aşısı henüz ulusal aşı programına dahil edilmemiştir. Araştırmalar, Türkiye’deki ebeveynlerin çoğunun HPV enfeksiyonu ve aşısı hakkında yeterli bilgiye sahip olmadığını göstermektedir, bu da düşük aşılama oranlarına yol açmaktadır. Dünya genelinde, HPV aşıları 87 ülkede ulusal aşı programlarına dahil edilmiş ve gelişmiş ülkelerde okul temelli aşı programları uygulanmaktadır.</a:t>
            </a:r>
          </a:p>
          <a:p>
            <a:endParaRPr lang="tr-TR" dirty="0"/>
          </a:p>
        </p:txBody>
      </p:sp>
      <p:sp>
        <p:nvSpPr>
          <p:cNvPr id="9" name="Oval 8">
            <a:extLst>
              <a:ext uri="{FF2B5EF4-FFF2-40B4-BE49-F238E27FC236}">
                <a16:creationId xmlns:a16="http://schemas.microsoft.com/office/drawing/2014/main" id="{D367D487-F082-E281-8794-913A1C64DFC5}"/>
              </a:ext>
            </a:extLst>
          </p:cNvPr>
          <p:cNvSpPr/>
          <p:nvPr/>
        </p:nvSpPr>
        <p:spPr>
          <a:xfrm>
            <a:off x="6715432" y="147484"/>
            <a:ext cx="3065488" cy="3007909"/>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7C7A788F-73B7-F6D5-DA3B-4E44E792B0FF}"/>
              </a:ext>
            </a:extLst>
          </p:cNvPr>
          <p:cNvSpPr/>
          <p:nvPr/>
        </p:nvSpPr>
        <p:spPr>
          <a:xfrm>
            <a:off x="8386916" y="2790268"/>
            <a:ext cx="3805083" cy="384626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4636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049B8F13-E88B-5715-A8F0-D8F5964B4976}"/>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5</a:t>
            </a:fld>
            <a:endParaRPr lang="tr-TR" noProof="0">
              <a:solidFill>
                <a:prstClr val="black">
                  <a:tint val="75000"/>
                </a:prstClr>
              </a:solidFill>
            </a:endParaRPr>
          </a:p>
        </p:txBody>
      </p:sp>
      <p:sp>
        <p:nvSpPr>
          <p:cNvPr id="5" name="Metin kutusu 4">
            <a:extLst>
              <a:ext uri="{FF2B5EF4-FFF2-40B4-BE49-F238E27FC236}">
                <a16:creationId xmlns:a16="http://schemas.microsoft.com/office/drawing/2014/main" id="{445C017D-DBA1-5F76-5EBB-E6F02C438EFA}"/>
              </a:ext>
            </a:extLst>
          </p:cNvPr>
          <p:cNvSpPr txBox="1"/>
          <p:nvPr/>
        </p:nvSpPr>
        <p:spPr>
          <a:xfrm>
            <a:off x="1376516" y="1868129"/>
            <a:ext cx="9645445" cy="2266774"/>
          </a:xfrm>
          <a:prstGeom prst="rect">
            <a:avLst/>
          </a:prstGeom>
          <a:noFill/>
        </p:spPr>
        <p:txBody>
          <a:bodyPr wrap="square" rtlCol="0">
            <a:spAutoFit/>
          </a:bodyPr>
          <a:lstStyle/>
          <a:p>
            <a:pPr rtl="0">
              <a:lnSpc>
                <a:spcPct val="150000"/>
              </a:lnSpc>
            </a:pPr>
            <a:r>
              <a:rPr lang="tr-TR" sz="1600" dirty="0" err="1"/>
              <a:t>HPV’den</a:t>
            </a:r>
            <a:r>
              <a:rPr lang="tr-TR" sz="1600" dirty="0"/>
              <a:t> korunmada birincil yöntem aşılama olup, ikincil koruma ise HPV-DNA testi ve </a:t>
            </a:r>
            <a:r>
              <a:rPr lang="tr-TR" sz="1600" dirty="0" err="1"/>
              <a:t>Papanicolaou</a:t>
            </a:r>
            <a:r>
              <a:rPr lang="tr-TR" sz="1600" dirty="0"/>
              <a:t> (Pap-smear) testi ile yapılan tarama programlarıdır. Aşılar tüm HPV tiplerine karşı koruma sağlamadığı için düzenli tarama yaptırmak önemlidir. Serviks kanseri, dünya genelinde kadınlarda en çok görülen dördüncü kanser türüdür ve Türkiye’de 15-44 yaş arasında en sık görülen ikinci kanser türüdür. Sağlık Bakanlığı, 30-65 yaş grubundaki her kadının beş yılda bir HPV-DNA testi ile taranmasını ve pozitif çıkan vakaların pap-smear testi ile tekrar değerlendirilmesini önermektedir.</a:t>
            </a:r>
          </a:p>
        </p:txBody>
      </p:sp>
    </p:spTree>
    <p:extLst>
      <p:ext uri="{BB962C8B-B14F-4D97-AF65-F5344CB8AC3E}">
        <p14:creationId xmlns:p14="http://schemas.microsoft.com/office/powerpoint/2010/main" val="231124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FC037F-9B04-45A9-8AE6-A8517884947F}"/>
              </a:ext>
            </a:extLst>
          </p:cNvPr>
          <p:cNvSpPr>
            <a:spLocks noGrp="1"/>
          </p:cNvSpPr>
          <p:nvPr>
            <p:ph type="title"/>
          </p:nvPr>
        </p:nvSpPr>
        <p:spPr>
          <a:xfrm>
            <a:off x="3316224" y="1965223"/>
            <a:ext cx="5559552" cy="2514600"/>
          </a:xfrm>
        </p:spPr>
        <p:txBody>
          <a:bodyPr rtlCol="0"/>
          <a:lstStyle/>
          <a:p>
            <a:pPr rtl="0"/>
            <a:r>
              <a:rPr lang="tr-TR" b="1" dirty="0">
                <a:solidFill>
                  <a:schemeClr val="tx1"/>
                </a:solidFill>
                <a:latin typeface="+mj-lt"/>
              </a:rPr>
              <a:t>İstatistiksel Analizler</a:t>
            </a:r>
          </a:p>
        </p:txBody>
      </p:sp>
    </p:spTree>
    <p:extLst>
      <p:ext uri="{BB962C8B-B14F-4D97-AF65-F5344CB8AC3E}">
        <p14:creationId xmlns:p14="http://schemas.microsoft.com/office/powerpoint/2010/main" val="42835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ayt Numarası Yer Tutucusu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tr-T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tr-T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DD267E4F-EF07-B97F-4FE3-0B5E43103C2A}"/>
              </a:ext>
            </a:extLst>
          </p:cNvPr>
          <p:cNvPicPr>
            <a:picLocks noChangeAspect="1"/>
          </p:cNvPicPr>
          <p:nvPr/>
        </p:nvPicPr>
        <p:blipFill>
          <a:blip r:embed="rId3"/>
          <a:stretch>
            <a:fillRect/>
          </a:stretch>
        </p:blipFill>
        <p:spPr>
          <a:xfrm>
            <a:off x="972036" y="556874"/>
            <a:ext cx="10247927" cy="5799476"/>
          </a:xfrm>
          <a:prstGeom prst="rect">
            <a:avLst/>
          </a:prstGeom>
        </p:spPr>
      </p:pic>
      <p:sp>
        <p:nvSpPr>
          <p:cNvPr id="2" name="Metin kutusu 1">
            <a:extLst>
              <a:ext uri="{FF2B5EF4-FFF2-40B4-BE49-F238E27FC236}">
                <a16:creationId xmlns:a16="http://schemas.microsoft.com/office/drawing/2014/main" id="{8EE730BA-0074-4451-9624-8257F832B53F}"/>
              </a:ext>
            </a:extLst>
          </p:cNvPr>
          <p:cNvSpPr txBox="1"/>
          <p:nvPr/>
        </p:nvSpPr>
        <p:spPr>
          <a:xfrm>
            <a:off x="3275862" y="3429000"/>
            <a:ext cx="861134" cy="369332"/>
          </a:xfrm>
          <a:prstGeom prst="rect">
            <a:avLst/>
          </a:prstGeom>
          <a:noFill/>
        </p:spPr>
        <p:txBody>
          <a:bodyPr wrap="square" rtlCol="0">
            <a:spAutoFit/>
          </a:bodyPr>
          <a:lstStyle/>
          <a:p>
            <a:r>
              <a:rPr lang="tr-TR" dirty="0"/>
              <a:t>%47.1</a:t>
            </a:r>
          </a:p>
        </p:txBody>
      </p:sp>
      <p:sp>
        <p:nvSpPr>
          <p:cNvPr id="5" name="Metin kutusu 4">
            <a:extLst>
              <a:ext uri="{FF2B5EF4-FFF2-40B4-BE49-F238E27FC236}">
                <a16:creationId xmlns:a16="http://schemas.microsoft.com/office/drawing/2014/main" id="{32459B4E-A031-4D3A-AF10-16B209718A96}"/>
              </a:ext>
            </a:extLst>
          </p:cNvPr>
          <p:cNvSpPr txBox="1"/>
          <p:nvPr/>
        </p:nvSpPr>
        <p:spPr>
          <a:xfrm>
            <a:off x="6517691" y="3429000"/>
            <a:ext cx="861134" cy="369332"/>
          </a:xfrm>
          <a:prstGeom prst="rect">
            <a:avLst/>
          </a:prstGeom>
          <a:noFill/>
        </p:spPr>
        <p:txBody>
          <a:bodyPr wrap="square" rtlCol="0">
            <a:spAutoFit/>
          </a:bodyPr>
          <a:lstStyle/>
          <a:p>
            <a:r>
              <a:rPr lang="tr-TR" dirty="0"/>
              <a:t>%52.9</a:t>
            </a:r>
          </a:p>
        </p:txBody>
      </p:sp>
    </p:spTree>
    <p:extLst>
      <p:ext uri="{BB962C8B-B14F-4D97-AF65-F5344CB8AC3E}">
        <p14:creationId xmlns:p14="http://schemas.microsoft.com/office/powerpoint/2010/main" val="101921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41FFD7B-305B-993F-4F12-6C817F058E40}"/>
              </a:ext>
            </a:extLst>
          </p:cNvPr>
          <p:cNvPicPr>
            <a:picLocks noChangeAspect="1"/>
          </p:cNvPicPr>
          <p:nvPr/>
        </p:nvPicPr>
        <p:blipFill>
          <a:blip r:embed="rId2"/>
          <a:stretch>
            <a:fillRect/>
          </a:stretch>
        </p:blipFill>
        <p:spPr>
          <a:xfrm>
            <a:off x="120650" y="1008317"/>
            <a:ext cx="11950700" cy="5198553"/>
          </a:xfrm>
          <a:prstGeom prst="rect">
            <a:avLst/>
          </a:prstGeom>
          <a:noFill/>
        </p:spPr>
      </p:pic>
      <p:sp>
        <p:nvSpPr>
          <p:cNvPr id="4" name="Slayt Numarası Yer Tutucusu 3" hidden="1">
            <a:extLst>
              <a:ext uri="{FF2B5EF4-FFF2-40B4-BE49-F238E27FC236}">
                <a16:creationId xmlns:a16="http://schemas.microsoft.com/office/drawing/2014/main" id="{F7BFD0B4-5F8B-3524-CC10-88C33853EA68}"/>
              </a:ext>
            </a:extLst>
          </p:cNvPr>
          <p:cNvSpPr>
            <a:spLocks noGrp="1"/>
          </p:cNvSpPr>
          <p:nvPr>
            <p:ph type="sldNum" sz="quarter" idx="12"/>
          </p:nvPr>
        </p:nvSpPr>
        <p:spPr/>
        <p:txBody>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8</a:t>
            </a:fld>
            <a:endParaRPr lang="tr-TR" noProof="0">
              <a:solidFill>
                <a:prstClr val="black">
                  <a:tint val="75000"/>
                </a:prstClr>
              </a:solidFill>
            </a:endParaRPr>
          </a:p>
        </p:txBody>
      </p:sp>
      <p:sp>
        <p:nvSpPr>
          <p:cNvPr id="6" name="Metin kutusu 5">
            <a:extLst>
              <a:ext uri="{FF2B5EF4-FFF2-40B4-BE49-F238E27FC236}">
                <a16:creationId xmlns:a16="http://schemas.microsoft.com/office/drawing/2014/main" id="{3ABF7076-394C-4974-BEF4-68C1FE31A45D}"/>
              </a:ext>
            </a:extLst>
          </p:cNvPr>
          <p:cNvSpPr txBox="1"/>
          <p:nvPr/>
        </p:nvSpPr>
        <p:spPr>
          <a:xfrm>
            <a:off x="9570130" y="1555812"/>
            <a:ext cx="861134" cy="369332"/>
          </a:xfrm>
          <a:prstGeom prst="rect">
            <a:avLst/>
          </a:prstGeom>
          <a:noFill/>
        </p:spPr>
        <p:txBody>
          <a:bodyPr wrap="square" rtlCol="0">
            <a:spAutoFit/>
          </a:bodyPr>
          <a:lstStyle/>
          <a:p>
            <a:r>
              <a:rPr lang="tr-TR" dirty="0"/>
              <a:t>%14.7</a:t>
            </a:r>
          </a:p>
        </p:txBody>
      </p:sp>
      <p:sp>
        <p:nvSpPr>
          <p:cNvPr id="7" name="Metin kutusu 6">
            <a:extLst>
              <a:ext uri="{FF2B5EF4-FFF2-40B4-BE49-F238E27FC236}">
                <a16:creationId xmlns:a16="http://schemas.microsoft.com/office/drawing/2014/main" id="{44D50593-C0D2-4A65-BB5B-D0B6E0BA4BF9}"/>
              </a:ext>
            </a:extLst>
          </p:cNvPr>
          <p:cNvSpPr txBox="1"/>
          <p:nvPr/>
        </p:nvSpPr>
        <p:spPr>
          <a:xfrm>
            <a:off x="8708996" y="2925873"/>
            <a:ext cx="861134" cy="369332"/>
          </a:xfrm>
          <a:prstGeom prst="rect">
            <a:avLst/>
          </a:prstGeom>
          <a:noFill/>
        </p:spPr>
        <p:txBody>
          <a:bodyPr wrap="square" rtlCol="0">
            <a:spAutoFit/>
          </a:bodyPr>
          <a:lstStyle/>
          <a:p>
            <a:r>
              <a:rPr lang="tr-TR" dirty="0"/>
              <a:t>%9.9</a:t>
            </a:r>
          </a:p>
        </p:txBody>
      </p:sp>
      <p:sp>
        <p:nvSpPr>
          <p:cNvPr id="8" name="Metin kutusu 7">
            <a:extLst>
              <a:ext uri="{FF2B5EF4-FFF2-40B4-BE49-F238E27FC236}">
                <a16:creationId xmlns:a16="http://schemas.microsoft.com/office/drawing/2014/main" id="{E1B74017-632A-4D0A-B192-40E63C9EF7DC}"/>
              </a:ext>
            </a:extLst>
          </p:cNvPr>
          <p:cNvSpPr txBox="1"/>
          <p:nvPr/>
        </p:nvSpPr>
        <p:spPr>
          <a:xfrm>
            <a:off x="9139563" y="2014225"/>
            <a:ext cx="861134" cy="369332"/>
          </a:xfrm>
          <a:prstGeom prst="rect">
            <a:avLst/>
          </a:prstGeom>
          <a:noFill/>
        </p:spPr>
        <p:txBody>
          <a:bodyPr wrap="square" rtlCol="0">
            <a:spAutoFit/>
          </a:bodyPr>
          <a:lstStyle/>
          <a:p>
            <a:r>
              <a:rPr lang="tr-TR" dirty="0"/>
              <a:t>%11.8</a:t>
            </a:r>
          </a:p>
        </p:txBody>
      </p:sp>
      <p:sp>
        <p:nvSpPr>
          <p:cNvPr id="9" name="Metin kutusu 8">
            <a:extLst>
              <a:ext uri="{FF2B5EF4-FFF2-40B4-BE49-F238E27FC236}">
                <a16:creationId xmlns:a16="http://schemas.microsoft.com/office/drawing/2014/main" id="{C62BC000-F42B-4129-9439-716BC0019764}"/>
              </a:ext>
            </a:extLst>
          </p:cNvPr>
          <p:cNvSpPr txBox="1"/>
          <p:nvPr/>
        </p:nvSpPr>
        <p:spPr>
          <a:xfrm>
            <a:off x="8663127" y="3422927"/>
            <a:ext cx="861134" cy="369332"/>
          </a:xfrm>
          <a:prstGeom prst="rect">
            <a:avLst/>
          </a:prstGeom>
          <a:noFill/>
        </p:spPr>
        <p:txBody>
          <a:bodyPr wrap="square" rtlCol="0">
            <a:spAutoFit/>
          </a:bodyPr>
          <a:lstStyle/>
          <a:p>
            <a:r>
              <a:rPr lang="tr-TR" dirty="0"/>
              <a:t>%9.4</a:t>
            </a:r>
          </a:p>
        </p:txBody>
      </p:sp>
      <p:sp>
        <p:nvSpPr>
          <p:cNvPr id="10" name="Metin kutusu 9">
            <a:extLst>
              <a:ext uri="{FF2B5EF4-FFF2-40B4-BE49-F238E27FC236}">
                <a16:creationId xmlns:a16="http://schemas.microsoft.com/office/drawing/2014/main" id="{68BAABC2-CB11-4013-A303-537F65361D9E}"/>
              </a:ext>
            </a:extLst>
          </p:cNvPr>
          <p:cNvSpPr txBox="1"/>
          <p:nvPr/>
        </p:nvSpPr>
        <p:spPr>
          <a:xfrm>
            <a:off x="8954611" y="2472639"/>
            <a:ext cx="861134" cy="369332"/>
          </a:xfrm>
          <a:prstGeom prst="rect">
            <a:avLst/>
          </a:prstGeom>
          <a:noFill/>
        </p:spPr>
        <p:txBody>
          <a:bodyPr wrap="square" rtlCol="0">
            <a:spAutoFit/>
          </a:bodyPr>
          <a:lstStyle/>
          <a:p>
            <a:r>
              <a:rPr lang="tr-TR" dirty="0"/>
              <a:t>%11.2</a:t>
            </a:r>
          </a:p>
        </p:txBody>
      </p:sp>
      <p:sp>
        <p:nvSpPr>
          <p:cNvPr id="11" name="Metin kutusu 10">
            <a:extLst>
              <a:ext uri="{FF2B5EF4-FFF2-40B4-BE49-F238E27FC236}">
                <a16:creationId xmlns:a16="http://schemas.microsoft.com/office/drawing/2014/main" id="{359DCFE3-F6EC-4942-85D0-F902C393E63A}"/>
              </a:ext>
            </a:extLst>
          </p:cNvPr>
          <p:cNvSpPr txBox="1"/>
          <p:nvPr/>
        </p:nvSpPr>
        <p:spPr>
          <a:xfrm>
            <a:off x="8278429" y="3919981"/>
            <a:ext cx="861134" cy="369332"/>
          </a:xfrm>
          <a:prstGeom prst="rect">
            <a:avLst/>
          </a:prstGeom>
          <a:noFill/>
        </p:spPr>
        <p:txBody>
          <a:bodyPr wrap="square" rtlCol="0">
            <a:spAutoFit/>
          </a:bodyPr>
          <a:lstStyle/>
          <a:p>
            <a:r>
              <a:rPr lang="tr-TR" dirty="0"/>
              <a:t>%7.5</a:t>
            </a:r>
          </a:p>
        </p:txBody>
      </p:sp>
      <p:sp>
        <p:nvSpPr>
          <p:cNvPr id="12" name="Metin kutusu 11">
            <a:extLst>
              <a:ext uri="{FF2B5EF4-FFF2-40B4-BE49-F238E27FC236}">
                <a16:creationId xmlns:a16="http://schemas.microsoft.com/office/drawing/2014/main" id="{45B8616D-AA99-4F92-BE79-CA44978D7428}"/>
              </a:ext>
            </a:extLst>
          </p:cNvPr>
          <p:cNvSpPr txBox="1"/>
          <p:nvPr/>
        </p:nvSpPr>
        <p:spPr>
          <a:xfrm>
            <a:off x="11061578" y="1008317"/>
            <a:ext cx="861134" cy="369332"/>
          </a:xfrm>
          <a:prstGeom prst="rect">
            <a:avLst/>
          </a:prstGeom>
          <a:noFill/>
        </p:spPr>
        <p:txBody>
          <a:bodyPr wrap="square" rtlCol="0">
            <a:spAutoFit/>
          </a:bodyPr>
          <a:lstStyle/>
          <a:p>
            <a:r>
              <a:rPr lang="tr-TR" dirty="0"/>
              <a:t>%23,8</a:t>
            </a:r>
          </a:p>
        </p:txBody>
      </p:sp>
      <p:sp>
        <p:nvSpPr>
          <p:cNvPr id="13" name="Metin kutusu 12">
            <a:extLst>
              <a:ext uri="{FF2B5EF4-FFF2-40B4-BE49-F238E27FC236}">
                <a16:creationId xmlns:a16="http://schemas.microsoft.com/office/drawing/2014/main" id="{5AD21284-7A00-4924-A458-C7D9E95609DF}"/>
              </a:ext>
            </a:extLst>
          </p:cNvPr>
          <p:cNvSpPr txBox="1"/>
          <p:nvPr/>
        </p:nvSpPr>
        <p:spPr>
          <a:xfrm>
            <a:off x="7662910" y="4819832"/>
            <a:ext cx="861134" cy="369332"/>
          </a:xfrm>
          <a:prstGeom prst="rect">
            <a:avLst/>
          </a:prstGeom>
          <a:noFill/>
        </p:spPr>
        <p:txBody>
          <a:bodyPr wrap="square" rtlCol="0">
            <a:spAutoFit/>
          </a:bodyPr>
          <a:lstStyle/>
          <a:p>
            <a:r>
              <a:rPr lang="tr-TR" dirty="0"/>
              <a:t>%3.7</a:t>
            </a:r>
          </a:p>
        </p:txBody>
      </p:sp>
      <p:sp>
        <p:nvSpPr>
          <p:cNvPr id="14" name="Metin kutusu 13">
            <a:extLst>
              <a:ext uri="{FF2B5EF4-FFF2-40B4-BE49-F238E27FC236}">
                <a16:creationId xmlns:a16="http://schemas.microsoft.com/office/drawing/2014/main" id="{41F31712-E500-4F1C-BB00-D06899CCC3B3}"/>
              </a:ext>
            </a:extLst>
          </p:cNvPr>
          <p:cNvSpPr txBox="1"/>
          <p:nvPr/>
        </p:nvSpPr>
        <p:spPr>
          <a:xfrm>
            <a:off x="7893732" y="4381705"/>
            <a:ext cx="861134" cy="369332"/>
          </a:xfrm>
          <a:prstGeom prst="rect">
            <a:avLst/>
          </a:prstGeom>
          <a:noFill/>
        </p:spPr>
        <p:txBody>
          <a:bodyPr wrap="square" rtlCol="0">
            <a:spAutoFit/>
          </a:bodyPr>
          <a:lstStyle/>
          <a:p>
            <a:r>
              <a:rPr lang="tr-TR" dirty="0"/>
              <a:t>%4.8</a:t>
            </a:r>
          </a:p>
        </p:txBody>
      </p:sp>
      <p:sp>
        <p:nvSpPr>
          <p:cNvPr id="15" name="Metin kutusu 14">
            <a:extLst>
              <a:ext uri="{FF2B5EF4-FFF2-40B4-BE49-F238E27FC236}">
                <a16:creationId xmlns:a16="http://schemas.microsoft.com/office/drawing/2014/main" id="{DE4D9B5C-868D-42E5-AE39-B171E70F4FFA}"/>
              </a:ext>
            </a:extLst>
          </p:cNvPr>
          <p:cNvSpPr txBox="1"/>
          <p:nvPr/>
        </p:nvSpPr>
        <p:spPr>
          <a:xfrm>
            <a:off x="7090301" y="5833684"/>
            <a:ext cx="861134" cy="369332"/>
          </a:xfrm>
          <a:prstGeom prst="rect">
            <a:avLst/>
          </a:prstGeom>
          <a:noFill/>
        </p:spPr>
        <p:txBody>
          <a:bodyPr wrap="square" rtlCol="0">
            <a:spAutoFit/>
          </a:bodyPr>
          <a:lstStyle/>
          <a:p>
            <a:r>
              <a:rPr lang="tr-TR" dirty="0"/>
              <a:t>%0.5</a:t>
            </a:r>
          </a:p>
        </p:txBody>
      </p:sp>
      <p:sp>
        <p:nvSpPr>
          <p:cNvPr id="16" name="Metin kutusu 15">
            <a:extLst>
              <a:ext uri="{FF2B5EF4-FFF2-40B4-BE49-F238E27FC236}">
                <a16:creationId xmlns:a16="http://schemas.microsoft.com/office/drawing/2014/main" id="{CE252D0E-FC03-481F-BC58-4C0F13132BB6}"/>
              </a:ext>
            </a:extLst>
          </p:cNvPr>
          <p:cNvSpPr txBox="1"/>
          <p:nvPr/>
        </p:nvSpPr>
        <p:spPr>
          <a:xfrm>
            <a:off x="7520868" y="5341934"/>
            <a:ext cx="861134" cy="369332"/>
          </a:xfrm>
          <a:prstGeom prst="rect">
            <a:avLst/>
          </a:prstGeom>
          <a:noFill/>
        </p:spPr>
        <p:txBody>
          <a:bodyPr wrap="square" rtlCol="0">
            <a:spAutoFit/>
          </a:bodyPr>
          <a:lstStyle/>
          <a:p>
            <a:r>
              <a:rPr lang="tr-TR" dirty="0"/>
              <a:t>%2.7</a:t>
            </a:r>
          </a:p>
        </p:txBody>
      </p:sp>
    </p:spTree>
    <p:extLst>
      <p:ext uri="{BB962C8B-B14F-4D97-AF65-F5344CB8AC3E}">
        <p14:creationId xmlns:p14="http://schemas.microsoft.com/office/powerpoint/2010/main" val="341225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193952BA-8EEE-3520-681A-E3433AFC6285}"/>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9</a:t>
            </a:fld>
            <a:endParaRPr lang="tr-TR" noProof="0">
              <a:solidFill>
                <a:prstClr val="black">
                  <a:tint val="75000"/>
                </a:prstClr>
              </a:solidFill>
            </a:endParaRPr>
          </a:p>
        </p:txBody>
      </p:sp>
      <p:pic>
        <p:nvPicPr>
          <p:cNvPr id="5" name="Resim 4">
            <a:extLst>
              <a:ext uri="{FF2B5EF4-FFF2-40B4-BE49-F238E27FC236}">
                <a16:creationId xmlns:a16="http://schemas.microsoft.com/office/drawing/2014/main" id="{B7930CC4-7255-1B50-72EF-2A5CE963FDD5}"/>
              </a:ext>
            </a:extLst>
          </p:cNvPr>
          <p:cNvPicPr>
            <a:picLocks noChangeAspect="1"/>
          </p:cNvPicPr>
          <p:nvPr/>
        </p:nvPicPr>
        <p:blipFill>
          <a:blip r:embed="rId2"/>
          <a:stretch>
            <a:fillRect/>
          </a:stretch>
        </p:blipFill>
        <p:spPr>
          <a:xfrm>
            <a:off x="838199" y="997731"/>
            <a:ext cx="10727705" cy="4960617"/>
          </a:xfrm>
          <a:prstGeom prst="rect">
            <a:avLst/>
          </a:prstGeom>
        </p:spPr>
      </p:pic>
      <p:sp>
        <p:nvSpPr>
          <p:cNvPr id="6" name="Metin kutusu 5">
            <a:extLst>
              <a:ext uri="{FF2B5EF4-FFF2-40B4-BE49-F238E27FC236}">
                <a16:creationId xmlns:a16="http://schemas.microsoft.com/office/drawing/2014/main" id="{D7CEC760-DAF0-4A3F-B845-BE235862811C}"/>
              </a:ext>
            </a:extLst>
          </p:cNvPr>
          <p:cNvSpPr txBox="1"/>
          <p:nvPr/>
        </p:nvSpPr>
        <p:spPr>
          <a:xfrm>
            <a:off x="3654642" y="2703250"/>
            <a:ext cx="861134" cy="307777"/>
          </a:xfrm>
          <a:prstGeom prst="rect">
            <a:avLst/>
          </a:prstGeom>
          <a:noFill/>
        </p:spPr>
        <p:txBody>
          <a:bodyPr wrap="square" rtlCol="0">
            <a:spAutoFit/>
          </a:bodyPr>
          <a:lstStyle/>
          <a:p>
            <a:r>
              <a:rPr lang="tr-TR" sz="1400" dirty="0"/>
              <a:t>%9.9</a:t>
            </a:r>
          </a:p>
        </p:txBody>
      </p:sp>
      <p:sp>
        <p:nvSpPr>
          <p:cNvPr id="7" name="Metin kutusu 6">
            <a:extLst>
              <a:ext uri="{FF2B5EF4-FFF2-40B4-BE49-F238E27FC236}">
                <a16:creationId xmlns:a16="http://schemas.microsoft.com/office/drawing/2014/main" id="{8BD2A1D7-72AD-4A4A-A7AD-F592D82D65D0}"/>
              </a:ext>
            </a:extLst>
          </p:cNvPr>
          <p:cNvSpPr txBox="1"/>
          <p:nvPr/>
        </p:nvSpPr>
        <p:spPr>
          <a:xfrm>
            <a:off x="3153054" y="4372992"/>
            <a:ext cx="861134" cy="369332"/>
          </a:xfrm>
          <a:prstGeom prst="rect">
            <a:avLst/>
          </a:prstGeom>
          <a:noFill/>
        </p:spPr>
        <p:txBody>
          <a:bodyPr wrap="square" rtlCol="0">
            <a:spAutoFit/>
          </a:bodyPr>
          <a:lstStyle/>
          <a:p>
            <a:r>
              <a:rPr lang="tr-TR" dirty="0"/>
              <a:t>%26</a:t>
            </a:r>
          </a:p>
        </p:txBody>
      </p:sp>
      <p:sp>
        <p:nvSpPr>
          <p:cNvPr id="8" name="Metin kutusu 7">
            <a:extLst>
              <a:ext uri="{FF2B5EF4-FFF2-40B4-BE49-F238E27FC236}">
                <a16:creationId xmlns:a16="http://schemas.microsoft.com/office/drawing/2014/main" id="{5EF948E4-60F5-47F1-9C3B-E8290462220B}"/>
              </a:ext>
            </a:extLst>
          </p:cNvPr>
          <p:cNvSpPr txBox="1"/>
          <p:nvPr/>
        </p:nvSpPr>
        <p:spPr>
          <a:xfrm>
            <a:off x="5184561" y="4372992"/>
            <a:ext cx="861134" cy="369332"/>
          </a:xfrm>
          <a:prstGeom prst="rect">
            <a:avLst/>
          </a:prstGeom>
          <a:noFill/>
        </p:spPr>
        <p:txBody>
          <a:bodyPr wrap="square" rtlCol="0">
            <a:spAutoFit/>
          </a:bodyPr>
          <a:lstStyle/>
          <a:p>
            <a:r>
              <a:rPr lang="tr-TR" dirty="0"/>
              <a:t>%30.7</a:t>
            </a:r>
          </a:p>
        </p:txBody>
      </p:sp>
      <p:sp>
        <p:nvSpPr>
          <p:cNvPr id="9" name="Metin kutusu 8">
            <a:extLst>
              <a:ext uri="{FF2B5EF4-FFF2-40B4-BE49-F238E27FC236}">
                <a16:creationId xmlns:a16="http://schemas.microsoft.com/office/drawing/2014/main" id="{8F06A2D3-4D45-4AA2-BF31-C55F2D091AEC}"/>
              </a:ext>
            </a:extLst>
          </p:cNvPr>
          <p:cNvSpPr txBox="1"/>
          <p:nvPr/>
        </p:nvSpPr>
        <p:spPr>
          <a:xfrm>
            <a:off x="5184561" y="2368119"/>
            <a:ext cx="861134" cy="369332"/>
          </a:xfrm>
          <a:prstGeom prst="rect">
            <a:avLst/>
          </a:prstGeom>
          <a:noFill/>
        </p:spPr>
        <p:txBody>
          <a:bodyPr wrap="square" rtlCol="0">
            <a:spAutoFit/>
          </a:bodyPr>
          <a:lstStyle/>
          <a:p>
            <a:r>
              <a:rPr lang="tr-TR" dirty="0"/>
              <a:t>%32</a:t>
            </a:r>
          </a:p>
        </p:txBody>
      </p:sp>
    </p:spTree>
    <p:extLst>
      <p:ext uri="{BB962C8B-B14F-4D97-AF65-F5344CB8AC3E}">
        <p14:creationId xmlns:p14="http://schemas.microsoft.com/office/powerpoint/2010/main" val="262447498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Özel 1">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7_TF78504181_Win32" id="{0DE342E5-BC75-4B54-8C0B-01224F091F06}" vid="{4DFE5CFD-78B2-4A33-BCE2-0ABA17E21159}"/>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Şekiller sunusu</Template>
  <TotalTime>158</TotalTime>
  <Words>4148</Words>
  <Application>Microsoft Office PowerPoint</Application>
  <PresentationFormat>Geniş ekran</PresentationFormat>
  <Paragraphs>1130</Paragraphs>
  <Slides>34</Slides>
  <Notes>6</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34</vt:i4>
      </vt:variant>
    </vt:vector>
  </HeadingPairs>
  <TitlesOfParts>
    <vt:vector size="42" baseType="lpstr">
      <vt:lpstr>Aptos</vt:lpstr>
      <vt:lpstr>Arial</vt:lpstr>
      <vt:lpstr>Avenir Next LT Pro</vt:lpstr>
      <vt:lpstr>Calibri</vt:lpstr>
      <vt:lpstr>Cambria Math</vt:lpstr>
      <vt:lpstr>Posterama</vt:lpstr>
      <vt:lpstr>Times New Roman</vt:lpstr>
      <vt:lpstr>ShapesVTI</vt:lpstr>
      <vt:lpstr>HPV HAKKINDA BİLGİ TUTUM ve DAVRANIŞLARIN İNCELENMESİ</vt:lpstr>
      <vt:lpstr>Araştırma Hakkında </vt:lpstr>
      <vt:lpstr>HPV Nedir ?</vt:lpstr>
      <vt:lpstr>HPV’den Nasıl Korunulur?</vt:lpstr>
      <vt:lpstr>PowerPoint Sunusu</vt:lpstr>
      <vt:lpstr>İstatistiksel Analizler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Sonuç ve Tartışma </vt:lpstr>
      <vt:lpstr>Sonuçlar</vt:lpstr>
      <vt:lpstr>Tartışma</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HPV HAKKINDA BİLGİ TUTUM ve DAVRANIŞLARIN İNCELENMESİ</dc:title>
  <dc:creator>Kadir Berktaş</dc:creator>
  <cp:lastModifiedBy>DERYA AHSEN SARICICEK</cp:lastModifiedBy>
  <cp:revision>8</cp:revision>
  <dcterms:created xsi:type="dcterms:W3CDTF">2024-06-23T13:19:26Z</dcterms:created>
  <dcterms:modified xsi:type="dcterms:W3CDTF">2024-06-25T09:40:10Z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