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7"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varScale="1">
        <p:scale>
          <a:sx n="73" d="100"/>
          <a:sy n="73" d="100"/>
        </p:scale>
        <p:origin x="64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6/3/2025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1" y="1449976"/>
            <a:ext cx="9163595" cy="2155371"/>
          </a:xfrm>
        </p:spPr>
        <p:txBody>
          <a:bodyPr>
            <a:normAutofit/>
          </a:bodyPr>
          <a:lstStyle/>
          <a:p>
            <a:r>
              <a:rPr lang="en-US" sz="5400" dirty="0"/>
              <a:t>Wildlife Trade Prediction Using AI &amp; Data Science</a:t>
            </a:r>
            <a:endParaRPr lang="en-IN" sz="5400" dirty="0"/>
          </a:p>
        </p:txBody>
      </p:sp>
      <p:sp>
        <p:nvSpPr>
          <p:cNvPr id="3" name="Content Placeholder 2"/>
          <p:cNvSpPr>
            <a:spLocks noGrp="1"/>
          </p:cNvSpPr>
          <p:nvPr>
            <p:ph idx="1"/>
          </p:nvPr>
        </p:nvSpPr>
        <p:spPr>
          <a:xfrm>
            <a:off x="2713309" y="4010297"/>
            <a:ext cx="8915400" cy="2619382"/>
          </a:xfrm>
        </p:spPr>
        <p:txBody>
          <a:bodyPr/>
          <a:lstStyle/>
          <a:p>
            <a:pPr algn="r"/>
            <a:r>
              <a:rPr lang="en-US" dirty="0" smtClean="0"/>
              <a:t>Pina Solanki</a:t>
            </a:r>
            <a:endParaRPr lang="en-IN" dirty="0"/>
          </a:p>
        </p:txBody>
      </p:sp>
    </p:spTree>
    <p:extLst>
      <p:ext uri="{BB962C8B-B14F-4D97-AF65-F5344CB8AC3E}">
        <p14:creationId xmlns:p14="http://schemas.microsoft.com/office/powerpoint/2010/main" val="828303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1786705"/>
            <a:ext cx="8911687" cy="1280890"/>
          </a:xfrm>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3048" y="1199240"/>
            <a:ext cx="10066066" cy="4992553"/>
          </a:xfrm>
        </p:spPr>
      </p:pic>
    </p:spTree>
    <p:extLst>
      <p:ext uri="{BB962C8B-B14F-4D97-AF65-F5344CB8AC3E}">
        <p14:creationId xmlns:p14="http://schemas.microsoft.com/office/powerpoint/2010/main" val="276185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1069" y="2256968"/>
            <a:ext cx="8911687" cy="1280890"/>
          </a:xfrm>
        </p:spPr>
        <p:txBody>
          <a:bodyPr/>
          <a:lstStyle/>
          <a:p>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509" y="623456"/>
            <a:ext cx="7488893" cy="5645924"/>
          </a:xfrm>
        </p:spPr>
      </p:pic>
    </p:spTree>
    <p:extLst>
      <p:ext uri="{BB962C8B-B14F-4D97-AF65-F5344CB8AC3E}">
        <p14:creationId xmlns:p14="http://schemas.microsoft.com/office/powerpoint/2010/main" val="4282274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smtClean="0">
                <a:solidFill>
                  <a:srgbClr val="FF0000"/>
                </a:solidFill>
              </a:rPr>
              <a:t>Methodology:</a:t>
            </a:r>
            <a:endParaRPr lang="en-IN" sz="4000" u="sng" dirty="0">
              <a:solidFill>
                <a:srgbClr val="FF0000"/>
              </a:solidFill>
            </a:endParaRPr>
          </a:p>
        </p:txBody>
      </p:sp>
      <p:sp>
        <p:nvSpPr>
          <p:cNvPr id="3" name="Content Placeholder 2"/>
          <p:cNvSpPr>
            <a:spLocks noGrp="1"/>
          </p:cNvSpPr>
          <p:nvPr>
            <p:ph idx="1"/>
          </p:nvPr>
        </p:nvSpPr>
        <p:spPr>
          <a:xfrm>
            <a:off x="2063931" y="1580606"/>
            <a:ext cx="9440681" cy="4330616"/>
          </a:xfrm>
        </p:spPr>
        <p:txBody>
          <a:bodyPr>
            <a:normAutofit lnSpcReduction="10000"/>
          </a:bodyPr>
          <a:lstStyle/>
          <a:p>
            <a:pPr marL="0" indent="0">
              <a:buNone/>
            </a:pPr>
            <a:r>
              <a:rPr lang="en-US" sz="2000" b="1" u="sng" dirty="0" smtClean="0"/>
              <a:t>Approach</a:t>
            </a:r>
            <a:r>
              <a:rPr lang="en-US" dirty="0"/>
              <a:t>: </a:t>
            </a:r>
            <a:endParaRPr lang="en-US" dirty="0" smtClean="0"/>
          </a:p>
          <a:p>
            <a:r>
              <a:rPr lang="en-US" dirty="0" smtClean="0"/>
              <a:t> </a:t>
            </a:r>
            <a:r>
              <a:rPr lang="en-US" dirty="0"/>
              <a:t>Data Collection &amp; Loading: Load the dataset using pandas and Inspect the data structure with </a:t>
            </a:r>
            <a:r>
              <a:rPr lang="en-US" dirty="0" err="1"/>
              <a:t>df.head</a:t>
            </a:r>
            <a:r>
              <a:rPr lang="en-US" dirty="0"/>
              <a:t>(), df.info(), and </a:t>
            </a:r>
            <a:r>
              <a:rPr lang="en-US" dirty="0" err="1"/>
              <a:t>df.describe</a:t>
            </a:r>
            <a:r>
              <a:rPr lang="en-US" dirty="0"/>
              <a:t>(). </a:t>
            </a:r>
            <a:endParaRPr lang="en-US" dirty="0" smtClean="0"/>
          </a:p>
          <a:p>
            <a:r>
              <a:rPr lang="en-US" dirty="0" smtClean="0"/>
              <a:t> </a:t>
            </a:r>
            <a:r>
              <a:rPr lang="en-US" dirty="0"/>
              <a:t>Data Preprocessing: Handle missing values and Check for duplicate records Convert categorical data to numerical if necessary. </a:t>
            </a:r>
            <a:r>
              <a:rPr lang="en-US" dirty="0" smtClean="0"/>
              <a:t></a:t>
            </a:r>
          </a:p>
          <a:p>
            <a:r>
              <a:rPr lang="en-US" dirty="0" smtClean="0"/>
              <a:t>Exploratory </a:t>
            </a:r>
            <a:r>
              <a:rPr lang="en-US" dirty="0"/>
              <a:t>Data Analysis (EDA): Visualize distributions of numerical features and Check correlations using a </a:t>
            </a:r>
            <a:r>
              <a:rPr lang="en-US" dirty="0" err="1"/>
              <a:t>heatmap</a:t>
            </a:r>
            <a:r>
              <a:rPr lang="en-US" dirty="0"/>
              <a:t>. </a:t>
            </a:r>
            <a:r>
              <a:rPr lang="en-US" dirty="0" smtClean="0"/>
              <a:t></a:t>
            </a:r>
          </a:p>
          <a:p>
            <a:r>
              <a:rPr lang="en-US" dirty="0" smtClean="0"/>
              <a:t>Model </a:t>
            </a:r>
            <a:r>
              <a:rPr lang="en-US" dirty="0"/>
              <a:t>Selection &amp; Training: Split data into training and test sets (</a:t>
            </a:r>
            <a:r>
              <a:rPr lang="en-US" dirty="0" err="1"/>
              <a:t>train_test_split</a:t>
            </a:r>
            <a:r>
              <a:rPr lang="en-US" dirty="0"/>
              <a:t>() from </a:t>
            </a:r>
            <a:r>
              <a:rPr lang="en-US" dirty="0" err="1"/>
              <a:t>sklearn</a:t>
            </a:r>
            <a:r>
              <a:rPr lang="en-US" dirty="0"/>
              <a:t>) and Choose appropriate Regression or Classification models. </a:t>
            </a:r>
            <a:endParaRPr lang="en-US" dirty="0" smtClean="0"/>
          </a:p>
          <a:p>
            <a:r>
              <a:rPr lang="en-US" dirty="0" smtClean="0"/>
              <a:t> </a:t>
            </a:r>
            <a:r>
              <a:rPr lang="en-US" dirty="0"/>
              <a:t>Model Evaluation &amp; Optimization: Use cross-validation and Compare multiple models and select the best-performing one. </a:t>
            </a:r>
            <a:endParaRPr lang="en-US" dirty="0" smtClean="0"/>
          </a:p>
          <a:p>
            <a:r>
              <a:rPr lang="en-US" dirty="0" smtClean="0"/>
              <a:t> </a:t>
            </a:r>
            <a:r>
              <a:rPr lang="en-US" dirty="0"/>
              <a:t>Prediction &amp; Interpretation: Make predictions on new data and interpret results using SHAP or feature importance plots</a:t>
            </a:r>
            <a:endParaRPr lang="en-IN" dirty="0"/>
          </a:p>
        </p:txBody>
      </p:sp>
    </p:spTree>
    <p:extLst>
      <p:ext uri="{BB962C8B-B14F-4D97-AF65-F5344CB8AC3E}">
        <p14:creationId xmlns:p14="http://schemas.microsoft.com/office/powerpoint/2010/main" val="12199145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89212" y="1584959"/>
            <a:ext cx="8915400" cy="4280263"/>
          </a:xfrm>
        </p:spPr>
        <p:txBody>
          <a:bodyPr>
            <a:normAutofit/>
          </a:bodyPr>
          <a:lstStyle/>
          <a:p>
            <a:r>
              <a:rPr lang="en-US" dirty="0" smtClean="0"/>
              <a:t>Random </a:t>
            </a:r>
            <a:r>
              <a:rPr lang="en-US" dirty="0"/>
              <a:t>Forest Classifier: Used for classification tasks and Implemented using </a:t>
            </a:r>
            <a:r>
              <a:rPr lang="en-US" dirty="0" err="1"/>
              <a:t>sklearn</a:t>
            </a:r>
            <a:r>
              <a:rPr lang="en-US" dirty="0"/>
              <a:t> ensemble. Random Forest Classifier. </a:t>
            </a:r>
            <a:endParaRPr lang="en-US" dirty="0" smtClean="0"/>
          </a:p>
          <a:p>
            <a:r>
              <a:rPr lang="en-US" dirty="0" smtClean="0"/>
              <a:t> </a:t>
            </a:r>
            <a:r>
              <a:rPr lang="en-US" dirty="0"/>
              <a:t>Logistic Regression: Used for its simplicity, interpretability, and efficiency in predicting the probability of a binary outcome. </a:t>
            </a:r>
            <a:endParaRPr lang="en-US" dirty="0" smtClean="0"/>
          </a:p>
          <a:p>
            <a:pPr marL="0" indent="0">
              <a:buNone/>
            </a:pPr>
            <a:r>
              <a:rPr lang="en-US" dirty="0" smtClean="0"/>
              <a:t> </a:t>
            </a:r>
            <a:r>
              <a:rPr lang="en-US" sz="2000" b="1" u="sng" dirty="0"/>
              <a:t>Reason for Selecting Logistic Regression</a:t>
            </a:r>
            <a:r>
              <a:rPr lang="en-US" sz="2000" b="1" u="sng" dirty="0" smtClean="0"/>
              <a:t>:</a:t>
            </a:r>
          </a:p>
          <a:p>
            <a:r>
              <a:rPr lang="en-US" dirty="0" smtClean="0"/>
              <a:t> Binary </a:t>
            </a:r>
            <a:r>
              <a:rPr lang="en-US" dirty="0"/>
              <a:t>or Multi-Class Classification: Logistic Regression is well-suited for classification tasks where the target variable has discrete categories (e.g., different trade categories). </a:t>
            </a:r>
            <a:endParaRPr lang="en-US" dirty="0" smtClean="0"/>
          </a:p>
          <a:p>
            <a:r>
              <a:rPr lang="en-US" dirty="0" smtClean="0"/>
              <a:t>Interpretability</a:t>
            </a:r>
            <a:r>
              <a:rPr lang="en-US" dirty="0"/>
              <a:t>: Logistic Regression provides straightforward interpretation of results through odds ratios and feature coefficients  Baseline Model for Comparison: Logistic Regression serves as a simple and effective baseline model before testing more complex models like Random Forest or </a:t>
            </a:r>
            <a:r>
              <a:rPr lang="en-US" dirty="0" err="1"/>
              <a:t>XGBoost</a:t>
            </a:r>
            <a:endParaRPr lang="en-IN" dirty="0"/>
          </a:p>
        </p:txBody>
      </p:sp>
      <p:sp>
        <p:nvSpPr>
          <p:cNvPr id="4" name="Title 3"/>
          <p:cNvSpPr>
            <a:spLocks noGrp="1"/>
          </p:cNvSpPr>
          <p:nvPr>
            <p:ph type="title"/>
          </p:nvPr>
        </p:nvSpPr>
        <p:spPr/>
        <p:txBody>
          <a:bodyPr/>
          <a:lstStyle/>
          <a:p>
            <a:r>
              <a:rPr lang="en-US" u="sng" dirty="0">
                <a:solidFill>
                  <a:srgbClr val="FF0000"/>
                </a:solidFill>
              </a:rPr>
              <a:t>Algorithms Used: </a:t>
            </a:r>
            <a:r>
              <a:rPr lang="en-US" dirty="0"/>
              <a:t/>
            </a:r>
            <a:br>
              <a:rPr lang="en-US" dirty="0"/>
            </a:br>
            <a:endParaRPr lang="en-IN" dirty="0"/>
          </a:p>
        </p:txBody>
      </p:sp>
    </p:spTree>
    <p:extLst>
      <p:ext uri="{BB962C8B-B14F-4D97-AF65-F5344CB8AC3E}">
        <p14:creationId xmlns:p14="http://schemas.microsoft.com/office/powerpoint/2010/main" val="604105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smtClean="0">
                <a:solidFill>
                  <a:srgbClr val="FF0000"/>
                </a:solidFill>
              </a:rPr>
              <a:t>Conclusion:</a:t>
            </a:r>
            <a:endParaRPr lang="en-IN" u="sng" dirty="0">
              <a:solidFill>
                <a:srgbClr val="FF0000"/>
              </a:solidFill>
            </a:endParaRPr>
          </a:p>
        </p:txBody>
      </p:sp>
      <p:sp>
        <p:nvSpPr>
          <p:cNvPr id="3" name="Content Placeholder 2"/>
          <p:cNvSpPr>
            <a:spLocks noGrp="1"/>
          </p:cNvSpPr>
          <p:nvPr>
            <p:ph idx="1"/>
          </p:nvPr>
        </p:nvSpPr>
        <p:spPr>
          <a:xfrm>
            <a:off x="2288766" y="2002971"/>
            <a:ext cx="8915400" cy="3777622"/>
          </a:xfrm>
        </p:spPr>
        <p:txBody>
          <a:bodyPr>
            <a:noAutofit/>
          </a:bodyPr>
          <a:lstStyle/>
          <a:p>
            <a:pPr marL="0" indent="0">
              <a:buNone/>
            </a:pPr>
            <a:r>
              <a:rPr lang="en-US" sz="2400" dirty="0"/>
              <a:t>This study leveraged AI and data science to analyze and predict illegal wildlife trade patterns. By using machine learning models on structured datasets, the project identified high-risk species, trade hotspots, and anomalies in trading activities. Exploratory data analysis highlighted key trends in wildlife trade, while predictive models such as decision trees and random forests provided insights into potential future illegal trade activities. The results help conservationists and authorities take proactive measures against illegal wildlife </a:t>
            </a:r>
            <a:r>
              <a:rPr lang="en-US" sz="2400" dirty="0" smtClean="0"/>
              <a:t>trafficking.</a:t>
            </a:r>
            <a:endParaRPr lang="en-IN" sz="2400" dirty="0"/>
          </a:p>
        </p:txBody>
      </p:sp>
    </p:spTree>
    <p:extLst>
      <p:ext uri="{BB962C8B-B14F-4D97-AF65-F5344CB8AC3E}">
        <p14:creationId xmlns:p14="http://schemas.microsoft.com/office/powerpoint/2010/main" val="24520186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rgbClr val="FF0000"/>
                </a:solidFill>
              </a:rPr>
              <a:t>Future </a:t>
            </a:r>
            <a:r>
              <a:rPr lang="en-IN" u="sng" dirty="0" smtClean="0">
                <a:solidFill>
                  <a:srgbClr val="FF0000"/>
                </a:solidFill>
              </a:rPr>
              <a:t>Work:</a:t>
            </a:r>
            <a:endParaRPr lang="en-IN" u="sng" dirty="0">
              <a:solidFill>
                <a:srgbClr val="FF0000"/>
              </a:solidFill>
            </a:endParaRPr>
          </a:p>
        </p:txBody>
      </p:sp>
      <p:sp>
        <p:nvSpPr>
          <p:cNvPr id="3" name="Content Placeholder 2"/>
          <p:cNvSpPr>
            <a:spLocks noGrp="1"/>
          </p:cNvSpPr>
          <p:nvPr>
            <p:ph idx="1"/>
          </p:nvPr>
        </p:nvSpPr>
        <p:spPr>
          <a:xfrm>
            <a:off x="2327955" y="1767840"/>
            <a:ext cx="8915400" cy="3777622"/>
          </a:xfrm>
        </p:spPr>
        <p:txBody>
          <a:bodyPr/>
          <a:lstStyle/>
          <a:p>
            <a:r>
              <a:rPr lang="en-IN" dirty="0" smtClean="0"/>
              <a:t>Enhanced </a:t>
            </a:r>
            <a:r>
              <a:rPr lang="en-IN" dirty="0"/>
              <a:t>Data Collection: Incorporate real-time trade data from multiple sources (e.g., social media, trade databases). </a:t>
            </a:r>
            <a:endParaRPr lang="en-IN" dirty="0" smtClean="0"/>
          </a:p>
          <a:p>
            <a:r>
              <a:rPr lang="en-IN" dirty="0" smtClean="0"/>
              <a:t> </a:t>
            </a:r>
            <a:r>
              <a:rPr lang="en-IN" dirty="0"/>
              <a:t>Deep Learning Models: Implement advanced neural networks for better pattern recognition. </a:t>
            </a:r>
            <a:endParaRPr lang="en-IN" dirty="0" smtClean="0"/>
          </a:p>
          <a:p>
            <a:r>
              <a:rPr lang="en-IN" dirty="0" smtClean="0"/>
              <a:t>Geospatial </a:t>
            </a:r>
            <a:r>
              <a:rPr lang="en-IN" dirty="0"/>
              <a:t>Analysis: Use GIS and satellite imagery to detect illegal trade routes. </a:t>
            </a:r>
            <a:endParaRPr lang="en-IN" dirty="0" smtClean="0"/>
          </a:p>
          <a:p>
            <a:r>
              <a:rPr lang="en-IN" dirty="0" smtClean="0"/>
              <a:t> </a:t>
            </a:r>
            <a:r>
              <a:rPr lang="en-IN" dirty="0"/>
              <a:t>Policy Integration: Collaborate with regulatory bodies to implement AI-driven monitoring systems .</a:t>
            </a:r>
            <a:endParaRPr lang="en-IN" dirty="0" smtClean="0"/>
          </a:p>
          <a:p>
            <a:r>
              <a:rPr lang="en-IN" dirty="0" smtClean="0"/>
              <a:t>Interactive </a:t>
            </a:r>
            <a:r>
              <a:rPr lang="en-IN" dirty="0"/>
              <a:t>Dashboards: Develop real-time visual analytics tools for stakeholders to track trade trends</a:t>
            </a:r>
          </a:p>
        </p:txBody>
      </p:sp>
    </p:spTree>
    <p:extLst>
      <p:ext uri="{BB962C8B-B14F-4D97-AF65-F5344CB8AC3E}">
        <p14:creationId xmlns:p14="http://schemas.microsoft.com/office/powerpoint/2010/main" val="1533239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9212" y="584921"/>
            <a:ext cx="8911687" cy="1280890"/>
          </a:xfrm>
        </p:spPr>
        <p:txBody>
          <a:bodyPr/>
          <a:lstStyle/>
          <a:p>
            <a:r>
              <a:rPr lang="en-IN" u="sng" dirty="0" smtClean="0">
                <a:solidFill>
                  <a:srgbClr val="FF0000"/>
                </a:solidFill>
              </a:rPr>
              <a:t>References:</a:t>
            </a:r>
            <a:endParaRPr lang="en-IN" u="sng" dirty="0">
              <a:solidFill>
                <a:srgbClr val="FF0000"/>
              </a:solidFill>
            </a:endParaRPr>
          </a:p>
        </p:txBody>
      </p:sp>
      <p:sp>
        <p:nvSpPr>
          <p:cNvPr id="3" name="Content Placeholder 2"/>
          <p:cNvSpPr>
            <a:spLocks noGrp="1"/>
          </p:cNvSpPr>
          <p:nvPr>
            <p:ph idx="1"/>
          </p:nvPr>
        </p:nvSpPr>
        <p:spPr>
          <a:xfrm>
            <a:off x="2262641" y="1865811"/>
            <a:ext cx="8915400" cy="3777622"/>
          </a:xfrm>
        </p:spPr>
        <p:txBody>
          <a:bodyPr/>
          <a:lstStyle/>
          <a:p>
            <a:r>
              <a:rPr lang="en-US" dirty="0"/>
              <a:t>https://www.wildlifetradeportal.org/incidents </a:t>
            </a:r>
            <a:endParaRPr lang="en-US" dirty="0" smtClean="0"/>
          </a:p>
          <a:p>
            <a:r>
              <a:rPr lang="en-US" dirty="0" smtClean="0"/>
              <a:t> </a:t>
            </a:r>
            <a:r>
              <a:rPr lang="en-US" dirty="0"/>
              <a:t>https://figshare.com/articles/dataset/Dataset_of _</a:t>
            </a:r>
            <a:r>
              <a:rPr lang="en-US" dirty="0" err="1"/>
              <a:t>seized_wildlife_and_their_intended_uses</a:t>
            </a:r>
            <a:r>
              <a:rPr lang="en-US" dirty="0"/>
              <a:t>/149 14773?file=28717758 </a:t>
            </a:r>
            <a:endParaRPr lang="en-US" dirty="0" smtClean="0"/>
          </a:p>
          <a:p>
            <a:r>
              <a:rPr lang="en-US" dirty="0" smtClean="0"/>
              <a:t> </a:t>
            </a:r>
            <a:r>
              <a:rPr lang="en-US" dirty="0"/>
              <a:t>https://chat.openai.com </a:t>
            </a:r>
          </a:p>
          <a:p>
            <a:r>
              <a:rPr lang="en-US" dirty="0" smtClean="0"/>
              <a:t> www.deepseek.com</a:t>
            </a:r>
            <a:endParaRPr lang="en-IN" dirty="0"/>
          </a:p>
        </p:txBody>
      </p:sp>
    </p:spTree>
    <p:extLst>
      <p:ext uri="{BB962C8B-B14F-4D97-AF65-F5344CB8AC3E}">
        <p14:creationId xmlns:p14="http://schemas.microsoft.com/office/powerpoint/2010/main" val="30625191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4078" y="2479036"/>
            <a:ext cx="8911687" cy="1280890"/>
          </a:xfrm>
        </p:spPr>
        <p:txBody>
          <a:bodyPr>
            <a:normAutofit/>
          </a:bodyPr>
          <a:lstStyle/>
          <a:p>
            <a:r>
              <a:rPr lang="en-US" sz="6600" b="1" dirty="0" smtClean="0"/>
              <a:t>Thank You</a:t>
            </a:r>
            <a:endParaRPr lang="en-IN" sz="6600" b="1" dirty="0"/>
          </a:p>
        </p:txBody>
      </p:sp>
    </p:spTree>
    <p:extLst>
      <p:ext uri="{BB962C8B-B14F-4D97-AF65-F5344CB8AC3E}">
        <p14:creationId xmlns:p14="http://schemas.microsoft.com/office/powerpoint/2010/main" val="24688566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592925" y="911493"/>
            <a:ext cx="8911687" cy="1280890"/>
          </a:xfrm>
        </p:spPr>
        <p:txBody>
          <a:bodyPr/>
          <a:lstStyle/>
          <a:p>
            <a:r>
              <a:rPr lang="en-IN" dirty="0"/>
              <a:t>• </a:t>
            </a:r>
            <a:r>
              <a:rPr lang="en-IN" u="sng" dirty="0" smtClean="0">
                <a:solidFill>
                  <a:srgbClr val="FF0000"/>
                </a:solidFill>
              </a:rPr>
              <a:t>Problem Statement:</a:t>
            </a:r>
            <a:endParaRPr lang="en-IN" u="sng" dirty="0">
              <a:solidFill>
                <a:srgbClr val="FF0000"/>
              </a:solidFill>
            </a:endParaRPr>
          </a:p>
        </p:txBody>
      </p:sp>
      <p:sp>
        <p:nvSpPr>
          <p:cNvPr id="7" name="Content Placeholder 6"/>
          <p:cNvSpPr>
            <a:spLocks noGrp="1"/>
          </p:cNvSpPr>
          <p:nvPr>
            <p:ph idx="1"/>
          </p:nvPr>
        </p:nvSpPr>
        <p:spPr>
          <a:xfrm>
            <a:off x="2589212" y="1905000"/>
            <a:ext cx="8915400" cy="3777622"/>
          </a:xfrm>
        </p:spPr>
        <p:txBody>
          <a:bodyPr>
            <a:normAutofit/>
          </a:bodyPr>
          <a:lstStyle/>
          <a:p>
            <a:pPr marL="0" indent="0">
              <a:buNone/>
            </a:pPr>
            <a:r>
              <a:rPr lang="en-US" sz="2400" dirty="0" smtClean="0"/>
              <a:t>Illegal </a:t>
            </a:r>
            <a:r>
              <a:rPr lang="en-US" sz="2400" dirty="0"/>
              <a:t>wildlife trade is one of the biggest threats to biodiversity, leading to species endangerment and ecological imbalances. Traditional monitoring methods struggle to track and predict wildlife trade patterns due to the vast amount of unstructured data. This project leverages AI and Data Science techniques to analyze wildlife trade data, identify patterns, and predict potential illegal activities using structured datasets</a:t>
            </a:r>
            <a:endParaRPr lang="en-IN" sz="2400" dirty="0"/>
          </a:p>
        </p:txBody>
      </p:sp>
    </p:spTree>
    <p:extLst>
      <p:ext uri="{BB962C8B-B14F-4D97-AF65-F5344CB8AC3E}">
        <p14:creationId xmlns:p14="http://schemas.microsoft.com/office/powerpoint/2010/main" val="1387966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1485" y="911493"/>
            <a:ext cx="8911687" cy="1280890"/>
          </a:xfrm>
        </p:spPr>
        <p:txBody>
          <a:bodyPr>
            <a:normAutofit/>
          </a:bodyPr>
          <a:lstStyle/>
          <a:p>
            <a:r>
              <a:rPr lang="en-IN" dirty="0"/>
              <a:t>• </a:t>
            </a:r>
            <a:r>
              <a:rPr lang="en-IN" u="sng" dirty="0">
                <a:solidFill>
                  <a:srgbClr val="FF0000"/>
                </a:solidFill>
              </a:rPr>
              <a:t>Brief Overview</a:t>
            </a:r>
            <a:r>
              <a:rPr lang="en-US" dirty="0"/>
              <a:t/>
            </a:r>
            <a:br>
              <a:rPr lang="en-US" dirty="0"/>
            </a:br>
            <a:endParaRPr lang="en-IN" dirty="0"/>
          </a:p>
        </p:txBody>
      </p:sp>
      <p:sp>
        <p:nvSpPr>
          <p:cNvPr id="3" name="Subtitle 2"/>
          <p:cNvSpPr>
            <a:spLocks noGrp="1"/>
          </p:cNvSpPr>
          <p:nvPr>
            <p:ph idx="1"/>
          </p:nvPr>
        </p:nvSpPr>
        <p:spPr>
          <a:xfrm>
            <a:off x="1896881" y="1656805"/>
            <a:ext cx="8915400" cy="3777622"/>
          </a:xfrm>
        </p:spPr>
        <p:txBody>
          <a:bodyPr/>
          <a:lstStyle/>
          <a:p>
            <a:pPr algn="r"/>
            <a:endParaRPr lang="en-US" dirty="0" smtClean="0"/>
          </a:p>
          <a:p>
            <a:pPr algn="just"/>
            <a:r>
              <a:rPr lang="en-US" dirty="0" smtClean="0"/>
              <a:t>This </a:t>
            </a:r>
            <a:r>
              <a:rPr lang="en-US" dirty="0"/>
              <a:t>project aims to use machine learning and data analytics to study wildlife trade patterns from historical data. By analyzing the types of traded wildlife products, their taxonomic classification, and associated trade categories, the model can identify high-risk species and trade routes. The dataset, sourced from wildlife trade records, consists of categorized wildlife products, taxonomic details, and usage classifications. Using predictive modeling techniques, the project seeks to detect anomalies and forecast possible illegal trade activities</a:t>
            </a:r>
            <a:r>
              <a:rPr lang="en-US" dirty="0" smtClean="0"/>
              <a:t>.</a:t>
            </a:r>
          </a:p>
          <a:p>
            <a:pPr algn="just"/>
            <a:r>
              <a:rPr lang="en-US" dirty="0" smtClean="0"/>
              <a:t> </a:t>
            </a:r>
            <a:r>
              <a:rPr lang="en-US" dirty="0"/>
              <a:t>Key technologies used include Python, </a:t>
            </a:r>
            <a:r>
              <a:rPr lang="en-US" dirty="0" err="1"/>
              <a:t>PySpark</a:t>
            </a:r>
            <a:r>
              <a:rPr lang="en-US" dirty="0"/>
              <a:t>, Machine Learning, and Data Visualization to process large datasets and generate actionable </a:t>
            </a:r>
            <a:r>
              <a:rPr lang="en-US" dirty="0" smtClean="0"/>
              <a:t>insights</a:t>
            </a:r>
            <a:endParaRPr lang="en-IN" b="1" dirty="0"/>
          </a:p>
        </p:txBody>
      </p:sp>
    </p:spTree>
    <p:extLst>
      <p:ext uri="{BB962C8B-B14F-4D97-AF65-F5344CB8AC3E}">
        <p14:creationId xmlns:p14="http://schemas.microsoft.com/office/powerpoint/2010/main" val="297572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852710"/>
            <a:ext cx="8911687" cy="1280890"/>
          </a:xfrm>
        </p:spPr>
        <p:txBody>
          <a:bodyPr/>
          <a:lstStyle/>
          <a:p>
            <a:r>
              <a:rPr lang="en-US" dirty="0"/>
              <a:t>• </a:t>
            </a:r>
            <a:r>
              <a:rPr lang="en-US" u="sng" dirty="0">
                <a:solidFill>
                  <a:srgbClr val="FF0000"/>
                </a:solidFill>
              </a:rPr>
              <a:t>Key Objectives:</a:t>
            </a:r>
            <a:endParaRPr lang="en-IN" u="sng" dirty="0">
              <a:solidFill>
                <a:srgbClr val="FF0000"/>
              </a:solidFill>
            </a:endParaRPr>
          </a:p>
        </p:txBody>
      </p:sp>
      <p:sp>
        <p:nvSpPr>
          <p:cNvPr id="3" name="Content Placeholder 2"/>
          <p:cNvSpPr>
            <a:spLocks noGrp="1"/>
          </p:cNvSpPr>
          <p:nvPr>
            <p:ph idx="1"/>
          </p:nvPr>
        </p:nvSpPr>
        <p:spPr/>
        <p:txBody>
          <a:bodyPr/>
          <a:lstStyle/>
          <a:p>
            <a:r>
              <a:rPr lang="en-US" dirty="0" smtClean="0"/>
              <a:t> </a:t>
            </a:r>
            <a:r>
              <a:rPr lang="en-US" dirty="0"/>
              <a:t>Data Analysis &amp; Preprocessing: Clean and structure the dataset for meaningful insights. </a:t>
            </a:r>
          </a:p>
          <a:p>
            <a:r>
              <a:rPr lang="en-US" dirty="0" smtClean="0"/>
              <a:t>Pattern </a:t>
            </a:r>
            <a:r>
              <a:rPr lang="en-US" dirty="0"/>
              <a:t>Recognition: Identify trends in wildlife trade based on product categories and species data. </a:t>
            </a:r>
          </a:p>
          <a:p>
            <a:r>
              <a:rPr lang="en-US" dirty="0" smtClean="0"/>
              <a:t>Predictive </a:t>
            </a:r>
            <a:r>
              <a:rPr lang="en-US" dirty="0"/>
              <a:t>Modeling: Use AI/ML models to forecast potential illegal trade hotspots. </a:t>
            </a:r>
          </a:p>
          <a:p>
            <a:r>
              <a:rPr lang="en-US" dirty="0" smtClean="0"/>
              <a:t>Risk </a:t>
            </a:r>
            <a:r>
              <a:rPr lang="en-US" dirty="0"/>
              <a:t>Assessment: Highlight high-risk species and regions for conservation efforts. </a:t>
            </a:r>
          </a:p>
          <a:p>
            <a:r>
              <a:rPr lang="en-US" dirty="0" smtClean="0"/>
              <a:t>Visualization </a:t>
            </a:r>
            <a:r>
              <a:rPr lang="en-US" dirty="0"/>
              <a:t>&amp; Reporting: Present findings through interactive dashboards and reports for stakeholders</a:t>
            </a:r>
            <a:endParaRPr lang="en-IN" dirty="0"/>
          </a:p>
        </p:txBody>
      </p:sp>
    </p:spTree>
    <p:extLst>
      <p:ext uri="{BB962C8B-B14F-4D97-AF65-F5344CB8AC3E}">
        <p14:creationId xmlns:p14="http://schemas.microsoft.com/office/powerpoint/2010/main" val="267437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7896" y="245286"/>
            <a:ext cx="8911687" cy="3164119"/>
          </a:xfrm>
        </p:spPr>
        <p:txBody>
          <a:bodyPr>
            <a:normAutofit fontScale="90000"/>
          </a:bodyPr>
          <a:lstStyle/>
          <a:p>
            <a:r>
              <a:rPr lang="en-IN" dirty="0"/>
              <a:t>• </a:t>
            </a:r>
            <a:r>
              <a:rPr lang="en-IN" u="sng" dirty="0">
                <a:solidFill>
                  <a:srgbClr val="FF0000"/>
                </a:solidFill>
              </a:rPr>
              <a:t>Dataset </a:t>
            </a:r>
            <a:r>
              <a:rPr lang="en-IN" u="sng" dirty="0" smtClean="0">
                <a:solidFill>
                  <a:srgbClr val="FF0000"/>
                </a:solidFill>
              </a:rPr>
              <a:t>Overview</a:t>
            </a:r>
            <a:r>
              <a:rPr lang="en-IN" dirty="0" smtClean="0"/>
              <a:t/>
            </a:r>
            <a:br>
              <a:rPr lang="en-IN" dirty="0" smtClean="0"/>
            </a:br>
            <a:r>
              <a:rPr lang="en-IN" dirty="0"/>
              <a:t/>
            </a:r>
            <a:br>
              <a:rPr lang="en-IN" dirty="0"/>
            </a:br>
            <a:r>
              <a:rPr lang="en-IN" dirty="0" smtClean="0"/>
              <a:t/>
            </a:r>
            <a:br>
              <a:rPr lang="en-IN" dirty="0" smtClean="0"/>
            </a:br>
            <a:r>
              <a:rPr lang="en-US" sz="2700" dirty="0" smtClean="0"/>
              <a:t>Dataset </a:t>
            </a:r>
            <a:r>
              <a:rPr lang="en-US" sz="2700" dirty="0"/>
              <a:t>Description Source</a:t>
            </a:r>
            <a:r>
              <a:rPr lang="en-US" sz="2700" b="1" i="1" dirty="0" smtClean="0"/>
              <a:t>:</a:t>
            </a:r>
            <a:r>
              <a:rPr lang="en-US" sz="2700" dirty="0" smtClean="0"/>
              <a:t/>
            </a:r>
            <a:br>
              <a:rPr lang="en-US" sz="2700" dirty="0" smtClean="0"/>
            </a:br>
            <a:r>
              <a:rPr lang="en-US" sz="2700" dirty="0" smtClean="0"/>
              <a:t>The </a:t>
            </a:r>
            <a:r>
              <a:rPr lang="en-US" sz="2700" dirty="0"/>
              <a:t>dataset contains wildlife trade records from various sources. </a:t>
            </a:r>
            <a:r>
              <a:rPr lang="en-US" sz="2700" dirty="0" smtClean="0"/>
              <a:t/>
            </a:r>
            <a:br>
              <a:rPr lang="en-US" sz="2700" dirty="0" smtClean="0"/>
            </a:br>
            <a:r>
              <a:rPr lang="en-US" sz="2700" dirty="0" smtClean="0"/>
              <a:t>Size</a:t>
            </a:r>
            <a:r>
              <a:rPr lang="en-US" sz="2700" i="1" dirty="0"/>
              <a:t>: </a:t>
            </a:r>
            <a:r>
              <a:rPr lang="en-US" sz="2700" dirty="0"/>
              <a:t>15,492 records with 9 columns</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00250" y="2834640"/>
            <a:ext cx="4839791" cy="377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56813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solidFill>
                  <a:srgbClr val="FF0000"/>
                </a:solidFill>
              </a:rPr>
              <a:t>Key </a:t>
            </a:r>
            <a:r>
              <a:rPr lang="en-IN" u="sng" dirty="0" smtClean="0">
                <a:solidFill>
                  <a:srgbClr val="FF0000"/>
                </a:solidFill>
              </a:rPr>
              <a:t>Features:</a:t>
            </a:r>
            <a:endParaRPr lang="en-IN" u="sng" dirty="0">
              <a:solidFill>
                <a:srgbClr val="FF0000"/>
              </a:solidFill>
            </a:endParaRPr>
          </a:p>
        </p:txBody>
      </p:sp>
      <p:sp>
        <p:nvSpPr>
          <p:cNvPr id="3" name="Content Placeholder 2"/>
          <p:cNvSpPr>
            <a:spLocks noGrp="1"/>
          </p:cNvSpPr>
          <p:nvPr>
            <p:ph idx="1"/>
          </p:nvPr>
        </p:nvSpPr>
        <p:spPr>
          <a:xfrm>
            <a:off x="2406332" y="2055223"/>
            <a:ext cx="8915400" cy="3777622"/>
          </a:xfrm>
        </p:spPr>
        <p:txBody>
          <a:bodyPr/>
          <a:lstStyle/>
          <a:p>
            <a:r>
              <a:rPr lang="en-US" dirty="0" err="1"/>
              <a:t>Original_Use_Type</a:t>
            </a:r>
            <a:r>
              <a:rPr lang="en-US" dirty="0"/>
              <a:t>: Type of traded wildlife product (e.g., Tusk, Ivory - worked). </a:t>
            </a:r>
            <a:endParaRPr lang="en-US" dirty="0" smtClean="0"/>
          </a:p>
          <a:p>
            <a:r>
              <a:rPr lang="en-US" dirty="0" smtClean="0"/>
              <a:t> </a:t>
            </a:r>
            <a:r>
              <a:rPr lang="en-US" dirty="0" err="1"/>
              <a:t>Main_Category</a:t>
            </a:r>
            <a:r>
              <a:rPr lang="en-US" dirty="0"/>
              <a:t>: Broad classification (e.g., Dead/Raw, Processed/Derived). </a:t>
            </a:r>
          </a:p>
          <a:p>
            <a:r>
              <a:rPr lang="en-US" dirty="0" err="1" smtClean="0"/>
              <a:t>Clean_Taxa_Name</a:t>
            </a:r>
            <a:r>
              <a:rPr lang="en-US" dirty="0"/>
              <a:t>: Scientific name of the species involved in trade. </a:t>
            </a:r>
            <a:endParaRPr lang="en-US" dirty="0" smtClean="0"/>
          </a:p>
          <a:p>
            <a:r>
              <a:rPr lang="en-US" dirty="0" smtClean="0"/>
              <a:t> </a:t>
            </a:r>
            <a:r>
              <a:rPr lang="en-US" dirty="0" err="1"/>
              <a:t>Species_ID</a:t>
            </a:r>
            <a:r>
              <a:rPr lang="en-US" dirty="0"/>
              <a:t>_(GBIF): Unique identifier for species classification. </a:t>
            </a:r>
            <a:endParaRPr lang="en-US" dirty="0" smtClean="0"/>
          </a:p>
          <a:p>
            <a:pPr marL="0" indent="0">
              <a:buNone/>
            </a:pPr>
            <a:endParaRPr lang="en-US" dirty="0" smtClean="0"/>
          </a:p>
          <a:p>
            <a:pPr marL="0" indent="0">
              <a:buNone/>
            </a:pPr>
            <a:r>
              <a:rPr lang="en-US" dirty="0"/>
              <a:t> </a:t>
            </a:r>
            <a:r>
              <a:rPr lang="en-US" dirty="0" smtClean="0"/>
              <a:t>This </a:t>
            </a:r>
            <a:r>
              <a:rPr lang="en-US" dirty="0"/>
              <a:t>dataset helps analyze trade trends and develop predictive models to detect illegal wildlife trade activities</a:t>
            </a:r>
            <a:endParaRPr lang="en-IN" dirty="0"/>
          </a:p>
        </p:txBody>
      </p:sp>
    </p:spTree>
    <p:extLst>
      <p:ext uri="{BB962C8B-B14F-4D97-AF65-F5344CB8AC3E}">
        <p14:creationId xmlns:p14="http://schemas.microsoft.com/office/powerpoint/2010/main" val="2014661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u="sng" dirty="0">
                <a:solidFill>
                  <a:srgbClr val="FF0000"/>
                </a:solidFill>
              </a:rPr>
              <a:t>Data Preprocessing</a:t>
            </a:r>
            <a:r>
              <a:rPr lang="en-US" sz="2800" u="sng" dirty="0" smtClean="0">
                <a:solidFill>
                  <a:srgbClr val="FF0000"/>
                </a:solidFill>
              </a:rPr>
              <a:t>:</a:t>
            </a:r>
            <a:br>
              <a:rPr lang="en-US" sz="2800" u="sng" dirty="0" smtClean="0">
                <a:solidFill>
                  <a:srgbClr val="FF0000"/>
                </a:solidFill>
              </a:rPr>
            </a:br>
            <a:r>
              <a:rPr lang="en-US" sz="2800" u="sng" dirty="0" smtClean="0">
                <a:solidFill>
                  <a:srgbClr val="FF0000"/>
                </a:solidFill>
              </a:rPr>
              <a:t> </a:t>
            </a:r>
            <a:r>
              <a:rPr lang="en-US" sz="2800" u="sng" dirty="0">
                <a:solidFill>
                  <a:srgbClr val="FF0000"/>
                </a:solidFill>
              </a:rPr>
              <a:t>Approach: Steps Taken to Solve the </a:t>
            </a:r>
            <a:r>
              <a:rPr lang="en-US" sz="2800" u="sng" dirty="0" smtClean="0">
                <a:solidFill>
                  <a:srgbClr val="FF0000"/>
                </a:solidFill>
              </a:rPr>
              <a:t>Problem</a:t>
            </a:r>
            <a:endParaRPr lang="en-IN" sz="2800" u="sng" dirty="0">
              <a:solidFill>
                <a:srgbClr val="FF0000"/>
              </a:solidFill>
            </a:endParaRPr>
          </a:p>
        </p:txBody>
      </p:sp>
      <p:sp>
        <p:nvSpPr>
          <p:cNvPr id="3" name="Content Placeholder 2"/>
          <p:cNvSpPr>
            <a:spLocks noGrp="1"/>
          </p:cNvSpPr>
          <p:nvPr>
            <p:ph idx="1"/>
          </p:nvPr>
        </p:nvSpPr>
        <p:spPr>
          <a:xfrm>
            <a:off x="2246811" y="1724297"/>
            <a:ext cx="9257801" cy="4820194"/>
          </a:xfrm>
        </p:spPr>
        <p:txBody>
          <a:bodyPr>
            <a:normAutofit/>
          </a:bodyPr>
          <a:lstStyle/>
          <a:p>
            <a:pPr marL="0" indent="0">
              <a:buNone/>
            </a:pPr>
            <a:r>
              <a:rPr lang="en-US" dirty="0"/>
              <a:t> </a:t>
            </a:r>
            <a:r>
              <a:rPr lang="en-US" b="1" u="sng" dirty="0" smtClean="0"/>
              <a:t>Data </a:t>
            </a:r>
            <a:r>
              <a:rPr lang="en-US" b="1" u="sng" dirty="0"/>
              <a:t>Collection &amp; </a:t>
            </a:r>
            <a:r>
              <a:rPr lang="en-US" b="1" u="sng" dirty="0" smtClean="0"/>
              <a:t>Preprocessing</a:t>
            </a:r>
          </a:p>
          <a:p>
            <a:pPr marL="0" indent="0">
              <a:buNone/>
            </a:pPr>
            <a:r>
              <a:rPr lang="en-US" dirty="0" smtClean="0"/>
              <a:t> </a:t>
            </a:r>
            <a:r>
              <a:rPr lang="en-US" dirty="0"/>
              <a:t>• Loaded the dataset and cleaned missing or inconsistent data. </a:t>
            </a:r>
            <a:endParaRPr lang="en-US" dirty="0" smtClean="0"/>
          </a:p>
          <a:p>
            <a:pPr marL="0" indent="0">
              <a:buNone/>
            </a:pPr>
            <a:r>
              <a:rPr lang="en-US" dirty="0" smtClean="0"/>
              <a:t>• </a:t>
            </a:r>
            <a:r>
              <a:rPr lang="en-US" dirty="0"/>
              <a:t>Standardized species names and trade categories. </a:t>
            </a:r>
          </a:p>
          <a:p>
            <a:pPr marL="0" indent="0">
              <a:buNone/>
            </a:pPr>
            <a:r>
              <a:rPr lang="en-US" b="1" u="sng" dirty="0" smtClean="0"/>
              <a:t>Exploratory </a:t>
            </a:r>
            <a:r>
              <a:rPr lang="en-US" b="1" u="sng" dirty="0"/>
              <a:t>Data Analysis (EDA</a:t>
            </a:r>
            <a:r>
              <a:rPr lang="en-US" b="1" u="sng" dirty="0" smtClean="0"/>
              <a:t>)</a:t>
            </a:r>
          </a:p>
          <a:p>
            <a:pPr marL="0" indent="0">
              <a:buNone/>
            </a:pPr>
            <a:r>
              <a:rPr lang="en-US" dirty="0" smtClean="0"/>
              <a:t> </a:t>
            </a:r>
            <a:r>
              <a:rPr lang="en-US" dirty="0"/>
              <a:t>• Visualized trade patterns across species and categories. </a:t>
            </a:r>
            <a:endParaRPr lang="en-US" dirty="0" smtClean="0"/>
          </a:p>
          <a:p>
            <a:pPr marL="0" indent="0">
              <a:buNone/>
            </a:pPr>
            <a:r>
              <a:rPr lang="en-US" dirty="0" smtClean="0"/>
              <a:t>• </a:t>
            </a:r>
            <a:r>
              <a:rPr lang="en-US" dirty="0"/>
              <a:t>Identified the most frequently traded species and items. </a:t>
            </a:r>
          </a:p>
          <a:p>
            <a:pPr marL="0" indent="0">
              <a:buNone/>
            </a:pPr>
            <a:r>
              <a:rPr lang="en-US" b="1" u="sng" dirty="0" smtClean="0"/>
              <a:t>Feature </a:t>
            </a:r>
            <a:r>
              <a:rPr lang="en-US" b="1" u="sng" dirty="0"/>
              <a:t>Engineering </a:t>
            </a:r>
            <a:endParaRPr lang="en-US" b="1" u="sng" dirty="0" smtClean="0"/>
          </a:p>
          <a:p>
            <a:pPr marL="0" indent="0">
              <a:buNone/>
            </a:pPr>
            <a:r>
              <a:rPr lang="en-US" dirty="0" smtClean="0"/>
              <a:t>• </a:t>
            </a:r>
            <a:r>
              <a:rPr lang="en-US" dirty="0"/>
              <a:t>Selected key variables affecting wildlife trade prediction</a:t>
            </a:r>
            <a:r>
              <a:rPr lang="en-US" dirty="0" smtClean="0"/>
              <a:t>.</a:t>
            </a:r>
          </a:p>
          <a:p>
            <a:pPr marL="0" indent="0">
              <a:buNone/>
            </a:pPr>
            <a:r>
              <a:rPr lang="en-US" dirty="0" smtClean="0"/>
              <a:t> </a:t>
            </a:r>
            <a:r>
              <a:rPr lang="en-US" dirty="0"/>
              <a:t>• Created new features to improve model </a:t>
            </a:r>
            <a:r>
              <a:rPr lang="en-US" dirty="0" smtClean="0"/>
              <a:t>performance.</a:t>
            </a:r>
          </a:p>
          <a:p>
            <a:pPr marL="0" indent="0">
              <a:buNone/>
            </a:pPr>
            <a:r>
              <a:rPr lang="en-US" dirty="0"/>
              <a:t> </a:t>
            </a:r>
            <a:r>
              <a:rPr lang="en-US" b="1" u="sng" dirty="0" smtClean="0"/>
              <a:t>Model </a:t>
            </a:r>
            <a:r>
              <a:rPr lang="en-US" b="1" u="sng" dirty="0"/>
              <a:t>Selection &amp; Training </a:t>
            </a:r>
            <a:endParaRPr lang="en-US" b="1" u="sng" dirty="0" smtClean="0"/>
          </a:p>
          <a:p>
            <a:pPr marL="0" indent="0">
              <a:buNone/>
            </a:pPr>
            <a:r>
              <a:rPr lang="en-US" dirty="0" smtClean="0"/>
              <a:t>• </a:t>
            </a:r>
            <a:r>
              <a:rPr lang="en-US" dirty="0"/>
              <a:t>Applied classification models (Decision Tree, Random Forest</a:t>
            </a:r>
            <a:r>
              <a:rPr lang="en-US" dirty="0" smtClean="0"/>
              <a:t>).</a:t>
            </a:r>
          </a:p>
          <a:p>
            <a:pPr marL="0" indent="0">
              <a:buNone/>
            </a:pPr>
            <a:r>
              <a:rPr lang="en-US" dirty="0" smtClean="0"/>
              <a:t> </a:t>
            </a:r>
            <a:r>
              <a:rPr lang="en-US" dirty="0"/>
              <a:t>• Used time-series forecasting for trade trend </a:t>
            </a:r>
            <a:r>
              <a:rPr lang="en-US" dirty="0" smtClean="0"/>
              <a:t>prediction</a:t>
            </a:r>
            <a:endParaRPr lang="en-IN" dirty="0"/>
          </a:p>
        </p:txBody>
      </p:sp>
    </p:spTree>
    <p:extLst>
      <p:ext uri="{BB962C8B-B14F-4D97-AF65-F5344CB8AC3E}">
        <p14:creationId xmlns:p14="http://schemas.microsoft.com/office/powerpoint/2010/main" val="426113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u="sng" dirty="0">
                <a:solidFill>
                  <a:srgbClr val="FF0000"/>
                </a:solidFill>
              </a:rPr>
              <a:t>Visual Analysis</a:t>
            </a:r>
            <a:r>
              <a:rPr lang="en-IN" u="sng" dirty="0">
                <a:solidFill>
                  <a:srgbClr val="FF0000"/>
                </a:solidFill>
              </a:rPr>
              <a:t>:</a:t>
            </a:r>
          </a:p>
        </p:txBody>
      </p:sp>
      <p:sp>
        <p:nvSpPr>
          <p:cNvPr id="3" name="Content Placeholder 2"/>
          <p:cNvSpPr>
            <a:spLocks noGrp="1"/>
          </p:cNvSpPr>
          <p:nvPr>
            <p:ph idx="1"/>
          </p:nvPr>
        </p:nvSpPr>
        <p:spPr>
          <a:xfrm>
            <a:off x="2275704" y="2016035"/>
            <a:ext cx="8915400" cy="3777622"/>
          </a:xfrm>
        </p:spPr>
        <p:txBody>
          <a:bodyPr>
            <a:noAutofit/>
          </a:bodyPr>
          <a:lstStyle/>
          <a:p>
            <a:r>
              <a:rPr lang="en-IN" sz="2000" b="1" dirty="0" smtClean="0"/>
              <a:t>Correlation </a:t>
            </a:r>
            <a:r>
              <a:rPr lang="en-IN" sz="2000" b="1" dirty="0" err="1"/>
              <a:t>Heatmap</a:t>
            </a:r>
            <a:r>
              <a:rPr lang="en-IN" sz="2000" b="1" dirty="0"/>
              <a:t>: </a:t>
            </a:r>
            <a:r>
              <a:rPr lang="en-IN" sz="2000" dirty="0"/>
              <a:t>Shows relationships between numeric features. </a:t>
            </a:r>
          </a:p>
          <a:p>
            <a:r>
              <a:rPr lang="en-IN" sz="2000" b="1" dirty="0" smtClean="0"/>
              <a:t>Scatter </a:t>
            </a:r>
            <a:r>
              <a:rPr lang="en-IN" sz="2000" b="1" dirty="0"/>
              <a:t>Plot: </a:t>
            </a:r>
            <a:r>
              <a:rPr lang="en-IN" sz="2000" dirty="0"/>
              <a:t>Visualizes how wildlife trade volume varies with species categories and risk factors. </a:t>
            </a:r>
          </a:p>
          <a:p>
            <a:r>
              <a:rPr lang="en-IN" sz="2000" b="1" dirty="0" smtClean="0"/>
              <a:t>Bar </a:t>
            </a:r>
            <a:r>
              <a:rPr lang="en-IN" sz="2000" b="1" dirty="0"/>
              <a:t>Plot</a:t>
            </a:r>
            <a:r>
              <a:rPr lang="en-IN" sz="2000" dirty="0"/>
              <a:t>: Compares the distribution of wildlife trade across different product categories (e.g., Tusk, Ivory, Skins). </a:t>
            </a:r>
          </a:p>
          <a:p>
            <a:r>
              <a:rPr lang="en-IN" sz="2000" b="1" dirty="0" smtClean="0"/>
              <a:t>Pie </a:t>
            </a:r>
            <a:r>
              <a:rPr lang="en-IN" sz="2000" b="1" dirty="0"/>
              <a:t>Chart: </a:t>
            </a:r>
            <a:r>
              <a:rPr lang="en-IN" sz="2000" dirty="0"/>
              <a:t>visualizing the proportion of different categories in wildlife trade. </a:t>
            </a:r>
          </a:p>
          <a:p>
            <a:r>
              <a:rPr lang="en-IN" sz="2000" b="1" dirty="0" smtClean="0"/>
              <a:t>Pair </a:t>
            </a:r>
            <a:r>
              <a:rPr lang="en-IN" sz="2000" b="1" dirty="0"/>
              <a:t>Plot: </a:t>
            </a:r>
            <a:r>
              <a:rPr lang="en-IN" sz="2000" dirty="0"/>
              <a:t>Visualizes pairwise relationships between variables like species, trade volume, geographic region, and trade category, helping identify clusters or correlations associated with illegal trade patterns</a:t>
            </a:r>
          </a:p>
        </p:txBody>
      </p:sp>
    </p:spTree>
    <p:extLst>
      <p:ext uri="{BB962C8B-B14F-4D97-AF65-F5344CB8AC3E}">
        <p14:creationId xmlns:p14="http://schemas.microsoft.com/office/powerpoint/2010/main" val="55983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6719" y="558795"/>
            <a:ext cx="8911687" cy="1280890"/>
          </a:xfrm>
        </p:spPr>
        <p:txBody>
          <a:bodyPr/>
          <a:lstStyle/>
          <a:p>
            <a:r>
              <a:rPr lang="en-IN" u="sng" dirty="0">
                <a:solidFill>
                  <a:srgbClr val="FF0000"/>
                </a:solidFill>
              </a:rPr>
              <a:t>Data </a:t>
            </a:r>
            <a:r>
              <a:rPr lang="en-IN" u="sng" dirty="0" smtClean="0">
                <a:solidFill>
                  <a:srgbClr val="FF0000"/>
                </a:solidFill>
              </a:rPr>
              <a:t>visualization:</a:t>
            </a:r>
            <a:endParaRPr lang="en-IN" u="sng" dirty="0">
              <a:solidFill>
                <a:srgbClr val="FF0000"/>
              </a:solidFill>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3547" y="1629340"/>
            <a:ext cx="10298030" cy="4452191"/>
          </a:xfrm>
        </p:spPr>
      </p:pic>
    </p:spTree>
    <p:extLst>
      <p:ext uri="{BB962C8B-B14F-4D97-AF65-F5344CB8AC3E}">
        <p14:creationId xmlns:p14="http://schemas.microsoft.com/office/powerpoint/2010/main" val="19439529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TotalTime>
  <Words>968</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Wisp</vt:lpstr>
      <vt:lpstr>Wildlife Trade Prediction Using AI &amp; Data Science</vt:lpstr>
      <vt:lpstr>• Problem Statement:</vt:lpstr>
      <vt:lpstr>• Brief Overview </vt:lpstr>
      <vt:lpstr>• Key Objectives:</vt:lpstr>
      <vt:lpstr>• Dataset Overview   Dataset Description Source: The dataset contains wildlife trade records from various sources.  Size: 15,492 records with 9 columns</vt:lpstr>
      <vt:lpstr>Key Features:</vt:lpstr>
      <vt:lpstr>Data Preprocessing:  Approach: Steps Taken to Solve the Problem</vt:lpstr>
      <vt:lpstr>Visual Analysis:</vt:lpstr>
      <vt:lpstr>Data visualization:</vt:lpstr>
      <vt:lpstr>PowerPoint Presentation</vt:lpstr>
      <vt:lpstr>PowerPoint Presentation</vt:lpstr>
      <vt:lpstr>Methodology:</vt:lpstr>
      <vt:lpstr>Algorithms Used:  </vt:lpstr>
      <vt:lpstr>Conclusion:</vt:lpstr>
      <vt:lpstr>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Wildlife Trade Prediction Using AI &amp; Data Science</dc:title>
  <dc:creator>USER</dc:creator>
  <cp:lastModifiedBy>USER</cp:lastModifiedBy>
  <cp:revision>7</cp:revision>
  <dcterms:created xsi:type="dcterms:W3CDTF">2025-06-03T10:05:07Z</dcterms:created>
  <dcterms:modified xsi:type="dcterms:W3CDTF">2025-06-03T11:00:28Z</dcterms:modified>
</cp:coreProperties>
</file>