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44" d="100"/>
          <a:sy n="44" d="100"/>
        </p:scale>
        <p:origin x="-1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732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593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727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9832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51759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52412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061269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1221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9189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4725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971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7603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4460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1425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0801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350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71F6-6649-4963-89A8-21443E805E14}" type="datetimeFigureOut">
              <a:rPr lang="id-ID" smtClean="0"/>
              <a:pPr/>
              <a:t>18/01/2021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64EB20-AB07-4DFC-B1D2-A078A803CBC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8575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HEREDITAS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d-ID" sz="2800" dirty="0" smtClean="0">
                <a:solidFill>
                  <a:srgbClr val="FF0000"/>
                </a:solidFill>
              </a:rPr>
              <a:t>PROSES PEWARISAN SIFAT DARI INDUK KE KETURUNANNYA</a:t>
            </a:r>
          </a:p>
          <a:p>
            <a:pPr>
              <a:buFontTx/>
              <a:buChar char="-"/>
            </a:pPr>
            <a:r>
              <a:rPr lang="id-ID" sz="2800" dirty="0" smtClean="0">
                <a:solidFill>
                  <a:srgbClr val="FF0000"/>
                </a:solidFill>
              </a:rPr>
              <a:t>ILMU YANG MEMPELAJARI HEREDITAS ADALAH</a:t>
            </a:r>
            <a:r>
              <a:rPr lang="id-ID" sz="2800" b="1" i="1" dirty="0" smtClean="0">
                <a:solidFill>
                  <a:srgbClr val="FF0000"/>
                </a:solidFill>
              </a:rPr>
              <a:t> GENETIKA</a:t>
            </a:r>
          </a:p>
          <a:p>
            <a:pPr>
              <a:buFontTx/>
              <a:buChar char="-"/>
            </a:pPr>
            <a:r>
              <a:rPr lang="id-ID" sz="2800" dirty="0" smtClean="0">
                <a:solidFill>
                  <a:srgbClr val="FF0000"/>
                </a:solidFill>
              </a:rPr>
              <a:t>ILMUWAN YANG MELETAKKAN DASAR-DAAR HEREDITAS ADALAH </a:t>
            </a:r>
            <a:r>
              <a:rPr lang="id-ID" sz="2800" b="1" dirty="0" smtClean="0">
                <a:solidFill>
                  <a:srgbClr val="FF0000"/>
                </a:solidFill>
              </a:rPr>
              <a:t>JOHAN GREGOR MENDEL (AUSTRIA</a:t>
            </a:r>
            <a:r>
              <a:rPr lang="id-ID" sz="2800" b="1" dirty="0" smtClean="0">
                <a:solidFill>
                  <a:srgbClr val="FF0000"/>
                </a:solidFill>
              </a:rPr>
              <a:t>)</a:t>
            </a:r>
            <a:endParaRPr lang="id-ID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760"/>
          </a:xfrm>
        </p:spPr>
        <p:txBody>
          <a:bodyPr/>
          <a:lstStyle/>
          <a:p>
            <a:r>
              <a:rPr lang="id-ID" dirty="0" smtClean="0"/>
              <a:t>TERMINOLOGI YANG PERLU DIPAHAMI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440"/>
            <a:ext cx="8596668" cy="4770119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individu tetua</a:t>
            </a: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keturunan pertama</a:t>
            </a: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F2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keturunan kedua</a:t>
            </a:r>
            <a:endParaRPr lang="en-US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Gen </a:t>
            </a:r>
            <a:r>
              <a:rPr lang="id-ID" b="1" dirty="0" smtClean="0">
                <a:solidFill>
                  <a:srgbClr val="0000FF"/>
                </a:solidFill>
                <a:latin typeface="Times New Roman" pitchFamily="18" charset="0"/>
              </a:rPr>
              <a:t> (D)</a:t>
            </a:r>
            <a:r>
              <a:rPr lang="id-ID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gen atau alel dominan</a:t>
            </a:r>
            <a:endParaRPr lang="en-US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en </a:t>
            </a:r>
            <a:r>
              <a:rPr lang="id-ID" b="1" dirty="0" smtClean="0">
                <a:solidFill>
                  <a:srgbClr val="0000FF"/>
                </a:solidFill>
                <a:latin typeface="Times New Roman" pitchFamily="18" charset="0"/>
              </a:rPr>
              <a:t>(d)</a:t>
            </a:r>
            <a:r>
              <a:rPr lang="id-ID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gen atau alel resesif</a:t>
            </a:r>
            <a:endParaRPr lang="en-US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Alel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bentuk alternatif suatu gen yang terdapat pada lokus (tempat) tertentu.</a:t>
            </a:r>
            <a:endParaRPr lang="en-US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Gen dominan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gen yang menutupi ekspresi alelnya</a:t>
            </a: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Gen resesif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 gen yang ekspresinya ditutupi oleh ekspresi </a:t>
            </a:r>
            <a:r>
              <a:rPr lang="id-ID" dirty="0" smtClean="0">
                <a:solidFill>
                  <a:srgbClr val="0000FF"/>
                </a:solidFill>
                <a:latin typeface="Times New Roman" pitchFamily="18" charset="0"/>
              </a:rPr>
              <a:t>alelnya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 smtClean="0">
                <a:solidFill>
                  <a:srgbClr val="0000FF"/>
                </a:solidFill>
                <a:latin typeface="Times New Roman" pitchFamily="18" charset="0"/>
              </a:rPr>
              <a:t>heterozigot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 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Dd</a:t>
            </a: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Fenotip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ekspresi gen yang lansung dapat diamati sebagai suatu sifat pada suatu individu</a:t>
            </a:r>
            <a:endParaRPr 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b="1" dirty="0">
                <a:solidFill>
                  <a:srgbClr val="0000FF"/>
                </a:solidFill>
                <a:latin typeface="Times New Roman" pitchFamily="18" charset="0"/>
              </a:rPr>
              <a:t>Genotip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susunan genetik yang mendasari pemunculan suatu </a:t>
            </a:r>
            <a:r>
              <a:rPr lang="id-ID" dirty="0" smtClean="0">
                <a:solidFill>
                  <a:srgbClr val="0000FF"/>
                </a:solidFill>
                <a:latin typeface="Times New Roman" pitchFamily="18" charset="0"/>
              </a:rPr>
              <a:t>sifat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Gamet </a:t>
            </a:r>
            <a:r>
              <a:rPr lang="id-ID" b="1" dirty="0">
                <a:solidFill>
                  <a:srgbClr val="0000FF"/>
                </a:solidFill>
                <a:latin typeface="Times New Roman" pitchFamily="18" charset="0"/>
                <a:cs typeface="Arial" pitchFamily="34" charset="0"/>
              </a:rPr>
              <a:t>→</a:t>
            </a:r>
            <a:r>
              <a:rPr lang="id-ID" dirty="0">
                <a:solidFill>
                  <a:srgbClr val="0000FF"/>
                </a:solidFill>
                <a:latin typeface="Times New Roman" pitchFamily="18" charset="0"/>
              </a:rPr>
              <a:t> sel kelamin (mengandung </a:t>
            </a:r>
            <a:r>
              <a:rPr lang="id-ID" dirty="0" smtClean="0">
                <a:solidFill>
                  <a:srgbClr val="0000FF"/>
                </a:solidFill>
                <a:latin typeface="Times New Roman" pitchFamily="18" charset="0"/>
              </a:rPr>
              <a:t>gen separuh genotif)</a:t>
            </a:r>
            <a:endParaRPr lang="en-US" dirty="0">
              <a:solidFill>
                <a:srgbClr val="0000FF"/>
              </a:solidFill>
              <a:latin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2771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09600"/>
            <a:ext cx="8747760" cy="944880"/>
          </a:xfrm>
        </p:spPr>
        <p:txBody>
          <a:bodyPr>
            <a:normAutofit/>
          </a:bodyPr>
          <a:lstStyle/>
          <a:p>
            <a:r>
              <a:rPr lang="id-ID" dirty="0" smtClean="0"/>
              <a:t>GAMETOGENESIS (</a:t>
            </a:r>
            <a:r>
              <a:rPr lang="id-ID" sz="2400" dirty="0" smtClean="0"/>
              <a:t>Mengikuti kaidah Hk. Mendel)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2160"/>
            <a:ext cx="8878146" cy="4114799"/>
          </a:xfrm>
        </p:spPr>
        <p:txBody>
          <a:bodyPr>
            <a:noAutofit/>
          </a:bodyPr>
          <a:lstStyle/>
          <a:p>
            <a:pPr lvl="0"/>
            <a:r>
              <a:rPr lang="id-ID" sz="2000" dirty="0"/>
              <a:t>Hukum Mendel I :  disebut juga Hk. Segregasi, Hk.  Pemisahan </a:t>
            </a:r>
          </a:p>
          <a:p>
            <a:pPr marL="0" indent="0">
              <a:buNone/>
            </a:pPr>
            <a:r>
              <a:rPr lang="id-ID" sz="2000" dirty="0" smtClean="0"/>
              <a:t>	“</a:t>
            </a:r>
            <a:r>
              <a:rPr lang="id-ID" sz="2000" dirty="0"/>
              <a:t>dalam gametogenesis, gen-gen yang sealel akan memisah”.</a:t>
            </a:r>
          </a:p>
          <a:p>
            <a:pPr marL="0" indent="0">
              <a:buNone/>
            </a:pPr>
            <a:r>
              <a:rPr lang="id-ID" sz="2000" dirty="0" smtClean="0"/>
              <a:t>	Misalanya </a:t>
            </a:r>
            <a:r>
              <a:rPr lang="id-ID" sz="2000" dirty="0"/>
              <a:t>	:  Aa ; A terpisah dengan a, berada pada gamet yang berbeda</a:t>
            </a:r>
          </a:p>
          <a:p>
            <a:pPr marL="0" indent="0">
              <a:buNone/>
            </a:pPr>
            <a:r>
              <a:rPr lang="id-ID" sz="2000" dirty="0" smtClean="0"/>
              <a:t>	Bb </a:t>
            </a:r>
            <a:r>
              <a:rPr lang="id-ID" sz="2000" dirty="0"/>
              <a:t>; B terpisah dengan b, berada pada gamet yang </a:t>
            </a:r>
            <a:r>
              <a:rPr lang="id-ID" sz="2000" dirty="0" smtClean="0"/>
              <a:t>berbeda, Dst</a:t>
            </a:r>
            <a:r>
              <a:rPr lang="id-ID" sz="2000" dirty="0"/>
              <a:t>.</a:t>
            </a:r>
          </a:p>
          <a:p>
            <a:pPr lvl="0"/>
            <a:r>
              <a:rPr lang="id-ID" sz="2000" dirty="0"/>
              <a:t>Hukum mendel II: disebut juga  Hk.  Asortasi, Hk. Berpasangan secara bebas</a:t>
            </a:r>
          </a:p>
          <a:p>
            <a:pPr marL="0" indent="0">
              <a:buNone/>
            </a:pPr>
            <a:r>
              <a:rPr lang="id-ID" sz="2000" dirty="0" smtClean="0"/>
              <a:t>	“pada </a:t>
            </a:r>
            <a:r>
              <a:rPr lang="id-ID" sz="2000" dirty="0"/>
              <a:t>gametogenesis, gen-gen yang tidak sealel, berpasangan secara </a:t>
            </a:r>
            <a:r>
              <a:rPr lang="id-ID" sz="2000" dirty="0" smtClean="0"/>
              <a:t>bebas”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xmlns="" val="19151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133696"/>
              </p:ext>
            </p:extLst>
          </p:nvPr>
        </p:nvGraphicFramePr>
        <p:xfrm>
          <a:off x="289560" y="487680"/>
          <a:ext cx="9585960" cy="5684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2980"/>
                <a:gridCol w="4792980"/>
              </a:tblGrid>
              <a:tr h="466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HUKUM MENDEL I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HUKUM MENDEL II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2175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	       AaBb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	A	 	    B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	↓     berpisah	   ↓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	          dari  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              a                               b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Pada gametogenesis gen-gen yang sealel akan memisah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              AaBb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A   →		B   →	AB	aB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              ↗↘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a   →		b   →	Ab	ab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Pada gametogenesis gen-gen yang tidak sealel akan berpasangan secara bebas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000" dirty="0">
                          <a:effectLst/>
                        </a:rPr>
                        <a:t>Gamet : AB. Ab, aB dan ab (ada 4 macam gamet)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 </a:t>
                      </a:r>
                      <a:endParaRPr lang="id-ID" sz="2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745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LATIHAN</a:t>
            </a:r>
            <a:br>
              <a:rPr lang="id-ID" dirty="0" smtClean="0"/>
            </a:br>
            <a:r>
              <a:rPr lang="id-ID" sz="2700" dirty="0" smtClean="0"/>
              <a:t>Tentukan banyak dan jenis gamet yang terbentuk dari genotif berikut ini :</a:t>
            </a:r>
            <a:endParaRPr lang="id-ID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id-ID" sz="2800" dirty="0" smtClean="0"/>
              <a:t>AABbCC</a:t>
            </a:r>
          </a:p>
          <a:p>
            <a:pPr>
              <a:buAutoNum type="arabicPeriod"/>
            </a:pPr>
            <a:r>
              <a:rPr lang="id-ID" sz="2800" dirty="0" smtClean="0"/>
              <a:t>KkLlmm</a:t>
            </a:r>
          </a:p>
          <a:p>
            <a:pPr>
              <a:buAutoNum type="arabicPeriod"/>
            </a:pPr>
            <a:r>
              <a:rPr lang="id-ID" sz="2800" dirty="0" smtClean="0"/>
              <a:t>PpQQRr</a:t>
            </a:r>
          </a:p>
          <a:p>
            <a:pPr>
              <a:buAutoNum type="arabicPeriod"/>
            </a:pPr>
            <a:r>
              <a:rPr lang="id-ID" sz="2800" smtClean="0"/>
              <a:t>DdEeFfGg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xmlns="" val="31750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167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HEREDITAS</vt:lpstr>
      <vt:lpstr>TERMINOLOGI YANG PERLU DIPAHAMI</vt:lpstr>
      <vt:lpstr>GAMETOGENESIS (Mengikuti kaidah Hk. Mendel)</vt:lpstr>
      <vt:lpstr>Slide 4</vt:lpstr>
      <vt:lpstr>LATIHAN Tentukan banyak dan jenis gamet yang terbentuk dari genotif berikut ini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HEREDITAS</dc:title>
  <dc:creator>Tata</dc:creator>
  <cp:lastModifiedBy>LIA</cp:lastModifiedBy>
  <cp:revision>6</cp:revision>
  <dcterms:created xsi:type="dcterms:W3CDTF">2021-01-18T04:08:45Z</dcterms:created>
  <dcterms:modified xsi:type="dcterms:W3CDTF">2021-01-18T05:54:29Z</dcterms:modified>
</cp:coreProperties>
</file>