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22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497" y="44624"/>
            <a:ext cx="9048604" cy="1080120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Министерство образования и науки Республики Татарстан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Государственное автономное профессиональное образовательное учреждение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 «Технический колледж имени </a:t>
            </a:r>
            <a:r>
              <a:rPr lang="ru-RU" sz="1800" dirty="0" err="1" smtClean="0">
                <a:solidFill>
                  <a:schemeClr val="tx1"/>
                </a:solidFill>
              </a:rPr>
              <a:t>В.Д.Поташова</a:t>
            </a:r>
            <a:r>
              <a:rPr lang="ru-RU" sz="1800" dirty="0" smtClean="0">
                <a:solidFill>
                  <a:schemeClr val="tx1"/>
                </a:solidFill>
              </a:rPr>
              <a:t>»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43608" y="1484784"/>
            <a:ext cx="7196336" cy="266429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Презентация к курсовой работе на тему: </a:t>
            </a:r>
            <a:r>
              <a:rPr lang="en-US" sz="2800" dirty="0" smtClean="0"/>
              <a:t>“</a:t>
            </a:r>
            <a:r>
              <a:rPr lang="ru-RU" sz="2800" dirty="0" smtClean="0"/>
              <a:t>Создание приложения для базы данных «Кадры предприятия»</a:t>
            </a:r>
            <a:r>
              <a:rPr lang="en-US" sz="2800" dirty="0" smtClean="0"/>
              <a:t>”</a:t>
            </a:r>
            <a:endParaRPr lang="ru-RU" sz="2800" dirty="0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1892909" y="3717032"/>
            <a:ext cx="7196336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000" dirty="0" smtClean="0"/>
              <a:t>Работу выполнил</a:t>
            </a:r>
            <a:r>
              <a:rPr lang="en-US" sz="2000" dirty="0" smtClean="0"/>
              <a:t>:</a:t>
            </a:r>
          </a:p>
          <a:p>
            <a:pPr algn="r"/>
            <a:r>
              <a:rPr lang="ru-RU" sz="2000" dirty="0" smtClean="0"/>
              <a:t>Студент </a:t>
            </a:r>
            <a:r>
              <a:rPr lang="en-US" sz="2000" dirty="0" smtClean="0"/>
              <a:t>III </a:t>
            </a:r>
            <a:r>
              <a:rPr lang="ru-RU" sz="2000" dirty="0" smtClean="0"/>
              <a:t>курса группы ТП-42</a:t>
            </a:r>
          </a:p>
          <a:p>
            <a:pPr algn="r"/>
            <a:r>
              <a:rPr lang="ru-RU" sz="2000" dirty="0" smtClean="0"/>
              <a:t>Ворошилов Александр</a:t>
            </a:r>
          </a:p>
          <a:p>
            <a:pPr algn="r"/>
            <a:endParaRPr lang="ru-RU" sz="2000" dirty="0"/>
          </a:p>
          <a:p>
            <a:pPr algn="r"/>
            <a:r>
              <a:rPr lang="ru-RU" sz="2000" dirty="0" smtClean="0"/>
              <a:t>Преподаватель</a:t>
            </a:r>
            <a:r>
              <a:rPr lang="en-US" sz="2000" dirty="0" smtClean="0"/>
              <a:t>:</a:t>
            </a:r>
          </a:p>
          <a:p>
            <a:pPr algn="r"/>
            <a:r>
              <a:rPr lang="ru-RU" sz="2000" dirty="0" smtClean="0"/>
              <a:t>Нейман Наталья Дмитриевна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029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8235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Введение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836713"/>
            <a:ext cx="9108504" cy="324035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600" dirty="0" smtClean="0"/>
              <a:t>	В </a:t>
            </a:r>
            <a:r>
              <a:rPr lang="ru-RU" sz="1600" dirty="0"/>
              <a:t>современном мире базы данных задействованы повсюду: от маленьких магазинов и складов, до банковских счетов и учета в государственных органах. Любому программисту необходимо иметь навыки работы с базами данных, в частности уметь администрировать и поддерживать их в надлежащем состоянии. В процессе разработки данного проекта задействовано множество решений, связанных с созданием и администрированием баз данных, а так же наглядно показано применение всех необходимых  программисту навыков для создания и администрирования баз данных. Данное приложение позволяет пользователю работать с таблицами базы данных “Кадры предприятия”,  и имеет,  множество разнообразных видов запросов, позволяет пользователю вносить изменения в базу данных в соответствии со своими задачами, не манипулируя данными таблиц напрямую, и тем самым значительно облегчая работу.  Программа поддерживает  режим пользователя, позволяющий взаимодействовать с данными таблиц исключительно непрямым путем, с помощью специализированных запросов, и режим администратора – дающий все возможности для манипулирования данными базы данных. Программа создана на языке программирования </a:t>
            </a:r>
            <a:r>
              <a:rPr lang="en-US" sz="1600" dirty="0"/>
              <a:t>C</a:t>
            </a:r>
            <a:r>
              <a:rPr lang="ru-RU" sz="1600" dirty="0"/>
              <a:t>#,  в среде разработки </a:t>
            </a:r>
            <a:r>
              <a:rPr lang="en-US" sz="1600" dirty="0"/>
              <a:t>Visual studio</a:t>
            </a:r>
            <a:r>
              <a:rPr lang="ru-RU" sz="1600" dirty="0"/>
              <a:t> 2015.</a:t>
            </a:r>
          </a:p>
          <a:p>
            <a:endParaRPr lang="ru-RU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" y="4221088"/>
            <a:ext cx="4454800" cy="243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088"/>
            <a:ext cx="4494814" cy="24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0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Входные данные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980729"/>
            <a:ext cx="9073008" cy="1656184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Название задачи из предложенного списка</a:t>
            </a:r>
          </a:p>
          <a:p>
            <a:pPr algn="just"/>
            <a:r>
              <a:rPr lang="ru-RU" sz="2000" dirty="0" smtClean="0"/>
              <a:t>Тип действия (поиск</a:t>
            </a:r>
            <a:r>
              <a:rPr lang="en-US" sz="2000" dirty="0" smtClean="0"/>
              <a:t>/</a:t>
            </a:r>
            <a:r>
              <a:rPr lang="ru-RU" sz="2000" dirty="0" smtClean="0"/>
              <a:t>добавление</a:t>
            </a:r>
            <a:r>
              <a:rPr lang="en-US" sz="2000" dirty="0" smtClean="0"/>
              <a:t>/</a:t>
            </a:r>
            <a:r>
              <a:rPr lang="ru-RU" sz="2000" dirty="0" smtClean="0"/>
              <a:t>изменение</a:t>
            </a:r>
            <a:r>
              <a:rPr lang="en-US" sz="2000" dirty="0" smtClean="0"/>
              <a:t>/</a:t>
            </a:r>
            <a:r>
              <a:rPr lang="ru-RU" sz="2000" dirty="0" smtClean="0"/>
              <a:t>удаление)</a:t>
            </a:r>
          </a:p>
          <a:p>
            <a:pPr algn="just"/>
            <a:r>
              <a:rPr lang="ru-RU" sz="2000" dirty="0" smtClean="0"/>
              <a:t> </a:t>
            </a:r>
            <a:r>
              <a:rPr lang="ru-RU" sz="2000" dirty="0"/>
              <a:t>Сопутствующие данные (диапазон </a:t>
            </a:r>
            <a:r>
              <a:rPr lang="ru-RU" sz="2000" dirty="0" smtClean="0"/>
              <a:t>записей, переменные</a:t>
            </a:r>
            <a:r>
              <a:rPr lang="ru-RU" sz="2000" dirty="0"/>
              <a:t> </a:t>
            </a:r>
            <a:r>
              <a:rPr lang="ru-RU" sz="2000" dirty="0" smtClean="0"/>
              <a:t>или фильтры).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276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Выходные данные приложения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840" y="3212976"/>
            <a:ext cx="9073008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/>
              <a:t>Д</a:t>
            </a:r>
            <a:r>
              <a:rPr lang="ru-RU" sz="2000" dirty="0" smtClean="0"/>
              <a:t>анные </a:t>
            </a:r>
            <a:r>
              <a:rPr lang="ru-RU" sz="2000" dirty="0"/>
              <a:t>из базы данных “Кадры предприятия” в </a:t>
            </a:r>
            <a:r>
              <a:rPr lang="ru-RU" sz="2000" dirty="0" smtClean="0"/>
              <a:t>табличном </a:t>
            </a:r>
            <a:r>
              <a:rPr lang="ru-RU" sz="2000" dirty="0"/>
              <a:t>или </a:t>
            </a:r>
            <a:r>
              <a:rPr lang="ru-RU" sz="2000" dirty="0" smtClean="0"/>
              <a:t>ином виде, соответствующим выбранной форме, типу задачи и типу действия.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373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43235"/>
            <a:ext cx="9073008" cy="290571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000" dirty="0" smtClean="0"/>
              <a:t>Схема данных базы данных </a:t>
            </a:r>
            <a:r>
              <a:rPr lang="en-US" sz="2000" dirty="0" smtClean="0"/>
              <a:t>“</a:t>
            </a:r>
            <a:r>
              <a:rPr lang="ru-RU" sz="2000" dirty="0" smtClean="0"/>
              <a:t>Кадры предприятия</a:t>
            </a:r>
            <a:r>
              <a:rPr lang="en-US" sz="2000" dirty="0" smtClean="0"/>
              <a:t>”</a:t>
            </a:r>
            <a:r>
              <a:rPr lang="ru-RU" sz="2000" dirty="0" smtClean="0"/>
              <a:t>. Учитывая, что в приложении обращение к данным базы данных </a:t>
            </a:r>
            <a:r>
              <a:rPr lang="en-US" sz="2000" dirty="0" smtClean="0"/>
              <a:t>“</a:t>
            </a:r>
            <a:r>
              <a:rPr lang="ru-RU" sz="2000" dirty="0" smtClean="0"/>
              <a:t>Кадры предприятия</a:t>
            </a:r>
            <a:r>
              <a:rPr lang="en-US" sz="2000" dirty="0" smtClean="0"/>
              <a:t>”</a:t>
            </a:r>
            <a:r>
              <a:rPr lang="ru-RU" sz="2000" dirty="0" smtClean="0"/>
              <a:t> происходит через запросы </a:t>
            </a:r>
            <a:r>
              <a:rPr lang="en-US" sz="2000" dirty="0" smtClean="0"/>
              <a:t>SQL</a:t>
            </a:r>
            <a:r>
              <a:rPr lang="ru-RU" sz="2000" dirty="0" smtClean="0"/>
              <a:t>, связи таблиц в СУБД </a:t>
            </a:r>
            <a:r>
              <a:rPr lang="en-US" sz="2000" dirty="0" smtClean="0"/>
              <a:t>Microsoft Access</a:t>
            </a:r>
            <a:r>
              <a:rPr lang="ru-RU" sz="2000" dirty="0" smtClean="0"/>
              <a:t> на практике существенного значения не имеют. Однако они могут наглядно продемонстрировать логические взаимосвязи между таблицами.</a:t>
            </a:r>
            <a:endParaRPr lang="ru-RU" sz="2000" dirty="0"/>
          </a:p>
        </p:txBody>
      </p:sp>
      <p:pic>
        <p:nvPicPr>
          <p:cNvPr id="6147" name="Picture 3" descr="C:\Users\Лол\Desktop\screenshot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120680" cy="364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59" y="68627"/>
            <a:ext cx="8972637" cy="36484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	В данной программе реализовано два режима работы – пользовательский и режим администрирования. В режиме администратора доступны все без исключения таблицы и формы программы. В режиме пользователя становятся недоступны формы, позволяющие пользователю напрямую работать с данными базы данных, т.е. позволяющие находить и изменять данные таблиц, не исходя из конкретных задач, таких как поиск вакансий, поиск резюме, создание, изменение или удаление записей о конкретном работнике.</a:t>
            </a:r>
            <a:endParaRPr lang="ru-RU" sz="2000" dirty="0"/>
          </a:p>
        </p:txBody>
      </p:sp>
      <p:pic>
        <p:nvPicPr>
          <p:cNvPr id="2050" name="Picture 2" descr="C:\Users\Лол\Desktop\screenshot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896544" cy="27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5913429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Форма аутентификации пользователя. По умолчанию, пароль для режима администратора </a:t>
            </a:r>
            <a:r>
              <a:rPr lang="en-US" sz="1600" dirty="0" smtClean="0"/>
              <a:t>“qwerty”</a:t>
            </a:r>
            <a:r>
              <a:rPr lang="ru-RU" sz="1600" dirty="0" smtClean="0"/>
              <a:t>. Местонахождение файла базы данных по умолчанию – директория </a:t>
            </a:r>
            <a:r>
              <a:rPr lang="en-US" sz="1600" dirty="0" smtClean="0"/>
              <a:t>exe </a:t>
            </a:r>
            <a:r>
              <a:rPr lang="ru-RU" sz="1600" dirty="0" smtClean="0"/>
              <a:t>файла программы.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49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54" y="0"/>
            <a:ext cx="8928992" cy="24688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bg2"/>
                </a:solidFill>
              </a:rPr>
              <a:t>	</a:t>
            </a:r>
            <a:r>
              <a:rPr lang="ru-RU" sz="2000" dirty="0" smtClean="0"/>
              <a:t>Ниже приведена главная форма программы. Она дает доступ ко всем данным базы данных </a:t>
            </a:r>
            <a:r>
              <a:rPr lang="en-US" sz="2000" dirty="0" smtClean="0"/>
              <a:t>“</a:t>
            </a:r>
            <a:r>
              <a:rPr lang="ru-RU" sz="2000" dirty="0" smtClean="0"/>
              <a:t>Кадры предприятия</a:t>
            </a:r>
            <a:r>
              <a:rPr lang="en-US" sz="2000" dirty="0" smtClean="0"/>
              <a:t>”</a:t>
            </a:r>
            <a:r>
              <a:rPr lang="ru-RU" sz="2000" dirty="0" smtClean="0"/>
              <a:t>. Двойное нажатие на иконку открывает окно, содержащее средства поиска и</a:t>
            </a:r>
            <a:r>
              <a:rPr lang="en-US" sz="2000" dirty="0" smtClean="0"/>
              <a:t>/</a:t>
            </a:r>
            <a:r>
              <a:rPr lang="ru-RU" sz="2000" dirty="0" smtClean="0"/>
              <a:t>или добавления данных. В режиме пользователя не доступны окна, содержащиеся в первой группе под названием </a:t>
            </a:r>
            <a:r>
              <a:rPr lang="en-US" sz="2000" dirty="0" smtClean="0"/>
              <a:t>“</a:t>
            </a:r>
            <a:r>
              <a:rPr lang="ru-RU" sz="2000" dirty="0" smtClean="0"/>
              <a:t>Данные таблиц</a:t>
            </a:r>
            <a:r>
              <a:rPr lang="en-US" sz="2000" dirty="0" smtClean="0"/>
              <a:t>”</a:t>
            </a:r>
            <a:r>
              <a:rPr lang="ru-RU" sz="2000" dirty="0" smtClean="0"/>
              <a:t>, так как они позволяют напрямую управлять данными базы данных.</a:t>
            </a:r>
            <a:endParaRPr lang="ru-RU" sz="2000" dirty="0"/>
          </a:p>
        </p:txBody>
      </p:sp>
      <p:pic>
        <p:nvPicPr>
          <p:cNvPr id="3074" name="Picture 2" descr="C:\Users\Лол\Desktop\screenshot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" y="2353401"/>
            <a:ext cx="4055846" cy="44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1960" y="2756925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Формы, позволяющие манипулировать данными напрямую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11213" y="3420196"/>
            <a:ext cx="511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Формы, осуществляющие поиск, добавление и изменение данных о работниках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94048" y="4175501"/>
            <a:ext cx="511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Формы, позволяющие просматривать, изменять и добавлять должности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7" y="4842833"/>
            <a:ext cx="511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Формы, форма, дающая доступ к истории зачисления зарплат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4047" y="5474215"/>
            <a:ext cx="511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Формы, позволяющие просматривать, изменять и добавлять данные о предприятиях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8" y="6139475"/>
            <a:ext cx="511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Формы, позволяющие находить, добавлять, изменять, и удалять вакансии и резюме.</a:t>
            </a:r>
            <a:endParaRPr lang="ru-RU" sz="1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4083309" y="2910813"/>
            <a:ext cx="1575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4070554" y="3681806"/>
            <a:ext cx="1575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4070554" y="4437111"/>
            <a:ext cx="1575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4070554" y="5021256"/>
            <a:ext cx="1575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4070554" y="5735825"/>
            <a:ext cx="1575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070554" y="6453336"/>
            <a:ext cx="1575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4637"/>
            <a:ext cx="8915266" cy="36484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	Формы, позволяющие манипулировать данными таблиц. Они обеспечивают полный функционал поиска, изменения, добавления записей в конкретной таблице. Поиск записей осуществляется с помощью нескольких фильтров, имеющих различные типы (по значению, по региону, по наличию в перечисляемом списке), а так же имеется возможность изменять логические конструкции (равно, не равно, больше или меньше). Имеется возможность фильтровать выводимые данные, т.е. скрывать некоторые столбцы для удобства пользователя.</a:t>
            </a:r>
            <a:endParaRPr lang="ru-RU" sz="2000" dirty="0"/>
          </a:p>
        </p:txBody>
      </p:sp>
      <p:pic>
        <p:nvPicPr>
          <p:cNvPr id="4100" name="Picture 4" descr="C:\Users\Лол\Desktop\screenshot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7" y="3859512"/>
            <a:ext cx="3932439" cy="296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Лол\Desktop\screenshot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3859512"/>
            <a:ext cx="4881929" cy="296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4636"/>
            <a:ext cx="9001000" cy="3745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Ниже продемонстрированы специализированные формы, позволяющие выполнять конкретные задачи, которые понадобятся сотрудникам в работе с базой данных </a:t>
            </a:r>
            <a:r>
              <a:rPr lang="en-US" sz="2000" dirty="0" smtClean="0"/>
              <a:t>“</a:t>
            </a:r>
            <a:r>
              <a:rPr lang="ru-RU" sz="2000" dirty="0" smtClean="0"/>
              <a:t>Кадры предприятия</a:t>
            </a:r>
            <a:r>
              <a:rPr lang="en-US" sz="2000" dirty="0" smtClean="0"/>
              <a:t>”</a:t>
            </a:r>
            <a:r>
              <a:rPr lang="ru-RU" sz="2000" dirty="0" smtClean="0"/>
              <a:t>. Например</a:t>
            </a:r>
            <a:r>
              <a:rPr lang="en-US" sz="2000" dirty="0" smtClean="0"/>
              <a:t>:</a:t>
            </a:r>
            <a:r>
              <a:rPr lang="ru-RU" sz="2000" dirty="0" smtClean="0"/>
              <a:t> найти данные работника по номеру, найти или удалить данные о должности, найти данные о вакансии. В приложении подобного рода форм 13, и все они доступны пользователям в любом режиме.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Форма поиска работника по идентификационному номеру, изменение или удаление записи.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Форма поиска должности, ее последующее изменение или удаление.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Форма </a:t>
            </a:r>
            <a:r>
              <a:rPr lang="ru-RU" sz="2000" dirty="0" smtClean="0"/>
              <a:t>поиска вакансии по заданным параметрам.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122" name="Picture 2" descr="C:\Users\Лол\Desktop\screenshot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1" y="3910034"/>
            <a:ext cx="2529499" cy="28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Лол\Desktop\screenshot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74" y="3910034"/>
            <a:ext cx="3811521" cy="27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Лол\Desktop\screenshots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5" y="3910034"/>
            <a:ext cx="2476252" cy="25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0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869159"/>
            <a:ext cx="8229600" cy="125700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3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202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к курсовой работе на тему: “Создание приложения для базы данных «Кадры предприятия»”</vt:lpstr>
      <vt:lpstr>Введение</vt:lpstr>
      <vt:lpstr>Входные данные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Лол</dc:creator>
  <cp:lastModifiedBy>КС</cp:lastModifiedBy>
  <cp:revision>25</cp:revision>
  <dcterms:created xsi:type="dcterms:W3CDTF">2017-06-09T10:17:27Z</dcterms:created>
  <dcterms:modified xsi:type="dcterms:W3CDTF">2017-06-10T08:44:15Z</dcterms:modified>
</cp:coreProperties>
</file>