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ldrich"/>
      <p:regular r:id="rId12"/>
    </p:embeddedFont>
    <p:embeddedFont>
      <p:font typeface="PT Sans Narrow"/>
      <p:regular r:id="rId13"/>
      <p:bold r:id="rId14"/>
    </p:embeddedFont>
    <p:embeddedFont>
      <p:font typeface="Roboto Mono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lJjat1YOjTDsvQSnxTB3+Spjx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PTSansNarrow-regular.fntdata"/><Relationship Id="rId18" Type="http://schemas.openxmlformats.org/officeDocument/2006/relationships/font" Target="fonts/RobotoMono-boldItalic.fntdata"/><Relationship Id="rId8" Type="http://schemas.openxmlformats.org/officeDocument/2006/relationships/slide" Target="slides/slide3.xml"/><Relationship Id="rId26" Type="http://schemas.openxmlformats.org/officeDocument/2006/relationships/customXml" Target="../customXml/item3.xml"/><Relationship Id="rId21" Type="http://schemas.openxmlformats.org/officeDocument/2006/relationships/font" Target="fonts/OpenSans-italic.fntdata"/><Relationship Id="rId3" Type="http://schemas.openxmlformats.org/officeDocument/2006/relationships/presProps" Target="presProps.xml"/><Relationship Id="rId12" Type="http://schemas.openxmlformats.org/officeDocument/2006/relationships/font" Target="fonts/Aldrich-regular.fntdata"/><Relationship Id="rId17" Type="http://schemas.openxmlformats.org/officeDocument/2006/relationships/font" Target="fonts/RobotoMono-italic.fntdata"/><Relationship Id="rId7" Type="http://schemas.openxmlformats.org/officeDocument/2006/relationships/slide" Target="slides/slide2.xml"/><Relationship Id="rId25" Type="http://schemas.openxmlformats.org/officeDocument/2006/relationships/customXml" Target="../customXml/item2.xml"/><Relationship Id="rId20" Type="http://schemas.openxmlformats.org/officeDocument/2006/relationships/font" Target="fonts/OpenSans-bold.fntdata"/><Relationship Id="rId2" Type="http://schemas.openxmlformats.org/officeDocument/2006/relationships/viewProps" Target="viewProps.xml"/><Relationship Id="rId16" Type="http://schemas.openxmlformats.org/officeDocument/2006/relationships/font" Target="fonts/RobotoMono-bold.fntdata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24" Type="http://schemas.openxmlformats.org/officeDocument/2006/relationships/customXml" Target="../customXml/item1.xml"/><Relationship Id="rId23" Type="http://customschemas.google.com/relationships/presentationmetadata" Target="metadata"/><Relationship Id="rId15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font" Target="fonts/OpenSans-regular.fntdata"/><Relationship Id="rId22" Type="http://schemas.openxmlformats.org/officeDocument/2006/relationships/font" Target="fonts/OpenSans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TSans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d85adbe0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1d85adbe0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493c9e41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f493c9e41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493c9e41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f493c9e41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d85adbe0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1d85adbe0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d85adbe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1d85adbe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1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11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11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1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11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11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1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1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0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0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8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ason27146913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ocs.ros.org/en/melodic/api/nav_msgs/html/msg/OccupancyGrid.html" TargetMode="External"/><Relationship Id="rId4" Type="http://schemas.openxmlformats.org/officeDocument/2006/relationships/hyperlink" Target="http://docs.ros.org/en/noetic/api/geometry_msgs/html/msg/Pose.html" TargetMode="External"/><Relationship Id="rId5" Type="http://schemas.openxmlformats.org/officeDocument/2006/relationships/hyperlink" Target="http://docs.ros.org/en/noetic/api/geometry_msgs/html/msg/PoseStamped.html" TargetMode="External"/><Relationship Id="rId6" Type="http://schemas.openxmlformats.org/officeDocument/2006/relationships/hyperlink" Target="http://docs.ros.org/en/noetic/api/geometry_msgs/html/msg/PoseStamped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cs.ros.org/en/noetic/api/sensor_msgs/html/msg/LaserScan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3650" y="1837089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4999"/>
              <a:buFont typeface="Arial"/>
              <a:buNone/>
            </a:pPr>
            <a:r>
              <a:rPr lang="en" sz="4444"/>
              <a:t>Robot Learning and Interaction </a:t>
            </a:r>
            <a:endParaRPr sz="44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79999"/>
              <a:buNone/>
            </a:pPr>
            <a:r>
              <a:rPr lang="en" sz="3333">
                <a:latin typeface="Open Sans"/>
                <a:ea typeface="Open Sans"/>
                <a:cs typeface="Open Sans"/>
                <a:sym typeface="Open Sans"/>
              </a:rPr>
              <a:t>Spring 2023</a:t>
            </a:r>
            <a:endParaRPr sz="4444"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136750" y="277331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97"/>
              <a:buNone/>
            </a:pPr>
            <a:r>
              <a:rPr b="1" lang="en"/>
              <a:t>LAB</a:t>
            </a:r>
            <a:r>
              <a:rPr b="1" lang="en"/>
              <a:t>#1 - Particle Filter Localization Tutorial</a:t>
            </a:r>
            <a:endParaRPr b="1"/>
          </a:p>
        </p:txBody>
      </p:sp>
      <p:sp>
        <p:nvSpPr>
          <p:cNvPr id="68" name="Google Shape;68;p1"/>
          <p:cNvSpPr txBox="1"/>
          <p:nvPr/>
        </p:nvSpPr>
        <p:spPr>
          <a:xfrm>
            <a:off x="1980608" y="3463533"/>
            <a:ext cx="51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 email : </a:t>
            </a:r>
            <a:r>
              <a:rPr lang="en" sz="12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jason27146913@gmail.com</a:t>
            </a:r>
            <a:endParaRPr b="1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d85adbe0e_0_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Base Code Tutorial - ParticleFilter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4" name="Google Shape;74;g11d85adbe0e_0_42"/>
          <p:cNvSpPr txBox="1"/>
          <p:nvPr>
            <p:ph idx="1" type="body"/>
          </p:nvPr>
        </p:nvSpPr>
        <p:spPr>
          <a:xfrm>
            <a:off x="311700" y="1266325"/>
            <a:ext cx="8520600" cy="3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rgbClr val="434343"/>
                </a:solidFill>
              </a:rPr>
              <a:t>Several Important Attributes For ParticleFilter</a:t>
            </a:r>
            <a:endParaRPr b="1" sz="20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b="1" lang="en">
                <a:solidFill>
                  <a:srgbClr val="434343"/>
                </a:solidFill>
              </a:rPr>
              <a:t>s</a:t>
            </a:r>
            <a:r>
              <a:rPr b="1" lang="en">
                <a:solidFill>
                  <a:srgbClr val="434343"/>
                </a:solidFill>
              </a:rPr>
              <a:t>elf.map </a:t>
            </a:r>
            <a:r>
              <a:rPr lang="en">
                <a:solidFill>
                  <a:srgbClr val="434343"/>
                </a:solidFill>
              </a:rPr>
              <a:t>-&gt; </a:t>
            </a:r>
            <a:r>
              <a:rPr lang="en" u="sng">
                <a:solidFill>
                  <a:schemeClr val="hlink"/>
                </a:solidFill>
                <a:hlinkClick r:id="rId3"/>
              </a:rPr>
              <a:t>OccupancyGrid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-"/>
            </a:pPr>
            <a:r>
              <a:rPr lang="en" sz="1200">
                <a:solidFill>
                  <a:srgbClr val="38761D"/>
                </a:solidFill>
              </a:rPr>
              <a:t># the information of </a:t>
            </a:r>
            <a:r>
              <a:rPr lang="en" sz="1200">
                <a:solidFill>
                  <a:srgbClr val="38761D"/>
                </a:solidFill>
              </a:rPr>
              <a:t>map</a:t>
            </a:r>
            <a:endParaRPr b="1">
              <a:solidFill>
                <a:srgbClr val="0B539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b="1" lang="en">
                <a:solidFill>
                  <a:srgbClr val="434343"/>
                </a:solidFill>
              </a:rPr>
              <a:t>self.num_particles</a:t>
            </a:r>
            <a:r>
              <a:rPr lang="en">
                <a:solidFill>
                  <a:srgbClr val="434343"/>
                </a:solidFill>
              </a:rPr>
              <a:t> -&gt; int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-"/>
            </a:pPr>
            <a:r>
              <a:rPr lang="en" sz="1200">
                <a:solidFill>
                  <a:srgbClr val="38761D"/>
                </a:solidFill>
              </a:rPr>
              <a:t># </a:t>
            </a:r>
            <a:r>
              <a:rPr lang="en" sz="1200">
                <a:solidFill>
                  <a:srgbClr val="38761D"/>
                </a:solidFill>
              </a:rPr>
              <a:t>the number of particles used in the particle filter</a:t>
            </a:r>
            <a:endParaRPr sz="1200"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b="1" lang="en">
                <a:solidFill>
                  <a:srgbClr val="434343"/>
                </a:solidFill>
              </a:rPr>
              <a:t>self.particle_cloud</a:t>
            </a:r>
            <a:r>
              <a:rPr lang="en">
                <a:solidFill>
                  <a:srgbClr val="434343"/>
                </a:solidFill>
              </a:rPr>
              <a:t> -&gt; list of Particle</a:t>
            </a:r>
            <a:endParaRPr sz="1200">
              <a:solidFill>
                <a:srgbClr val="38761D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-"/>
            </a:pPr>
            <a:r>
              <a:rPr lang="en" sz="1200">
                <a:solidFill>
                  <a:srgbClr val="38761D"/>
                </a:solidFill>
              </a:rPr>
              <a:t># the </a:t>
            </a:r>
            <a:r>
              <a:rPr lang="en" sz="1200">
                <a:solidFill>
                  <a:srgbClr val="38761D"/>
                </a:solidFill>
              </a:rPr>
              <a:t>particle clouds array</a:t>
            </a:r>
            <a:endParaRPr sz="1200"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b="1" lang="en">
                <a:solidFill>
                  <a:srgbClr val="434343"/>
                </a:solidFill>
              </a:rPr>
              <a:t>self.robot_estimate</a:t>
            </a:r>
            <a:r>
              <a:rPr lang="en">
                <a:solidFill>
                  <a:srgbClr val="434343"/>
                </a:solidFill>
              </a:rPr>
              <a:t> - </a:t>
            </a:r>
            <a:r>
              <a:rPr lang="en" u="sng">
                <a:solidFill>
                  <a:schemeClr val="hlink"/>
                </a:solidFill>
                <a:hlinkClick r:id="rId4"/>
              </a:rPr>
              <a:t>Pose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-"/>
            </a:pPr>
            <a:r>
              <a:rPr lang="en" sz="1200">
                <a:solidFill>
                  <a:srgbClr val="38761D"/>
                </a:solidFill>
              </a:rPr>
              <a:t># </a:t>
            </a:r>
            <a:r>
              <a:rPr lang="en" sz="1200">
                <a:solidFill>
                  <a:srgbClr val="38761D"/>
                </a:solidFill>
              </a:rPr>
              <a:t>the estimated robot pose</a:t>
            </a:r>
            <a:endParaRPr sz="1200">
              <a:solidFill>
                <a:srgbClr val="38761D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-"/>
            </a:pPr>
            <a:r>
              <a:rPr lang="en" sz="1200">
                <a:solidFill>
                  <a:srgbClr val="38761D"/>
                </a:solidFill>
              </a:rPr>
              <a:t># should be updated in </a:t>
            </a:r>
            <a:r>
              <a:rPr b="1" lang="en" sz="1200">
                <a:solidFill>
                  <a:srgbClr val="38761D"/>
                </a:solidFill>
              </a:rPr>
              <a:t>update_estimated_robot_pose()</a:t>
            </a:r>
            <a:endParaRPr b="1" sz="1200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b="1" lang="en">
                <a:solidFill>
                  <a:srgbClr val="434343"/>
                </a:solidFill>
              </a:rPr>
              <a:t>self.odom_pose</a:t>
            </a:r>
            <a:r>
              <a:rPr lang="en">
                <a:solidFill>
                  <a:srgbClr val="434343"/>
                </a:solidFill>
              </a:rPr>
              <a:t> - </a:t>
            </a:r>
            <a:r>
              <a:rPr lang="en" u="sng">
                <a:solidFill>
                  <a:schemeClr val="hlink"/>
                </a:solidFill>
                <a:hlinkClick r:id="rId5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PoseStamped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-"/>
            </a:pPr>
            <a:r>
              <a:rPr lang="en" sz="1200">
                <a:solidFill>
                  <a:srgbClr val="38761D"/>
                </a:solidFill>
              </a:rPr>
              <a:t># the current poses of robot</a:t>
            </a:r>
            <a:endParaRPr b="1" sz="1200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b="1" lang="en">
                <a:solidFill>
                  <a:srgbClr val="434343"/>
                </a:solidFill>
              </a:rPr>
              <a:t>self.odom_pose_last_motion_update</a:t>
            </a:r>
            <a:r>
              <a:rPr lang="en">
                <a:solidFill>
                  <a:srgbClr val="434343"/>
                </a:solidFill>
              </a:rPr>
              <a:t> - </a:t>
            </a:r>
            <a:r>
              <a:rPr lang="en" u="sng">
                <a:solidFill>
                  <a:schemeClr val="hlink"/>
                </a:solidFill>
                <a:hlinkClick r:id="rId6"/>
              </a:rPr>
              <a:t>PoseStamped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-"/>
            </a:pPr>
            <a:r>
              <a:rPr lang="en" sz="1200">
                <a:solidFill>
                  <a:srgbClr val="38761D"/>
                </a:solidFill>
              </a:rPr>
              <a:t># the previous poses of robot</a:t>
            </a:r>
            <a:endParaRPr b="1" sz="1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493c9e411_1_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Base Code Tutorial - ParticleFilter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0" name="Google Shape;80;g1f493c9e411_1_4"/>
          <p:cNvSpPr txBox="1"/>
          <p:nvPr>
            <p:ph idx="1" type="body"/>
          </p:nvPr>
        </p:nvSpPr>
        <p:spPr>
          <a:xfrm>
            <a:off x="311700" y="1266325"/>
            <a:ext cx="8520600" cy="3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rgbClr val="434343"/>
                </a:solidFill>
              </a:rPr>
              <a:t>Several Important Implemented Functions For ParticleFilter</a:t>
            </a:r>
            <a:endParaRPr b="1" sz="20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b="1" lang="en">
                <a:solidFill>
                  <a:srgbClr val="434343"/>
                </a:solidFill>
              </a:rPr>
              <a:t>self.robot_scan_received(data)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-"/>
            </a:pPr>
            <a:r>
              <a:rPr lang="en" sz="1200">
                <a:solidFill>
                  <a:srgbClr val="38761D"/>
                </a:solidFill>
              </a:rPr>
              <a:t># receive LaserScan’s data, then </a:t>
            </a:r>
            <a:endParaRPr sz="1200">
              <a:solidFill>
                <a:srgbClr val="38761D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-"/>
            </a:pPr>
            <a:r>
              <a:rPr lang="en" sz="1200">
                <a:solidFill>
                  <a:srgbClr val="38761D"/>
                </a:solidFill>
              </a:rPr>
              <a:t># update the particles if the robot have moved far enough</a:t>
            </a:r>
            <a:endParaRPr sz="1200"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b="1" lang="en">
                <a:solidFill>
                  <a:srgbClr val="434343"/>
                </a:solidFill>
              </a:rPr>
              <a:t>self.initialize_particle_cloud()</a:t>
            </a:r>
            <a:endParaRPr sz="1200">
              <a:solidFill>
                <a:srgbClr val="38761D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-"/>
            </a:pPr>
            <a:r>
              <a:rPr lang="en" sz="1200">
                <a:solidFill>
                  <a:srgbClr val="38761D"/>
                </a:solidFill>
              </a:rPr>
              <a:t># initialize particles to random positions, normalized their weights and then publish particle cloud</a:t>
            </a:r>
            <a:endParaRPr sz="1200"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b="1" lang="en">
                <a:solidFill>
                  <a:srgbClr val="434343"/>
                </a:solidFill>
              </a:rPr>
              <a:t>self.</a:t>
            </a:r>
            <a:r>
              <a:rPr b="1" lang="en">
                <a:solidFill>
                  <a:srgbClr val="434343"/>
                </a:solidFill>
              </a:rPr>
              <a:t>normalize_particles()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-"/>
            </a:pPr>
            <a:r>
              <a:rPr lang="en" sz="1200">
                <a:solidFill>
                  <a:srgbClr val="38761D"/>
                </a:solidFill>
              </a:rPr>
              <a:t># </a:t>
            </a:r>
            <a:r>
              <a:rPr lang="en" sz="1200">
                <a:solidFill>
                  <a:srgbClr val="38761D"/>
                </a:solidFill>
              </a:rPr>
              <a:t>make all the particle weights sum to 1.0</a:t>
            </a:r>
            <a:endParaRPr b="1" sz="1200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b="1" lang="en">
                <a:solidFill>
                  <a:srgbClr val="434343"/>
                </a:solidFill>
              </a:rPr>
              <a:t>self.get_map()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-"/>
            </a:pPr>
            <a:r>
              <a:rPr lang="en" sz="1200">
                <a:solidFill>
                  <a:srgbClr val="38761D"/>
                </a:solidFill>
              </a:rPr>
              <a:t># get real map information</a:t>
            </a:r>
            <a:endParaRPr b="1" sz="1200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b="1" lang="en">
                <a:solidFill>
                  <a:srgbClr val="434343"/>
                </a:solidFill>
              </a:rPr>
              <a:t>get_yaw_from_pose(pose) -&gt; Float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-"/>
            </a:pPr>
            <a:r>
              <a:rPr lang="en" sz="1200">
                <a:solidFill>
                  <a:srgbClr val="38761D"/>
                </a:solidFill>
              </a:rPr>
              <a:t># </a:t>
            </a:r>
            <a:r>
              <a:rPr lang="en" sz="1200">
                <a:solidFill>
                  <a:srgbClr val="38761D"/>
                </a:solidFill>
              </a:rPr>
              <a:t>return Euler angle of yaw</a:t>
            </a:r>
            <a:endParaRPr b="1" sz="1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493c9e411_1_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Base Code Tutorial - ParticleFilter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6" name="Google Shape;86;g1f493c9e411_1_12"/>
          <p:cNvSpPr txBox="1"/>
          <p:nvPr>
            <p:ph idx="1" type="body"/>
          </p:nvPr>
        </p:nvSpPr>
        <p:spPr>
          <a:xfrm>
            <a:off x="311700" y="1266325"/>
            <a:ext cx="8832300" cy="3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900">
                <a:solidFill>
                  <a:srgbClr val="434343"/>
                </a:solidFill>
              </a:rPr>
              <a:t>Several Functions To Be Implemented For ParticleFilter</a:t>
            </a:r>
            <a:endParaRPr b="1" sz="19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-"/>
            </a:pPr>
            <a:r>
              <a:rPr b="1" lang="en" sz="1700">
                <a:solidFill>
                  <a:srgbClr val="434343"/>
                </a:solidFill>
              </a:rPr>
              <a:t>self.</a:t>
            </a:r>
            <a:r>
              <a:rPr b="1" lang="en" sz="1700">
                <a:solidFill>
                  <a:srgbClr val="434343"/>
                </a:solidFill>
              </a:rPr>
              <a:t>update_particles_with_motion_model()</a:t>
            </a:r>
            <a:endParaRPr sz="17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-"/>
            </a:pPr>
            <a:r>
              <a:rPr lang="en" sz="1100">
                <a:solidFill>
                  <a:srgbClr val="38761D"/>
                </a:solidFill>
              </a:rPr>
              <a:t># based on the how the robot has moved (calculated from its odometry), </a:t>
            </a:r>
            <a:endParaRPr sz="1100">
              <a:solidFill>
                <a:srgbClr val="38761D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-"/>
            </a:pPr>
            <a:r>
              <a:rPr lang="en" sz="1100">
                <a:solidFill>
                  <a:srgbClr val="38761D"/>
                </a:solidFill>
              </a:rPr>
              <a:t># we'll  move all of the particles correspondingly</a:t>
            </a:r>
            <a:endParaRPr sz="1100">
              <a:solidFill>
                <a:srgbClr val="38761D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-"/>
            </a:pPr>
            <a:r>
              <a:rPr b="1" lang="en" sz="1700">
                <a:solidFill>
                  <a:srgbClr val="434343"/>
                </a:solidFill>
              </a:rPr>
              <a:t>self.update_particle_weights_with_measurement_model(</a:t>
            </a:r>
            <a:r>
              <a:rPr b="1" lang="en" sz="1700">
                <a:solidFill>
                  <a:srgbClr val="434343"/>
                </a:solidFill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data</a:t>
            </a:r>
            <a:r>
              <a:rPr b="1" lang="en" sz="1700">
                <a:solidFill>
                  <a:srgbClr val="434343"/>
                </a:solidFill>
              </a:rPr>
              <a:t>: </a:t>
            </a:r>
            <a:r>
              <a:rPr b="1" lang="en" sz="1700" u="sng">
                <a:solidFill>
                  <a:schemeClr val="hlink"/>
                </a:solidFill>
                <a:hlinkClick r:id="rId3"/>
              </a:rPr>
              <a:t>LaserScan</a:t>
            </a:r>
            <a:r>
              <a:rPr b="1" lang="en" sz="1700">
                <a:solidFill>
                  <a:srgbClr val="434343"/>
                </a:solidFill>
              </a:rPr>
              <a:t>)</a:t>
            </a:r>
            <a:endParaRPr sz="1100">
              <a:solidFill>
                <a:srgbClr val="38761D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-"/>
            </a:pPr>
            <a:r>
              <a:rPr lang="en" sz="1100">
                <a:solidFill>
                  <a:srgbClr val="38761D"/>
                </a:solidFill>
              </a:rPr>
              <a:t># </a:t>
            </a:r>
            <a:r>
              <a:rPr lang="en" sz="1100">
                <a:solidFill>
                  <a:srgbClr val="38761D"/>
                </a:solidFill>
              </a:rPr>
              <a:t>update particle weights with measurement information, </a:t>
            </a:r>
            <a:endParaRPr sz="1100">
              <a:solidFill>
                <a:srgbClr val="38761D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-"/>
            </a:pPr>
            <a:r>
              <a:rPr lang="en" sz="1100">
                <a:solidFill>
                  <a:srgbClr val="38761D"/>
                </a:solidFill>
              </a:rPr>
              <a:t># you can use self.likelihood_field to help you implement this function </a:t>
            </a:r>
            <a:endParaRPr sz="1100">
              <a:solidFill>
                <a:srgbClr val="38761D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-"/>
            </a:pPr>
            <a:r>
              <a:rPr b="1" lang="en" sz="1700">
                <a:solidFill>
                  <a:srgbClr val="434343"/>
                </a:solidFill>
              </a:rPr>
              <a:t>self.</a:t>
            </a:r>
            <a:r>
              <a:rPr b="1" lang="en" sz="1700">
                <a:solidFill>
                  <a:srgbClr val="434343"/>
                </a:solidFill>
              </a:rPr>
              <a:t>resample_particles()</a:t>
            </a:r>
            <a:endParaRPr sz="17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-"/>
            </a:pPr>
            <a:r>
              <a:rPr lang="en" sz="1100">
                <a:solidFill>
                  <a:srgbClr val="38761D"/>
                </a:solidFill>
              </a:rPr>
              <a:t># </a:t>
            </a:r>
            <a:r>
              <a:rPr lang="en" sz="1100">
                <a:solidFill>
                  <a:srgbClr val="38761D"/>
                </a:solidFill>
              </a:rPr>
              <a:t>resample particles using the updated weights</a:t>
            </a:r>
            <a:endParaRPr b="1" sz="1100">
              <a:solidFill>
                <a:srgbClr val="38761D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-"/>
            </a:pPr>
            <a:r>
              <a:rPr b="1" lang="en" sz="1700">
                <a:solidFill>
                  <a:srgbClr val="434343"/>
                </a:solidFill>
              </a:rPr>
              <a:t>self.</a:t>
            </a:r>
            <a:r>
              <a:rPr b="1" lang="en" sz="1700">
                <a:solidFill>
                  <a:srgbClr val="434343"/>
                </a:solidFill>
              </a:rPr>
              <a:t>update_estimated_robot_pose()</a:t>
            </a:r>
            <a:endParaRPr sz="17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-"/>
            </a:pPr>
            <a:r>
              <a:rPr lang="en" sz="1100">
                <a:solidFill>
                  <a:srgbClr val="38761D"/>
                </a:solidFill>
              </a:rPr>
              <a:t>#</a:t>
            </a:r>
            <a:r>
              <a:rPr lang="en" sz="1100">
                <a:solidFill>
                  <a:srgbClr val="38761D"/>
                </a:solidFill>
              </a:rPr>
              <a:t> update the robot pose estimate based on the particles</a:t>
            </a:r>
            <a:endParaRPr b="1" sz="11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d85adbe0e_0_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Base Code Tutorial - Functions To Be Implemented</a:t>
            </a:r>
            <a:endParaRPr/>
          </a:p>
        </p:txBody>
      </p:sp>
      <p:sp>
        <p:nvSpPr>
          <p:cNvPr id="92" name="Google Shape;92;g11d85adbe0e_0_26"/>
          <p:cNvSpPr txBox="1"/>
          <p:nvPr>
            <p:ph idx="1" type="body"/>
          </p:nvPr>
        </p:nvSpPr>
        <p:spPr>
          <a:xfrm>
            <a:off x="311700" y="1266325"/>
            <a:ext cx="8520600" cy="3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38761D"/>
                </a:solidFill>
                <a:latin typeface="Aldrich"/>
                <a:ea typeface="Aldrich"/>
                <a:cs typeface="Aldrich"/>
                <a:sym typeface="Aldrich"/>
              </a:rPr>
              <a:t>class ParticleFilter</a:t>
            </a:r>
            <a:r>
              <a:rPr b="1" lang="en" sz="1600">
                <a:solidFill>
                  <a:srgbClr val="38761D"/>
                </a:solidFill>
                <a:latin typeface="Aldrich"/>
                <a:ea typeface="Aldrich"/>
                <a:cs typeface="Aldrich"/>
                <a:sym typeface="Aldrich"/>
              </a:rPr>
              <a:t>:</a:t>
            </a:r>
            <a:endParaRPr b="1" sz="1600">
              <a:solidFill>
                <a:srgbClr val="38761D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38761D"/>
                </a:solidFill>
                <a:latin typeface="Aldrich"/>
                <a:ea typeface="Aldrich"/>
                <a:cs typeface="Aldrich"/>
                <a:sym typeface="Aldrich"/>
              </a:rPr>
              <a:t>def update_particles_with_motion_model(self):</a:t>
            </a:r>
            <a:endParaRPr b="1" sz="1600">
              <a:solidFill>
                <a:srgbClr val="38761D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38761D"/>
                </a:solidFill>
                <a:latin typeface="Aldrich"/>
                <a:ea typeface="Aldrich"/>
                <a:cs typeface="Aldrich"/>
                <a:sym typeface="Aldrich"/>
              </a:rPr>
              <a:t>	</a:t>
            </a:r>
            <a:r>
              <a:rPr i="1" lang="en" sz="1600">
                <a:solidFill>
                  <a:srgbClr val="38761D"/>
                </a:solidFill>
                <a:latin typeface="Aldrich"/>
                <a:ea typeface="Aldrich"/>
                <a:cs typeface="Aldrich"/>
                <a:sym typeface="Aldrich"/>
              </a:rPr>
              <a:t>#TODO</a:t>
            </a:r>
            <a:endParaRPr b="1" sz="1600">
              <a:solidFill>
                <a:srgbClr val="38761D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38761D"/>
                </a:solidFill>
                <a:latin typeface="Aldrich"/>
                <a:ea typeface="Aldrich"/>
                <a:cs typeface="Aldrich"/>
                <a:sym typeface="Aldrich"/>
              </a:rPr>
              <a:t>def update_particle_weights_with_measurement_model(self, data):</a:t>
            </a:r>
            <a:endParaRPr b="1" sz="1600">
              <a:solidFill>
                <a:srgbClr val="38761D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i="1" lang="en" sz="1600">
                <a:solidFill>
                  <a:srgbClr val="38761D"/>
                </a:solidFill>
                <a:latin typeface="Aldrich"/>
                <a:ea typeface="Aldrich"/>
                <a:cs typeface="Aldrich"/>
                <a:sym typeface="Aldrich"/>
              </a:rPr>
              <a:t>#TODO</a:t>
            </a:r>
            <a:endParaRPr i="1" sz="1600">
              <a:solidFill>
                <a:srgbClr val="38761D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38761D"/>
                </a:solidFill>
                <a:latin typeface="Aldrich"/>
                <a:ea typeface="Aldrich"/>
                <a:cs typeface="Aldrich"/>
                <a:sym typeface="Aldrich"/>
              </a:rPr>
              <a:t>def resample_particles(self):</a:t>
            </a:r>
            <a:endParaRPr b="1" sz="1600">
              <a:solidFill>
                <a:srgbClr val="38761D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i="1" lang="en" sz="1600">
                <a:solidFill>
                  <a:srgbClr val="38761D"/>
                </a:solidFill>
                <a:latin typeface="Aldrich"/>
                <a:ea typeface="Aldrich"/>
                <a:cs typeface="Aldrich"/>
                <a:sym typeface="Aldrich"/>
              </a:rPr>
              <a:t>#TODO</a:t>
            </a:r>
            <a:endParaRPr i="1" sz="1600">
              <a:solidFill>
                <a:srgbClr val="38761D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38761D"/>
                </a:solidFill>
                <a:latin typeface="Aldrich"/>
                <a:ea typeface="Aldrich"/>
                <a:cs typeface="Aldrich"/>
                <a:sym typeface="Aldrich"/>
              </a:rPr>
              <a:t>def update_estimated_robot_pose(self):</a:t>
            </a:r>
            <a:endParaRPr b="1" sz="1600">
              <a:solidFill>
                <a:srgbClr val="38761D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i="1" lang="en" sz="1600">
                <a:solidFill>
                  <a:srgbClr val="38761D"/>
                </a:solidFill>
                <a:latin typeface="Aldrich"/>
                <a:ea typeface="Aldrich"/>
                <a:cs typeface="Aldrich"/>
                <a:sym typeface="Aldrich"/>
              </a:rPr>
              <a:t>#TODO</a:t>
            </a:r>
            <a:endParaRPr i="1" sz="1600">
              <a:solidFill>
                <a:srgbClr val="38761D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11d85adbe0e_0_6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6359600" y="2346625"/>
            <a:ext cx="2784400" cy="27150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1d85adbe0e_0_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Base Code Tutorial - </a:t>
            </a:r>
            <a:r>
              <a:rPr lang="en"/>
              <a:t>OccupancyGrid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9" name="Google Shape;99;g11d85adbe0e_0_6"/>
          <p:cNvSpPr txBox="1"/>
          <p:nvPr>
            <p:ph idx="1" type="body"/>
          </p:nvPr>
        </p:nvSpPr>
        <p:spPr>
          <a:xfrm>
            <a:off x="311700" y="1266325"/>
            <a:ext cx="8520600" cy="3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rgbClr val="434343"/>
                </a:solidFill>
              </a:rPr>
              <a:t>Several Important Information For OccupancyGrid (self.map)</a:t>
            </a:r>
            <a:endParaRPr b="1" sz="20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b="1" lang="en">
                <a:solidFill>
                  <a:srgbClr val="434343"/>
                </a:solidFill>
              </a:rPr>
              <a:t>self.map.info</a:t>
            </a:r>
            <a:r>
              <a:rPr lang="en">
                <a:solidFill>
                  <a:srgbClr val="434343"/>
                </a:solidFill>
              </a:rPr>
              <a:t> -&gt; MapMetaData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-"/>
            </a:pPr>
            <a:r>
              <a:rPr b="1" lang="en" sz="1200">
                <a:solidFill>
                  <a:srgbClr val="666666"/>
                </a:solidFill>
              </a:rPr>
              <a:t>resolution</a:t>
            </a:r>
            <a:r>
              <a:rPr lang="en" sz="1200">
                <a:solidFill>
                  <a:srgbClr val="666666"/>
                </a:solidFill>
              </a:rPr>
              <a:t> -&gt; float</a:t>
            </a:r>
            <a:r>
              <a:rPr b="1" lang="en" sz="1200">
                <a:solidFill>
                  <a:srgbClr val="666666"/>
                </a:solidFill>
              </a:rPr>
              <a:t> </a:t>
            </a:r>
            <a:r>
              <a:rPr lang="en" sz="1200">
                <a:solidFill>
                  <a:srgbClr val="38761D"/>
                </a:solidFill>
              </a:rPr>
              <a:t># The map resolution [m/cell]</a:t>
            </a:r>
            <a:endParaRPr sz="1200">
              <a:solidFill>
                <a:srgbClr val="38761D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-"/>
            </a:pPr>
            <a:r>
              <a:rPr b="1" lang="en" sz="1200">
                <a:solidFill>
                  <a:srgbClr val="666666"/>
                </a:solidFill>
              </a:rPr>
              <a:t>width </a:t>
            </a:r>
            <a:r>
              <a:rPr lang="en" sz="1200">
                <a:solidFill>
                  <a:srgbClr val="666666"/>
                </a:solidFill>
              </a:rPr>
              <a:t>-&gt; uint</a:t>
            </a:r>
            <a:r>
              <a:rPr b="1" lang="en" sz="1200">
                <a:solidFill>
                  <a:srgbClr val="666666"/>
                </a:solidFill>
              </a:rPr>
              <a:t>  </a:t>
            </a:r>
            <a:r>
              <a:rPr lang="en" sz="1200">
                <a:solidFill>
                  <a:srgbClr val="38761D"/>
                </a:solidFill>
              </a:rPr>
              <a:t># Map width [cells]</a:t>
            </a:r>
            <a:endParaRPr sz="1200">
              <a:solidFill>
                <a:srgbClr val="38761D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-"/>
            </a:pPr>
            <a:r>
              <a:rPr b="1" lang="en" sz="1200">
                <a:solidFill>
                  <a:srgbClr val="666666"/>
                </a:solidFill>
              </a:rPr>
              <a:t>height </a:t>
            </a:r>
            <a:r>
              <a:rPr lang="en" sz="1200">
                <a:solidFill>
                  <a:srgbClr val="666666"/>
                </a:solidFill>
              </a:rPr>
              <a:t>-&gt; uint</a:t>
            </a:r>
            <a:r>
              <a:rPr b="1" lang="en" sz="1200">
                <a:solidFill>
                  <a:srgbClr val="666666"/>
                </a:solidFill>
              </a:rPr>
              <a:t>  </a:t>
            </a:r>
            <a:r>
              <a:rPr lang="en" sz="1200">
                <a:solidFill>
                  <a:srgbClr val="38761D"/>
                </a:solidFill>
              </a:rPr>
              <a:t># Map height [cells]</a:t>
            </a:r>
            <a:endParaRPr sz="1200">
              <a:solidFill>
                <a:srgbClr val="38761D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-"/>
            </a:pPr>
            <a:r>
              <a:rPr b="1" lang="en" sz="1200">
                <a:solidFill>
                  <a:srgbClr val="666666"/>
                </a:solidFill>
              </a:rPr>
              <a:t>origin </a:t>
            </a:r>
            <a:r>
              <a:rPr lang="en" sz="1200">
                <a:solidFill>
                  <a:srgbClr val="666666"/>
                </a:solidFill>
              </a:rPr>
              <a:t>-&gt; Pose</a:t>
            </a:r>
            <a:r>
              <a:rPr b="1" lang="en" sz="1200">
                <a:solidFill>
                  <a:srgbClr val="666666"/>
                </a:solidFill>
              </a:rPr>
              <a:t>  </a:t>
            </a:r>
            <a:r>
              <a:rPr lang="en" sz="1200">
                <a:solidFill>
                  <a:srgbClr val="38761D"/>
                </a:solidFill>
              </a:rPr>
              <a:t># The origin of the map .</a:t>
            </a:r>
            <a:endParaRPr sz="1200">
              <a:solidFill>
                <a:srgbClr val="38761D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        This is the real-world pose of the cell (0,0) in the map.</a:t>
            </a:r>
            <a:endParaRPr sz="1200">
              <a:solidFill>
                <a:srgbClr val="38761D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</a:pPr>
            <a:r>
              <a:rPr b="1" lang="en" sz="1200">
                <a:solidFill>
                  <a:srgbClr val="666666"/>
                </a:solidFill>
              </a:rPr>
              <a:t>position </a:t>
            </a:r>
            <a:r>
              <a:rPr lang="en" sz="1200">
                <a:solidFill>
                  <a:srgbClr val="666666"/>
                </a:solidFill>
              </a:rPr>
              <a:t>-&gt; Point(x, y, z)</a:t>
            </a:r>
            <a:endParaRPr sz="1200">
              <a:solidFill>
                <a:srgbClr val="666666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</a:pPr>
            <a:r>
              <a:rPr b="1" lang="en" sz="1200">
                <a:solidFill>
                  <a:srgbClr val="666666"/>
                </a:solidFill>
              </a:rPr>
              <a:t>orientation</a:t>
            </a:r>
            <a:r>
              <a:rPr lang="en" sz="1200">
                <a:solidFill>
                  <a:srgbClr val="666666"/>
                </a:solidFill>
              </a:rPr>
              <a:t> -&gt; Quaternion(x, y, z, w)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b="1" lang="en">
                <a:solidFill>
                  <a:srgbClr val="434343"/>
                </a:solidFill>
              </a:rPr>
              <a:t>self.map.data</a:t>
            </a:r>
            <a:r>
              <a:rPr lang="en">
                <a:solidFill>
                  <a:srgbClr val="434343"/>
                </a:solidFill>
              </a:rPr>
              <a:t> -&gt; int[]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</a:rPr>
              <a:t>	</a:t>
            </a:r>
            <a:r>
              <a:rPr lang="en" sz="1200">
                <a:solidFill>
                  <a:srgbClr val="38761D"/>
                </a:solidFill>
              </a:rPr>
              <a:t># The map data, in row-major order, starting with (0,0).  </a:t>
            </a:r>
            <a:endParaRPr sz="1200">
              <a:solidFill>
                <a:srgbClr val="38761D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# Occupancy probabilities are in the range [0,100].  </a:t>
            </a:r>
            <a:endParaRPr sz="1200">
              <a:solidFill>
                <a:srgbClr val="38761D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</a:rPr>
              <a:t># Empty (white): 0, </a:t>
            </a:r>
            <a:endParaRPr b="1" sz="1200">
              <a:solidFill>
                <a:srgbClr val="38761D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</a:rPr>
              <a:t># Obstacle (gray): 1-100, </a:t>
            </a:r>
            <a:endParaRPr b="1" sz="1200">
              <a:solidFill>
                <a:srgbClr val="38761D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</a:rPr>
              <a:t># Unknown (Outside the map): -1.</a:t>
            </a:r>
            <a:endParaRPr b="1" sz="1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DB8D82E40F4C4E89BFBDD45E7732D6" ma:contentTypeVersion="4" ma:contentTypeDescription="Create a new document." ma:contentTypeScope="" ma:versionID="ef3ab6d781c37eff4b4e8a4de06e41de">
  <xsd:schema xmlns:xsd="http://www.w3.org/2001/XMLSchema" xmlns:xs="http://www.w3.org/2001/XMLSchema" xmlns:p="http://schemas.microsoft.com/office/2006/metadata/properties" xmlns:ns2="f9d809c4-c1d9-455c-805c-296482206316" targetNamespace="http://schemas.microsoft.com/office/2006/metadata/properties" ma:root="true" ma:fieldsID="d0c616a80ff6a13f729e6fdecb3500b3" ns2:_="">
    <xsd:import namespace="f9d809c4-c1d9-455c-805c-29648220631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809c4-c1d9-455c-805c-29648220631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9d809c4-c1d9-455c-805c-296482206316" xsi:nil="true"/>
  </documentManagement>
</p:properties>
</file>

<file path=customXml/itemProps1.xml><?xml version="1.0" encoding="utf-8"?>
<ds:datastoreItem xmlns:ds="http://schemas.openxmlformats.org/officeDocument/2006/customXml" ds:itemID="{5710DE90-3623-4B91-9B7C-7EA595A0F056}"/>
</file>

<file path=customXml/itemProps2.xml><?xml version="1.0" encoding="utf-8"?>
<ds:datastoreItem xmlns:ds="http://schemas.openxmlformats.org/officeDocument/2006/customXml" ds:itemID="{15891D21-D57F-41E8-A28F-1A09F96C87E9}"/>
</file>

<file path=customXml/itemProps3.xml><?xml version="1.0" encoding="utf-8"?>
<ds:datastoreItem xmlns:ds="http://schemas.openxmlformats.org/officeDocument/2006/customXml" ds:itemID="{EDB2480B-529C-495A-9F07-A3B8D9DFE3F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0x01010036DB8D82E40F4C4E89BFBDD45E7732D6</vt:lpwstr>
  </property>
</Properties>
</file>