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0" r:id="rId5"/>
    <p:sldId id="259" r:id="rId6"/>
    <p:sldId id="284" r:id="rId7"/>
    <p:sldId id="261" r:id="rId8"/>
    <p:sldId id="281" r:id="rId9"/>
    <p:sldId id="282" r:id="rId10"/>
    <p:sldId id="290" r:id="rId11"/>
    <p:sldId id="286" r:id="rId12"/>
    <p:sldId id="288" r:id="rId13"/>
    <p:sldId id="283" r:id="rId14"/>
    <p:sldId id="285" r:id="rId15"/>
    <p:sldId id="287" r:id="rId16"/>
    <p:sldId id="289" r:id="rId17"/>
    <p:sldId id="264"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4" d="100"/>
          <a:sy n="134" d="100"/>
        </p:scale>
        <p:origin x="-1720"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5/24/16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5/24/16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5/24/16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5/24/16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Slam </a:t>
            </a:r>
            <a:r>
              <a:rPr lang="en-US" dirty="0" err="1" smtClean="0"/>
              <a:t>Thunderhide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Object</a:t>
            </a:r>
            <a:endParaRPr lang="en-US" dirty="0"/>
          </a:p>
        </p:txBody>
      </p:sp>
      <p:sp>
        <p:nvSpPr>
          <p:cNvPr id="4" name="TextBox 3"/>
          <p:cNvSpPr txBox="1"/>
          <p:nvPr/>
        </p:nvSpPr>
        <p:spPr>
          <a:xfrm>
            <a:off x="4191000" y="28194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cxnSp>
        <p:nvCxnSpPr>
          <p:cNvPr id="5" name="Straight Arrow Connector 4"/>
          <p:cNvCxnSpPr>
            <a:stCxn id="6" idx="2"/>
            <a:endCxn id="4" idx="0"/>
          </p:cNvCxnSpPr>
          <p:nvPr/>
        </p:nvCxnSpPr>
        <p:spPr>
          <a:xfrm>
            <a:off x="4506021" y="1664732"/>
            <a:ext cx="55032"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8862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spTree>
    <p:extLst>
      <p:ext uri="{BB962C8B-B14F-4D97-AF65-F5344CB8AC3E}">
        <p14:creationId xmlns:p14="http://schemas.microsoft.com/office/powerpoint/2010/main" val="9444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Screens</a:t>
            </a:r>
            <a:endParaRPr lang="en-US" dirty="0"/>
          </a:p>
        </p:txBody>
      </p:sp>
      <p:sp>
        <p:nvSpPr>
          <p:cNvPr id="4" name="TextBox 3"/>
          <p:cNvSpPr txBox="1"/>
          <p:nvPr/>
        </p:nvSpPr>
        <p:spPr>
          <a:xfrm>
            <a:off x="4191000" y="2819400"/>
            <a:ext cx="819793" cy="369332"/>
          </a:xfrm>
          <a:prstGeom prst="rect">
            <a:avLst/>
          </a:prstGeom>
          <a:noFill/>
          <a:ln>
            <a:solidFill>
              <a:schemeClr val="tx1"/>
            </a:solidFill>
          </a:ln>
        </p:spPr>
        <p:txBody>
          <a:bodyPr wrap="none" rtlCol="0">
            <a:spAutoFit/>
          </a:bodyPr>
          <a:lstStyle/>
          <a:p>
            <a:r>
              <a:rPr lang="en-US" dirty="0" smtClean="0"/>
              <a:t>Screen</a:t>
            </a:r>
            <a:endParaRPr lang="en-US" dirty="0"/>
          </a:p>
        </p:txBody>
      </p:sp>
      <p:sp>
        <p:nvSpPr>
          <p:cNvPr id="5" name="TextBox 4"/>
          <p:cNvSpPr txBox="1"/>
          <p:nvPr/>
        </p:nvSpPr>
        <p:spPr>
          <a:xfrm>
            <a:off x="762000" y="41910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505200" y="45720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248400" y="41148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764020" y="3188732"/>
            <a:ext cx="1836877" cy="1186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4" idx="2"/>
            <a:endCxn id="4" idx="0"/>
          </p:cNvCxnSpPr>
          <p:nvPr/>
        </p:nvCxnSpPr>
        <p:spPr>
          <a:xfrm>
            <a:off x="4506021" y="1664732"/>
            <a:ext cx="94876"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600897" y="3188732"/>
            <a:ext cx="1647503"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862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4" idx="2"/>
            <a:endCxn id="6" idx="0"/>
          </p:cNvCxnSpPr>
          <p:nvPr/>
        </p:nvCxnSpPr>
        <p:spPr>
          <a:xfrm flipH="1">
            <a:off x="4558058" y="3188732"/>
            <a:ext cx="42839" cy="1383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83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Inheritance Info</a:t>
            </a:r>
            <a:endParaRPr lang="en-US" dirty="0"/>
          </a:p>
        </p:txBody>
      </p:sp>
      <p:sp>
        <p:nvSpPr>
          <p:cNvPr id="4" name="TextBox 3"/>
          <p:cNvSpPr txBox="1"/>
          <p:nvPr/>
        </p:nvSpPr>
        <p:spPr>
          <a:xfrm>
            <a:off x="4038600" y="2133600"/>
            <a:ext cx="556275" cy="369332"/>
          </a:xfrm>
          <a:prstGeom prst="rect">
            <a:avLst/>
          </a:prstGeom>
          <a:noFill/>
          <a:ln>
            <a:solidFill>
              <a:schemeClr val="tx1"/>
            </a:solidFill>
          </a:ln>
        </p:spPr>
        <p:txBody>
          <a:bodyPr wrap="none" rtlCol="0">
            <a:spAutoFit/>
          </a:bodyPr>
          <a:lstStyle/>
          <a:p>
            <a:r>
              <a:rPr lang="en-US" dirty="0" smtClean="0"/>
              <a:t>Info</a:t>
            </a:r>
            <a:endParaRPr lang="en-US" dirty="0"/>
          </a:p>
        </p:txBody>
      </p:sp>
      <p:sp>
        <p:nvSpPr>
          <p:cNvPr id="5" name="TextBox 4"/>
          <p:cNvSpPr txBox="1"/>
          <p:nvPr/>
        </p:nvSpPr>
        <p:spPr>
          <a:xfrm>
            <a:off x="4038600" y="2819400"/>
            <a:ext cx="595035" cy="369332"/>
          </a:xfrm>
          <a:prstGeom prst="rect">
            <a:avLst/>
          </a:prstGeom>
          <a:noFill/>
          <a:ln>
            <a:solidFill>
              <a:schemeClr val="tx1"/>
            </a:solidFill>
          </a:ln>
        </p:spPr>
        <p:txBody>
          <a:bodyPr wrap="none" rtlCol="0">
            <a:spAutoFit/>
          </a:bodyPr>
          <a:lstStyle/>
          <a:p>
            <a:r>
              <a:rPr lang="en-US" dirty="0" smtClean="0"/>
              <a:t>Text</a:t>
            </a:r>
            <a:endParaRPr lang="en-US" dirty="0"/>
          </a:p>
        </p:txBody>
      </p:sp>
      <p:sp>
        <p:nvSpPr>
          <p:cNvPr id="6" name="TextBox 5"/>
          <p:cNvSpPr txBox="1"/>
          <p:nvPr/>
        </p:nvSpPr>
        <p:spPr>
          <a:xfrm>
            <a:off x="2667000" y="3657600"/>
            <a:ext cx="1454808" cy="369332"/>
          </a:xfrm>
          <a:prstGeom prst="rect">
            <a:avLst/>
          </a:prstGeom>
          <a:noFill/>
          <a:ln>
            <a:solidFill>
              <a:schemeClr val="tx1"/>
            </a:solidFill>
          </a:ln>
        </p:spPr>
        <p:txBody>
          <a:bodyPr wrap="none" rtlCol="0">
            <a:spAutoFit/>
          </a:bodyPr>
          <a:lstStyle/>
          <a:p>
            <a:r>
              <a:rPr lang="en-US" dirty="0" smtClean="0"/>
              <a:t>Dynamic Text</a:t>
            </a:r>
            <a:endParaRPr lang="en-US" dirty="0"/>
          </a:p>
        </p:txBody>
      </p:sp>
      <p:cxnSp>
        <p:nvCxnSpPr>
          <p:cNvPr id="9" name="Straight Arrow Connector 8"/>
          <p:cNvCxnSpPr>
            <a:stCxn id="4" idx="2"/>
            <a:endCxn id="5" idx="0"/>
          </p:cNvCxnSpPr>
          <p:nvPr/>
        </p:nvCxnSpPr>
        <p:spPr>
          <a:xfrm>
            <a:off x="4316738" y="2502932"/>
            <a:ext cx="19380"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724400" y="3657600"/>
            <a:ext cx="1161646" cy="369332"/>
          </a:xfrm>
          <a:prstGeom prst="rect">
            <a:avLst/>
          </a:prstGeom>
          <a:noFill/>
          <a:ln>
            <a:solidFill>
              <a:schemeClr val="tx1"/>
            </a:solidFill>
          </a:ln>
        </p:spPr>
        <p:txBody>
          <a:bodyPr wrap="none" rtlCol="0">
            <a:spAutoFit/>
          </a:bodyPr>
          <a:lstStyle/>
          <a:p>
            <a:r>
              <a:rPr lang="en-US" dirty="0" smtClean="0"/>
              <a:t>Static Text</a:t>
            </a:r>
            <a:endParaRPr lang="en-US" dirty="0"/>
          </a:p>
        </p:txBody>
      </p:sp>
      <p:cxnSp>
        <p:nvCxnSpPr>
          <p:cNvPr id="15" name="Straight Arrow Connector 14"/>
          <p:cNvCxnSpPr>
            <a:stCxn id="5" idx="2"/>
            <a:endCxn id="13" idx="0"/>
          </p:cNvCxnSpPr>
          <p:nvPr/>
        </p:nvCxnSpPr>
        <p:spPr>
          <a:xfrm>
            <a:off x="4336118" y="3188732"/>
            <a:ext cx="969105"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flipH="1">
            <a:off x="3394404" y="3188732"/>
            <a:ext cx="941714"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733800" y="5486400"/>
            <a:ext cx="910638" cy="369332"/>
          </a:xfrm>
          <a:prstGeom prst="rect">
            <a:avLst/>
          </a:prstGeom>
          <a:noFill/>
          <a:ln>
            <a:solidFill>
              <a:schemeClr val="tx1"/>
            </a:solidFill>
          </a:ln>
        </p:spPr>
        <p:txBody>
          <a:bodyPr wrap="none" rtlCol="0">
            <a:spAutoFit/>
          </a:bodyPr>
          <a:lstStyle/>
          <a:p>
            <a:r>
              <a:rPr lang="en-US" dirty="0" smtClean="0"/>
              <a:t>Identity</a:t>
            </a:r>
            <a:endParaRPr lang="en-US" dirty="0"/>
          </a:p>
        </p:txBody>
      </p:sp>
      <p:sp>
        <p:nvSpPr>
          <p:cNvPr id="19" name="TextBox 18"/>
          <p:cNvSpPr txBox="1"/>
          <p:nvPr/>
        </p:nvSpPr>
        <p:spPr>
          <a:xfrm>
            <a:off x="5867400" y="5486400"/>
            <a:ext cx="1292955" cy="369332"/>
          </a:xfrm>
          <a:prstGeom prst="rect">
            <a:avLst/>
          </a:prstGeom>
          <a:noFill/>
          <a:ln>
            <a:solidFill>
              <a:schemeClr val="tx1"/>
            </a:solidFill>
          </a:ln>
        </p:spPr>
        <p:txBody>
          <a:bodyPr wrap="none" rtlCol="0">
            <a:spAutoFit/>
          </a:bodyPr>
          <a:lstStyle/>
          <a:p>
            <a:r>
              <a:rPr lang="en-US" dirty="0" smtClean="0"/>
              <a:t>Instructions</a:t>
            </a:r>
            <a:endParaRPr lang="en-US" dirty="0"/>
          </a:p>
        </p:txBody>
      </p:sp>
      <p:cxnSp>
        <p:nvCxnSpPr>
          <p:cNvPr id="21" name="Straight Arrow Connector 20"/>
          <p:cNvCxnSpPr>
            <a:stCxn id="13" idx="2"/>
            <a:endCxn id="19" idx="1"/>
          </p:cNvCxnSpPr>
          <p:nvPr/>
        </p:nvCxnSpPr>
        <p:spPr>
          <a:xfrm>
            <a:off x="5305223" y="4026932"/>
            <a:ext cx="562177"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8" idx="3"/>
          </p:cNvCxnSpPr>
          <p:nvPr/>
        </p:nvCxnSpPr>
        <p:spPr>
          <a:xfrm flipH="1">
            <a:off x="4644438" y="4026932"/>
            <a:ext cx="660785"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48000" y="4495800"/>
            <a:ext cx="705391" cy="369332"/>
          </a:xfrm>
          <a:prstGeom prst="rect">
            <a:avLst/>
          </a:prstGeom>
          <a:noFill/>
          <a:ln>
            <a:solidFill>
              <a:schemeClr val="tx1"/>
            </a:solidFill>
          </a:ln>
        </p:spPr>
        <p:txBody>
          <a:bodyPr wrap="none" rtlCol="0">
            <a:spAutoFit/>
          </a:bodyPr>
          <a:lstStyle/>
          <a:p>
            <a:r>
              <a:rPr lang="en-US" dirty="0" smtClean="0"/>
              <a:t>Score</a:t>
            </a:r>
            <a:endParaRPr lang="en-US" dirty="0"/>
          </a:p>
        </p:txBody>
      </p:sp>
      <p:cxnSp>
        <p:nvCxnSpPr>
          <p:cNvPr id="29" name="Straight Arrow Connector 28"/>
          <p:cNvCxnSpPr>
            <a:stCxn id="6" idx="2"/>
            <a:endCxn id="25" idx="0"/>
          </p:cNvCxnSpPr>
          <p:nvPr/>
        </p:nvCxnSpPr>
        <p:spPr>
          <a:xfrm>
            <a:off x="3394404" y="4026932"/>
            <a:ext cx="6292"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576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6" idx="2"/>
            <a:endCxn id="4" idx="0"/>
          </p:cNvCxnSpPr>
          <p:nvPr/>
        </p:nvCxnSpPr>
        <p:spPr>
          <a:xfrm>
            <a:off x="4277421" y="1664732"/>
            <a:ext cx="39317"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75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Objects – Inheritance - Characters</a:t>
            </a:r>
            <a:endParaRPr lang="en-US" dirty="0"/>
          </a:p>
        </p:txBody>
      </p:sp>
      <p:sp>
        <p:nvSpPr>
          <p:cNvPr id="5" name="TextBox 4"/>
          <p:cNvSpPr txBox="1"/>
          <p:nvPr/>
        </p:nvSpPr>
        <p:spPr>
          <a:xfrm>
            <a:off x="2667000" y="1981200"/>
            <a:ext cx="1100895" cy="369332"/>
          </a:xfrm>
          <a:prstGeom prst="rect">
            <a:avLst/>
          </a:prstGeom>
          <a:noFill/>
          <a:ln>
            <a:solidFill>
              <a:schemeClr val="tx1"/>
            </a:solidFill>
          </a:ln>
        </p:spPr>
        <p:txBody>
          <a:bodyPr wrap="none" rtlCol="0">
            <a:spAutoFit/>
          </a:bodyPr>
          <a:lstStyle/>
          <a:p>
            <a:r>
              <a:rPr lang="en-US" dirty="0" smtClean="0"/>
              <a:t>Character</a:t>
            </a:r>
            <a:endParaRPr lang="en-US" dirty="0"/>
          </a:p>
        </p:txBody>
      </p:sp>
      <p:sp>
        <p:nvSpPr>
          <p:cNvPr id="6" name="TextBox 5"/>
          <p:cNvSpPr txBox="1"/>
          <p:nvPr/>
        </p:nvSpPr>
        <p:spPr>
          <a:xfrm>
            <a:off x="1981200" y="3276600"/>
            <a:ext cx="767270"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7" name="TextBox 6"/>
          <p:cNvSpPr txBox="1"/>
          <p:nvPr/>
        </p:nvSpPr>
        <p:spPr>
          <a:xfrm>
            <a:off x="3200400" y="3276600"/>
            <a:ext cx="840419" cy="369332"/>
          </a:xfrm>
          <a:prstGeom prst="rect">
            <a:avLst/>
          </a:prstGeom>
          <a:noFill/>
          <a:ln>
            <a:solidFill>
              <a:schemeClr val="tx1"/>
            </a:solidFill>
          </a:ln>
        </p:spPr>
        <p:txBody>
          <a:bodyPr wrap="none" rtlCol="0">
            <a:spAutoFit/>
          </a:bodyPr>
          <a:lstStyle/>
          <a:p>
            <a:r>
              <a:rPr lang="en-US" dirty="0" smtClean="0"/>
              <a:t>Animal</a:t>
            </a:r>
            <a:endParaRPr lang="en-US" dirty="0"/>
          </a:p>
        </p:txBody>
      </p:sp>
      <p:sp>
        <p:nvSpPr>
          <p:cNvPr id="8" name="TextBox 7"/>
          <p:cNvSpPr txBox="1"/>
          <p:nvPr/>
        </p:nvSpPr>
        <p:spPr>
          <a:xfrm>
            <a:off x="457200" y="3276600"/>
            <a:ext cx="804577" cy="369332"/>
          </a:xfrm>
          <a:prstGeom prst="rect">
            <a:avLst/>
          </a:prstGeom>
          <a:noFill/>
          <a:ln>
            <a:solidFill>
              <a:schemeClr val="tx1"/>
            </a:solidFill>
          </a:ln>
        </p:spPr>
        <p:txBody>
          <a:bodyPr wrap="none" rtlCol="0">
            <a:spAutoFit/>
          </a:bodyPr>
          <a:lstStyle/>
          <a:p>
            <a:r>
              <a:rPr lang="en-US" dirty="0" smtClean="0"/>
              <a:t>Trump</a:t>
            </a:r>
            <a:endParaRPr lang="en-US" dirty="0"/>
          </a:p>
        </p:txBody>
      </p:sp>
      <p:sp>
        <p:nvSpPr>
          <p:cNvPr id="9" name="TextBox 8"/>
          <p:cNvSpPr txBox="1"/>
          <p:nvPr/>
        </p:nvSpPr>
        <p:spPr>
          <a:xfrm>
            <a:off x="4953000" y="3276600"/>
            <a:ext cx="805479" cy="369332"/>
          </a:xfrm>
          <a:prstGeom prst="rect">
            <a:avLst/>
          </a:prstGeom>
          <a:noFill/>
          <a:ln>
            <a:solidFill>
              <a:schemeClr val="tx1"/>
            </a:solidFill>
          </a:ln>
        </p:spPr>
        <p:txBody>
          <a:bodyPr wrap="none" rtlCol="0">
            <a:spAutoFit/>
          </a:bodyPr>
          <a:lstStyle/>
          <a:p>
            <a:r>
              <a:rPr lang="en-US" dirty="0" smtClean="0"/>
              <a:t>Health</a:t>
            </a:r>
            <a:endParaRPr lang="en-US" dirty="0"/>
          </a:p>
        </p:txBody>
      </p:sp>
      <p:cxnSp>
        <p:nvCxnSpPr>
          <p:cNvPr id="11" name="Straight Arrow Connector 10"/>
          <p:cNvCxnSpPr>
            <a:stCxn id="5" idx="2"/>
            <a:endCxn id="9" idx="1"/>
          </p:cNvCxnSpPr>
          <p:nvPr/>
        </p:nvCxnSpPr>
        <p:spPr>
          <a:xfrm>
            <a:off x="3217448" y="2350532"/>
            <a:ext cx="1735552"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7" idx="0"/>
          </p:cNvCxnSpPr>
          <p:nvPr/>
        </p:nvCxnSpPr>
        <p:spPr>
          <a:xfrm>
            <a:off x="3217448" y="2350532"/>
            <a:ext cx="403162"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2"/>
            <a:endCxn id="6" idx="0"/>
          </p:cNvCxnSpPr>
          <p:nvPr/>
        </p:nvCxnSpPr>
        <p:spPr>
          <a:xfrm flipH="1">
            <a:off x="2364835" y="2350532"/>
            <a:ext cx="852613"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3"/>
          </p:cNvCxnSpPr>
          <p:nvPr/>
        </p:nvCxnSpPr>
        <p:spPr>
          <a:xfrm flipH="1">
            <a:off x="1261777" y="2350532"/>
            <a:ext cx="1955671"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209800" y="4343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23" name="TextBox 22"/>
          <p:cNvSpPr txBox="1"/>
          <p:nvPr/>
        </p:nvSpPr>
        <p:spPr>
          <a:xfrm>
            <a:off x="762000" y="43434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24" name="TextBox 23"/>
          <p:cNvSpPr txBox="1"/>
          <p:nvPr/>
        </p:nvSpPr>
        <p:spPr>
          <a:xfrm>
            <a:off x="3352800" y="43434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25" name="TextBox 24"/>
          <p:cNvSpPr txBox="1"/>
          <p:nvPr/>
        </p:nvSpPr>
        <p:spPr>
          <a:xfrm>
            <a:off x="4419600" y="43434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cxnSp>
        <p:nvCxnSpPr>
          <p:cNvPr id="27" name="Straight Arrow Connector 26"/>
          <p:cNvCxnSpPr>
            <a:stCxn id="7" idx="2"/>
            <a:endCxn id="23" idx="3"/>
          </p:cNvCxnSpPr>
          <p:nvPr/>
        </p:nvCxnSpPr>
        <p:spPr>
          <a:xfrm flipH="1">
            <a:off x="1339690" y="3645932"/>
            <a:ext cx="2280920" cy="8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2" idx="0"/>
          </p:cNvCxnSpPr>
          <p:nvPr/>
        </p:nvCxnSpPr>
        <p:spPr>
          <a:xfrm flipH="1">
            <a:off x="2536854" y="3645932"/>
            <a:ext cx="1083756"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2"/>
            <a:endCxn id="24" idx="0"/>
          </p:cNvCxnSpPr>
          <p:nvPr/>
        </p:nvCxnSpPr>
        <p:spPr>
          <a:xfrm>
            <a:off x="3620610" y="3645932"/>
            <a:ext cx="40252"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25" idx="0"/>
          </p:cNvCxnSpPr>
          <p:nvPr/>
        </p:nvCxnSpPr>
        <p:spPr>
          <a:xfrm>
            <a:off x="3620610" y="3645932"/>
            <a:ext cx="1199983"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590800" y="1219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26" idx="2"/>
            <a:endCxn id="5" idx="0"/>
          </p:cNvCxnSpPr>
          <p:nvPr/>
        </p:nvCxnSpPr>
        <p:spPr>
          <a:xfrm>
            <a:off x="3210621" y="1588532"/>
            <a:ext cx="682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4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Inheritance - Area</a:t>
            </a:r>
            <a:endParaRPr lang="en-US" dirty="0"/>
          </a:p>
        </p:txBody>
      </p:sp>
      <p:sp>
        <p:nvSpPr>
          <p:cNvPr id="4" name="TextBox 3"/>
          <p:cNvSpPr txBox="1"/>
          <p:nvPr/>
        </p:nvSpPr>
        <p:spPr>
          <a:xfrm>
            <a:off x="3352800" y="2057400"/>
            <a:ext cx="624127" cy="369332"/>
          </a:xfrm>
          <a:prstGeom prst="rect">
            <a:avLst/>
          </a:prstGeom>
          <a:noFill/>
          <a:ln>
            <a:solidFill>
              <a:schemeClr val="tx1"/>
            </a:solidFill>
          </a:ln>
        </p:spPr>
        <p:txBody>
          <a:bodyPr wrap="none" rtlCol="0">
            <a:spAutoFit/>
          </a:bodyPr>
          <a:lstStyle/>
          <a:p>
            <a:r>
              <a:rPr lang="en-US" dirty="0" smtClean="0"/>
              <a:t>Area</a:t>
            </a:r>
            <a:endParaRPr lang="en-US" dirty="0"/>
          </a:p>
        </p:txBody>
      </p:sp>
      <p:sp>
        <p:nvSpPr>
          <p:cNvPr id="5" name="TextBox 4"/>
          <p:cNvSpPr txBox="1"/>
          <p:nvPr/>
        </p:nvSpPr>
        <p:spPr>
          <a:xfrm>
            <a:off x="1447800" y="3886200"/>
            <a:ext cx="641822" cy="369332"/>
          </a:xfrm>
          <a:prstGeom prst="rect">
            <a:avLst/>
          </a:prstGeom>
          <a:noFill/>
          <a:ln>
            <a:solidFill>
              <a:schemeClr val="tx1"/>
            </a:solidFill>
          </a:ln>
        </p:spPr>
        <p:txBody>
          <a:bodyPr wrap="none" rtlCol="0">
            <a:spAutoFit/>
          </a:bodyPr>
          <a:lstStyle/>
          <a:p>
            <a:r>
              <a:rPr lang="en-US" dirty="0" smtClean="0"/>
              <a:t>Cage</a:t>
            </a:r>
            <a:endParaRPr lang="en-US" dirty="0"/>
          </a:p>
        </p:txBody>
      </p:sp>
      <p:sp>
        <p:nvSpPr>
          <p:cNvPr id="6" name="TextBox 5"/>
          <p:cNvSpPr txBox="1"/>
          <p:nvPr/>
        </p:nvSpPr>
        <p:spPr>
          <a:xfrm>
            <a:off x="2819400" y="3886200"/>
            <a:ext cx="1279880" cy="369332"/>
          </a:xfrm>
          <a:prstGeom prst="rect">
            <a:avLst/>
          </a:prstGeom>
          <a:noFill/>
          <a:ln>
            <a:solidFill>
              <a:schemeClr val="tx1"/>
            </a:solidFill>
          </a:ln>
        </p:spPr>
        <p:txBody>
          <a:bodyPr wrap="none" rtlCol="0">
            <a:spAutoFit/>
          </a:bodyPr>
          <a:lstStyle/>
          <a:p>
            <a:r>
              <a:rPr lang="en-US" dirty="0" err="1" smtClean="0"/>
              <a:t>AnimalArea</a:t>
            </a:r>
            <a:endParaRPr lang="en-US" dirty="0"/>
          </a:p>
        </p:txBody>
      </p:sp>
      <p:sp>
        <p:nvSpPr>
          <p:cNvPr id="7" name="TextBox 6"/>
          <p:cNvSpPr txBox="1"/>
          <p:nvPr/>
        </p:nvSpPr>
        <p:spPr>
          <a:xfrm>
            <a:off x="4800600" y="3886200"/>
            <a:ext cx="1206731" cy="369332"/>
          </a:xfrm>
          <a:prstGeom prst="rect">
            <a:avLst/>
          </a:prstGeom>
          <a:noFill/>
          <a:ln>
            <a:solidFill>
              <a:schemeClr val="tx1"/>
            </a:solidFill>
          </a:ln>
        </p:spPr>
        <p:txBody>
          <a:bodyPr wrap="none" rtlCol="0">
            <a:spAutoFit/>
          </a:bodyPr>
          <a:lstStyle/>
          <a:p>
            <a:r>
              <a:rPr lang="en-US" dirty="0" err="1" smtClean="0"/>
              <a:t>PlayerArea</a:t>
            </a:r>
            <a:endParaRPr lang="en-US" dirty="0"/>
          </a:p>
        </p:txBody>
      </p:sp>
      <p:cxnSp>
        <p:nvCxnSpPr>
          <p:cNvPr id="9" name="Straight Arrow Connector 8"/>
          <p:cNvCxnSpPr>
            <a:stCxn id="4" idx="2"/>
            <a:endCxn id="5" idx="3"/>
          </p:cNvCxnSpPr>
          <p:nvPr/>
        </p:nvCxnSpPr>
        <p:spPr>
          <a:xfrm flipH="1">
            <a:off x="2089622" y="2426732"/>
            <a:ext cx="157524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3459340" y="2426732"/>
            <a:ext cx="205524"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0"/>
          </p:cNvCxnSpPr>
          <p:nvPr/>
        </p:nvCxnSpPr>
        <p:spPr>
          <a:xfrm>
            <a:off x="3664864" y="2426732"/>
            <a:ext cx="173910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0480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0" idx="2"/>
            <a:endCxn id="4" idx="0"/>
          </p:cNvCxnSpPr>
          <p:nvPr/>
        </p:nvCxnSpPr>
        <p:spPr>
          <a:xfrm flipH="1">
            <a:off x="3664864" y="1664732"/>
            <a:ext cx="295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5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a:stCxn id="23" idx="2"/>
            <a:endCxn id="39" idx="0"/>
          </p:cNvCxnSpPr>
          <p:nvPr/>
        </p:nvCxnSpPr>
        <p:spPr>
          <a:xfrm>
            <a:off x="4293595" y="4026932"/>
            <a:ext cx="3055129"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Game Screen - Compositing</a:t>
            </a:r>
            <a:endParaRPr lang="en-US" dirty="0"/>
          </a:p>
        </p:txBody>
      </p:sp>
      <p:sp>
        <p:nvSpPr>
          <p:cNvPr id="4" name="TextBox 3"/>
          <p:cNvSpPr txBox="1"/>
          <p:nvPr/>
        </p:nvSpPr>
        <p:spPr>
          <a:xfrm>
            <a:off x="3962400" y="17526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533400" y="21336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276600" y="28194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019800" y="17526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535420" y="2121932"/>
            <a:ext cx="1797033"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329458" y="2121932"/>
            <a:ext cx="299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flipV="1">
            <a:off x="4332453" y="1937266"/>
            <a:ext cx="1687347"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657600" y="3657600"/>
            <a:ext cx="1271990" cy="369332"/>
          </a:xfrm>
          <a:prstGeom prst="rect">
            <a:avLst/>
          </a:prstGeom>
          <a:noFill/>
          <a:ln>
            <a:solidFill>
              <a:schemeClr val="tx1"/>
            </a:solidFill>
          </a:ln>
        </p:spPr>
        <p:txBody>
          <a:bodyPr wrap="none" rtlCol="0">
            <a:spAutoFit/>
          </a:bodyPr>
          <a:lstStyle/>
          <a:p>
            <a:r>
              <a:rPr lang="en-US" dirty="0" smtClean="0"/>
              <a:t>Arena - Zoo</a:t>
            </a:r>
            <a:endParaRPr lang="en-US" dirty="0"/>
          </a:p>
        </p:txBody>
      </p:sp>
      <p:sp>
        <p:nvSpPr>
          <p:cNvPr id="24" name="TextBox 23"/>
          <p:cNvSpPr txBox="1"/>
          <p:nvPr/>
        </p:nvSpPr>
        <p:spPr>
          <a:xfrm>
            <a:off x="609600" y="4038600"/>
            <a:ext cx="1258916" cy="369332"/>
          </a:xfrm>
          <a:prstGeom prst="rect">
            <a:avLst/>
          </a:prstGeom>
          <a:noFill/>
          <a:ln>
            <a:solidFill>
              <a:schemeClr val="tx1"/>
            </a:solidFill>
          </a:ln>
        </p:spPr>
        <p:txBody>
          <a:bodyPr wrap="none" rtlCol="0">
            <a:spAutoFit/>
          </a:bodyPr>
          <a:lstStyle/>
          <a:p>
            <a:r>
              <a:rPr lang="en-US" dirty="0" smtClean="0"/>
              <a:t>Player Area</a:t>
            </a:r>
            <a:endParaRPr lang="en-US" dirty="0"/>
          </a:p>
        </p:txBody>
      </p:sp>
      <p:sp>
        <p:nvSpPr>
          <p:cNvPr id="25" name="TextBox 24"/>
          <p:cNvSpPr txBox="1"/>
          <p:nvPr/>
        </p:nvSpPr>
        <p:spPr>
          <a:xfrm>
            <a:off x="6400800" y="4038600"/>
            <a:ext cx="1913542" cy="369332"/>
          </a:xfrm>
          <a:prstGeom prst="rect">
            <a:avLst/>
          </a:prstGeom>
          <a:noFill/>
          <a:ln>
            <a:solidFill>
              <a:schemeClr val="tx1"/>
            </a:solidFill>
          </a:ln>
        </p:spPr>
        <p:txBody>
          <a:bodyPr wrap="none" rtlCol="0">
            <a:spAutoFit/>
          </a:bodyPr>
          <a:lstStyle/>
          <a:p>
            <a:r>
              <a:rPr lang="en-US" dirty="0" smtClean="0"/>
              <a:t>Arena – Cage Area</a:t>
            </a:r>
            <a:endParaRPr lang="en-US" dirty="0"/>
          </a:p>
        </p:txBody>
      </p:sp>
      <p:sp>
        <p:nvSpPr>
          <p:cNvPr id="26" name="TextBox 25"/>
          <p:cNvSpPr txBox="1"/>
          <p:nvPr/>
        </p:nvSpPr>
        <p:spPr>
          <a:xfrm>
            <a:off x="1981200" y="4648200"/>
            <a:ext cx="2112139" cy="369332"/>
          </a:xfrm>
          <a:prstGeom prst="rect">
            <a:avLst/>
          </a:prstGeom>
          <a:noFill/>
          <a:ln>
            <a:solidFill>
              <a:schemeClr val="tx1"/>
            </a:solidFill>
          </a:ln>
        </p:spPr>
        <p:txBody>
          <a:bodyPr wrap="none" rtlCol="0">
            <a:spAutoFit/>
          </a:bodyPr>
          <a:lstStyle/>
          <a:p>
            <a:r>
              <a:rPr lang="en-US" dirty="0" smtClean="0"/>
              <a:t>Arena – Animal Area</a:t>
            </a:r>
            <a:endParaRPr lang="en-US" dirty="0"/>
          </a:p>
        </p:txBody>
      </p:sp>
      <p:cxnSp>
        <p:nvCxnSpPr>
          <p:cNvPr id="28" name="Straight Arrow Connector 27"/>
          <p:cNvCxnSpPr>
            <a:stCxn id="23" idx="2"/>
            <a:endCxn id="24" idx="3"/>
          </p:cNvCxnSpPr>
          <p:nvPr/>
        </p:nvCxnSpPr>
        <p:spPr>
          <a:xfrm flipH="1">
            <a:off x="1868516" y="4026932"/>
            <a:ext cx="2425079"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3" idx="2"/>
            <a:endCxn id="26" idx="0"/>
          </p:cNvCxnSpPr>
          <p:nvPr/>
        </p:nvCxnSpPr>
        <p:spPr>
          <a:xfrm flipH="1">
            <a:off x="3037270" y="4026932"/>
            <a:ext cx="1256325"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3" idx="2"/>
            <a:endCxn id="25" idx="1"/>
          </p:cNvCxnSpPr>
          <p:nvPr/>
        </p:nvCxnSpPr>
        <p:spPr>
          <a:xfrm>
            <a:off x="4293595" y="4026932"/>
            <a:ext cx="2107205" cy="196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029200"/>
            <a:ext cx="1858539" cy="369332"/>
          </a:xfrm>
          <a:prstGeom prst="rect">
            <a:avLst/>
          </a:prstGeom>
          <a:noFill/>
          <a:ln>
            <a:solidFill>
              <a:schemeClr val="tx1"/>
            </a:solidFill>
          </a:ln>
        </p:spPr>
        <p:txBody>
          <a:bodyPr wrap="none" rtlCol="0">
            <a:spAutoFit/>
          </a:bodyPr>
          <a:lstStyle/>
          <a:p>
            <a:r>
              <a:rPr lang="en-US" dirty="0" smtClean="0"/>
              <a:t>Character - Player</a:t>
            </a:r>
            <a:endParaRPr lang="en-US" dirty="0"/>
          </a:p>
        </p:txBody>
      </p:sp>
      <p:cxnSp>
        <p:nvCxnSpPr>
          <p:cNvPr id="38" name="Straight Arrow Connector 37"/>
          <p:cNvCxnSpPr>
            <a:stCxn id="24" idx="2"/>
            <a:endCxn id="36" idx="0"/>
          </p:cNvCxnSpPr>
          <p:nvPr/>
        </p:nvCxnSpPr>
        <p:spPr>
          <a:xfrm flipH="1">
            <a:off x="1005470" y="4407932"/>
            <a:ext cx="233588"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400800" y="5638800"/>
            <a:ext cx="1895847" cy="369332"/>
          </a:xfrm>
          <a:prstGeom prst="rect">
            <a:avLst/>
          </a:prstGeom>
          <a:noFill/>
          <a:ln>
            <a:solidFill>
              <a:schemeClr val="tx1"/>
            </a:solidFill>
          </a:ln>
        </p:spPr>
        <p:txBody>
          <a:bodyPr wrap="none" rtlCol="0">
            <a:spAutoFit/>
          </a:bodyPr>
          <a:lstStyle/>
          <a:p>
            <a:r>
              <a:rPr lang="en-US" dirty="0" smtClean="0"/>
              <a:t>Character - Trump</a:t>
            </a:r>
            <a:endParaRPr lang="en-US" dirty="0"/>
          </a:p>
        </p:txBody>
      </p:sp>
      <p:sp>
        <p:nvSpPr>
          <p:cNvPr id="45" name="TextBox 44"/>
          <p:cNvSpPr txBox="1"/>
          <p:nvPr/>
        </p:nvSpPr>
        <p:spPr>
          <a:xfrm>
            <a:off x="4343400" y="5638800"/>
            <a:ext cx="1931689" cy="369332"/>
          </a:xfrm>
          <a:prstGeom prst="rect">
            <a:avLst/>
          </a:prstGeom>
          <a:noFill/>
          <a:ln>
            <a:solidFill>
              <a:schemeClr val="tx1"/>
            </a:solidFill>
          </a:ln>
        </p:spPr>
        <p:txBody>
          <a:bodyPr wrap="none" rtlCol="0">
            <a:spAutoFit/>
          </a:bodyPr>
          <a:lstStyle/>
          <a:p>
            <a:r>
              <a:rPr lang="en-US" dirty="0" smtClean="0"/>
              <a:t>Character - Animal</a:t>
            </a:r>
            <a:endParaRPr lang="en-US" dirty="0"/>
          </a:p>
        </p:txBody>
      </p:sp>
      <p:cxnSp>
        <p:nvCxnSpPr>
          <p:cNvPr id="47" name="Straight Arrow Connector 46"/>
          <p:cNvCxnSpPr>
            <a:stCxn id="23" idx="2"/>
            <a:endCxn id="45" idx="0"/>
          </p:cNvCxnSpPr>
          <p:nvPr/>
        </p:nvCxnSpPr>
        <p:spPr>
          <a:xfrm>
            <a:off x="4293595" y="4026932"/>
            <a:ext cx="1015650" cy="1611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2600" y="5867400"/>
            <a:ext cx="1896748" cy="369332"/>
          </a:xfrm>
          <a:prstGeom prst="rect">
            <a:avLst/>
          </a:prstGeom>
          <a:noFill/>
          <a:ln>
            <a:solidFill>
              <a:schemeClr val="tx1"/>
            </a:solidFill>
          </a:ln>
        </p:spPr>
        <p:txBody>
          <a:bodyPr wrap="none" rtlCol="0">
            <a:spAutoFit/>
          </a:bodyPr>
          <a:lstStyle/>
          <a:p>
            <a:r>
              <a:rPr lang="en-US" dirty="0" smtClean="0"/>
              <a:t>Character - Health</a:t>
            </a:r>
            <a:endParaRPr lang="en-US" dirty="0"/>
          </a:p>
        </p:txBody>
      </p:sp>
      <p:cxnSp>
        <p:nvCxnSpPr>
          <p:cNvPr id="54" name="Straight Arrow Connector 53"/>
          <p:cNvCxnSpPr>
            <a:stCxn id="26" idx="2"/>
            <a:endCxn id="52" idx="0"/>
          </p:cNvCxnSpPr>
          <p:nvPr/>
        </p:nvCxnSpPr>
        <p:spPr>
          <a:xfrm flipH="1">
            <a:off x="2700974" y="5017532"/>
            <a:ext cx="336296"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6" idx="2"/>
            <a:endCxn id="23" idx="0"/>
          </p:cNvCxnSpPr>
          <p:nvPr/>
        </p:nvCxnSpPr>
        <p:spPr>
          <a:xfrm flipH="1">
            <a:off x="4293595" y="3188732"/>
            <a:ext cx="35863"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6200" y="2819400"/>
            <a:ext cx="1752591" cy="369332"/>
          </a:xfrm>
          <a:prstGeom prst="rect">
            <a:avLst/>
          </a:prstGeom>
          <a:noFill/>
          <a:ln>
            <a:solidFill>
              <a:schemeClr val="tx1"/>
            </a:solidFill>
          </a:ln>
        </p:spPr>
        <p:txBody>
          <a:bodyPr wrap="none" rtlCol="0">
            <a:spAutoFit/>
          </a:bodyPr>
          <a:lstStyle/>
          <a:p>
            <a:r>
              <a:rPr lang="en-US" dirty="0" smtClean="0"/>
              <a:t>Info – Static Text</a:t>
            </a:r>
            <a:endParaRPr lang="en-US" dirty="0"/>
          </a:p>
        </p:txBody>
      </p:sp>
      <p:cxnSp>
        <p:nvCxnSpPr>
          <p:cNvPr id="61" name="Straight Arrow Connector 60"/>
          <p:cNvCxnSpPr>
            <a:stCxn id="5" idx="2"/>
            <a:endCxn id="59" idx="0"/>
          </p:cNvCxnSpPr>
          <p:nvPr/>
        </p:nvCxnSpPr>
        <p:spPr>
          <a:xfrm flipH="1">
            <a:off x="952496" y="2502932"/>
            <a:ext cx="581914"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172200" y="34290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4" name="Straight Arrow Connector 63"/>
          <p:cNvCxnSpPr>
            <a:stCxn id="6" idx="2"/>
            <a:endCxn id="62" idx="1"/>
          </p:cNvCxnSpPr>
          <p:nvPr/>
        </p:nvCxnSpPr>
        <p:spPr>
          <a:xfrm>
            <a:off x="4329458" y="3188732"/>
            <a:ext cx="1842742" cy="424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943600" y="2819400"/>
            <a:ext cx="2758650" cy="369332"/>
          </a:xfrm>
          <a:prstGeom prst="rect">
            <a:avLst/>
          </a:prstGeom>
          <a:noFill/>
          <a:ln>
            <a:solidFill>
              <a:schemeClr val="tx1"/>
            </a:solidFill>
          </a:ln>
        </p:spPr>
        <p:txBody>
          <a:bodyPr wrap="none" rtlCol="0">
            <a:spAutoFit/>
          </a:bodyPr>
          <a:lstStyle/>
          <a:p>
            <a:r>
              <a:rPr lang="en-US" dirty="0" smtClean="0"/>
              <a:t>Info – Dynamic Text (Score)</a:t>
            </a:r>
            <a:endParaRPr lang="en-US" dirty="0"/>
          </a:p>
        </p:txBody>
      </p:sp>
      <p:cxnSp>
        <p:nvCxnSpPr>
          <p:cNvPr id="68" name="Straight Arrow Connector 67"/>
          <p:cNvCxnSpPr>
            <a:stCxn id="7" idx="2"/>
            <a:endCxn id="65" idx="0"/>
          </p:cNvCxnSpPr>
          <p:nvPr/>
        </p:nvCxnSpPr>
        <p:spPr>
          <a:xfrm>
            <a:off x="6972570" y="2121932"/>
            <a:ext cx="350355"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447800" y="3200400"/>
            <a:ext cx="1447707" cy="369332"/>
          </a:xfrm>
          <a:prstGeom prst="rect">
            <a:avLst/>
          </a:prstGeom>
          <a:noFill/>
          <a:ln>
            <a:solidFill>
              <a:schemeClr val="tx1"/>
            </a:solidFill>
          </a:ln>
        </p:spPr>
        <p:txBody>
          <a:bodyPr wrap="none" rtlCol="0">
            <a:spAutoFit/>
          </a:bodyPr>
          <a:lstStyle/>
          <a:p>
            <a:r>
              <a:rPr lang="en-US" dirty="0" smtClean="0"/>
              <a:t>Button - Start</a:t>
            </a:r>
            <a:endParaRPr lang="en-US" dirty="0"/>
          </a:p>
        </p:txBody>
      </p:sp>
      <p:cxnSp>
        <p:nvCxnSpPr>
          <p:cNvPr id="72" name="Straight Arrow Connector 71"/>
          <p:cNvCxnSpPr>
            <a:stCxn id="5" idx="2"/>
            <a:endCxn id="69" idx="0"/>
          </p:cNvCxnSpPr>
          <p:nvPr/>
        </p:nvCxnSpPr>
        <p:spPr>
          <a:xfrm>
            <a:off x="1534410" y="2502932"/>
            <a:ext cx="637244"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7162800" y="2209800"/>
            <a:ext cx="2685351" cy="369332"/>
          </a:xfrm>
          <a:prstGeom prst="rect">
            <a:avLst/>
          </a:prstGeom>
          <a:noFill/>
        </p:spPr>
        <p:txBody>
          <a:bodyPr wrap="none" rtlCol="0">
            <a:spAutoFit/>
          </a:bodyPr>
          <a:lstStyle/>
          <a:p>
            <a:r>
              <a:rPr lang="en-US" dirty="0" smtClean="0"/>
              <a:t>TODO: End Screen Buttons</a:t>
            </a:r>
            <a:endParaRPr lang="en-US" dirty="0"/>
          </a:p>
        </p:txBody>
      </p:sp>
      <p:sp>
        <p:nvSpPr>
          <p:cNvPr id="75" name="TextBox 74"/>
          <p:cNvSpPr txBox="1"/>
          <p:nvPr/>
        </p:nvSpPr>
        <p:spPr>
          <a:xfrm>
            <a:off x="4343400" y="60960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76" name="TextBox 75"/>
          <p:cNvSpPr txBox="1"/>
          <p:nvPr/>
        </p:nvSpPr>
        <p:spPr>
          <a:xfrm>
            <a:off x="4648200" y="6248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77" name="TextBox 76"/>
          <p:cNvSpPr txBox="1"/>
          <p:nvPr/>
        </p:nvSpPr>
        <p:spPr>
          <a:xfrm>
            <a:off x="5181600" y="63246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78" name="TextBox 77"/>
          <p:cNvSpPr txBox="1"/>
          <p:nvPr/>
        </p:nvSpPr>
        <p:spPr>
          <a:xfrm>
            <a:off x="5562600" y="64008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spTree>
    <p:extLst>
      <p:ext uri="{BB962C8B-B14F-4D97-AF65-F5344CB8AC3E}">
        <p14:creationId xmlns:p14="http://schemas.microsoft.com/office/powerpoint/2010/main" val="341952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 – Compositing 1</a:t>
            </a:r>
            <a:endParaRPr lang="en-US" dirty="0"/>
          </a:p>
        </p:txBody>
      </p:sp>
      <p:sp>
        <p:nvSpPr>
          <p:cNvPr id="4" name="TextBox 3"/>
          <p:cNvSpPr txBox="1"/>
          <p:nvPr/>
        </p:nvSpPr>
        <p:spPr>
          <a:xfrm>
            <a:off x="4038600" y="14478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3657600" y="2743200"/>
            <a:ext cx="1523336" cy="369332"/>
          </a:xfrm>
          <a:prstGeom prst="rect">
            <a:avLst/>
          </a:prstGeom>
          <a:noFill/>
          <a:ln>
            <a:solidFill>
              <a:schemeClr val="tx1"/>
            </a:solidFill>
          </a:ln>
        </p:spPr>
        <p:txBody>
          <a:bodyPr wrap="none" rtlCol="0">
            <a:spAutoFit/>
          </a:bodyPr>
          <a:lstStyle/>
          <a:p>
            <a:r>
              <a:rPr lang="en-US" dirty="0" smtClean="0"/>
              <a:t>Game - </a:t>
            </a:r>
            <a:r>
              <a:rPr lang="en-US" dirty="0" smtClean="0"/>
              <a:t>Model</a:t>
            </a:r>
            <a:endParaRPr lang="en-US" dirty="0"/>
          </a:p>
        </p:txBody>
      </p:sp>
      <p:sp>
        <p:nvSpPr>
          <p:cNvPr id="6" name="TextBox 5"/>
          <p:cNvSpPr txBox="1"/>
          <p:nvPr/>
        </p:nvSpPr>
        <p:spPr>
          <a:xfrm>
            <a:off x="6477000" y="2743200"/>
            <a:ext cx="1378953" cy="369332"/>
          </a:xfrm>
          <a:prstGeom prst="rect">
            <a:avLst/>
          </a:prstGeom>
          <a:noFill/>
          <a:ln>
            <a:solidFill>
              <a:schemeClr val="tx1"/>
            </a:solidFill>
          </a:ln>
        </p:spPr>
        <p:txBody>
          <a:bodyPr wrap="none" rtlCol="0">
            <a:spAutoFit/>
          </a:bodyPr>
          <a:lstStyle/>
          <a:p>
            <a:r>
              <a:rPr lang="en-US" dirty="0" smtClean="0"/>
              <a:t>Game - </a:t>
            </a:r>
            <a:r>
              <a:rPr lang="en-US" dirty="0" smtClean="0"/>
              <a:t>View</a:t>
            </a:r>
            <a:endParaRPr lang="en-US" dirty="0"/>
          </a:p>
        </p:txBody>
      </p:sp>
      <p:sp>
        <p:nvSpPr>
          <p:cNvPr id="7" name="TextBox 6"/>
          <p:cNvSpPr txBox="1"/>
          <p:nvPr/>
        </p:nvSpPr>
        <p:spPr>
          <a:xfrm>
            <a:off x="990600" y="2743200"/>
            <a:ext cx="1864613" cy="369332"/>
          </a:xfrm>
          <a:prstGeom prst="rect">
            <a:avLst/>
          </a:prstGeom>
          <a:noFill/>
          <a:ln>
            <a:solidFill>
              <a:schemeClr val="tx1"/>
            </a:solidFill>
          </a:ln>
        </p:spPr>
        <p:txBody>
          <a:bodyPr wrap="none" rtlCol="0">
            <a:spAutoFit/>
          </a:bodyPr>
          <a:lstStyle/>
          <a:p>
            <a:r>
              <a:rPr lang="en-US" dirty="0" smtClean="0"/>
              <a:t>Game - </a:t>
            </a:r>
            <a:r>
              <a:rPr lang="en-US" dirty="0" smtClean="0"/>
              <a:t>Controller</a:t>
            </a:r>
            <a:endParaRPr lang="en-US" dirty="0"/>
          </a:p>
        </p:txBody>
      </p:sp>
      <p:cxnSp>
        <p:nvCxnSpPr>
          <p:cNvPr id="9" name="Straight Arrow Connector 8"/>
          <p:cNvCxnSpPr>
            <a:stCxn id="4" idx="2"/>
            <a:endCxn id="5" idx="0"/>
          </p:cNvCxnSpPr>
          <p:nvPr/>
        </p:nvCxnSpPr>
        <p:spPr>
          <a:xfrm>
            <a:off x="4408653" y="1817132"/>
            <a:ext cx="10615"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1"/>
          </p:cNvCxnSpPr>
          <p:nvPr/>
        </p:nvCxnSpPr>
        <p:spPr>
          <a:xfrm>
            <a:off x="4408653" y="1817132"/>
            <a:ext cx="2068347"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3"/>
          </p:cNvCxnSpPr>
          <p:nvPr/>
        </p:nvCxnSpPr>
        <p:spPr>
          <a:xfrm flipH="1">
            <a:off x="2855213" y="1817132"/>
            <a:ext cx="1553440"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05200" y="3581400"/>
            <a:ext cx="1945101" cy="646331"/>
          </a:xfrm>
          <a:prstGeom prst="rect">
            <a:avLst/>
          </a:prstGeom>
          <a:noFill/>
        </p:spPr>
        <p:txBody>
          <a:bodyPr wrap="none" rtlCol="0">
            <a:spAutoFit/>
          </a:bodyPr>
          <a:lstStyle/>
          <a:p>
            <a:r>
              <a:rPr lang="en-US" dirty="0" smtClean="0"/>
              <a:t>Movement,</a:t>
            </a:r>
          </a:p>
          <a:p>
            <a:r>
              <a:rPr lang="en-US" dirty="0" smtClean="0"/>
              <a:t>Collision Detection</a:t>
            </a:r>
            <a:endParaRPr lang="en-US" dirty="0"/>
          </a:p>
        </p:txBody>
      </p:sp>
      <p:sp>
        <p:nvSpPr>
          <p:cNvPr id="17" name="TextBox 16"/>
          <p:cNvSpPr txBox="1"/>
          <p:nvPr/>
        </p:nvSpPr>
        <p:spPr>
          <a:xfrm>
            <a:off x="1219200" y="3581400"/>
            <a:ext cx="1227469" cy="646331"/>
          </a:xfrm>
          <a:prstGeom prst="rect">
            <a:avLst/>
          </a:prstGeom>
          <a:noFill/>
        </p:spPr>
        <p:txBody>
          <a:bodyPr wrap="none" rtlCol="0">
            <a:spAutoFit/>
          </a:bodyPr>
          <a:lstStyle/>
          <a:p>
            <a:r>
              <a:rPr lang="en-US" dirty="0" smtClean="0"/>
              <a:t>User Input,</a:t>
            </a:r>
          </a:p>
          <a:p>
            <a:r>
              <a:rPr lang="en-US" dirty="0" smtClean="0"/>
              <a:t>(keyboard)</a:t>
            </a:r>
            <a:endParaRPr lang="en-US" dirty="0"/>
          </a:p>
        </p:txBody>
      </p:sp>
      <p:sp>
        <p:nvSpPr>
          <p:cNvPr id="18" name="TextBox 17"/>
          <p:cNvSpPr txBox="1"/>
          <p:nvPr/>
        </p:nvSpPr>
        <p:spPr>
          <a:xfrm>
            <a:off x="6400800" y="3581400"/>
            <a:ext cx="1841182" cy="923330"/>
          </a:xfrm>
          <a:prstGeom prst="rect">
            <a:avLst/>
          </a:prstGeom>
          <a:noFill/>
        </p:spPr>
        <p:txBody>
          <a:bodyPr wrap="none" rtlCol="0">
            <a:spAutoFit/>
          </a:bodyPr>
          <a:lstStyle/>
          <a:p>
            <a:r>
              <a:rPr lang="en-US" dirty="0" smtClean="0"/>
              <a:t>Drawing Routines</a:t>
            </a:r>
          </a:p>
          <a:p>
            <a:r>
              <a:rPr lang="en-US" dirty="0" smtClean="0"/>
              <a:t>Display Lists</a:t>
            </a:r>
          </a:p>
          <a:p>
            <a:r>
              <a:rPr lang="en-US" dirty="0" smtClean="0"/>
              <a:t>Positioning</a:t>
            </a:r>
            <a:endParaRPr lang="en-US" dirty="0"/>
          </a:p>
        </p:txBody>
      </p:sp>
      <p:sp>
        <p:nvSpPr>
          <p:cNvPr id="19" name="TextBox 18"/>
          <p:cNvSpPr txBox="1"/>
          <p:nvPr/>
        </p:nvSpPr>
        <p:spPr>
          <a:xfrm>
            <a:off x="3886200" y="4724400"/>
            <a:ext cx="864339" cy="369332"/>
          </a:xfrm>
          <a:prstGeom prst="rect">
            <a:avLst/>
          </a:prstGeom>
          <a:noFill/>
          <a:ln>
            <a:solidFill>
              <a:schemeClr val="tx1"/>
            </a:solidFill>
          </a:ln>
        </p:spPr>
        <p:txBody>
          <a:bodyPr wrap="none" rtlCol="0">
            <a:spAutoFit/>
          </a:bodyPr>
          <a:lstStyle/>
          <a:p>
            <a:r>
              <a:rPr lang="en-US" dirty="0" smtClean="0"/>
              <a:t>Physics</a:t>
            </a:r>
            <a:endParaRPr lang="en-US" dirty="0"/>
          </a:p>
        </p:txBody>
      </p:sp>
      <p:sp>
        <p:nvSpPr>
          <p:cNvPr id="20" name="TextBox 19"/>
          <p:cNvSpPr txBox="1"/>
          <p:nvPr/>
        </p:nvSpPr>
        <p:spPr>
          <a:xfrm>
            <a:off x="1295400" y="4419600"/>
            <a:ext cx="1120820" cy="369332"/>
          </a:xfrm>
          <a:prstGeom prst="rect">
            <a:avLst/>
          </a:prstGeom>
          <a:noFill/>
          <a:ln>
            <a:solidFill>
              <a:schemeClr val="tx1"/>
            </a:solidFill>
          </a:ln>
        </p:spPr>
        <p:txBody>
          <a:bodyPr wrap="none" rtlCol="0">
            <a:spAutoFit/>
          </a:bodyPr>
          <a:lstStyle/>
          <a:p>
            <a:pPr algn="ctr"/>
            <a:r>
              <a:rPr lang="en-US" dirty="0" err="1" smtClean="0"/>
              <a:t>UserInput</a:t>
            </a:r>
            <a:endParaRPr lang="en-US" dirty="0"/>
          </a:p>
        </p:txBody>
      </p:sp>
      <p:sp>
        <p:nvSpPr>
          <p:cNvPr id="21" name="TextBox 20"/>
          <p:cNvSpPr txBox="1"/>
          <p:nvPr/>
        </p:nvSpPr>
        <p:spPr>
          <a:xfrm>
            <a:off x="6477000" y="4724400"/>
            <a:ext cx="1342773" cy="369332"/>
          </a:xfrm>
          <a:prstGeom prst="rect">
            <a:avLst/>
          </a:prstGeom>
          <a:noFill/>
          <a:ln>
            <a:solidFill>
              <a:schemeClr val="tx1"/>
            </a:solidFill>
          </a:ln>
        </p:spPr>
        <p:txBody>
          <a:bodyPr wrap="none" rtlCol="0">
            <a:spAutoFit/>
          </a:bodyPr>
          <a:lstStyle/>
          <a:p>
            <a:r>
              <a:rPr lang="en-US" dirty="0" err="1" smtClean="0"/>
              <a:t>CanvasDraw</a:t>
            </a:r>
            <a:endParaRPr lang="en-US" dirty="0"/>
          </a:p>
        </p:txBody>
      </p:sp>
      <p:sp>
        <p:nvSpPr>
          <p:cNvPr id="31" name="TextBox 30"/>
          <p:cNvSpPr txBox="1"/>
          <p:nvPr/>
        </p:nvSpPr>
        <p:spPr>
          <a:xfrm>
            <a:off x="3977411" y="5269468"/>
            <a:ext cx="670789" cy="369332"/>
          </a:xfrm>
          <a:prstGeom prst="rect">
            <a:avLst/>
          </a:prstGeom>
          <a:noFill/>
          <a:ln>
            <a:solidFill>
              <a:schemeClr val="tx1"/>
            </a:solidFill>
          </a:ln>
        </p:spPr>
        <p:txBody>
          <a:bodyPr wrap="none" rtlCol="0">
            <a:spAutoFit/>
          </a:bodyPr>
          <a:lstStyle/>
          <a:p>
            <a:r>
              <a:rPr lang="en-US" dirty="0" smtClean="0"/>
              <a:t>State</a:t>
            </a:r>
            <a:endParaRPr lang="en-US" dirty="0"/>
          </a:p>
        </p:txBody>
      </p:sp>
      <p:sp>
        <p:nvSpPr>
          <p:cNvPr id="32" name="TextBox 31"/>
          <p:cNvSpPr txBox="1"/>
          <p:nvPr/>
        </p:nvSpPr>
        <p:spPr>
          <a:xfrm>
            <a:off x="1143000" y="5105400"/>
            <a:ext cx="1364476" cy="369332"/>
          </a:xfrm>
          <a:prstGeom prst="rect">
            <a:avLst/>
          </a:prstGeom>
          <a:noFill/>
          <a:ln>
            <a:solidFill>
              <a:schemeClr val="tx1"/>
            </a:solidFill>
          </a:ln>
        </p:spPr>
        <p:txBody>
          <a:bodyPr wrap="none" rtlCol="0">
            <a:spAutoFit/>
          </a:bodyPr>
          <a:lstStyle/>
          <a:p>
            <a:pPr algn="ctr"/>
            <a:r>
              <a:rPr lang="en-US" dirty="0" err="1" smtClean="0"/>
              <a:t>LoadScreens</a:t>
            </a:r>
            <a:endParaRPr lang="en-US" dirty="0"/>
          </a:p>
        </p:txBody>
      </p:sp>
      <p:sp>
        <p:nvSpPr>
          <p:cNvPr id="33" name="TextBox 32"/>
          <p:cNvSpPr txBox="1"/>
          <p:nvPr/>
        </p:nvSpPr>
        <p:spPr>
          <a:xfrm>
            <a:off x="1219200" y="5638800"/>
            <a:ext cx="1201884" cy="369332"/>
          </a:xfrm>
          <a:prstGeom prst="rect">
            <a:avLst/>
          </a:prstGeom>
          <a:noFill/>
          <a:ln>
            <a:solidFill>
              <a:schemeClr val="tx1"/>
            </a:solidFill>
          </a:ln>
        </p:spPr>
        <p:txBody>
          <a:bodyPr wrap="none" rtlCol="0">
            <a:spAutoFit/>
          </a:bodyPr>
          <a:lstStyle/>
          <a:p>
            <a:pPr algn="ctr"/>
            <a:r>
              <a:rPr lang="en-US" dirty="0" err="1" smtClean="0"/>
              <a:t>GameLoop</a:t>
            </a:r>
            <a:endParaRPr lang="en-US" dirty="0"/>
          </a:p>
        </p:txBody>
      </p:sp>
      <p:sp>
        <p:nvSpPr>
          <p:cNvPr id="34" name="TextBox 33"/>
          <p:cNvSpPr txBox="1"/>
          <p:nvPr/>
        </p:nvSpPr>
        <p:spPr>
          <a:xfrm>
            <a:off x="3657600" y="5791200"/>
            <a:ext cx="1313180" cy="369332"/>
          </a:xfrm>
          <a:prstGeom prst="rect">
            <a:avLst/>
          </a:prstGeom>
          <a:noFill/>
          <a:ln>
            <a:solidFill>
              <a:schemeClr val="tx1"/>
            </a:solidFill>
          </a:ln>
        </p:spPr>
        <p:txBody>
          <a:bodyPr wrap="none" rtlCol="0">
            <a:spAutoFit/>
          </a:bodyPr>
          <a:lstStyle/>
          <a:p>
            <a:r>
              <a:rPr lang="en-US" dirty="0" smtClean="0"/>
              <a:t>Area Layout</a:t>
            </a:r>
            <a:endParaRPr lang="en-US" dirty="0"/>
          </a:p>
        </p:txBody>
      </p:sp>
    </p:spTree>
    <p:extLst>
      <p:ext uri="{BB962C8B-B14F-4D97-AF65-F5344CB8AC3E}">
        <p14:creationId xmlns:p14="http://schemas.microsoft.com/office/powerpoint/2010/main" val="3137774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 with your Trump(s) you WIN</a:t>
            </a:r>
          </a:p>
          <a:p>
            <a:r>
              <a:rPr lang="en-US" dirty="0" smtClean="0"/>
              <a:t>Otherwise, the Zoo Animal will come after YOU…if all 4 animals get past your Trump(s),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p>
        </p:txBody>
      </p:sp>
    </p:spTree>
    <p:extLst>
      <p:ext uri="{BB962C8B-B14F-4D97-AF65-F5344CB8AC3E}">
        <p14:creationId xmlns:p14="http://schemas.microsoft.com/office/powerpoint/2010/main" val="392368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82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1210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0526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7549302"/>
              </p:ext>
            </p:extLst>
          </p:nvPr>
        </p:nvGraphicFramePr>
        <p:xfrm>
          <a:off x="0" y="2209800"/>
          <a:ext cx="9296400" cy="3423919"/>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977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1090</Words>
  <Application>Microsoft Macintosh PowerPoint</Application>
  <PresentationFormat>On-screen Show (4:3)</PresentationFormat>
  <Paragraphs>307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Inheritance – Game Object</vt:lpstr>
      <vt:lpstr>Inheritance – Game Screens</vt:lpstr>
      <vt:lpstr>Objects – Inheritance Info</vt:lpstr>
      <vt:lpstr>Objects – Inheritance - Characters</vt:lpstr>
      <vt:lpstr>Objects – Inheritance - Area</vt:lpstr>
      <vt:lpstr>Game Screen - Compositing</vt:lpstr>
      <vt:lpstr>Game Screen – Compositing 1</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AiCA LA</cp:lastModifiedBy>
  <cp:revision>34</cp:revision>
  <dcterms:created xsi:type="dcterms:W3CDTF">2016-05-04T18:52:11Z</dcterms:created>
  <dcterms:modified xsi:type="dcterms:W3CDTF">2016-05-24T20:10:50Z</dcterms:modified>
</cp:coreProperties>
</file>