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0" r:id="rId5"/>
    <p:sldId id="259" r:id="rId6"/>
    <p:sldId id="284" r:id="rId7"/>
    <p:sldId id="261" r:id="rId8"/>
    <p:sldId id="281" r:id="rId9"/>
    <p:sldId id="282" r:id="rId10"/>
    <p:sldId id="290" r:id="rId11"/>
    <p:sldId id="286" r:id="rId12"/>
    <p:sldId id="288" r:id="rId13"/>
    <p:sldId id="283" r:id="rId14"/>
    <p:sldId id="285" r:id="rId15"/>
    <p:sldId id="287" r:id="rId16"/>
    <p:sldId id="289" r:id="rId17"/>
    <p:sldId id="264"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139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6/2/16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6/2/16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6/2/16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6/2/16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6/2/16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6/2/16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Slam </a:t>
            </a:r>
            <a:r>
              <a:rPr lang="en-US" dirty="0" err="1" smtClean="0"/>
              <a:t>Thunderhide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Object</a:t>
            </a:r>
            <a:endParaRPr lang="en-US" dirty="0"/>
          </a:p>
        </p:txBody>
      </p:sp>
      <p:sp>
        <p:nvSpPr>
          <p:cNvPr id="4" name="TextBox 3"/>
          <p:cNvSpPr txBox="1"/>
          <p:nvPr/>
        </p:nvSpPr>
        <p:spPr>
          <a:xfrm>
            <a:off x="4191000" y="28194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cxnSp>
        <p:nvCxnSpPr>
          <p:cNvPr id="5" name="Straight Arrow Connector 4"/>
          <p:cNvCxnSpPr>
            <a:stCxn id="6" idx="2"/>
            <a:endCxn id="4" idx="0"/>
          </p:cNvCxnSpPr>
          <p:nvPr/>
        </p:nvCxnSpPr>
        <p:spPr>
          <a:xfrm>
            <a:off x="4506021" y="1664732"/>
            <a:ext cx="55032"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spTree>
    <p:extLst>
      <p:ext uri="{BB962C8B-B14F-4D97-AF65-F5344CB8AC3E}">
        <p14:creationId xmlns:p14="http://schemas.microsoft.com/office/powerpoint/2010/main" val="9444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Game Screens</a:t>
            </a:r>
            <a:endParaRPr lang="en-US" dirty="0"/>
          </a:p>
        </p:txBody>
      </p:sp>
      <p:sp>
        <p:nvSpPr>
          <p:cNvPr id="4" name="TextBox 3"/>
          <p:cNvSpPr txBox="1"/>
          <p:nvPr/>
        </p:nvSpPr>
        <p:spPr>
          <a:xfrm>
            <a:off x="4191000" y="2819400"/>
            <a:ext cx="819793" cy="369332"/>
          </a:xfrm>
          <a:prstGeom prst="rect">
            <a:avLst/>
          </a:prstGeom>
          <a:noFill/>
          <a:ln>
            <a:solidFill>
              <a:schemeClr val="tx1"/>
            </a:solidFill>
          </a:ln>
        </p:spPr>
        <p:txBody>
          <a:bodyPr wrap="none" rtlCol="0">
            <a:spAutoFit/>
          </a:bodyPr>
          <a:lstStyle/>
          <a:p>
            <a:r>
              <a:rPr lang="en-US" dirty="0" smtClean="0"/>
              <a:t>Screen</a:t>
            </a:r>
            <a:endParaRPr lang="en-US" dirty="0"/>
          </a:p>
        </p:txBody>
      </p:sp>
      <p:sp>
        <p:nvSpPr>
          <p:cNvPr id="5" name="TextBox 4"/>
          <p:cNvSpPr txBox="1"/>
          <p:nvPr/>
        </p:nvSpPr>
        <p:spPr>
          <a:xfrm>
            <a:off x="762000" y="4191000"/>
            <a:ext cx="2002020" cy="369332"/>
          </a:xfrm>
          <a:prstGeom prst="rect">
            <a:avLst/>
          </a:prstGeom>
          <a:no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505200" y="4572000"/>
            <a:ext cx="2105715" cy="369332"/>
          </a:xfrm>
          <a:prstGeom prst="rect">
            <a:avLst/>
          </a:prstGeom>
          <a:no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248400" y="4114800"/>
            <a:ext cx="1905540" cy="369332"/>
          </a:xfrm>
          <a:prstGeom prst="rect">
            <a:avLst/>
          </a:prstGeom>
          <a:no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764020" y="3188732"/>
            <a:ext cx="1836877" cy="1186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4" idx="2"/>
            <a:endCxn id="4" idx="0"/>
          </p:cNvCxnSpPr>
          <p:nvPr/>
        </p:nvCxnSpPr>
        <p:spPr>
          <a:xfrm>
            <a:off x="4506021" y="1664732"/>
            <a:ext cx="94876" cy="1154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600897" y="3188732"/>
            <a:ext cx="1647503"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8862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4" idx="2"/>
            <a:endCxn id="6" idx="0"/>
          </p:cNvCxnSpPr>
          <p:nvPr/>
        </p:nvCxnSpPr>
        <p:spPr>
          <a:xfrm flipH="1">
            <a:off x="4558058" y="3188732"/>
            <a:ext cx="42839"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083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 – Inheritance Info</a:t>
            </a:r>
            <a:endParaRPr lang="en-US" dirty="0"/>
          </a:p>
        </p:txBody>
      </p:sp>
      <p:sp>
        <p:nvSpPr>
          <p:cNvPr id="4" name="TextBox 3"/>
          <p:cNvSpPr txBox="1"/>
          <p:nvPr/>
        </p:nvSpPr>
        <p:spPr>
          <a:xfrm>
            <a:off x="4038600" y="2133600"/>
            <a:ext cx="556275" cy="369332"/>
          </a:xfrm>
          <a:prstGeom prst="rect">
            <a:avLst/>
          </a:prstGeom>
          <a:noFill/>
          <a:ln>
            <a:solidFill>
              <a:schemeClr val="tx1"/>
            </a:solidFill>
          </a:ln>
        </p:spPr>
        <p:txBody>
          <a:bodyPr wrap="none" rtlCol="0">
            <a:spAutoFit/>
          </a:bodyPr>
          <a:lstStyle/>
          <a:p>
            <a:r>
              <a:rPr lang="en-US" dirty="0" smtClean="0"/>
              <a:t>Info</a:t>
            </a:r>
            <a:endParaRPr lang="en-US" dirty="0"/>
          </a:p>
        </p:txBody>
      </p:sp>
      <p:sp>
        <p:nvSpPr>
          <p:cNvPr id="5" name="TextBox 4"/>
          <p:cNvSpPr txBox="1"/>
          <p:nvPr/>
        </p:nvSpPr>
        <p:spPr>
          <a:xfrm>
            <a:off x="4038600" y="2819400"/>
            <a:ext cx="595035" cy="369332"/>
          </a:xfrm>
          <a:prstGeom prst="rect">
            <a:avLst/>
          </a:prstGeom>
          <a:noFill/>
          <a:ln>
            <a:solidFill>
              <a:schemeClr val="tx1"/>
            </a:solidFill>
          </a:ln>
        </p:spPr>
        <p:txBody>
          <a:bodyPr wrap="none" rtlCol="0">
            <a:spAutoFit/>
          </a:bodyPr>
          <a:lstStyle/>
          <a:p>
            <a:r>
              <a:rPr lang="en-US" dirty="0" smtClean="0"/>
              <a:t>Text</a:t>
            </a:r>
            <a:endParaRPr lang="en-US" dirty="0"/>
          </a:p>
        </p:txBody>
      </p:sp>
      <p:sp>
        <p:nvSpPr>
          <p:cNvPr id="6" name="TextBox 5"/>
          <p:cNvSpPr txBox="1"/>
          <p:nvPr/>
        </p:nvSpPr>
        <p:spPr>
          <a:xfrm>
            <a:off x="2667000" y="3657600"/>
            <a:ext cx="1454808" cy="369332"/>
          </a:xfrm>
          <a:prstGeom prst="rect">
            <a:avLst/>
          </a:prstGeom>
          <a:noFill/>
          <a:ln>
            <a:solidFill>
              <a:schemeClr val="tx1"/>
            </a:solidFill>
          </a:ln>
        </p:spPr>
        <p:txBody>
          <a:bodyPr wrap="none" rtlCol="0">
            <a:spAutoFit/>
          </a:bodyPr>
          <a:lstStyle/>
          <a:p>
            <a:r>
              <a:rPr lang="en-US" dirty="0" smtClean="0"/>
              <a:t>Dynamic Text</a:t>
            </a:r>
            <a:endParaRPr lang="en-US" dirty="0"/>
          </a:p>
        </p:txBody>
      </p:sp>
      <p:cxnSp>
        <p:nvCxnSpPr>
          <p:cNvPr id="9" name="Straight Arrow Connector 8"/>
          <p:cNvCxnSpPr>
            <a:stCxn id="4" idx="2"/>
            <a:endCxn id="5" idx="0"/>
          </p:cNvCxnSpPr>
          <p:nvPr/>
        </p:nvCxnSpPr>
        <p:spPr>
          <a:xfrm>
            <a:off x="4316738" y="2502932"/>
            <a:ext cx="19380"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724400" y="3657600"/>
            <a:ext cx="1161646" cy="369332"/>
          </a:xfrm>
          <a:prstGeom prst="rect">
            <a:avLst/>
          </a:prstGeom>
          <a:noFill/>
          <a:ln>
            <a:solidFill>
              <a:schemeClr val="tx1"/>
            </a:solidFill>
          </a:ln>
        </p:spPr>
        <p:txBody>
          <a:bodyPr wrap="none" rtlCol="0">
            <a:spAutoFit/>
          </a:bodyPr>
          <a:lstStyle/>
          <a:p>
            <a:r>
              <a:rPr lang="en-US" dirty="0" smtClean="0"/>
              <a:t>Static Text</a:t>
            </a:r>
            <a:endParaRPr lang="en-US" dirty="0"/>
          </a:p>
        </p:txBody>
      </p:sp>
      <p:cxnSp>
        <p:nvCxnSpPr>
          <p:cNvPr id="15" name="Straight Arrow Connector 14"/>
          <p:cNvCxnSpPr>
            <a:stCxn id="5" idx="2"/>
            <a:endCxn id="13" idx="0"/>
          </p:cNvCxnSpPr>
          <p:nvPr/>
        </p:nvCxnSpPr>
        <p:spPr>
          <a:xfrm>
            <a:off x="4336118" y="3188732"/>
            <a:ext cx="969105"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flipH="1">
            <a:off x="3394404" y="3188732"/>
            <a:ext cx="941714"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733800" y="5486400"/>
            <a:ext cx="910638" cy="369332"/>
          </a:xfrm>
          <a:prstGeom prst="rect">
            <a:avLst/>
          </a:prstGeom>
          <a:noFill/>
          <a:ln>
            <a:solidFill>
              <a:schemeClr val="tx1"/>
            </a:solidFill>
          </a:ln>
        </p:spPr>
        <p:txBody>
          <a:bodyPr wrap="none" rtlCol="0">
            <a:spAutoFit/>
          </a:bodyPr>
          <a:lstStyle/>
          <a:p>
            <a:r>
              <a:rPr lang="en-US" dirty="0" smtClean="0"/>
              <a:t>Identity</a:t>
            </a:r>
            <a:endParaRPr lang="en-US" dirty="0"/>
          </a:p>
        </p:txBody>
      </p:sp>
      <p:sp>
        <p:nvSpPr>
          <p:cNvPr id="19" name="TextBox 18"/>
          <p:cNvSpPr txBox="1"/>
          <p:nvPr/>
        </p:nvSpPr>
        <p:spPr>
          <a:xfrm>
            <a:off x="5867400" y="5486400"/>
            <a:ext cx="1292955" cy="369332"/>
          </a:xfrm>
          <a:prstGeom prst="rect">
            <a:avLst/>
          </a:prstGeom>
          <a:noFill/>
          <a:ln>
            <a:solidFill>
              <a:schemeClr val="tx1"/>
            </a:solidFill>
          </a:ln>
        </p:spPr>
        <p:txBody>
          <a:bodyPr wrap="none" rtlCol="0">
            <a:spAutoFit/>
          </a:bodyPr>
          <a:lstStyle/>
          <a:p>
            <a:r>
              <a:rPr lang="en-US" dirty="0" smtClean="0"/>
              <a:t>Instructions</a:t>
            </a:r>
            <a:endParaRPr lang="en-US" dirty="0"/>
          </a:p>
        </p:txBody>
      </p:sp>
      <p:cxnSp>
        <p:nvCxnSpPr>
          <p:cNvPr id="21" name="Straight Arrow Connector 20"/>
          <p:cNvCxnSpPr>
            <a:stCxn id="13" idx="2"/>
            <a:endCxn id="19" idx="1"/>
          </p:cNvCxnSpPr>
          <p:nvPr/>
        </p:nvCxnSpPr>
        <p:spPr>
          <a:xfrm>
            <a:off x="5305223" y="4026932"/>
            <a:ext cx="562177"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8" idx="3"/>
          </p:cNvCxnSpPr>
          <p:nvPr/>
        </p:nvCxnSpPr>
        <p:spPr>
          <a:xfrm flipH="1">
            <a:off x="4644438" y="4026932"/>
            <a:ext cx="660785"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48000" y="4495800"/>
            <a:ext cx="705391" cy="369332"/>
          </a:xfrm>
          <a:prstGeom prst="rect">
            <a:avLst/>
          </a:prstGeom>
          <a:noFill/>
          <a:ln>
            <a:solidFill>
              <a:schemeClr val="tx1"/>
            </a:solidFill>
          </a:ln>
        </p:spPr>
        <p:txBody>
          <a:bodyPr wrap="none" rtlCol="0">
            <a:spAutoFit/>
          </a:bodyPr>
          <a:lstStyle/>
          <a:p>
            <a:r>
              <a:rPr lang="en-US" dirty="0" smtClean="0"/>
              <a:t>Score</a:t>
            </a:r>
            <a:endParaRPr lang="en-US" dirty="0"/>
          </a:p>
        </p:txBody>
      </p:sp>
      <p:cxnSp>
        <p:nvCxnSpPr>
          <p:cNvPr id="29" name="Straight Arrow Connector 28"/>
          <p:cNvCxnSpPr>
            <a:stCxn id="6" idx="2"/>
            <a:endCxn id="25" idx="0"/>
          </p:cNvCxnSpPr>
          <p:nvPr/>
        </p:nvCxnSpPr>
        <p:spPr>
          <a:xfrm>
            <a:off x="3394404" y="4026932"/>
            <a:ext cx="6292"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6576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6" idx="2"/>
            <a:endCxn id="4" idx="0"/>
          </p:cNvCxnSpPr>
          <p:nvPr/>
        </p:nvCxnSpPr>
        <p:spPr>
          <a:xfrm>
            <a:off x="4277421" y="1664732"/>
            <a:ext cx="39317" cy="468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75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Objects – Inheritance - Characters</a:t>
            </a:r>
            <a:endParaRPr lang="en-US" dirty="0"/>
          </a:p>
        </p:txBody>
      </p:sp>
      <p:sp>
        <p:nvSpPr>
          <p:cNvPr id="5" name="TextBox 4"/>
          <p:cNvSpPr txBox="1"/>
          <p:nvPr/>
        </p:nvSpPr>
        <p:spPr>
          <a:xfrm>
            <a:off x="2667000" y="1981200"/>
            <a:ext cx="1100895" cy="369332"/>
          </a:xfrm>
          <a:prstGeom prst="rect">
            <a:avLst/>
          </a:prstGeom>
          <a:noFill/>
          <a:ln>
            <a:solidFill>
              <a:schemeClr val="tx1"/>
            </a:solidFill>
          </a:ln>
        </p:spPr>
        <p:txBody>
          <a:bodyPr wrap="none" rtlCol="0">
            <a:spAutoFit/>
          </a:bodyPr>
          <a:lstStyle/>
          <a:p>
            <a:r>
              <a:rPr lang="en-US" dirty="0" smtClean="0"/>
              <a:t>Character</a:t>
            </a:r>
            <a:endParaRPr lang="en-US" dirty="0"/>
          </a:p>
        </p:txBody>
      </p:sp>
      <p:sp>
        <p:nvSpPr>
          <p:cNvPr id="6" name="TextBox 5"/>
          <p:cNvSpPr txBox="1"/>
          <p:nvPr/>
        </p:nvSpPr>
        <p:spPr>
          <a:xfrm>
            <a:off x="1981200" y="3276600"/>
            <a:ext cx="767270" cy="369332"/>
          </a:xfrm>
          <a:prstGeom prst="rect">
            <a:avLst/>
          </a:prstGeom>
          <a:noFill/>
          <a:ln>
            <a:solidFill>
              <a:schemeClr val="tx1"/>
            </a:solidFill>
          </a:ln>
        </p:spPr>
        <p:txBody>
          <a:bodyPr wrap="none" rtlCol="0">
            <a:spAutoFit/>
          </a:bodyPr>
          <a:lstStyle/>
          <a:p>
            <a:r>
              <a:rPr lang="en-US" dirty="0" smtClean="0"/>
              <a:t>Player</a:t>
            </a:r>
            <a:endParaRPr lang="en-US" dirty="0"/>
          </a:p>
        </p:txBody>
      </p:sp>
      <p:sp>
        <p:nvSpPr>
          <p:cNvPr id="7" name="TextBox 6"/>
          <p:cNvSpPr txBox="1"/>
          <p:nvPr/>
        </p:nvSpPr>
        <p:spPr>
          <a:xfrm>
            <a:off x="3200400" y="3276600"/>
            <a:ext cx="840419" cy="369332"/>
          </a:xfrm>
          <a:prstGeom prst="rect">
            <a:avLst/>
          </a:prstGeom>
          <a:noFill/>
          <a:ln>
            <a:solidFill>
              <a:schemeClr val="tx1"/>
            </a:solidFill>
          </a:ln>
        </p:spPr>
        <p:txBody>
          <a:bodyPr wrap="none" rtlCol="0">
            <a:spAutoFit/>
          </a:bodyPr>
          <a:lstStyle/>
          <a:p>
            <a:r>
              <a:rPr lang="en-US" dirty="0" smtClean="0"/>
              <a:t>Animal</a:t>
            </a:r>
            <a:endParaRPr lang="en-US" dirty="0"/>
          </a:p>
        </p:txBody>
      </p:sp>
      <p:sp>
        <p:nvSpPr>
          <p:cNvPr id="8" name="TextBox 7"/>
          <p:cNvSpPr txBox="1"/>
          <p:nvPr/>
        </p:nvSpPr>
        <p:spPr>
          <a:xfrm>
            <a:off x="457200" y="3276600"/>
            <a:ext cx="804577" cy="369332"/>
          </a:xfrm>
          <a:prstGeom prst="rect">
            <a:avLst/>
          </a:prstGeom>
          <a:noFill/>
          <a:ln>
            <a:solidFill>
              <a:schemeClr val="tx1"/>
            </a:solidFill>
          </a:ln>
        </p:spPr>
        <p:txBody>
          <a:bodyPr wrap="none" rtlCol="0">
            <a:spAutoFit/>
          </a:bodyPr>
          <a:lstStyle/>
          <a:p>
            <a:r>
              <a:rPr lang="en-US" dirty="0" smtClean="0"/>
              <a:t>Trump</a:t>
            </a:r>
            <a:endParaRPr lang="en-US" dirty="0"/>
          </a:p>
        </p:txBody>
      </p:sp>
      <p:sp>
        <p:nvSpPr>
          <p:cNvPr id="9" name="TextBox 8"/>
          <p:cNvSpPr txBox="1"/>
          <p:nvPr/>
        </p:nvSpPr>
        <p:spPr>
          <a:xfrm>
            <a:off x="4953000" y="3276600"/>
            <a:ext cx="805479" cy="369332"/>
          </a:xfrm>
          <a:prstGeom prst="rect">
            <a:avLst/>
          </a:prstGeom>
          <a:noFill/>
          <a:ln>
            <a:solidFill>
              <a:schemeClr val="tx1"/>
            </a:solidFill>
          </a:ln>
        </p:spPr>
        <p:txBody>
          <a:bodyPr wrap="none" rtlCol="0">
            <a:spAutoFit/>
          </a:bodyPr>
          <a:lstStyle/>
          <a:p>
            <a:r>
              <a:rPr lang="en-US" dirty="0" smtClean="0"/>
              <a:t>Health</a:t>
            </a:r>
            <a:endParaRPr lang="en-US" dirty="0"/>
          </a:p>
        </p:txBody>
      </p:sp>
      <p:cxnSp>
        <p:nvCxnSpPr>
          <p:cNvPr id="11" name="Straight Arrow Connector 10"/>
          <p:cNvCxnSpPr>
            <a:stCxn id="5" idx="2"/>
            <a:endCxn id="9" idx="1"/>
          </p:cNvCxnSpPr>
          <p:nvPr/>
        </p:nvCxnSpPr>
        <p:spPr>
          <a:xfrm>
            <a:off x="3217448" y="2350532"/>
            <a:ext cx="1735552"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2"/>
            <a:endCxn id="7" idx="0"/>
          </p:cNvCxnSpPr>
          <p:nvPr/>
        </p:nvCxnSpPr>
        <p:spPr>
          <a:xfrm>
            <a:off x="3217448" y="2350532"/>
            <a:ext cx="403162"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5" idx="2"/>
            <a:endCxn id="6" idx="0"/>
          </p:cNvCxnSpPr>
          <p:nvPr/>
        </p:nvCxnSpPr>
        <p:spPr>
          <a:xfrm flipH="1">
            <a:off x="2364835" y="2350532"/>
            <a:ext cx="852613"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8" idx="3"/>
          </p:cNvCxnSpPr>
          <p:nvPr/>
        </p:nvCxnSpPr>
        <p:spPr>
          <a:xfrm flipH="1">
            <a:off x="1261777" y="2350532"/>
            <a:ext cx="1955671"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09800" y="4343400"/>
            <a:ext cx="654108" cy="369332"/>
          </a:xfrm>
          <a:prstGeom prst="rect">
            <a:avLst/>
          </a:prstGeom>
          <a:noFill/>
          <a:ln>
            <a:solidFill>
              <a:schemeClr val="tx1"/>
            </a:solidFill>
          </a:ln>
        </p:spPr>
        <p:txBody>
          <a:bodyPr wrap="none" rtlCol="0">
            <a:spAutoFit/>
          </a:bodyPr>
          <a:lstStyle/>
          <a:p>
            <a:r>
              <a:rPr lang="en-US" dirty="0" smtClean="0"/>
              <a:t>Tiger</a:t>
            </a:r>
            <a:endParaRPr lang="en-US" dirty="0"/>
          </a:p>
        </p:txBody>
      </p:sp>
      <p:sp>
        <p:nvSpPr>
          <p:cNvPr id="23" name="TextBox 22"/>
          <p:cNvSpPr txBox="1"/>
          <p:nvPr/>
        </p:nvSpPr>
        <p:spPr>
          <a:xfrm>
            <a:off x="762000" y="4343400"/>
            <a:ext cx="577690" cy="369332"/>
          </a:xfrm>
          <a:prstGeom prst="rect">
            <a:avLst/>
          </a:prstGeom>
          <a:noFill/>
          <a:ln>
            <a:solidFill>
              <a:schemeClr val="tx1"/>
            </a:solidFill>
          </a:ln>
        </p:spPr>
        <p:txBody>
          <a:bodyPr wrap="none" rtlCol="0">
            <a:spAutoFit/>
          </a:bodyPr>
          <a:lstStyle/>
          <a:p>
            <a:r>
              <a:rPr lang="en-US" dirty="0" smtClean="0"/>
              <a:t>Lion</a:t>
            </a:r>
            <a:endParaRPr lang="en-US" dirty="0"/>
          </a:p>
        </p:txBody>
      </p:sp>
      <p:sp>
        <p:nvSpPr>
          <p:cNvPr id="24" name="TextBox 23"/>
          <p:cNvSpPr txBox="1"/>
          <p:nvPr/>
        </p:nvSpPr>
        <p:spPr>
          <a:xfrm>
            <a:off x="3352800" y="4343400"/>
            <a:ext cx="616124" cy="369332"/>
          </a:xfrm>
          <a:prstGeom prst="rect">
            <a:avLst/>
          </a:prstGeom>
          <a:noFill/>
          <a:ln>
            <a:solidFill>
              <a:schemeClr val="tx1"/>
            </a:solidFill>
          </a:ln>
        </p:spPr>
        <p:txBody>
          <a:bodyPr wrap="none" rtlCol="0">
            <a:spAutoFit/>
          </a:bodyPr>
          <a:lstStyle/>
          <a:p>
            <a:r>
              <a:rPr lang="en-US" dirty="0" smtClean="0"/>
              <a:t>Bear</a:t>
            </a:r>
            <a:endParaRPr lang="en-US" dirty="0"/>
          </a:p>
        </p:txBody>
      </p:sp>
      <p:sp>
        <p:nvSpPr>
          <p:cNvPr id="25" name="TextBox 24"/>
          <p:cNvSpPr txBox="1"/>
          <p:nvPr/>
        </p:nvSpPr>
        <p:spPr>
          <a:xfrm>
            <a:off x="4419600" y="4343400"/>
            <a:ext cx="801985" cy="369332"/>
          </a:xfrm>
          <a:prstGeom prst="rect">
            <a:avLst/>
          </a:prstGeom>
          <a:noFill/>
          <a:ln>
            <a:solidFill>
              <a:schemeClr val="tx1"/>
            </a:solidFill>
          </a:ln>
        </p:spPr>
        <p:txBody>
          <a:bodyPr wrap="none" rtlCol="0">
            <a:spAutoFit/>
          </a:bodyPr>
          <a:lstStyle/>
          <a:p>
            <a:r>
              <a:rPr lang="en-US" dirty="0" smtClean="0"/>
              <a:t>Gorilla</a:t>
            </a:r>
            <a:endParaRPr lang="en-US" dirty="0"/>
          </a:p>
        </p:txBody>
      </p:sp>
      <p:cxnSp>
        <p:nvCxnSpPr>
          <p:cNvPr id="27" name="Straight Arrow Connector 26"/>
          <p:cNvCxnSpPr>
            <a:stCxn id="7" idx="2"/>
            <a:endCxn id="23" idx="3"/>
          </p:cNvCxnSpPr>
          <p:nvPr/>
        </p:nvCxnSpPr>
        <p:spPr>
          <a:xfrm flipH="1">
            <a:off x="1339690" y="3645932"/>
            <a:ext cx="2280920" cy="882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22" idx="0"/>
          </p:cNvCxnSpPr>
          <p:nvPr/>
        </p:nvCxnSpPr>
        <p:spPr>
          <a:xfrm flipH="1">
            <a:off x="2536854" y="3645932"/>
            <a:ext cx="1083756"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2"/>
            <a:endCxn id="24" idx="0"/>
          </p:cNvCxnSpPr>
          <p:nvPr/>
        </p:nvCxnSpPr>
        <p:spPr>
          <a:xfrm>
            <a:off x="3620610" y="3645932"/>
            <a:ext cx="40252"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7" idx="2"/>
            <a:endCxn id="25" idx="0"/>
          </p:cNvCxnSpPr>
          <p:nvPr/>
        </p:nvCxnSpPr>
        <p:spPr>
          <a:xfrm>
            <a:off x="3620610" y="3645932"/>
            <a:ext cx="1199983"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590800" y="12192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15" name="Straight Arrow Connector 14"/>
          <p:cNvCxnSpPr>
            <a:stCxn id="26" idx="2"/>
            <a:endCxn id="5" idx="0"/>
          </p:cNvCxnSpPr>
          <p:nvPr/>
        </p:nvCxnSpPr>
        <p:spPr>
          <a:xfrm>
            <a:off x="3210621" y="1588532"/>
            <a:ext cx="682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4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Inheritance - Area</a:t>
            </a:r>
            <a:endParaRPr lang="en-US" dirty="0"/>
          </a:p>
        </p:txBody>
      </p:sp>
      <p:sp>
        <p:nvSpPr>
          <p:cNvPr id="4" name="TextBox 3"/>
          <p:cNvSpPr txBox="1"/>
          <p:nvPr/>
        </p:nvSpPr>
        <p:spPr>
          <a:xfrm>
            <a:off x="3352800" y="2057400"/>
            <a:ext cx="624127" cy="369332"/>
          </a:xfrm>
          <a:prstGeom prst="rect">
            <a:avLst/>
          </a:prstGeom>
          <a:noFill/>
          <a:ln>
            <a:solidFill>
              <a:schemeClr val="tx1"/>
            </a:solidFill>
          </a:ln>
        </p:spPr>
        <p:txBody>
          <a:bodyPr wrap="none" rtlCol="0">
            <a:spAutoFit/>
          </a:bodyPr>
          <a:lstStyle/>
          <a:p>
            <a:r>
              <a:rPr lang="en-US" dirty="0" smtClean="0"/>
              <a:t>Area</a:t>
            </a:r>
            <a:endParaRPr lang="en-US" dirty="0"/>
          </a:p>
        </p:txBody>
      </p:sp>
      <p:sp>
        <p:nvSpPr>
          <p:cNvPr id="5" name="TextBox 4"/>
          <p:cNvSpPr txBox="1"/>
          <p:nvPr/>
        </p:nvSpPr>
        <p:spPr>
          <a:xfrm>
            <a:off x="1447800" y="3886200"/>
            <a:ext cx="641822" cy="369332"/>
          </a:xfrm>
          <a:prstGeom prst="rect">
            <a:avLst/>
          </a:prstGeom>
          <a:noFill/>
          <a:ln>
            <a:solidFill>
              <a:schemeClr val="tx1"/>
            </a:solidFill>
          </a:ln>
        </p:spPr>
        <p:txBody>
          <a:bodyPr wrap="none" rtlCol="0">
            <a:spAutoFit/>
          </a:bodyPr>
          <a:lstStyle/>
          <a:p>
            <a:r>
              <a:rPr lang="en-US" dirty="0" smtClean="0"/>
              <a:t>Cage</a:t>
            </a:r>
            <a:endParaRPr lang="en-US" dirty="0"/>
          </a:p>
        </p:txBody>
      </p:sp>
      <p:sp>
        <p:nvSpPr>
          <p:cNvPr id="6" name="TextBox 5"/>
          <p:cNvSpPr txBox="1"/>
          <p:nvPr/>
        </p:nvSpPr>
        <p:spPr>
          <a:xfrm>
            <a:off x="2819400" y="3886200"/>
            <a:ext cx="1279880" cy="369332"/>
          </a:xfrm>
          <a:prstGeom prst="rect">
            <a:avLst/>
          </a:prstGeom>
          <a:noFill/>
          <a:ln>
            <a:solidFill>
              <a:schemeClr val="tx1"/>
            </a:solidFill>
          </a:ln>
        </p:spPr>
        <p:txBody>
          <a:bodyPr wrap="none" rtlCol="0">
            <a:spAutoFit/>
          </a:bodyPr>
          <a:lstStyle/>
          <a:p>
            <a:r>
              <a:rPr lang="en-US" dirty="0" err="1" smtClean="0"/>
              <a:t>AnimalArea</a:t>
            </a:r>
            <a:endParaRPr lang="en-US" dirty="0"/>
          </a:p>
        </p:txBody>
      </p:sp>
      <p:sp>
        <p:nvSpPr>
          <p:cNvPr id="7" name="TextBox 6"/>
          <p:cNvSpPr txBox="1"/>
          <p:nvPr/>
        </p:nvSpPr>
        <p:spPr>
          <a:xfrm>
            <a:off x="4800600" y="3886200"/>
            <a:ext cx="1206731" cy="369332"/>
          </a:xfrm>
          <a:prstGeom prst="rect">
            <a:avLst/>
          </a:prstGeom>
          <a:noFill/>
          <a:ln>
            <a:solidFill>
              <a:schemeClr val="tx1"/>
            </a:solidFill>
          </a:ln>
        </p:spPr>
        <p:txBody>
          <a:bodyPr wrap="none" rtlCol="0">
            <a:spAutoFit/>
          </a:bodyPr>
          <a:lstStyle/>
          <a:p>
            <a:r>
              <a:rPr lang="en-US" dirty="0" err="1" smtClean="0"/>
              <a:t>PlayerArea</a:t>
            </a:r>
            <a:endParaRPr lang="en-US" dirty="0"/>
          </a:p>
        </p:txBody>
      </p:sp>
      <p:cxnSp>
        <p:nvCxnSpPr>
          <p:cNvPr id="9" name="Straight Arrow Connector 8"/>
          <p:cNvCxnSpPr>
            <a:stCxn id="4" idx="2"/>
            <a:endCxn id="5" idx="3"/>
          </p:cNvCxnSpPr>
          <p:nvPr/>
        </p:nvCxnSpPr>
        <p:spPr>
          <a:xfrm flipH="1">
            <a:off x="2089622" y="2426732"/>
            <a:ext cx="1575242" cy="16441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3459340" y="2426732"/>
            <a:ext cx="205524"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0"/>
          </p:cNvCxnSpPr>
          <p:nvPr/>
        </p:nvCxnSpPr>
        <p:spPr>
          <a:xfrm>
            <a:off x="3664864" y="2426732"/>
            <a:ext cx="1739102"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048000" y="1295400"/>
            <a:ext cx="1239642" cy="369332"/>
          </a:xfrm>
          <a:prstGeom prst="rect">
            <a:avLst/>
          </a:prstGeom>
          <a:noFill/>
          <a:ln>
            <a:solidFill>
              <a:schemeClr val="tx1"/>
            </a:solidFill>
          </a:ln>
        </p:spPr>
        <p:txBody>
          <a:bodyPr wrap="none" rtlCol="0">
            <a:spAutoFit/>
          </a:bodyPr>
          <a:lstStyle/>
          <a:p>
            <a:r>
              <a:rPr lang="en-US" dirty="0" err="1" smtClean="0"/>
              <a:t>GamePiece</a:t>
            </a:r>
            <a:endParaRPr lang="en-US" dirty="0"/>
          </a:p>
        </p:txBody>
      </p:sp>
      <p:cxnSp>
        <p:nvCxnSpPr>
          <p:cNvPr id="8" name="Straight Arrow Connector 7"/>
          <p:cNvCxnSpPr>
            <a:stCxn id="10" idx="2"/>
            <a:endCxn id="4" idx="0"/>
          </p:cNvCxnSpPr>
          <p:nvPr/>
        </p:nvCxnSpPr>
        <p:spPr>
          <a:xfrm flipH="1">
            <a:off x="3664864" y="1664732"/>
            <a:ext cx="2957"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5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12"/>
          <p:cNvSpPr/>
          <p:nvPr/>
        </p:nvSpPr>
        <p:spPr>
          <a:xfrm>
            <a:off x="-18676" y="1942419"/>
            <a:ext cx="8936235" cy="4940095"/>
          </a:xfrm>
          <a:custGeom>
            <a:avLst/>
            <a:gdLst>
              <a:gd name="connsiteX0" fmla="*/ 4117952 w 8936235"/>
              <a:gd name="connsiteY0" fmla="*/ 168094 h 4940095"/>
              <a:gd name="connsiteX1" fmla="*/ 3716428 w 8936235"/>
              <a:gd name="connsiteY1" fmla="*/ 270818 h 4940095"/>
              <a:gd name="connsiteX2" fmla="*/ 3324243 w 8936235"/>
              <a:gd name="connsiteY2" fmla="*/ 233464 h 4940095"/>
              <a:gd name="connsiteX3" fmla="*/ 3062785 w 8936235"/>
              <a:gd name="connsiteY3" fmla="*/ 345527 h 4940095"/>
              <a:gd name="connsiteX4" fmla="*/ 3062785 w 8936235"/>
              <a:gd name="connsiteY4" fmla="*/ 578990 h 4940095"/>
              <a:gd name="connsiteX5" fmla="*/ 3090799 w 8936235"/>
              <a:gd name="connsiteY5" fmla="*/ 737746 h 4940095"/>
              <a:gd name="connsiteX6" fmla="*/ 3314905 w 8936235"/>
              <a:gd name="connsiteY6" fmla="*/ 803116 h 4940095"/>
              <a:gd name="connsiteX7" fmla="*/ 3707091 w 8936235"/>
              <a:gd name="connsiteY7" fmla="*/ 849808 h 4940095"/>
              <a:gd name="connsiteX8" fmla="*/ 3875170 w 8936235"/>
              <a:gd name="connsiteY8" fmla="*/ 980548 h 4940095"/>
              <a:gd name="connsiteX9" fmla="*/ 3763117 w 8936235"/>
              <a:gd name="connsiteY9" fmla="*/ 1391444 h 4940095"/>
              <a:gd name="connsiteX10" fmla="*/ 3501660 w 8936235"/>
              <a:gd name="connsiteY10" fmla="*/ 1531523 h 4940095"/>
              <a:gd name="connsiteX11" fmla="*/ 3109474 w 8936235"/>
              <a:gd name="connsiteY11" fmla="*/ 1802341 h 4940095"/>
              <a:gd name="connsiteX12" fmla="*/ 2455831 w 8936235"/>
              <a:gd name="connsiteY12" fmla="*/ 1914403 h 4940095"/>
              <a:gd name="connsiteX13" fmla="*/ 2185036 w 8936235"/>
              <a:gd name="connsiteY13" fmla="*/ 1923742 h 4940095"/>
              <a:gd name="connsiteX14" fmla="*/ 1587419 w 8936235"/>
              <a:gd name="connsiteY14" fmla="*/ 2101175 h 4940095"/>
              <a:gd name="connsiteX15" fmla="*/ 1606095 w 8936235"/>
              <a:gd name="connsiteY15" fmla="*/ 2269268 h 4940095"/>
              <a:gd name="connsiteX16" fmla="*/ 1213909 w 8936235"/>
              <a:gd name="connsiteY16" fmla="*/ 2456040 h 4940095"/>
              <a:gd name="connsiteX17" fmla="*/ 1167220 w 8936235"/>
              <a:gd name="connsiteY17" fmla="*/ 2652149 h 4940095"/>
              <a:gd name="connsiteX18" fmla="*/ 662981 w 8936235"/>
              <a:gd name="connsiteY18" fmla="*/ 2782889 h 4940095"/>
              <a:gd name="connsiteX19" fmla="*/ 233444 w 8936235"/>
              <a:gd name="connsiteY19" fmla="*/ 2866936 h 4940095"/>
              <a:gd name="connsiteX20" fmla="*/ 56027 w 8936235"/>
              <a:gd name="connsiteY20" fmla="*/ 3053707 h 4940095"/>
              <a:gd name="connsiteX21" fmla="*/ 28014 w 8936235"/>
              <a:gd name="connsiteY21" fmla="*/ 3147092 h 4940095"/>
              <a:gd name="connsiteX22" fmla="*/ 0 w 8936235"/>
              <a:gd name="connsiteY22" fmla="*/ 3445926 h 4940095"/>
              <a:gd name="connsiteX23" fmla="*/ 74703 w 8936235"/>
              <a:gd name="connsiteY23" fmla="*/ 3604682 h 4940095"/>
              <a:gd name="connsiteX24" fmla="*/ 494902 w 8936235"/>
              <a:gd name="connsiteY24" fmla="*/ 3800791 h 4940095"/>
              <a:gd name="connsiteX25" fmla="*/ 915101 w 8936235"/>
              <a:gd name="connsiteY25" fmla="*/ 3810130 h 4940095"/>
              <a:gd name="connsiteX26" fmla="*/ 1381989 w 8936235"/>
              <a:gd name="connsiteY26" fmla="*/ 3791453 h 4940095"/>
              <a:gd name="connsiteX27" fmla="*/ 1419340 w 8936235"/>
              <a:gd name="connsiteY27" fmla="*/ 4164995 h 4940095"/>
              <a:gd name="connsiteX28" fmla="*/ 1755499 w 8936235"/>
              <a:gd name="connsiteY28" fmla="*/ 4398459 h 4940095"/>
              <a:gd name="connsiteX29" fmla="*/ 2745301 w 8936235"/>
              <a:gd name="connsiteY29" fmla="*/ 4519860 h 4940095"/>
              <a:gd name="connsiteX30" fmla="*/ 3128150 w 8936235"/>
              <a:gd name="connsiteY30" fmla="*/ 4519860 h 4940095"/>
              <a:gd name="connsiteX31" fmla="*/ 3968548 w 8936235"/>
              <a:gd name="connsiteY31" fmla="*/ 4445151 h 4940095"/>
              <a:gd name="connsiteX32" fmla="*/ 4024574 w 8936235"/>
              <a:gd name="connsiteY32" fmla="*/ 4193010 h 4940095"/>
              <a:gd name="connsiteX33" fmla="*/ 4426098 w 8936235"/>
              <a:gd name="connsiteY33" fmla="*/ 4071609 h 4940095"/>
              <a:gd name="connsiteX34" fmla="*/ 4659542 w 8936235"/>
              <a:gd name="connsiteY34" fmla="*/ 4071609 h 4940095"/>
              <a:gd name="connsiteX35" fmla="*/ 5070403 w 8936235"/>
              <a:gd name="connsiteY35" fmla="*/ 3847484 h 4940095"/>
              <a:gd name="connsiteX36" fmla="*/ 5154443 w 8936235"/>
              <a:gd name="connsiteY36" fmla="*/ 3595343 h 4940095"/>
              <a:gd name="connsiteX37" fmla="*/ 5042390 w 8936235"/>
              <a:gd name="connsiteY37" fmla="*/ 3212462 h 4940095"/>
              <a:gd name="connsiteX38" fmla="*/ 4911661 w 8936235"/>
              <a:gd name="connsiteY38" fmla="*/ 2922967 h 4940095"/>
              <a:gd name="connsiteX39" fmla="*/ 5079741 w 8936235"/>
              <a:gd name="connsiteY39" fmla="*/ 2857597 h 4940095"/>
              <a:gd name="connsiteX40" fmla="*/ 5397225 w 8936235"/>
              <a:gd name="connsiteY40" fmla="*/ 3212462 h 4940095"/>
              <a:gd name="connsiteX41" fmla="*/ 5285172 w 8936235"/>
              <a:gd name="connsiteY41" fmla="*/ 4034255 h 4940095"/>
              <a:gd name="connsiteX42" fmla="*/ 5089079 w 8936235"/>
              <a:gd name="connsiteY42" fmla="*/ 4193010 h 4940095"/>
              <a:gd name="connsiteX43" fmla="*/ 4995701 w 8936235"/>
              <a:gd name="connsiteY43" fmla="*/ 4781339 h 4940095"/>
              <a:gd name="connsiteX44" fmla="*/ 5331861 w 8936235"/>
              <a:gd name="connsiteY44" fmla="*/ 4940095 h 4940095"/>
              <a:gd name="connsiteX45" fmla="*/ 5742722 w 8936235"/>
              <a:gd name="connsiteY45" fmla="*/ 4790678 h 4940095"/>
              <a:gd name="connsiteX46" fmla="*/ 6517756 w 8936235"/>
              <a:gd name="connsiteY46" fmla="*/ 4790678 h 4940095"/>
              <a:gd name="connsiteX47" fmla="*/ 7227426 w 8936235"/>
              <a:gd name="connsiteY47" fmla="*/ 4781339 h 4940095"/>
              <a:gd name="connsiteX48" fmla="*/ 7703651 w 8936235"/>
              <a:gd name="connsiteY48" fmla="*/ 4772001 h 4940095"/>
              <a:gd name="connsiteX49" fmla="*/ 7834380 w 8936235"/>
              <a:gd name="connsiteY49" fmla="*/ 4790678 h 4940095"/>
              <a:gd name="connsiteX50" fmla="*/ 8357294 w 8936235"/>
              <a:gd name="connsiteY50" fmla="*/ 4790678 h 4940095"/>
              <a:gd name="connsiteX51" fmla="*/ 8777493 w 8936235"/>
              <a:gd name="connsiteY51" fmla="*/ 4818694 h 4940095"/>
              <a:gd name="connsiteX52" fmla="*/ 8852196 w 8936235"/>
              <a:gd name="connsiteY52" fmla="*/ 4781339 h 4940095"/>
              <a:gd name="connsiteX53" fmla="*/ 8880209 w 8936235"/>
              <a:gd name="connsiteY53" fmla="*/ 4594568 h 4940095"/>
              <a:gd name="connsiteX54" fmla="*/ 8936235 w 8936235"/>
              <a:gd name="connsiteY54" fmla="*/ 4314412 h 4940095"/>
              <a:gd name="connsiteX55" fmla="*/ 8898884 w 8936235"/>
              <a:gd name="connsiteY55" fmla="*/ 3922192 h 4940095"/>
              <a:gd name="connsiteX56" fmla="*/ 8870871 w 8936235"/>
              <a:gd name="connsiteY56" fmla="*/ 3455265 h 4940095"/>
              <a:gd name="connsiteX57" fmla="*/ 8833520 w 8936235"/>
              <a:gd name="connsiteY57" fmla="*/ 3259155 h 4940095"/>
              <a:gd name="connsiteX58" fmla="*/ 8805507 w 8936235"/>
              <a:gd name="connsiteY58" fmla="*/ 3184447 h 4940095"/>
              <a:gd name="connsiteX59" fmla="*/ 8525374 w 8936235"/>
              <a:gd name="connsiteY59" fmla="*/ 2810905 h 4940095"/>
              <a:gd name="connsiteX60" fmla="*/ 8329281 w 8936235"/>
              <a:gd name="connsiteY60" fmla="*/ 2540087 h 4940095"/>
              <a:gd name="connsiteX61" fmla="*/ 8235903 w 8936235"/>
              <a:gd name="connsiteY61" fmla="*/ 2343977 h 4940095"/>
              <a:gd name="connsiteX62" fmla="*/ 8123850 w 8936235"/>
              <a:gd name="connsiteY62" fmla="*/ 2063820 h 4940095"/>
              <a:gd name="connsiteX63" fmla="*/ 7853055 w 8936235"/>
              <a:gd name="connsiteY63" fmla="*/ 1961096 h 4940095"/>
              <a:gd name="connsiteX64" fmla="*/ 7610274 w 8936235"/>
              <a:gd name="connsiteY64" fmla="*/ 1905065 h 4940095"/>
              <a:gd name="connsiteX65" fmla="*/ 7190075 w 8936235"/>
              <a:gd name="connsiteY65" fmla="*/ 1886388 h 4940095"/>
              <a:gd name="connsiteX66" fmla="*/ 7124710 w 8936235"/>
              <a:gd name="connsiteY66" fmla="*/ 1933081 h 4940095"/>
              <a:gd name="connsiteX67" fmla="*/ 6937955 w 8936235"/>
              <a:gd name="connsiteY67" fmla="*/ 1998450 h 4940095"/>
              <a:gd name="connsiteX68" fmla="*/ 6527094 w 8936235"/>
              <a:gd name="connsiteY68" fmla="*/ 1970435 h 4940095"/>
              <a:gd name="connsiteX69" fmla="*/ 6312325 w 8936235"/>
              <a:gd name="connsiteY69" fmla="*/ 1933081 h 4940095"/>
              <a:gd name="connsiteX70" fmla="*/ 5929477 w 8936235"/>
              <a:gd name="connsiteY70" fmla="*/ 1970435 h 4940095"/>
              <a:gd name="connsiteX71" fmla="*/ 5742722 w 8936235"/>
              <a:gd name="connsiteY71" fmla="*/ 1802341 h 4940095"/>
              <a:gd name="connsiteX72" fmla="*/ 5640007 w 8936235"/>
              <a:gd name="connsiteY72" fmla="*/ 1522184 h 4940095"/>
              <a:gd name="connsiteX73" fmla="*/ 5471927 w 8936235"/>
              <a:gd name="connsiteY73" fmla="*/ 1288720 h 4940095"/>
              <a:gd name="connsiteX74" fmla="*/ 5574642 w 8936235"/>
              <a:gd name="connsiteY74" fmla="*/ 1036579 h 4940095"/>
              <a:gd name="connsiteX75" fmla="*/ 5630669 w 8936235"/>
              <a:gd name="connsiteY75" fmla="*/ 756423 h 4940095"/>
              <a:gd name="connsiteX76" fmla="*/ 5583980 w 8936235"/>
              <a:gd name="connsiteY76" fmla="*/ 280157 h 4940095"/>
              <a:gd name="connsiteX77" fmla="*/ 5303847 w 8936235"/>
              <a:gd name="connsiteY77" fmla="*/ 65370 h 4940095"/>
              <a:gd name="connsiteX78" fmla="*/ 4939675 w 8936235"/>
              <a:gd name="connsiteY78" fmla="*/ 0 h 4940095"/>
              <a:gd name="connsiteX79" fmla="*/ 4640866 w 8936235"/>
              <a:gd name="connsiteY79" fmla="*/ 102724 h 4940095"/>
              <a:gd name="connsiteX80" fmla="*/ 4379409 w 8936235"/>
              <a:gd name="connsiteY80" fmla="*/ 37354 h 4940095"/>
              <a:gd name="connsiteX81" fmla="*/ 4267356 w 8936235"/>
              <a:gd name="connsiteY81" fmla="*/ 37354 h 4940095"/>
              <a:gd name="connsiteX82" fmla="*/ 4117952 w 8936235"/>
              <a:gd name="connsiteY82" fmla="*/ 168094 h 49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936235" h="4940095">
                <a:moveTo>
                  <a:pt x="4117952" y="168094"/>
                </a:moveTo>
                <a:lnTo>
                  <a:pt x="3716428" y="270818"/>
                </a:lnTo>
                <a:lnTo>
                  <a:pt x="3324243" y="233464"/>
                </a:lnTo>
                <a:lnTo>
                  <a:pt x="3062785" y="345527"/>
                </a:lnTo>
                <a:lnTo>
                  <a:pt x="3062785" y="578990"/>
                </a:lnTo>
                <a:lnTo>
                  <a:pt x="3090799" y="737746"/>
                </a:lnTo>
                <a:lnTo>
                  <a:pt x="3314905" y="803116"/>
                </a:lnTo>
                <a:lnTo>
                  <a:pt x="3707091" y="849808"/>
                </a:lnTo>
                <a:lnTo>
                  <a:pt x="3875170" y="980548"/>
                </a:lnTo>
                <a:lnTo>
                  <a:pt x="3763117" y="1391444"/>
                </a:lnTo>
                <a:lnTo>
                  <a:pt x="3501660" y="1531523"/>
                </a:lnTo>
                <a:lnTo>
                  <a:pt x="3109474" y="1802341"/>
                </a:lnTo>
                <a:lnTo>
                  <a:pt x="2455831" y="1914403"/>
                </a:lnTo>
                <a:lnTo>
                  <a:pt x="2185036" y="1923742"/>
                </a:lnTo>
                <a:lnTo>
                  <a:pt x="1587419" y="2101175"/>
                </a:lnTo>
                <a:lnTo>
                  <a:pt x="1606095" y="2269268"/>
                </a:lnTo>
                <a:lnTo>
                  <a:pt x="1213909" y="2456040"/>
                </a:lnTo>
                <a:lnTo>
                  <a:pt x="1167220" y="2652149"/>
                </a:lnTo>
                <a:lnTo>
                  <a:pt x="662981" y="2782889"/>
                </a:lnTo>
                <a:lnTo>
                  <a:pt x="233444" y="2866936"/>
                </a:lnTo>
                <a:lnTo>
                  <a:pt x="56027" y="3053707"/>
                </a:lnTo>
                <a:lnTo>
                  <a:pt x="28014" y="3147092"/>
                </a:lnTo>
                <a:lnTo>
                  <a:pt x="0" y="3445926"/>
                </a:lnTo>
                <a:lnTo>
                  <a:pt x="74703" y="3604682"/>
                </a:lnTo>
                <a:lnTo>
                  <a:pt x="494902" y="3800791"/>
                </a:lnTo>
                <a:lnTo>
                  <a:pt x="915101" y="3810130"/>
                </a:lnTo>
                <a:lnTo>
                  <a:pt x="1381989" y="3791453"/>
                </a:lnTo>
                <a:lnTo>
                  <a:pt x="1419340" y="4164995"/>
                </a:lnTo>
                <a:lnTo>
                  <a:pt x="1755499" y="4398459"/>
                </a:lnTo>
                <a:lnTo>
                  <a:pt x="2745301" y="4519860"/>
                </a:lnTo>
                <a:lnTo>
                  <a:pt x="3128150" y="4519860"/>
                </a:lnTo>
                <a:lnTo>
                  <a:pt x="3968548" y="4445151"/>
                </a:lnTo>
                <a:lnTo>
                  <a:pt x="4024574" y="4193010"/>
                </a:lnTo>
                <a:lnTo>
                  <a:pt x="4426098" y="4071609"/>
                </a:lnTo>
                <a:lnTo>
                  <a:pt x="4659542" y="4071609"/>
                </a:lnTo>
                <a:lnTo>
                  <a:pt x="5070403" y="3847484"/>
                </a:lnTo>
                <a:lnTo>
                  <a:pt x="5154443" y="3595343"/>
                </a:lnTo>
                <a:lnTo>
                  <a:pt x="5042390" y="3212462"/>
                </a:lnTo>
                <a:lnTo>
                  <a:pt x="4911661" y="2922967"/>
                </a:lnTo>
                <a:lnTo>
                  <a:pt x="5079741" y="2857597"/>
                </a:lnTo>
                <a:lnTo>
                  <a:pt x="5397225" y="3212462"/>
                </a:lnTo>
                <a:lnTo>
                  <a:pt x="5285172" y="4034255"/>
                </a:lnTo>
                <a:lnTo>
                  <a:pt x="5089079" y="4193010"/>
                </a:lnTo>
                <a:lnTo>
                  <a:pt x="4995701" y="4781339"/>
                </a:lnTo>
                <a:lnTo>
                  <a:pt x="5331861" y="4940095"/>
                </a:lnTo>
                <a:lnTo>
                  <a:pt x="5742722" y="4790678"/>
                </a:lnTo>
                <a:lnTo>
                  <a:pt x="6517756" y="4790678"/>
                </a:lnTo>
                <a:lnTo>
                  <a:pt x="7227426" y="4781339"/>
                </a:lnTo>
                <a:lnTo>
                  <a:pt x="7703651" y="4772001"/>
                </a:lnTo>
                <a:cubicBezTo>
                  <a:pt x="7809238" y="4793120"/>
                  <a:pt x="7765286" y="4790678"/>
                  <a:pt x="7834380" y="4790678"/>
                </a:cubicBezTo>
                <a:lnTo>
                  <a:pt x="8357294" y="4790678"/>
                </a:lnTo>
                <a:lnTo>
                  <a:pt x="8777493" y="4818694"/>
                </a:lnTo>
                <a:cubicBezTo>
                  <a:pt x="8855111" y="4789585"/>
                  <a:pt x="8852196" y="4817273"/>
                  <a:pt x="8852196" y="4781339"/>
                </a:cubicBezTo>
                <a:lnTo>
                  <a:pt x="8880209" y="4594568"/>
                </a:lnTo>
                <a:lnTo>
                  <a:pt x="8936235" y="4314412"/>
                </a:lnTo>
                <a:lnTo>
                  <a:pt x="8898884" y="3922192"/>
                </a:lnTo>
                <a:lnTo>
                  <a:pt x="8870871" y="3455265"/>
                </a:lnTo>
                <a:lnTo>
                  <a:pt x="8833520" y="3259155"/>
                </a:lnTo>
                <a:lnTo>
                  <a:pt x="8805507" y="3184447"/>
                </a:lnTo>
                <a:lnTo>
                  <a:pt x="8525374" y="2810905"/>
                </a:lnTo>
                <a:lnTo>
                  <a:pt x="8329281" y="2540087"/>
                </a:lnTo>
                <a:lnTo>
                  <a:pt x="8235903" y="2343977"/>
                </a:lnTo>
                <a:lnTo>
                  <a:pt x="8123850" y="2063820"/>
                </a:lnTo>
                <a:lnTo>
                  <a:pt x="7853055" y="1961096"/>
                </a:lnTo>
                <a:lnTo>
                  <a:pt x="7610274" y="1905065"/>
                </a:lnTo>
                <a:lnTo>
                  <a:pt x="7190075" y="1886388"/>
                </a:lnTo>
                <a:lnTo>
                  <a:pt x="7124710" y="1933081"/>
                </a:lnTo>
                <a:lnTo>
                  <a:pt x="6937955" y="1998450"/>
                </a:lnTo>
                <a:lnTo>
                  <a:pt x="6527094" y="1970435"/>
                </a:lnTo>
                <a:lnTo>
                  <a:pt x="6312325" y="1933081"/>
                </a:lnTo>
                <a:lnTo>
                  <a:pt x="5929477" y="1970435"/>
                </a:lnTo>
                <a:lnTo>
                  <a:pt x="5742722" y="1802341"/>
                </a:lnTo>
                <a:lnTo>
                  <a:pt x="5640007" y="1522184"/>
                </a:lnTo>
                <a:lnTo>
                  <a:pt x="5471927" y="1288720"/>
                </a:lnTo>
                <a:lnTo>
                  <a:pt x="5574642" y="1036579"/>
                </a:lnTo>
                <a:lnTo>
                  <a:pt x="5630669" y="756423"/>
                </a:lnTo>
                <a:lnTo>
                  <a:pt x="5583980" y="280157"/>
                </a:lnTo>
                <a:lnTo>
                  <a:pt x="5303847" y="65370"/>
                </a:lnTo>
                <a:lnTo>
                  <a:pt x="4939675" y="0"/>
                </a:lnTo>
                <a:lnTo>
                  <a:pt x="4640866" y="102724"/>
                </a:lnTo>
                <a:lnTo>
                  <a:pt x="4379409" y="37354"/>
                </a:lnTo>
                <a:lnTo>
                  <a:pt x="4267356" y="37354"/>
                </a:lnTo>
                <a:lnTo>
                  <a:pt x="4117952" y="168094"/>
                </a:ln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Freeform 111"/>
          <p:cNvSpPr/>
          <p:nvPr/>
        </p:nvSpPr>
        <p:spPr>
          <a:xfrm>
            <a:off x="5462589" y="1475491"/>
            <a:ext cx="3557686" cy="2642811"/>
          </a:xfrm>
          <a:custGeom>
            <a:avLst/>
            <a:gdLst>
              <a:gd name="connsiteX0" fmla="*/ 233444 w 3557686"/>
              <a:gd name="connsiteY0" fmla="*/ 280157 h 2642811"/>
              <a:gd name="connsiteX1" fmla="*/ 709669 w 3557686"/>
              <a:gd name="connsiteY1" fmla="*/ 168094 h 2642811"/>
              <a:gd name="connsiteX2" fmla="*/ 1438015 w 3557686"/>
              <a:gd name="connsiteY2" fmla="*/ 0 h 2642811"/>
              <a:gd name="connsiteX3" fmla="*/ 1727485 w 3557686"/>
              <a:gd name="connsiteY3" fmla="*/ 18678 h 2642811"/>
              <a:gd name="connsiteX4" fmla="*/ 2754638 w 3557686"/>
              <a:gd name="connsiteY4" fmla="*/ 149417 h 2642811"/>
              <a:gd name="connsiteX5" fmla="*/ 2726625 w 3557686"/>
              <a:gd name="connsiteY5" fmla="*/ 663038 h 2642811"/>
              <a:gd name="connsiteX6" fmla="*/ 3081460 w 3557686"/>
              <a:gd name="connsiteY6" fmla="*/ 756423 h 2642811"/>
              <a:gd name="connsiteX7" fmla="*/ 3277553 w 3557686"/>
              <a:gd name="connsiteY7" fmla="*/ 1073934 h 2642811"/>
              <a:gd name="connsiteX8" fmla="*/ 3174838 w 3557686"/>
              <a:gd name="connsiteY8" fmla="*/ 1354091 h 2642811"/>
              <a:gd name="connsiteX9" fmla="*/ 3539010 w 3557686"/>
              <a:gd name="connsiteY9" fmla="*/ 1484830 h 2642811"/>
              <a:gd name="connsiteX10" fmla="*/ 3557686 w 3557686"/>
              <a:gd name="connsiteY10" fmla="*/ 1951758 h 2642811"/>
              <a:gd name="connsiteX11" fmla="*/ 3436295 w 3557686"/>
              <a:gd name="connsiteY11" fmla="*/ 2278607 h 2642811"/>
              <a:gd name="connsiteX12" fmla="*/ 3193513 w 3557686"/>
              <a:gd name="connsiteY12" fmla="*/ 2278607 h 2642811"/>
              <a:gd name="connsiteX13" fmla="*/ 2932056 w 3557686"/>
              <a:gd name="connsiteY13" fmla="*/ 2642811 h 2642811"/>
              <a:gd name="connsiteX14" fmla="*/ 2651923 w 3557686"/>
              <a:gd name="connsiteY14" fmla="*/ 2521410 h 2642811"/>
              <a:gd name="connsiteX15" fmla="*/ 2129009 w 3557686"/>
              <a:gd name="connsiteY15" fmla="*/ 2474717 h 2642811"/>
              <a:gd name="connsiteX16" fmla="*/ 1783512 w 3557686"/>
              <a:gd name="connsiteY16" fmla="*/ 2428024 h 2642811"/>
              <a:gd name="connsiteX17" fmla="*/ 719007 w 3557686"/>
              <a:gd name="connsiteY17" fmla="*/ 2484056 h 2642811"/>
              <a:gd name="connsiteX18" fmla="*/ 476225 w 3557686"/>
              <a:gd name="connsiteY18" fmla="*/ 2418686 h 2642811"/>
              <a:gd name="connsiteX19" fmla="*/ 224106 w 3557686"/>
              <a:gd name="connsiteY19" fmla="*/ 2175883 h 2642811"/>
              <a:gd name="connsiteX20" fmla="*/ 196093 w 3557686"/>
              <a:gd name="connsiteY20" fmla="*/ 1708956 h 2642811"/>
              <a:gd name="connsiteX21" fmla="*/ 466888 w 3557686"/>
              <a:gd name="connsiteY21" fmla="*/ 1652924 h 2642811"/>
              <a:gd name="connsiteX22" fmla="*/ 46689 w 3557686"/>
              <a:gd name="connsiteY22" fmla="*/ 1578216 h 2642811"/>
              <a:gd name="connsiteX23" fmla="*/ 0 w 3557686"/>
              <a:gd name="connsiteY23" fmla="*/ 1354091 h 2642811"/>
              <a:gd name="connsiteX24" fmla="*/ 93377 w 3557686"/>
              <a:gd name="connsiteY24" fmla="*/ 831132 h 2642811"/>
              <a:gd name="connsiteX25" fmla="*/ 336159 w 3557686"/>
              <a:gd name="connsiteY25" fmla="*/ 747085 h 2642811"/>
              <a:gd name="connsiteX26" fmla="*/ 130728 w 3557686"/>
              <a:gd name="connsiteY26" fmla="*/ 532298 h 2642811"/>
              <a:gd name="connsiteX27" fmla="*/ 233444 w 3557686"/>
              <a:gd name="connsiteY27" fmla="*/ 280157 h 264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57686" h="2642811">
                <a:moveTo>
                  <a:pt x="233444" y="280157"/>
                </a:moveTo>
                <a:lnTo>
                  <a:pt x="709669" y="168094"/>
                </a:lnTo>
                <a:lnTo>
                  <a:pt x="1438015" y="0"/>
                </a:lnTo>
                <a:lnTo>
                  <a:pt x="1727485" y="18678"/>
                </a:lnTo>
                <a:lnTo>
                  <a:pt x="2754638" y="149417"/>
                </a:lnTo>
                <a:lnTo>
                  <a:pt x="2726625" y="663038"/>
                </a:lnTo>
                <a:lnTo>
                  <a:pt x="3081460" y="756423"/>
                </a:lnTo>
                <a:lnTo>
                  <a:pt x="3277553" y="1073934"/>
                </a:lnTo>
                <a:lnTo>
                  <a:pt x="3174838" y="1354091"/>
                </a:lnTo>
                <a:lnTo>
                  <a:pt x="3539010" y="1484830"/>
                </a:lnTo>
                <a:lnTo>
                  <a:pt x="3557686" y="1951758"/>
                </a:lnTo>
                <a:lnTo>
                  <a:pt x="3436295" y="2278607"/>
                </a:lnTo>
                <a:lnTo>
                  <a:pt x="3193513" y="2278607"/>
                </a:lnTo>
                <a:lnTo>
                  <a:pt x="2932056" y="2642811"/>
                </a:lnTo>
                <a:lnTo>
                  <a:pt x="2651923" y="2521410"/>
                </a:lnTo>
                <a:lnTo>
                  <a:pt x="2129009" y="2474717"/>
                </a:lnTo>
                <a:lnTo>
                  <a:pt x="1783512" y="2428024"/>
                </a:lnTo>
                <a:lnTo>
                  <a:pt x="719007" y="2484056"/>
                </a:lnTo>
                <a:lnTo>
                  <a:pt x="476225" y="2418686"/>
                </a:lnTo>
                <a:lnTo>
                  <a:pt x="224106" y="2175883"/>
                </a:lnTo>
                <a:lnTo>
                  <a:pt x="196093" y="1708956"/>
                </a:lnTo>
                <a:lnTo>
                  <a:pt x="466888" y="1652924"/>
                </a:lnTo>
                <a:lnTo>
                  <a:pt x="46689" y="1578216"/>
                </a:lnTo>
                <a:lnTo>
                  <a:pt x="0" y="1354091"/>
                </a:lnTo>
                <a:lnTo>
                  <a:pt x="93377" y="831132"/>
                </a:lnTo>
                <a:lnTo>
                  <a:pt x="336159" y="747085"/>
                </a:lnTo>
                <a:lnTo>
                  <a:pt x="130728" y="532298"/>
                </a:lnTo>
                <a:lnTo>
                  <a:pt x="233444" y="280157"/>
                </a:lnTo>
                <a:close/>
              </a:path>
            </a:pathLst>
          </a:cu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Freeform 110"/>
          <p:cNvSpPr/>
          <p:nvPr/>
        </p:nvSpPr>
        <p:spPr>
          <a:xfrm>
            <a:off x="28013" y="1550200"/>
            <a:ext cx="3772455" cy="2456039"/>
          </a:xfrm>
          <a:custGeom>
            <a:avLst/>
            <a:gdLst>
              <a:gd name="connsiteX0" fmla="*/ 298809 w 3772455"/>
              <a:gd name="connsiteY0" fmla="*/ 0 h 2456039"/>
              <a:gd name="connsiteX1" fmla="*/ 2763977 w 3772455"/>
              <a:gd name="connsiteY1" fmla="*/ 0 h 2456039"/>
              <a:gd name="connsiteX2" fmla="*/ 2960070 w 3772455"/>
              <a:gd name="connsiteY2" fmla="*/ 1036579 h 2456039"/>
              <a:gd name="connsiteX3" fmla="*/ 3174838 w 3772455"/>
              <a:gd name="connsiteY3" fmla="*/ 1214012 h 2456039"/>
              <a:gd name="connsiteX4" fmla="*/ 3725766 w 3772455"/>
              <a:gd name="connsiteY4" fmla="*/ 1279382 h 2456039"/>
              <a:gd name="connsiteX5" fmla="*/ 3772455 w 3772455"/>
              <a:gd name="connsiteY5" fmla="*/ 1662262 h 2456039"/>
              <a:gd name="connsiteX6" fmla="*/ 3174838 w 3772455"/>
              <a:gd name="connsiteY6" fmla="*/ 2045143 h 2456039"/>
              <a:gd name="connsiteX7" fmla="*/ 2287751 w 3772455"/>
              <a:gd name="connsiteY7" fmla="*/ 2297284 h 2456039"/>
              <a:gd name="connsiteX8" fmla="*/ 1344637 w 3772455"/>
              <a:gd name="connsiteY8" fmla="*/ 2456039 h 2456039"/>
              <a:gd name="connsiteX9" fmla="*/ 420199 w 3772455"/>
              <a:gd name="connsiteY9" fmla="*/ 2428024 h 2456039"/>
              <a:gd name="connsiteX10" fmla="*/ 37351 w 3772455"/>
              <a:gd name="connsiteY10" fmla="*/ 2175883 h 2456039"/>
              <a:gd name="connsiteX11" fmla="*/ 0 w 3772455"/>
              <a:gd name="connsiteY11" fmla="*/ 1578215 h 2456039"/>
              <a:gd name="connsiteX12" fmla="*/ 56027 w 3772455"/>
              <a:gd name="connsiteY12" fmla="*/ 793777 h 2456039"/>
              <a:gd name="connsiteX13" fmla="*/ 298809 w 3772455"/>
              <a:gd name="connsiteY13" fmla="*/ 0 h 245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2455" h="2456039">
                <a:moveTo>
                  <a:pt x="298809" y="0"/>
                </a:moveTo>
                <a:lnTo>
                  <a:pt x="2763977" y="0"/>
                </a:lnTo>
                <a:lnTo>
                  <a:pt x="2960070" y="1036579"/>
                </a:lnTo>
                <a:lnTo>
                  <a:pt x="3174838" y="1214012"/>
                </a:lnTo>
                <a:lnTo>
                  <a:pt x="3725766" y="1279382"/>
                </a:lnTo>
                <a:lnTo>
                  <a:pt x="3772455" y="1662262"/>
                </a:lnTo>
                <a:lnTo>
                  <a:pt x="3174838" y="2045143"/>
                </a:lnTo>
                <a:lnTo>
                  <a:pt x="2287751" y="2297284"/>
                </a:lnTo>
                <a:lnTo>
                  <a:pt x="1344637" y="2456039"/>
                </a:lnTo>
                <a:lnTo>
                  <a:pt x="420199" y="2428024"/>
                </a:lnTo>
                <a:lnTo>
                  <a:pt x="37351" y="2175883"/>
                </a:lnTo>
                <a:lnTo>
                  <a:pt x="0" y="1578215"/>
                </a:lnTo>
                <a:lnTo>
                  <a:pt x="56027" y="793777"/>
                </a:lnTo>
                <a:lnTo>
                  <a:pt x="298809" y="0"/>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 name="Straight Arrow Connector 40"/>
          <p:cNvCxnSpPr>
            <a:stCxn id="24" idx="2"/>
            <a:endCxn id="39" idx="0"/>
          </p:cNvCxnSpPr>
          <p:nvPr/>
        </p:nvCxnSpPr>
        <p:spPr>
          <a:xfrm>
            <a:off x="2534458" y="4407932"/>
            <a:ext cx="1232866"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Game Screen - Compositing</a:t>
            </a:r>
            <a:endParaRPr lang="en-US" dirty="0"/>
          </a:p>
        </p:txBody>
      </p:sp>
      <p:sp>
        <p:nvSpPr>
          <p:cNvPr id="4" name="TextBox 3"/>
          <p:cNvSpPr txBox="1"/>
          <p:nvPr/>
        </p:nvSpPr>
        <p:spPr>
          <a:xfrm>
            <a:off x="3962400" y="1295400"/>
            <a:ext cx="740106" cy="369332"/>
          </a:xfrm>
          <a:prstGeom prst="rect">
            <a:avLst/>
          </a:prstGeom>
          <a:solidFill>
            <a:schemeClr val="bg1"/>
          </a:solid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533400" y="1752600"/>
            <a:ext cx="2002020"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StartScreen</a:t>
            </a:r>
            <a:endParaRPr lang="en-US" dirty="0"/>
          </a:p>
        </p:txBody>
      </p:sp>
      <p:sp>
        <p:nvSpPr>
          <p:cNvPr id="6" name="TextBox 5"/>
          <p:cNvSpPr txBox="1"/>
          <p:nvPr/>
        </p:nvSpPr>
        <p:spPr>
          <a:xfrm>
            <a:off x="3276600" y="2286000"/>
            <a:ext cx="2105715"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GameScreen</a:t>
            </a:r>
            <a:endParaRPr lang="en-US" dirty="0"/>
          </a:p>
        </p:txBody>
      </p:sp>
      <p:sp>
        <p:nvSpPr>
          <p:cNvPr id="7" name="TextBox 6"/>
          <p:cNvSpPr txBox="1"/>
          <p:nvPr/>
        </p:nvSpPr>
        <p:spPr>
          <a:xfrm>
            <a:off x="6019800" y="1752600"/>
            <a:ext cx="1905540" cy="369332"/>
          </a:xfrm>
          <a:prstGeom prst="rect">
            <a:avLst/>
          </a:prstGeom>
          <a:solidFill>
            <a:schemeClr val="bg1"/>
          </a:solidFill>
          <a:ln>
            <a:solidFill>
              <a:schemeClr val="tx1"/>
            </a:solidFill>
          </a:ln>
        </p:spPr>
        <p:txBody>
          <a:bodyPr wrap="none" rtlCol="0">
            <a:spAutoFit/>
          </a:bodyPr>
          <a:lstStyle/>
          <a:p>
            <a:r>
              <a:rPr lang="en-US" dirty="0" smtClean="0"/>
              <a:t>Game - </a:t>
            </a:r>
            <a:r>
              <a:rPr lang="en-US" dirty="0" err="1" smtClean="0"/>
              <a:t>EndScreen</a:t>
            </a:r>
            <a:endParaRPr lang="en-US" dirty="0"/>
          </a:p>
        </p:txBody>
      </p:sp>
      <p:cxnSp>
        <p:nvCxnSpPr>
          <p:cNvPr id="9" name="Straight Arrow Connector 8"/>
          <p:cNvCxnSpPr>
            <a:stCxn id="4" idx="2"/>
            <a:endCxn id="5" idx="3"/>
          </p:cNvCxnSpPr>
          <p:nvPr/>
        </p:nvCxnSpPr>
        <p:spPr>
          <a:xfrm flipH="1">
            <a:off x="2535420" y="1664732"/>
            <a:ext cx="1797033" cy="27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0"/>
          </p:cNvCxnSpPr>
          <p:nvPr/>
        </p:nvCxnSpPr>
        <p:spPr>
          <a:xfrm flipH="1">
            <a:off x="4329458" y="1664732"/>
            <a:ext cx="2995"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2"/>
            <a:endCxn id="7" idx="1"/>
          </p:cNvCxnSpPr>
          <p:nvPr/>
        </p:nvCxnSpPr>
        <p:spPr>
          <a:xfrm>
            <a:off x="4332453" y="1664732"/>
            <a:ext cx="1687347" cy="2725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05000" y="4038600"/>
            <a:ext cx="1258916" cy="369332"/>
          </a:xfrm>
          <a:prstGeom prst="rect">
            <a:avLst/>
          </a:prstGeom>
          <a:solidFill>
            <a:schemeClr val="bg1"/>
          </a:solidFill>
          <a:ln>
            <a:solidFill>
              <a:schemeClr val="tx1"/>
            </a:solidFill>
          </a:ln>
        </p:spPr>
        <p:txBody>
          <a:bodyPr wrap="none" rtlCol="0">
            <a:spAutoFit/>
          </a:bodyPr>
          <a:lstStyle/>
          <a:p>
            <a:r>
              <a:rPr lang="en-US" dirty="0" smtClean="0"/>
              <a:t>Player Area</a:t>
            </a:r>
            <a:endParaRPr lang="en-US" dirty="0"/>
          </a:p>
        </p:txBody>
      </p:sp>
      <p:sp>
        <p:nvSpPr>
          <p:cNvPr id="25" name="TextBox 24"/>
          <p:cNvSpPr txBox="1"/>
          <p:nvPr/>
        </p:nvSpPr>
        <p:spPr>
          <a:xfrm>
            <a:off x="6019800" y="4038600"/>
            <a:ext cx="1792265" cy="369332"/>
          </a:xfrm>
          <a:prstGeom prst="rect">
            <a:avLst/>
          </a:prstGeom>
          <a:solidFill>
            <a:schemeClr val="bg1"/>
          </a:solidFill>
          <a:ln>
            <a:solidFill>
              <a:schemeClr val="tx1"/>
            </a:solidFill>
          </a:ln>
        </p:spPr>
        <p:txBody>
          <a:bodyPr wrap="none" rtlCol="0">
            <a:spAutoFit/>
          </a:bodyPr>
          <a:lstStyle/>
          <a:p>
            <a:r>
              <a:rPr lang="en-US" dirty="0" smtClean="0"/>
              <a:t>Area </a:t>
            </a:r>
            <a:r>
              <a:rPr lang="en-US" dirty="0" smtClean="0"/>
              <a:t>– Cage Area</a:t>
            </a:r>
            <a:endParaRPr lang="en-US" dirty="0"/>
          </a:p>
        </p:txBody>
      </p:sp>
      <p:sp>
        <p:nvSpPr>
          <p:cNvPr id="26" name="TextBox 25"/>
          <p:cNvSpPr txBox="1"/>
          <p:nvPr/>
        </p:nvSpPr>
        <p:spPr>
          <a:xfrm>
            <a:off x="3733800" y="4038600"/>
            <a:ext cx="1990862" cy="369332"/>
          </a:xfrm>
          <a:prstGeom prst="rect">
            <a:avLst/>
          </a:prstGeom>
          <a:solidFill>
            <a:schemeClr val="bg1"/>
          </a:solidFill>
          <a:ln>
            <a:solidFill>
              <a:schemeClr val="tx1"/>
            </a:solidFill>
          </a:ln>
        </p:spPr>
        <p:txBody>
          <a:bodyPr wrap="none" rtlCol="0">
            <a:spAutoFit/>
          </a:bodyPr>
          <a:lstStyle/>
          <a:p>
            <a:r>
              <a:rPr lang="en-US" dirty="0" smtClean="0"/>
              <a:t>Area </a:t>
            </a:r>
            <a:r>
              <a:rPr lang="en-US" dirty="0" smtClean="0"/>
              <a:t>– Animal Area</a:t>
            </a:r>
            <a:endParaRPr lang="en-US" dirty="0"/>
          </a:p>
        </p:txBody>
      </p:sp>
      <p:cxnSp>
        <p:nvCxnSpPr>
          <p:cNvPr id="28" name="Straight Arrow Connector 27"/>
          <p:cNvCxnSpPr>
            <a:stCxn id="6" idx="2"/>
            <a:endCxn id="24" idx="3"/>
          </p:cNvCxnSpPr>
          <p:nvPr/>
        </p:nvCxnSpPr>
        <p:spPr>
          <a:xfrm flipH="1">
            <a:off x="3163916" y="2655332"/>
            <a:ext cx="1165542" cy="156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6" idx="2"/>
            <a:endCxn id="26" idx="0"/>
          </p:cNvCxnSpPr>
          <p:nvPr/>
        </p:nvCxnSpPr>
        <p:spPr>
          <a:xfrm>
            <a:off x="4329458" y="2655332"/>
            <a:ext cx="399773" cy="1383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6" idx="2"/>
            <a:endCxn id="25" idx="1"/>
          </p:cNvCxnSpPr>
          <p:nvPr/>
        </p:nvCxnSpPr>
        <p:spPr>
          <a:xfrm>
            <a:off x="4329458" y="2655332"/>
            <a:ext cx="1690342" cy="156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6200" y="5029200"/>
            <a:ext cx="1858539" cy="369332"/>
          </a:xfrm>
          <a:prstGeom prst="rect">
            <a:avLst/>
          </a:prstGeom>
          <a:noFill/>
          <a:ln>
            <a:solidFill>
              <a:schemeClr val="tx1"/>
            </a:solidFill>
          </a:ln>
        </p:spPr>
        <p:txBody>
          <a:bodyPr wrap="none" rtlCol="0">
            <a:spAutoFit/>
          </a:bodyPr>
          <a:lstStyle/>
          <a:p>
            <a:r>
              <a:rPr lang="en-US" dirty="0" smtClean="0"/>
              <a:t>Character - Player</a:t>
            </a:r>
            <a:endParaRPr lang="en-US" dirty="0"/>
          </a:p>
        </p:txBody>
      </p:sp>
      <p:cxnSp>
        <p:nvCxnSpPr>
          <p:cNvPr id="38" name="Straight Arrow Connector 37"/>
          <p:cNvCxnSpPr>
            <a:stCxn id="24" idx="2"/>
            <a:endCxn id="36" idx="0"/>
          </p:cNvCxnSpPr>
          <p:nvPr/>
        </p:nvCxnSpPr>
        <p:spPr>
          <a:xfrm flipH="1">
            <a:off x="1005470" y="4407932"/>
            <a:ext cx="1528988" cy="621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2819400" y="5334000"/>
            <a:ext cx="1895847" cy="369332"/>
          </a:xfrm>
          <a:prstGeom prst="rect">
            <a:avLst/>
          </a:prstGeom>
          <a:solidFill>
            <a:schemeClr val="bg1"/>
          </a:solidFill>
          <a:ln>
            <a:solidFill>
              <a:schemeClr val="tx1"/>
            </a:solidFill>
          </a:ln>
        </p:spPr>
        <p:txBody>
          <a:bodyPr wrap="none" rtlCol="0">
            <a:spAutoFit/>
          </a:bodyPr>
          <a:lstStyle/>
          <a:p>
            <a:r>
              <a:rPr lang="en-US" dirty="0" smtClean="0"/>
              <a:t>Character - Trump</a:t>
            </a:r>
            <a:endParaRPr lang="en-US" dirty="0"/>
          </a:p>
        </p:txBody>
      </p:sp>
      <p:sp>
        <p:nvSpPr>
          <p:cNvPr id="45" name="TextBox 44"/>
          <p:cNvSpPr txBox="1"/>
          <p:nvPr/>
        </p:nvSpPr>
        <p:spPr>
          <a:xfrm>
            <a:off x="6477000" y="4953000"/>
            <a:ext cx="1931689" cy="369332"/>
          </a:xfrm>
          <a:prstGeom prst="rect">
            <a:avLst/>
          </a:prstGeom>
          <a:solidFill>
            <a:schemeClr val="bg1"/>
          </a:solidFill>
          <a:ln>
            <a:solidFill>
              <a:schemeClr val="tx1"/>
            </a:solidFill>
          </a:ln>
        </p:spPr>
        <p:txBody>
          <a:bodyPr wrap="none" rtlCol="0">
            <a:spAutoFit/>
          </a:bodyPr>
          <a:lstStyle/>
          <a:p>
            <a:r>
              <a:rPr lang="en-US" dirty="0" smtClean="0"/>
              <a:t>Character - Animal</a:t>
            </a:r>
            <a:endParaRPr lang="en-US" dirty="0"/>
          </a:p>
        </p:txBody>
      </p:sp>
      <p:cxnSp>
        <p:nvCxnSpPr>
          <p:cNvPr id="47" name="Straight Arrow Connector 46"/>
          <p:cNvCxnSpPr>
            <a:stCxn id="25" idx="2"/>
            <a:endCxn id="45" idx="0"/>
          </p:cNvCxnSpPr>
          <p:nvPr/>
        </p:nvCxnSpPr>
        <p:spPr>
          <a:xfrm>
            <a:off x="6915933" y="4407932"/>
            <a:ext cx="526912" cy="545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2600" y="5867400"/>
            <a:ext cx="1896748" cy="369332"/>
          </a:xfrm>
          <a:prstGeom prst="rect">
            <a:avLst/>
          </a:prstGeom>
          <a:solidFill>
            <a:schemeClr val="bg1"/>
          </a:solidFill>
          <a:ln>
            <a:solidFill>
              <a:schemeClr val="tx1"/>
            </a:solidFill>
          </a:ln>
        </p:spPr>
        <p:txBody>
          <a:bodyPr wrap="none" rtlCol="0">
            <a:spAutoFit/>
          </a:bodyPr>
          <a:lstStyle/>
          <a:p>
            <a:r>
              <a:rPr lang="en-US" dirty="0" smtClean="0"/>
              <a:t>Character - Health</a:t>
            </a:r>
            <a:endParaRPr lang="en-US" dirty="0"/>
          </a:p>
        </p:txBody>
      </p:sp>
      <p:cxnSp>
        <p:nvCxnSpPr>
          <p:cNvPr id="54" name="Straight Arrow Connector 53"/>
          <p:cNvCxnSpPr>
            <a:stCxn id="24" idx="2"/>
            <a:endCxn id="52" idx="0"/>
          </p:cNvCxnSpPr>
          <p:nvPr/>
        </p:nvCxnSpPr>
        <p:spPr>
          <a:xfrm>
            <a:off x="2534458" y="4407932"/>
            <a:ext cx="166516" cy="1459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5" idx="2"/>
            <a:endCxn id="59" idx="0"/>
          </p:cNvCxnSpPr>
          <p:nvPr/>
        </p:nvCxnSpPr>
        <p:spPr>
          <a:xfrm flipH="1">
            <a:off x="952496" y="2121932"/>
            <a:ext cx="581914" cy="697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7" idx="2"/>
            <a:endCxn id="95" idx="0"/>
          </p:cNvCxnSpPr>
          <p:nvPr/>
        </p:nvCxnSpPr>
        <p:spPr>
          <a:xfrm>
            <a:off x="6972570" y="2121932"/>
            <a:ext cx="1079157"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533400" y="3429000"/>
            <a:ext cx="1447707" cy="369332"/>
          </a:xfrm>
          <a:prstGeom prst="rect">
            <a:avLst/>
          </a:prstGeom>
          <a:solidFill>
            <a:schemeClr val="bg1"/>
          </a:solidFill>
          <a:ln>
            <a:solidFill>
              <a:schemeClr val="tx1"/>
            </a:solidFill>
          </a:ln>
        </p:spPr>
        <p:txBody>
          <a:bodyPr wrap="none" rtlCol="0">
            <a:spAutoFit/>
          </a:bodyPr>
          <a:lstStyle/>
          <a:p>
            <a:r>
              <a:rPr lang="en-US" dirty="0" smtClean="0"/>
              <a:t>Button - Start</a:t>
            </a:r>
            <a:endParaRPr lang="en-US" dirty="0"/>
          </a:p>
        </p:txBody>
      </p:sp>
      <p:cxnSp>
        <p:nvCxnSpPr>
          <p:cNvPr id="72" name="Straight Arrow Connector 71"/>
          <p:cNvCxnSpPr>
            <a:stCxn id="5" idx="2"/>
            <a:endCxn id="69" idx="0"/>
          </p:cNvCxnSpPr>
          <p:nvPr/>
        </p:nvCxnSpPr>
        <p:spPr>
          <a:xfrm flipH="1">
            <a:off x="1257254" y="2121932"/>
            <a:ext cx="277156" cy="130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257800" y="6172200"/>
            <a:ext cx="577690" cy="369332"/>
          </a:xfrm>
          <a:prstGeom prst="rect">
            <a:avLst/>
          </a:prstGeom>
          <a:solidFill>
            <a:schemeClr val="bg1"/>
          </a:solidFill>
          <a:ln>
            <a:solidFill>
              <a:schemeClr val="tx1"/>
            </a:solidFill>
          </a:ln>
        </p:spPr>
        <p:txBody>
          <a:bodyPr wrap="none" rtlCol="0">
            <a:spAutoFit/>
          </a:bodyPr>
          <a:lstStyle/>
          <a:p>
            <a:r>
              <a:rPr lang="en-US" dirty="0" smtClean="0"/>
              <a:t>Lion</a:t>
            </a:r>
            <a:endParaRPr lang="en-US" dirty="0"/>
          </a:p>
        </p:txBody>
      </p:sp>
      <p:sp>
        <p:nvSpPr>
          <p:cNvPr id="76" name="TextBox 75"/>
          <p:cNvSpPr txBox="1"/>
          <p:nvPr/>
        </p:nvSpPr>
        <p:spPr>
          <a:xfrm>
            <a:off x="6096000" y="6172200"/>
            <a:ext cx="654108" cy="369332"/>
          </a:xfrm>
          <a:prstGeom prst="rect">
            <a:avLst/>
          </a:prstGeom>
          <a:solidFill>
            <a:schemeClr val="bg1"/>
          </a:solidFill>
          <a:ln>
            <a:solidFill>
              <a:schemeClr val="tx1"/>
            </a:solidFill>
          </a:ln>
        </p:spPr>
        <p:txBody>
          <a:bodyPr wrap="none" rtlCol="0">
            <a:spAutoFit/>
          </a:bodyPr>
          <a:lstStyle/>
          <a:p>
            <a:r>
              <a:rPr lang="en-US" dirty="0" smtClean="0"/>
              <a:t>Tiger</a:t>
            </a:r>
            <a:endParaRPr lang="en-US" dirty="0"/>
          </a:p>
        </p:txBody>
      </p:sp>
      <p:sp>
        <p:nvSpPr>
          <p:cNvPr id="77" name="TextBox 76"/>
          <p:cNvSpPr txBox="1"/>
          <p:nvPr/>
        </p:nvSpPr>
        <p:spPr>
          <a:xfrm>
            <a:off x="7086600" y="6172200"/>
            <a:ext cx="616124" cy="369332"/>
          </a:xfrm>
          <a:prstGeom prst="rect">
            <a:avLst/>
          </a:prstGeom>
          <a:solidFill>
            <a:schemeClr val="bg1"/>
          </a:solidFill>
          <a:ln>
            <a:solidFill>
              <a:schemeClr val="tx1"/>
            </a:solidFill>
          </a:ln>
        </p:spPr>
        <p:txBody>
          <a:bodyPr wrap="none" rtlCol="0">
            <a:spAutoFit/>
          </a:bodyPr>
          <a:lstStyle/>
          <a:p>
            <a:r>
              <a:rPr lang="en-US" dirty="0" smtClean="0"/>
              <a:t>Bear</a:t>
            </a:r>
            <a:endParaRPr lang="en-US" dirty="0"/>
          </a:p>
        </p:txBody>
      </p:sp>
      <p:sp>
        <p:nvSpPr>
          <p:cNvPr id="78" name="TextBox 77"/>
          <p:cNvSpPr txBox="1"/>
          <p:nvPr/>
        </p:nvSpPr>
        <p:spPr>
          <a:xfrm>
            <a:off x="8001000" y="6172200"/>
            <a:ext cx="801985" cy="369332"/>
          </a:xfrm>
          <a:prstGeom prst="rect">
            <a:avLst/>
          </a:prstGeom>
          <a:solidFill>
            <a:schemeClr val="bg1"/>
          </a:solidFill>
          <a:ln>
            <a:solidFill>
              <a:schemeClr val="tx1"/>
            </a:solidFill>
          </a:ln>
        </p:spPr>
        <p:txBody>
          <a:bodyPr wrap="none" rtlCol="0">
            <a:spAutoFit/>
          </a:bodyPr>
          <a:lstStyle/>
          <a:p>
            <a:r>
              <a:rPr lang="en-US" dirty="0" smtClean="0"/>
              <a:t>Gorilla</a:t>
            </a:r>
            <a:endParaRPr lang="en-US" dirty="0"/>
          </a:p>
        </p:txBody>
      </p:sp>
      <p:sp>
        <p:nvSpPr>
          <p:cNvPr id="40" name="TextBox 39"/>
          <p:cNvSpPr txBox="1"/>
          <p:nvPr/>
        </p:nvSpPr>
        <p:spPr>
          <a:xfrm>
            <a:off x="2133600" y="2895600"/>
            <a:ext cx="1534833" cy="369332"/>
          </a:xfrm>
          <a:prstGeom prst="rect">
            <a:avLst/>
          </a:prstGeom>
          <a:solidFill>
            <a:schemeClr val="bg1"/>
          </a:solidFill>
          <a:ln>
            <a:solidFill>
              <a:schemeClr val="tx1"/>
            </a:solidFill>
          </a:ln>
        </p:spPr>
        <p:txBody>
          <a:bodyPr wrap="none" rtlCol="0">
            <a:spAutoFit/>
          </a:bodyPr>
          <a:lstStyle/>
          <a:p>
            <a:r>
              <a:rPr lang="en-US" dirty="0" smtClean="0"/>
              <a:t>Identity - Logo</a:t>
            </a:r>
            <a:endParaRPr lang="en-US" dirty="0"/>
          </a:p>
        </p:txBody>
      </p:sp>
      <p:cxnSp>
        <p:nvCxnSpPr>
          <p:cNvPr id="63" name="Straight Arrow Connector 62"/>
          <p:cNvCxnSpPr>
            <a:stCxn id="45" idx="2"/>
            <a:endCxn id="78" idx="0"/>
          </p:cNvCxnSpPr>
          <p:nvPr/>
        </p:nvCxnSpPr>
        <p:spPr>
          <a:xfrm>
            <a:off x="7442845" y="5322332"/>
            <a:ext cx="959148"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5" idx="2"/>
            <a:endCxn id="77" idx="0"/>
          </p:cNvCxnSpPr>
          <p:nvPr/>
        </p:nvCxnSpPr>
        <p:spPr>
          <a:xfrm flipH="1">
            <a:off x="7394662" y="5322332"/>
            <a:ext cx="48183"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45" idx="2"/>
            <a:endCxn id="76" idx="0"/>
          </p:cNvCxnSpPr>
          <p:nvPr/>
        </p:nvCxnSpPr>
        <p:spPr>
          <a:xfrm flipH="1">
            <a:off x="6423054" y="5322332"/>
            <a:ext cx="1019791"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45" idx="2"/>
            <a:endCxn id="75" idx="0"/>
          </p:cNvCxnSpPr>
          <p:nvPr/>
        </p:nvCxnSpPr>
        <p:spPr>
          <a:xfrm flipH="1">
            <a:off x="5546645" y="5322332"/>
            <a:ext cx="1896200" cy="8498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6200" y="2819400"/>
            <a:ext cx="1752591" cy="369332"/>
          </a:xfrm>
          <a:prstGeom prst="rect">
            <a:avLst/>
          </a:prstGeom>
          <a:solidFill>
            <a:schemeClr val="bg1"/>
          </a:solidFill>
          <a:ln>
            <a:solidFill>
              <a:schemeClr val="tx1"/>
            </a:solidFill>
          </a:ln>
        </p:spPr>
        <p:txBody>
          <a:bodyPr wrap="none" rtlCol="0">
            <a:spAutoFit/>
          </a:bodyPr>
          <a:lstStyle/>
          <a:p>
            <a:r>
              <a:rPr lang="en-US" dirty="0" smtClean="0"/>
              <a:t>Info – Static Text</a:t>
            </a:r>
            <a:endParaRPr lang="en-US" dirty="0"/>
          </a:p>
        </p:txBody>
      </p:sp>
      <p:cxnSp>
        <p:nvCxnSpPr>
          <p:cNvPr id="83" name="Straight Arrow Connector 82"/>
          <p:cNvCxnSpPr>
            <a:stCxn id="5" idx="2"/>
            <a:endCxn id="40" idx="1"/>
          </p:cNvCxnSpPr>
          <p:nvPr/>
        </p:nvCxnSpPr>
        <p:spPr>
          <a:xfrm>
            <a:off x="1534410" y="2121932"/>
            <a:ext cx="599190" cy="958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6019800" y="3429000"/>
            <a:ext cx="2108269" cy="369332"/>
          </a:xfrm>
          <a:prstGeom prst="rect">
            <a:avLst/>
          </a:prstGeom>
          <a:solidFill>
            <a:schemeClr val="bg1"/>
          </a:solidFill>
          <a:ln>
            <a:solidFill>
              <a:schemeClr val="tx1"/>
            </a:solidFill>
          </a:ln>
        </p:spPr>
        <p:txBody>
          <a:bodyPr wrap="none" rtlCol="0">
            <a:spAutoFit/>
          </a:bodyPr>
          <a:lstStyle/>
          <a:p>
            <a:r>
              <a:rPr lang="en-US" dirty="0" smtClean="0"/>
              <a:t>Button - </a:t>
            </a:r>
            <a:r>
              <a:rPr lang="en-US" dirty="0" smtClean="0"/>
              <a:t>Instructions</a:t>
            </a:r>
            <a:endParaRPr lang="en-US" dirty="0"/>
          </a:p>
        </p:txBody>
      </p:sp>
      <p:sp>
        <p:nvSpPr>
          <p:cNvPr id="95" name="TextBox 94"/>
          <p:cNvSpPr txBox="1"/>
          <p:nvPr/>
        </p:nvSpPr>
        <p:spPr>
          <a:xfrm>
            <a:off x="7239000" y="2971800"/>
            <a:ext cx="1625453" cy="369332"/>
          </a:xfrm>
          <a:prstGeom prst="rect">
            <a:avLst/>
          </a:prstGeom>
          <a:solidFill>
            <a:schemeClr val="bg1"/>
          </a:solidFill>
          <a:ln>
            <a:solidFill>
              <a:schemeClr val="tx1"/>
            </a:solidFill>
          </a:ln>
        </p:spPr>
        <p:txBody>
          <a:bodyPr wrap="none" rtlCol="0">
            <a:spAutoFit/>
          </a:bodyPr>
          <a:lstStyle/>
          <a:p>
            <a:r>
              <a:rPr lang="en-US" dirty="0" smtClean="0"/>
              <a:t>Button - </a:t>
            </a:r>
            <a:r>
              <a:rPr lang="en-US" dirty="0" smtClean="0"/>
              <a:t>Replay</a:t>
            </a:r>
            <a:endParaRPr lang="en-US" dirty="0"/>
          </a:p>
        </p:txBody>
      </p:sp>
      <p:cxnSp>
        <p:nvCxnSpPr>
          <p:cNvPr id="99" name="Straight Arrow Connector 98"/>
          <p:cNvCxnSpPr>
            <a:stCxn id="7" idx="2"/>
            <a:endCxn id="94" idx="0"/>
          </p:cNvCxnSpPr>
          <p:nvPr/>
        </p:nvCxnSpPr>
        <p:spPr>
          <a:xfrm>
            <a:off x="6972570" y="2121932"/>
            <a:ext cx="101365" cy="130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7" idx="2"/>
          </p:cNvCxnSpPr>
          <p:nvPr/>
        </p:nvCxnSpPr>
        <p:spPr>
          <a:xfrm>
            <a:off x="6972570" y="2121932"/>
            <a:ext cx="807555" cy="392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715000" y="2438400"/>
            <a:ext cx="2758650" cy="369332"/>
          </a:xfrm>
          <a:prstGeom prst="rect">
            <a:avLst/>
          </a:prstGeom>
          <a:solidFill>
            <a:schemeClr val="bg1"/>
          </a:solidFill>
          <a:ln>
            <a:solidFill>
              <a:schemeClr val="tx1"/>
            </a:solidFill>
          </a:ln>
        </p:spPr>
        <p:txBody>
          <a:bodyPr wrap="none" rtlCol="0">
            <a:spAutoFit/>
          </a:bodyPr>
          <a:lstStyle/>
          <a:p>
            <a:r>
              <a:rPr lang="en-US" dirty="0" smtClean="0"/>
              <a:t>Info – Dynamic Text (Score)</a:t>
            </a:r>
            <a:endParaRPr lang="en-US" dirty="0"/>
          </a:p>
        </p:txBody>
      </p:sp>
    </p:spTree>
    <p:extLst>
      <p:ext uri="{BB962C8B-B14F-4D97-AF65-F5344CB8AC3E}">
        <p14:creationId xmlns:p14="http://schemas.microsoft.com/office/powerpoint/2010/main" val="341952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Screen – Compositing 1</a:t>
            </a:r>
            <a:endParaRPr lang="en-US" dirty="0"/>
          </a:p>
        </p:txBody>
      </p:sp>
      <p:sp>
        <p:nvSpPr>
          <p:cNvPr id="4" name="TextBox 3"/>
          <p:cNvSpPr txBox="1"/>
          <p:nvPr/>
        </p:nvSpPr>
        <p:spPr>
          <a:xfrm>
            <a:off x="4038600" y="1447800"/>
            <a:ext cx="740106" cy="369332"/>
          </a:xfrm>
          <a:prstGeom prst="rect">
            <a:avLst/>
          </a:prstGeom>
          <a:noFill/>
          <a:ln>
            <a:solidFill>
              <a:schemeClr val="tx1"/>
            </a:solidFill>
          </a:ln>
        </p:spPr>
        <p:txBody>
          <a:bodyPr wrap="none" rtlCol="0">
            <a:spAutoFit/>
          </a:bodyPr>
          <a:lstStyle/>
          <a:p>
            <a:r>
              <a:rPr lang="en-US" dirty="0" smtClean="0"/>
              <a:t>Game</a:t>
            </a:r>
            <a:endParaRPr lang="en-US" dirty="0"/>
          </a:p>
        </p:txBody>
      </p:sp>
      <p:sp>
        <p:nvSpPr>
          <p:cNvPr id="5" name="TextBox 4"/>
          <p:cNvSpPr txBox="1"/>
          <p:nvPr/>
        </p:nvSpPr>
        <p:spPr>
          <a:xfrm>
            <a:off x="3657600" y="2743200"/>
            <a:ext cx="1523336" cy="369332"/>
          </a:xfrm>
          <a:prstGeom prst="rect">
            <a:avLst/>
          </a:prstGeom>
          <a:noFill/>
          <a:ln>
            <a:solidFill>
              <a:schemeClr val="tx1"/>
            </a:solidFill>
          </a:ln>
        </p:spPr>
        <p:txBody>
          <a:bodyPr wrap="none" rtlCol="0">
            <a:spAutoFit/>
          </a:bodyPr>
          <a:lstStyle/>
          <a:p>
            <a:r>
              <a:rPr lang="en-US" dirty="0" smtClean="0"/>
              <a:t>Game - Model</a:t>
            </a:r>
            <a:endParaRPr lang="en-US" dirty="0"/>
          </a:p>
        </p:txBody>
      </p:sp>
      <p:sp>
        <p:nvSpPr>
          <p:cNvPr id="6" name="TextBox 5"/>
          <p:cNvSpPr txBox="1"/>
          <p:nvPr/>
        </p:nvSpPr>
        <p:spPr>
          <a:xfrm>
            <a:off x="6477000" y="2743200"/>
            <a:ext cx="1378953" cy="369332"/>
          </a:xfrm>
          <a:prstGeom prst="rect">
            <a:avLst/>
          </a:prstGeom>
          <a:noFill/>
          <a:ln>
            <a:solidFill>
              <a:schemeClr val="tx1"/>
            </a:solidFill>
          </a:ln>
        </p:spPr>
        <p:txBody>
          <a:bodyPr wrap="none" rtlCol="0">
            <a:spAutoFit/>
          </a:bodyPr>
          <a:lstStyle/>
          <a:p>
            <a:r>
              <a:rPr lang="en-US" dirty="0" smtClean="0"/>
              <a:t>Game - View</a:t>
            </a:r>
            <a:endParaRPr lang="en-US" dirty="0"/>
          </a:p>
        </p:txBody>
      </p:sp>
      <p:sp>
        <p:nvSpPr>
          <p:cNvPr id="7" name="TextBox 6"/>
          <p:cNvSpPr txBox="1"/>
          <p:nvPr/>
        </p:nvSpPr>
        <p:spPr>
          <a:xfrm>
            <a:off x="990600" y="2743200"/>
            <a:ext cx="1864613" cy="369332"/>
          </a:xfrm>
          <a:prstGeom prst="rect">
            <a:avLst/>
          </a:prstGeom>
          <a:noFill/>
          <a:ln>
            <a:solidFill>
              <a:schemeClr val="tx1"/>
            </a:solidFill>
          </a:ln>
        </p:spPr>
        <p:txBody>
          <a:bodyPr wrap="none" rtlCol="0">
            <a:spAutoFit/>
          </a:bodyPr>
          <a:lstStyle/>
          <a:p>
            <a:r>
              <a:rPr lang="en-US" dirty="0" smtClean="0"/>
              <a:t>Game - Controller</a:t>
            </a:r>
            <a:endParaRPr lang="en-US" dirty="0"/>
          </a:p>
        </p:txBody>
      </p:sp>
      <p:cxnSp>
        <p:nvCxnSpPr>
          <p:cNvPr id="9" name="Straight Arrow Connector 8"/>
          <p:cNvCxnSpPr>
            <a:stCxn id="4" idx="2"/>
            <a:endCxn id="5" idx="0"/>
          </p:cNvCxnSpPr>
          <p:nvPr/>
        </p:nvCxnSpPr>
        <p:spPr>
          <a:xfrm>
            <a:off x="4408653" y="1817132"/>
            <a:ext cx="10615" cy="926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2"/>
            <a:endCxn id="6" idx="1"/>
          </p:cNvCxnSpPr>
          <p:nvPr/>
        </p:nvCxnSpPr>
        <p:spPr>
          <a:xfrm>
            <a:off x="4408653" y="1817132"/>
            <a:ext cx="2068347"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4" idx="2"/>
            <a:endCxn id="7" idx="3"/>
          </p:cNvCxnSpPr>
          <p:nvPr/>
        </p:nvCxnSpPr>
        <p:spPr>
          <a:xfrm flipH="1">
            <a:off x="2855213" y="1817132"/>
            <a:ext cx="1553440" cy="1110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05200" y="3581400"/>
            <a:ext cx="1945101" cy="646331"/>
          </a:xfrm>
          <a:prstGeom prst="rect">
            <a:avLst/>
          </a:prstGeom>
          <a:noFill/>
        </p:spPr>
        <p:txBody>
          <a:bodyPr wrap="none" rtlCol="0">
            <a:spAutoFit/>
          </a:bodyPr>
          <a:lstStyle/>
          <a:p>
            <a:r>
              <a:rPr lang="en-US" dirty="0" smtClean="0"/>
              <a:t>Movement,</a:t>
            </a:r>
          </a:p>
          <a:p>
            <a:r>
              <a:rPr lang="en-US" dirty="0" smtClean="0"/>
              <a:t>Collision Detection</a:t>
            </a:r>
            <a:endParaRPr lang="en-US" dirty="0"/>
          </a:p>
        </p:txBody>
      </p:sp>
      <p:sp>
        <p:nvSpPr>
          <p:cNvPr id="17" name="TextBox 16"/>
          <p:cNvSpPr txBox="1"/>
          <p:nvPr/>
        </p:nvSpPr>
        <p:spPr>
          <a:xfrm>
            <a:off x="1219200" y="3581400"/>
            <a:ext cx="1227469" cy="646331"/>
          </a:xfrm>
          <a:prstGeom prst="rect">
            <a:avLst/>
          </a:prstGeom>
          <a:noFill/>
        </p:spPr>
        <p:txBody>
          <a:bodyPr wrap="none" rtlCol="0">
            <a:spAutoFit/>
          </a:bodyPr>
          <a:lstStyle/>
          <a:p>
            <a:r>
              <a:rPr lang="en-US" dirty="0" smtClean="0"/>
              <a:t>User Input,</a:t>
            </a:r>
          </a:p>
          <a:p>
            <a:r>
              <a:rPr lang="en-US" dirty="0" smtClean="0"/>
              <a:t>(keyboard)</a:t>
            </a:r>
            <a:endParaRPr lang="en-US" dirty="0"/>
          </a:p>
        </p:txBody>
      </p:sp>
      <p:sp>
        <p:nvSpPr>
          <p:cNvPr id="18" name="TextBox 17"/>
          <p:cNvSpPr txBox="1"/>
          <p:nvPr/>
        </p:nvSpPr>
        <p:spPr>
          <a:xfrm>
            <a:off x="6400800" y="3581400"/>
            <a:ext cx="1841182" cy="923330"/>
          </a:xfrm>
          <a:prstGeom prst="rect">
            <a:avLst/>
          </a:prstGeom>
          <a:noFill/>
        </p:spPr>
        <p:txBody>
          <a:bodyPr wrap="none" rtlCol="0">
            <a:spAutoFit/>
          </a:bodyPr>
          <a:lstStyle/>
          <a:p>
            <a:r>
              <a:rPr lang="en-US" dirty="0" smtClean="0"/>
              <a:t>Drawing Routines</a:t>
            </a:r>
          </a:p>
          <a:p>
            <a:r>
              <a:rPr lang="en-US" dirty="0" smtClean="0"/>
              <a:t>Display Lists</a:t>
            </a:r>
          </a:p>
          <a:p>
            <a:r>
              <a:rPr lang="en-US" dirty="0" smtClean="0"/>
              <a:t>Positioning</a:t>
            </a:r>
            <a:endParaRPr lang="en-US" dirty="0"/>
          </a:p>
        </p:txBody>
      </p:sp>
      <p:sp>
        <p:nvSpPr>
          <p:cNvPr id="19" name="TextBox 18"/>
          <p:cNvSpPr txBox="1"/>
          <p:nvPr/>
        </p:nvSpPr>
        <p:spPr>
          <a:xfrm>
            <a:off x="3886200" y="4724400"/>
            <a:ext cx="864339" cy="369332"/>
          </a:xfrm>
          <a:prstGeom prst="rect">
            <a:avLst/>
          </a:prstGeom>
          <a:noFill/>
          <a:ln>
            <a:solidFill>
              <a:schemeClr val="tx1"/>
            </a:solidFill>
          </a:ln>
        </p:spPr>
        <p:txBody>
          <a:bodyPr wrap="none" rtlCol="0">
            <a:spAutoFit/>
          </a:bodyPr>
          <a:lstStyle/>
          <a:p>
            <a:r>
              <a:rPr lang="en-US" dirty="0" smtClean="0"/>
              <a:t>Physics</a:t>
            </a:r>
            <a:endParaRPr lang="en-US" dirty="0"/>
          </a:p>
        </p:txBody>
      </p:sp>
      <p:sp>
        <p:nvSpPr>
          <p:cNvPr id="20" name="TextBox 19"/>
          <p:cNvSpPr txBox="1"/>
          <p:nvPr/>
        </p:nvSpPr>
        <p:spPr>
          <a:xfrm>
            <a:off x="1295400" y="4419600"/>
            <a:ext cx="1120820" cy="369332"/>
          </a:xfrm>
          <a:prstGeom prst="rect">
            <a:avLst/>
          </a:prstGeom>
          <a:noFill/>
          <a:ln>
            <a:solidFill>
              <a:schemeClr val="tx1"/>
            </a:solidFill>
          </a:ln>
        </p:spPr>
        <p:txBody>
          <a:bodyPr wrap="none" rtlCol="0">
            <a:spAutoFit/>
          </a:bodyPr>
          <a:lstStyle/>
          <a:p>
            <a:pPr algn="ctr"/>
            <a:r>
              <a:rPr lang="en-US" dirty="0" err="1" smtClean="0"/>
              <a:t>UserInput</a:t>
            </a:r>
            <a:endParaRPr lang="en-US" dirty="0"/>
          </a:p>
        </p:txBody>
      </p:sp>
      <p:sp>
        <p:nvSpPr>
          <p:cNvPr id="21" name="TextBox 20"/>
          <p:cNvSpPr txBox="1"/>
          <p:nvPr/>
        </p:nvSpPr>
        <p:spPr>
          <a:xfrm>
            <a:off x="6477000" y="4724400"/>
            <a:ext cx="1342773" cy="369332"/>
          </a:xfrm>
          <a:prstGeom prst="rect">
            <a:avLst/>
          </a:prstGeom>
          <a:noFill/>
          <a:ln>
            <a:solidFill>
              <a:schemeClr val="tx1"/>
            </a:solidFill>
          </a:ln>
        </p:spPr>
        <p:txBody>
          <a:bodyPr wrap="none" rtlCol="0">
            <a:spAutoFit/>
          </a:bodyPr>
          <a:lstStyle/>
          <a:p>
            <a:r>
              <a:rPr lang="en-US" dirty="0" err="1" smtClean="0"/>
              <a:t>CanvasDraw</a:t>
            </a:r>
            <a:endParaRPr lang="en-US" dirty="0"/>
          </a:p>
        </p:txBody>
      </p:sp>
      <p:sp>
        <p:nvSpPr>
          <p:cNvPr id="31" name="TextBox 30"/>
          <p:cNvSpPr txBox="1"/>
          <p:nvPr/>
        </p:nvSpPr>
        <p:spPr>
          <a:xfrm>
            <a:off x="3977411" y="5269468"/>
            <a:ext cx="670789" cy="369332"/>
          </a:xfrm>
          <a:prstGeom prst="rect">
            <a:avLst/>
          </a:prstGeom>
          <a:noFill/>
          <a:ln>
            <a:solidFill>
              <a:schemeClr val="tx1"/>
            </a:solidFill>
          </a:ln>
        </p:spPr>
        <p:txBody>
          <a:bodyPr wrap="none" rtlCol="0">
            <a:spAutoFit/>
          </a:bodyPr>
          <a:lstStyle/>
          <a:p>
            <a:r>
              <a:rPr lang="en-US" dirty="0" smtClean="0"/>
              <a:t>State</a:t>
            </a:r>
            <a:endParaRPr lang="en-US" dirty="0"/>
          </a:p>
        </p:txBody>
      </p:sp>
      <p:sp>
        <p:nvSpPr>
          <p:cNvPr id="32" name="TextBox 31"/>
          <p:cNvSpPr txBox="1"/>
          <p:nvPr/>
        </p:nvSpPr>
        <p:spPr>
          <a:xfrm>
            <a:off x="1143000" y="5105400"/>
            <a:ext cx="1364476" cy="369332"/>
          </a:xfrm>
          <a:prstGeom prst="rect">
            <a:avLst/>
          </a:prstGeom>
          <a:noFill/>
          <a:ln>
            <a:solidFill>
              <a:schemeClr val="tx1"/>
            </a:solidFill>
          </a:ln>
        </p:spPr>
        <p:txBody>
          <a:bodyPr wrap="none" rtlCol="0">
            <a:spAutoFit/>
          </a:bodyPr>
          <a:lstStyle/>
          <a:p>
            <a:pPr algn="ctr"/>
            <a:r>
              <a:rPr lang="en-US" dirty="0" err="1" smtClean="0"/>
              <a:t>LoadScreens</a:t>
            </a:r>
            <a:endParaRPr lang="en-US" dirty="0"/>
          </a:p>
        </p:txBody>
      </p:sp>
      <p:sp>
        <p:nvSpPr>
          <p:cNvPr id="33" name="TextBox 32"/>
          <p:cNvSpPr txBox="1"/>
          <p:nvPr/>
        </p:nvSpPr>
        <p:spPr>
          <a:xfrm>
            <a:off x="1219200" y="5638800"/>
            <a:ext cx="1201884" cy="369332"/>
          </a:xfrm>
          <a:prstGeom prst="rect">
            <a:avLst/>
          </a:prstGeom>
          <a:noFill/>
          <a:ln>
            <a:solidFill>
              <a:schemeClr val="tx1"/>
            </a:solidFill>
          </a:ln>
        </p:spPr>
        <p:txBody>
          <a:bodyPr wrap="none" rtlCol="0">
            <a:spAutoFit/>
          </a:bodyPr>
          <a:lstStyle/>
          <a:p>
            <a:pPr algn="ctr"/>
            <a:r>
              <a:rPr lang="en-US" dirty="0" err="1" smtClean="0"/>
              <a:t>GameLoop</a:t>
            </a:r>
            <a:endParaRPr lang="en-US" dirty="0"/>
          </a:p>
        </p:txBody>
      </p:sp>
      <p:sp>
        <p:nvSpPr>
          <p:cNvPr id="34" name="TextBox 33"/>
          <p:cNvSpPr txBox="1"/>
          <p:nvPr/>
        </p:nvSpPr>
        <p:spPr>
          <a:xfrm>
            <a:off x="3657600" y="5791200"/>
            <a:ext cx="1313180" cy="369332"/>
          </a:xfrm>
          <a:prstGeom prst="rect">
            <a:avLst/>
          </a:prstGeom>
          <a:noFill/>
          <a:ln>
            <a:solidFill>
              <a:schemeClr val="tx1"/>
            </a:solidFill>
          </a:ln>
        </p:spPr>
        <p:txBody>
          <a:bodyPr wrap="none" rtlCol="0">
            <a:spAutoFit/>
          </a:bodyPr>
          <a:lstStyle/>
          <a:p>
            <a:r>
              <a:rPr lang="en-US" dirty="0" smtClean="0"/>
              <a:t>Area Layout</a:t>
            </a:r>
            <a:endParaRPr lang="en-US" dirty="0"/>
          </a:p>
        </p:txBody>
      </p:sp>
    </p:spTree>
    <p:extLst>
      <p:ext uri="{BB962C8B-B14F-4D97-AF65-F5344CB8AC3E}">
        <p14:creationId xmlns:p14="http://schemas.microsoft.com/office/powerpoint/2010/main" val="313777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 with your Trump(s) you WIN</a:t>
            </a:r>
          </a:p>
          <a:p>
            <a:r>
              <a:rPr lang="en-US" dirty="0" smtClean="0"/>
              <a:t>Otherwise, the Zoo Animal will come after YOU…if all 4 animals get past your Trump(s),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p>
        </p:txBody>
      </p:sp>
    </p:spTree>
    <p:extLst>
      <p:ext uri="{BB962C8B-B14F-4D97-AF65-F5344CB8AC3E}">
        <p14:creationId xmlns:p14="http://schemas.microsoft.com/office/powerpoint/2010/main" val="392368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Game Design Document – 3</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time 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have Trump connect with at least 1 “health” object to win the game</a:t>
            </a:r>
          </a:p>
          <a:p>
            <a:pPr marL="0" indent="0">
              <a:buNone/>
            </a:pPr>
            <a:endParaRPr lang="en-US" dirty="0"/>
          </a:p>
        </p:txBody>
      </p:sp>
    </p:spTree>
    <p:extLst>
      <p:ext uri="{BB962C8B-B14F-4D97-AF65-F5344CB8AC3E}">
        <p14:creationId xmlns:p14="http://schemas.microsoft.com/office/powerpoint/2010/main" val="182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 </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1121082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 restores Trump health if he collides with them</a:t>
            </a:r>
          </a:p>
          <a:p>
            <a:r>
              <a:rPr lang="en-US" b="1" dirty="0" smtClean="0"/>
              <a:t>The Zoo </a:t>
            </a:r>
            <a:r>
              <a:rPr lang="en-US" dirty="0" smtClean="0"/>
              <a:t>(Arena, contains </a:t>
            </a:r>
          </a:p>
          <a:p>
            <a:pPr lvl="1"/>
            <a:r>
              <a:rPr lang="en-US" dirty="0" smtClean="0"/>
              <a:t>Cages /w Animals</a:t>
            </a:r>
          </a:p>
          <a:p>
            <a:pPr lvl="1"/>
            <a:r>
              <a:rPr lang="en-US" dirty="0" smtClean="0"/>
              <a:t>Animal + Trump + Health Object movement area (down the screen)</a:t>
            </a:r>
          </a:p>
          <a:p>
            <a:pPr lvl="1"/>
            <a:r>
              <a:rPr lang="en-US" dirty="0" smtClean="0"/>
              <a:t>Player movement area (back and forth)</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 Game Screen</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Player</a:t>
            </a:r>
          </a:p>
          <a:p>
            <a:pPr lvl="1"/>
            <a:r>
              <a:rPr lang="en-US" dirty="0" smtClean="0"/>
              <a:t>Trump (kicks him into Animal Area)</a:t>
            </a:r>
          </a:p>
          <a:p>
            <a:pPr lvl="1"/>
            <a:r>
              <a:rPr lang="en-US" dirty="0" smtClean="0"/>
              <a:t>Animal (if it goes into Player Area, lose game)</a:t>
            </a:r>
          </a:p>
          <a:p>
            <a:r>
              <a:rPr lang="en-US" b="1" dirty="0" smtClean="0"/>
              <a:t>Trump</a:t>
            </a:r>
          </a:p>
          <a:p>
            <a:pPr lvl="1"/>
            <a:r>
              <a:rPr lang="en-US" dirty="0" smtClean="0"/>
              <a:t>Player (gets kicked into Animal area)</a:t>
            </a:r>
          </a:p>
          <a:p>
            <a:pPr lvl="1"/>
            <a:r>
              <a:rPr lang="en-US" dirty="0" smtClean="0"/>
              <a:t>Animal (rebounds Animal into Cage, but loses Health)</a:t>
            </a:r>
          </a:p>
          <a:p>
            <a:pPr lvl="1"/>
            <a:r>
              <a:rPr lang="en-US" dirty="0" smtClean="0"/>
              <a:t>Health (restores Health)</a:t>
            </a:r>
          </a:p>
          <a:p>
            <a:r>
              <a:rPr lang="en-US" b="1" dirty="0" smtClean="0"/>
              <a:t>Animals</a:t>
            </a:r>
          </a:p>
          <a:p>
            <a:pPr lvl="1"/>
            <a:r>
              <a:rPr lang="en-US" dirty="0" smtClean="0"/>
              <a:t>Cage (don’t move while in Cage)</a:t>
            </a:r>
          </a:p>
          <a:p>
            <a:pPr lvl="1"/>
            <a:r>
              <a:rPr lang="en-US" dirty="0" smtClean="0"/>
              <a:t>Trump (go back to cage after Trump encounter, damage Trump)</a:t>
            </a:r>
          </a:p>
          <a:p>
            <a:pPr lvl="1"/>
            <a:r>
              <a:rPr lang="en-US" dirty="0" smtClean="0"/>
              <a:t>Player (if they get into Player area, the trigger a “game lost”)</a:t>
            </a:r>
          </a:p>
          <a:p>
            <a:r>
              <a:rPr lang="en-US" b="1" dirty="0" smtClean="0"/>
              <a:t>Health</a:t>
            </a:r>
          </a:p>
          <a:p>
            <a:pPr lvl="1"/>
            <a:r>
              <a:rPr lang="en-US" dirty="0" smtClean="0"/>
              <a:t>Trump (restores Trump health on collision)</a:t>
            </a:r>
          </a:p>
          <a:p>
            <a:r>
              <a:rPr lang="en-US" b="1" dirty="0" smtClean="0"/>
              <a:t>Zoo/Cage</a:t>
            </a:r>
          </a:p>
          <a:p>
            <a:pPr lvl="1"/>
            <a:r>
              <a:rPr lang="en-US" dirty="0" smtClean="0"/>
              <a:t>Keeps Animals from moving</a:t>
            </a:r>
          </a:p>
          <a:p>
            <a:r>
              <a:rPr lang="en-US" b="1" dirty="0" smtClean="0"/>
              <a:t>Zoo/Animal Area</a:t>
            </a:r>
          </a:p>
          <a:p>
            <a:pPr lvl="1"/>
            <a:r>
              <a:rPr lang="en-US" dirty="0" smtClean="0"/>
              <a:t>Allows Animals, Trump, Health to move</a:t>
            </a:r>
          </a:p>
          <a:p>
            <a:pPr lvl="1"/>
            <a:r>
              <a:rPr lang="en-US" dirty="0" smtClean="0"/>
              <a:t>Allows collisions between Animals, Trump, Health</a:t>
            </a:r>
          </a:p>
          <a:p>
            <a:r>
              <a:rPr lang="en-US" b="1" dirty="0" smtClean="0"/>
              <a:t>Zoo/Player Area</a:t>
            </a:r>
          </a:p>
          <a:p>
            <a:pPr lvl="1"/>
            <a:r>
              <a:rPr lang="en-US" dirty="0" smtClean="0"/>
              <a:t>Allows Player to move</a:t>
            </a:r>
          </a:p>
          <a:p>
            <a:pPr lvl="1"/>
            <a:r>
              <a:rPr lang="en-US" dirty="0" smtClean="0"/>
              <a:t>Detects if Animal entered region, if so, ends game</a:t>
            </a:r>
            <a:endParaRPr lang="en-US" dirty="0"/>
          </a:p>
        </p:txBody>
      </p:sp>
    </p:spTree>
    <p:extLst>
      <p:ext uri="{BB962C8B-B14F-4D97-AF65-F5344CB8AC3E}">
        <p14:creationId xmlns:p14="http://schemas.microsoft.com/office/powerpoint/2010/main" val="205262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Matrix-Game Screen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7549302"/>
              </p:ext>
            </p:extLst>
          </p:nvPr>
        </p:nvGraphicFramePr>
        <p:xfrm>
          <a:off x="0" y="2209800"/>
          <a:ext cx="9296400" cy="3423919"/>
        </p:xfrm>
        <a:graphic>
          <a:graphicData uri="http://schemas.openxmlformats.org/drawingml/2006/table">
            <a:tbl>
              <a:tblPr firstRow="1" bandRow="1">
                <a:tableStyleId>{21E4AEA4-8DFA-4A89-87EB-49C32662AFE0}</a:tableStyleId>
              </a:tblPr>
              <a:tblGrid>
                <a:gridCol w="1409966"/>
                <a:gridCol w="1141401"/>
                <a:gridCol w="1141401"/>
                <a:gridCol w="939978"/>
                <a:gridCol w="805695"/>
                <a:gridCol w="1275684"/>
                <a:gridCol w="1342825"/>
                <a:gridCol w="1239450"/>
              </a:tblGrid>
              <a:tr h="533400">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PLAYER</a:t>
                      </a:r>
                    </a:p>
                    <a:p>
                      <a:endParaRPr lang="en-US" sz="1400" dirty="0"/>
                    </a:p>
                  </a:txBody>
                  <a:tcPr/>
                </a:tc>
                <a:tc>
                  <a:txBody>
                    <a:bodyPr/>
                    <a:lstStyle/>
                    <a:p>
                      <a:r>
                        <a:rPr lang="en-US" sz="1400" dirty="0" smtClean="0"/>
                        <a:t>TRUMP</a:t>
                      </a:r>
                      <a:endParaRPr lang="en-US" sz="1400" dirty="0"/>
                    </a:p>
                  </a:txBody>
                  <a:tcPr/>
                </a:tc>
                <a:tc>
                  <a:txBody>
                    <a:bodyPr/>
                    <a:lstStyle/>
                    <a:p>
                      <a:r>
                        <a:rPr lang="en-US" sz="1400" dirty="0" smtClean="0"/>
                        <a:t>ANIMALS</a:t>
                      </a:r>
                      <a:endParaRPr lang="en-US" sz="1400" dirty="0"/>
                    </a:p>
                  </a:txBody>
                  <a:tcPr/>
                </a:tc>
                <a:tc>
                  <a:txBody>
                    <a:bodyPr/>
                    <a:lstStyle/>
                    <a:p>
                      <a:r>
                        <a:rPr lang="en-US" sz="1400" dirty="0" smtClean="0"/>
                        <a:t>HEALTH</a:t>
                      </a:r>
                      <a:endParaRPr lang="en-US" sz="1400" dirty="0"/>
                    </a:p>
                  </a:txBody>
                  <a:tcPr/>
                </a:tc>
                <a:tc>
                  <a:txBody>
                    <a:bodyPr/>
                    <a:lstStyle/>
                    <a:p>
                      <a:r>
                        <a:rPr lang="en-US" sz="1400" dirty="0" smtClean="0"/>
                        <a:t>ZOO/CAGE</a:t>
                      </a:r>
                      <a:endParaRPr lang="en-US" sz="1400" dirty="0"/>
                    </a:p>
                  </a:txBody>
                  <a:tcPr/>
                </a:tc>
                <a:tc>
                  <a:txBody>
                    <a:bodyPr/>
                    <a:lstStyle/>
                    <a:p>
                      <a:r>
                        <a:rPr lang="en-US" sz="1400" dirty="0" smtClean="0"/>
                        <a:t>ZOO/ANIMAL</a:t>
                      </a:r>
                      <a:r>
                        <a:rPr lang="en-US" sz="1400" baseline="0" dirty="0" smtClean="0"/>
                        <a:t> AREA</a:t>
                      </a:r>
                      <a:endParaRPr lang="en-US" sz="1400" dirty="0"/>
                    </a:p>
                  </a:txBody>
                  <a:tcPr/>
                </a:tc>
                <a:tc>
                  <a:txBody>
                    <a:bodyPr/>
                    <a:lstStyle/>
                    <a:p>
                      <a:r>
                        <a:rPr lang="en-US" sz="1400" dirty="0" smtClean="0"/>
                        <a:t>ZOO/PLAYER AREA</a:t>
                      </a:r>
                      <a:endParaRPr lang="en-US" sz="1400" dirty="0"/>
                    </a:p>
                  </a:txBody>
                  <a:tcPr/>
                </a:tc>
              </a:tr>
              <a:tr h="370840">
                <a:tc>
                  <a:txBody>
                    <a:bodyPr/>
                    <a:lstStyle/>
                    <a:p>
                      <a:r>
                        <a:rPr lang="en-US" sz="1400" dirty="0" smtClean="0"/>
                        <a:t>PLAYER</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ZOO/ANIMAL </a:t>
                      </a:r>
                      <a:r>
                        <a:rPr lang="en-US" sz="1400" baseline="0" dirty="0" smtClean="0"/>
                        <a:t>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r>
                        <a:rPr lang="en-US" sz="1400" dirty="0" smtClean="0"/>
                        <a:t>ZOO/PLAYER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9774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1084</Words>
  <Application>Microsoft Macintosh PowerPoint</Application>
  <PresentationFormat>On-screen Show (4:3)</PresentationFormat>
  <Paragraphs>307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ZooKill Soccer</vt:lpstr>
      <vt:lpstr>Game Design Document - 1</vt:lpstr>
      <vt:lpstr>Game Design Document - 2</vt:lpstr>
      <vt:lpstr>Game Design Document – 3 </vt:lpstr>
      <vt:lpstr>Game Design Document - 4</vt:lpstr>
      <vt:lpstr>Screens</vt:lpstr>
      <vt:lpstr>The Characters – All Screens</vt:lpstr>
      <vt:lpstr>Interactions – Game Screen</vt:lpstr>
      <vt:lpstr>Interaction Matrix-Game Screen</vt:lpstr>
      <vt:lpstr>Inheritance – Game Object</vt:lpstr>
      <vt:lpstr>Inheritance – Game Screens</vt:lpstr>
      <vt:lpstr>Objects – Inheritance Info</vt:lpstr>
      <vt:lpstr>Objects – Inheritance - Characters</vt:lpstr>
      <vt:lpstr>Objects – Inheritance - Area</vt:lpstr>
      <vt:lpstr>Game Screen - Compositing</vt:lpstr>
      <vt:lpstr>Game Screen – Compositing 1</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AiCA LA</cp:lastModifiedBy>
  <cp:revision>36</cp:revision>
  <dcterms:created xsi:type="dcterms:W3CDTF">2016-05-04T18:52:11Z</dcterms:created>
  <dcterms:modified xsi:type="dcterms:W3CDTF">2016-06-02T14:59:34Z</dcterms:modified>
</cp:coreProperties>
</file>