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70" r:id="rId9"/>
    <p:sldId id="263" r:id="rId10"/>
    <p:sldId id="275" r:id="rId11"/>
    <p:sldId id="265" r:id="rId12"/>
    <p:sldId id="276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61"/>
  </p:normalViewPr>
  <p:slideViewPr>
    <p:cSldViewPr snapToGrid="0" snapToObjects="1">
      <p:cViewPr>
        <p:scale>
          <a:sx n="113" d="100"/>
          <a:sy n="113" d="100"/>
        </p:scale>
        <p:origin x="9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D0065BE-0657-4A47-90AD-C21C55E16B19}" type="datetime4">
              <a:rPr lang="en-US" smtClean="0"/>
              <a:pPr/>
              <a:t>August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August 25,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25,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25,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C7EAB0C-2220-4D0E-A0DD-DB7FA0F742F4}" type="datetime4">
              <a:rPr lang="en-US" smtClean="0"/>
              <a:pPr/>
              <a:t>August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3416D63-31BF-4B94-B6C5-E20B2C63F515}" type="datetime4">
              <a:rPr lang="en-US" smtClean="0"/>
              <a:pPr/>
              <a:t>August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August 25,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25,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25,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2B1B13E-D5AF-485E-81A1-82A140076526}" type="datetime4">
              <a:rPr lang="en-US" smtClean="0"/>
              <a:pPr/>
              <a:t>August 25,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August 25,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2B1B13E-D5AF-485E-81A1-82A140076526}" type="datetime4">
              <a:rPr lang="en-US" smtClean="0"/>
              <a:pPr/>
              <a:t>August 25,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47D2193-4505-4A75-99BB-880C6989A757}" type="datetime4">
              <a:rPr lang="en-US" smtClean="0"/>
              <a:pPr/>
              <a:t>August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25,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August 25,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August 25,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25,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indiespace" TargetMode="External"/><Relationship Id="rId4" Type="http://schemas.openxmlformats.org/officeDocument/2006/relationships/hyperlink" Target="http://frontendunicorns.slack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indiespace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wall.com/p/hjyxfg/css3-clearfix-class" TargetMode="External"/><Relationship Id="rId4" Type="http://schemas.openxmlformats.org/officeDocument/2006/relationships/hyperlink" Target="http://css.maxdesign.com.au/floatutorial/" TargetMode="External"/><Relationship Id="rId5" Type="http://schemas.openxmlformats.org/officeDocument/2006/relationships/hyperlink" Target="http://frontendunicorns.slack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designerwall.com/tutorials/css-clearing-floats-with-overflo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khoiv/control-annotat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pindiespace/coccss" TargetMode="External"/><Relationship Id="rId3" Type="http://schemas.openxmlformats.org/officeDocument/2006/relationships/hyperlink" Target="http://validator.w3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Floats, Clears, and Overflow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9059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Dr. Pete Markiewicz</a:t>
            </a:r>
          </a:p>
          <a:p>
            <a:r>
              <a:rPr lang="en-US" dirty="0" smtClean="0">
                <a:hlinkClick r:id="rId2"/>
              </a:rPr>
              <a:t>pindiespace@gmail.com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http://github.com/pindiespace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http://frontendunicorns.slack.com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8267" y="414863"/>
            <a:ext cx="25795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HTML +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CSS +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03804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Floats dynamically rearrange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Consequences of the float: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The &lt;main&gt; tag floats up into the &lt;header&gt; row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The &lt;main tag “dives under” the &lt;header&gt;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But…its &lt;</a:t>
            </a:r>
            <a:r>
              <a:rPr lang="en-US" dirty="0" err="1" smtClean="0"/>
              <a:t>img</a:t>
            </a:r>
            <a:r>
              <a:rPr lang="en-US" dirty="0" smtClean="0"/>
              <a:t>&gt; tags respect the boundaries of &lt;header&gt;, and wrap to its right</a:t>
            </a:r>
          </a:p>
          <a:p>
            <a:r>
              <a:rPr lang="en-US" dirty="0" smtClean="0"/>
              <a:t>If we set &lt;header&gt; to width:100%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&lt;main&gt; can’t float to the right of &lt;header&gt;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So…it dives up under &lt;header&gt;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8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Floats with </a:t>
            </a:r>
            <a:r>
              <a:rPr lang="en-US" dirty="0" err="1" smtClean="0"/>
              <a:t>overflow:xxx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overflow: auto; to the .</a:t>
            </a:r>
            <a:r>
              <a:rPr lang="en-US" dirty="0" err="1" smtClean="0"/>
              <a:t>clearfix</a:t>
            </a:r>
            <a:r>
              <a:rPr lang="en-US" dirty="0" smtClean="0"/>
              <a:t> {} selector in &lt;style&gt;…&lt;/style&gt;</a:t>
            </a:r>
          </a:p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The &lt;main&gt; element floats to the left</a:t>
            </a:r>
          </a:p>
          <a:p>
            <a:pPr lvl="1"/>
            <a:r>
              <a:rPr lang="en-US" dirty="0" smtClean="0"/>
              <a:t>It does NOT slide under header</a:t>
            </a:r>
          </a:p>
          <a:p>
            <a:pPr lvl="1"/>
            <a:r>
              <a:rPr lang="en-US" dirty="0" smtClean="0"/>
              <a:t>The &lt;</a:t>
            </a:r>
            <a:r>
              <a:rPr lang="en-US" dirty="0" err="1" smtClean="0"/>
              <a:t>img</a:t>
            </a:r>
            <a:r>
              <a:rPr lang="en-US" dirty="0" smtClean="0"/>
              <a:t>&gt; tags stay in their default position within the &lt;main&gt;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floats with </a:t>
            </a:r>
            <a:r>
              <a:rPr lang="en-US" dirty="0" err="1" smtClean="0"/>
              <a:t>clear:xxx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overflow style from </a:t>
            </a:r>
            <a:r>
              <a:rPr lang="en-US" dirty="0"/>
              <a:t>to the .</a:t>
            </a:r>
            <a:r>
              <a:rPr lang="en-US" dirty="0" err="1"/>
              <a:t>clearfix</a:t>
            </a:r>
            <a:r>
              <a:rPr lang="en-US" dirty="0"/>
              <a:t> {} selector in &lt;style&gt;…&lt;/style&gt;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clear:left</a:t>
            </a:r>
            <a:r>
              <a:rPr lang="en-US" dirty="0" smtClean="0"/>
              <a:t>; </a:t>
            </a:r>
            <a:r>
              <a:rPr lang="en-US" dirty="0"/>
              <a:t>to the .</a:t>
            </a:r>
            <a:r>
              <a:rPr lang="en-US" dirty="0" err="1"/>
              <a:t>clearfix</a:t>
            </a:r>
            <a:r>
              <a:rPr lang="en-US" dirty="0"/>
              <a:t> {} selector in &lt;style&gt;…&lt;/style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Consequences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The parent &lt;header&gt; element clears the float before &lt;main&gt; starts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The float does not affect the position of &lt;main&gt;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9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Clearfixes</a:t>
            </a:r>
            <a:r>
              <a:rPr lang="en-US" dirty="0" smtClean="0"/>
              <a:t> are a general solution…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the web community</a:t>
            </a:r>
          </a:p>
          <a:p>
            <a:r>
              <a:rPr lang="en-US" dirty="0" smtClean="0"/>
              <a:t>Handle old browsers</a:t>
            </a:r>
          </a:p>
          <a:p>
            <a:r>
              <a:rPr lang="en-US" dirty="0" smtClean="0"/>
              <a:t>Avoid non-semantic markup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8333" y="2497665"/>
            <a:ext cx="39454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clearfix:after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content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".";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block;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height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0;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clear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both;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visibility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hidden;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inline-block;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height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1%;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Hides from IE-mac \*/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block;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0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&amp;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Floats, clears and overflow</a:t>
            </a:r>
          </a:p>
          <a:p>
            <a:pPr lvl="1"/>
            <a:r>
              <a:rPr lang="en-US" dirty="0">
                <a:hlinkClick r:id="rId2"/>
              </a:rPr>
              <a:t>http://webdesignerwall.com/tutorials/css-clearing-floats-with-overflow</a:t>
            </a:r>
            <a:endParaRPr lang="en-US" dirty="0" smtClean="0"/>
          </a:p>
          <a:p>
            <a:r>
              <a:rPr lang="en-US" dirty="0" err="1" smtClean="0"/>
              <a:t>Clearfix</a:t>
            </a:r>
            <a:r>
              <a:rPr lang="en-US" dirty="0" smtClean="0"/>
              <a:t> class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coderwall.com/p/hjyxfg/css3-clearfix-class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Floatutorial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http://css.maxdesign.com.au/floatutorial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Join the discussion group, and learn together!</a:t>
            </a:r>
          </a:p>
          <a:p>
            <a:pPr lvl="1"/>
            <a:r>
              <a:rPr lang="en-US" dirty="0" smtClean="0">
                <a:hlinkClick r:id="rId5"/>
              </a:rPr>
              <a:t>http://frontendunicorns.slack.com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113042">
            <a:off x="5580863" y="5013868"/>
            <a:ext cx="3429144" cy="36933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PRACTICE MAKES PERFECT!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Why do we use CSS? (control!)</a:t>
            </a:r>
          </a:p>
          <a:p>
            <a:r>
              <a:rPr lang="en-US" dirty="0" smtClean="0"/>
              <a:t>Set up your CSS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</a:p>
          <a:p>
            <a:pPr lvl="1"/>
            <a:r>
              <a:rPr lang="en-US" dirty="0" smtClean="0"/>
              <a:t>Including CSS on your web page</a:t>
            </a:r>
          </a:p>
          <a:p>
            <a:r>
              <a:rPr lang="en-US" dirty="0" smtClean="0"/>
              <a:t>CSS float features</a:t>
            </a:r>
          </a:p>
          <a:p>
            <a:pPr lvl="1"/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Clears</a:t>
            </a:r>
          </a:p>
          <a:p>
            <a:pPr lvl="1"/>
            <a:r>
              <a:rPr lang="en-US" dirty="0" err="1" smtClean="0"/>
              <a:t>Clearfix</a:t>
            </a:r>
            <a:endParaRPr lang="en-US" dirty="0" smtClean="0"/>
          </a:p>
          <a:p>
            <a:pPr lvl="1"/>
            <a:r>
              <a:rPr lang="en-US" dirty="0" smtClean="0"/>
              <a:t>Overflow (is your friend)</a:t>
            </a:r>
          </a:p>
          <a:p>
            <a:r>
              <a:rPr lang="en-US" dirty="0" smtClean="0"/>
              <a:t>References &amp;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1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Why do we use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visual design = absolute positioning relative to absolutely defined width and height of printed page.</a:t>
            </a:r>
          </a:p>
          <a:p>
            <a:r>
              <a:rPr lang="en-US" dirty="0" smtClean="0"/>
              <a:t>Web design = relative position depending on browser window size, desktop vs. mobile, screen features.</a:t>
            </a:r>
          </a:p>
          <a:p>
            <a:r>
              <a:rPr lang="en-US" dirty="0" smtClean="0"/>
              <a:t>We need the control of print design, but must respond to the flexibility of web use.</a:t>
            </a:r>
          </a:p>
          <a:p>
            <a:pPr lvl="1"/>
            <a:r>
              <a:rPr lang="en-US" dirty="0" smtClean="0"/>
              <a:t>Desktop vs. mobile screens</a:t>
            </a:r>
          </a:p>
          <a:p>
            <a:pPr lvl="1"/>
            <a:r>
              <a:rPr lang="en-US" dirty="0" smtClean="0"/>
              <a:t>Universal access (e.g. sight and hearing-impaired)</a:t>
            </a:r>
          </a:p>
          <a:p>
            <a:pPr lvl="1"/>
            <a:r>
              <a:rPr lang="en-US" dirty="0" smtClean="0"/>
              <a:t>The “browser challenged” (old/obsolete browsers)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98044" y="6322497"/>
            <a:ext cx="6112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www.slideshare.net/khoiv/control-annotated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3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learn CSS to be a good web designer or developer</a:t>
            </a:r>
          </a:p>
          <a:p>
            <a:r>
              <a:rPr lang="en-US" dirty="0" smtClean="0"/>
              <a:t>Features of CSS allow you to create fundamentally dynamic, responsive, inclusive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your CSS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Download the Project from</a:t>
            </a:r>
          </a:p>
          <a:p>
            <a:pPr lvl="1"/>
            <a:r>
              <a:rPr lang="en-US" dirty="0" smtClean="0">
                <a:hlinkClick r:id="rId2"/>
              </a:rPr>
              <a:t>http://github.com/pindiespace/coccss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Load or Install Sublime </a:t>
            </a:r>
            <a:r>
              <a:rPr lang="en-US" dirty="0" smtClean="0"/>
              <a:t>Text, </a:t>
            </a:r>
            <a:r>
              <a:rPr lang="en-US" dirty="0" err="1" smtClean="0"/>
              <a:t>NotePad</a:t>
            </a:r>
            <a:r>
              <a:rPr lang="en-US" dirty="0" smtClean="0"/>
              <a:t>++, Atom, or Brackets</a:t>
            </a:r>
            <a:endParaRPr lang="en-US" dirty="0" smtClean="0"/>
          </a:p>
          <a:p>
            <a:pPr lvl="1"/>
            <a:r>
              <a:rPr lang="en-US" dirty="0" smtClean="0"/>
              <a:t>Editor</a:t>
            </a:r>
            <a:endParaRPr lang="en-US" dirty="0" smtClean="0"/>
          </a:p>
          <a:p>
            <a:r>
              <a:rPr lang="en-US" dirty="0" smtClean="0"/>
              <a:t>Load a Web browser (instructor determines, NOT Safari)</a:t>
            </a:r>
          </a:p>
          <a:p>
            <a:pPr lvl="1"/>
            <a:r>
              <a:rPr lang="en-US" dirty="0" smtClean="0"/>
              <a:t>Test our work</a:t>
            </a:r>
          </a:p>
          <a:p>
            <a:r>
              <a:rPr lang="en-US" dirty="0" smtClean="0"/>
              <a:t>Lay out your screen</a:t>
            </a:r>
          </a:p>
          <a:p>
            <a:pPr lvl="1"/>
            <a:r>
              <a:rPr lang="en-US" dirty="0" smtClean="0"/>
              <a:t>Follow the Instructor’s guidelines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>
                <a:hlinkClick r:id="rId3"/>
              </a:rPr>
              <a:t>http://validator.w3.org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the Web Console</a:t>
            </a:r>
          </a:p>
          <a:p>
            <a:pPr lvl="1"/>
            <a:r>
              <a:rPr lang="en-US" dirty="0" smtClean="0"/>
              <a:t>Right-click and “inspect” or “inspect element”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3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CSS on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included by one of several methods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External </a:t>
            </a:r>
            <a:r>
              <a:rPr lang="en-US" dirty="0" err="1" smtClean="0"/>
              <a:t>stylesheet</a:t>
            </a:r>
            <a:endParaRPr lang="en-US" dirty="0" smtClean="0"/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@import (slow)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Within an HTML tag (bad idea)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b="1" dirty="0" smtClean="0"/>
              <a:t>Inserted using a &lt;style&gt;…&lt;/style&gt; tag (we’ll use this one!)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592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3082926" cy="414496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(omitted code)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&lt;header&gt;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nav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&gt;…&lt;/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nav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&lt;/header&gt;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&lt;main&gt;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&lt;section&gt;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&lt;p&gt;…&lt;/p&gt;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&lt;p&gt;…&lt;/p&gt;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&lt;/section&gt;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&lt;/main&gt;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… (omitted code)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0689" y="2568222"/>
            <a:ext cx="4602402" cy="999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00688" y="3719689"/>
            <a:ext cx="4602403" cy="15296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9467" y="4010380"/>
            <a:ext cx="1049866" cy="66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53757" y="3999091"/>
            <a:ext cx="1049866" cy="66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2037" y="3999091"/>
            <a:ext cx="1049866" cy="66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2590" y="2679488"/>
            <a:ext cx="2193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 Day in the Life of </a:t>
            </a:r>
            <a:r>
              <a:rPr lang="en-US" sz="1200" b="1"/>
              <a:t>a </a:t>
            </a:r>
            <a:r>
              <a:rPr lang="en-US" sz="1200" b="1" smtClean="0"/>
              <a:t>Beast</a:t>
            </a:r>
            <a:endParaRPr lang="en-US" sz="1200" b="1"/>
          </a:p>
        </p:txBody>
      </p:sp>
      <p:sp>
        <p:nvSpPr>
          <p:cNvPr id="10" name="TextBox 9"/>
          <p:cNvSpPr txBox="1"/>
          <p:nvPr/>
        </p:nvSpPr>
        <p:spPr>
          <a:xfrm>
            <a:off x="4100688" y="2958890"/>
            <a:ext cx="9300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000" dirty="0" smtClean="0"/>
              <a:t>Home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/>
              <a:t>About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/>
              <a:t>Contact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1091" y="3736280"/>
            <a:ext cx="2106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a small cat called </a:t>
            </a:r>
            <a:r>
              <a:rPr lang="en-US" sz="1000" dirty="0" err="1"/>
              <a:t>Squeek</a:t>
            </a:r>
            <a:r>
              <a:rPr lang="en-US" sz="10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31091" y="468317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/>
              <a:t>Description: This scenes from the entertaining day experienced by this small beast.</a:t>
            </a:r>
          </a:p>
        </p:txBody>
      </p:sp>
    </p:spTree>
    <p:extLst>
      <p:ext uri="{BB962C8B-B14F-4D97-AF65-F5344CB8AC3E}">
        <p14:creationId xmlns:p14="http://schemas.microsoft.com/office/powerpoint/2010/main" val="106366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float features (from MDN)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float: left; </a:t>
            </a:r>
            <a:endParaRPr lang="en-US" dirty="0" smtClean="0"/>
          </a:p>
          <a:p>
            <a:r>
              <a:rPr lang="en-US" dirty="0" smtClean="0"/>
              <a:t>float</a:t>
            </a:r>
            <a:r>
              <a:rPr lang="en-US" dirty="0"/>
              <a:t>: right; </a:t>
            </a:r>
          </a:p>
          <a:p>
            <a:r>
              <a:rPr lang="en-US" dirty="0" smtClean="0"/>
              <a:t>float</a:t>
            </a:r>
            <a:r>
              <a:rPr lang="en-US" dirty="0"/>
              <a:t>: none; </a:t>
            </a:r>
            <a:endParaRPr lang="en-US" dirty="0" smtClean="0"/>
          </a:p>
          <a:p>
            <a:r>
              <a:rPr lang="en-US" dirty="0" smtClean="0"/>
              <a:t>float</a:t>
            </a:r>
            <a:r>
              <a:rPr lang="en-US" dirty="0"/>
              <a:t>: inline-start; </a:t>
            </a:r>
            <a:endParaRPr lang="en-US" dirty="0" smtClean="0"/>
          </a:p>
          <a:p>
            <a:r>
              <a:rPr lang="en-US" dirty="0" smtClean="0"/>
              <a:t>float</a:t>
            </a:r>
            <a:r>
              <a:rPr lang="en-US" dirty="0"/>
              <a:t>: inline-end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/* Global values */ float: inherit; </a:t>
            </a:r>
            <a:endParaRPr lang="en-US" dirty="0" smtClean="0"/>
          </a:p>
          <a:p>
            <a:r>
              <a:rPr lang="en-US" dirty="0" smtClean="0"/>
              <a:t>float</a:t>
            </a:r>
            <a:r>
              <a:rPr lang="en-US" dirty="0"/>
              <a:t>: initial; float: unset;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38667" y="6348568"/>
            <a:ext cx="8652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Reference: https</a:t>
            </a:r>
            <a:r>
              <a:rPr lang="en-US" dirty="0"/>
              <a:t>://</a:t>
            </a:r>
            <a:r>
              <a:rPr lang="en-US" sz="1400" dirty="0"/>
              <a:t>developer.mozilla.org/en-US/docs/Web/CSS/float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6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Try to float &lt;header&gt;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we have a site name and menu elements</a:t>
            </a:r>
          </a:p>
          <a:p>
            <a:r>
              <a:rPr lang="en-US" dirty="0" smtClean="0"/>
              <a:t>We want them all on the same line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float:left</a:t>
            </a:r>
            <a:r>
              <a:rPr lang="en-US" dirty="0" smtClean="0"/>
              <a:t> to the header {} selector in &lt;style&gt;…&lt;/style&gt;</a:t>
            </a:r>
          </a:p>
          <a:p>
            <a:r>
              <a:rPr lang="en-US" dirty="0" smtClean="0"/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4506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130</TotalTime>
  <Words>783</Words>
  <Application>Microsoft Macintosh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Courier New</vt:lpstr>
      <vt:lpstr>Rockwell</vt:lpstr>
      <vt:lpstr>Wingdings</vt:lpstr>
      <vt:lpstr>Arial</vt:lpstr>
      <vt:lpstr>Advantage</vt:lpstr>
      <vt:lpstr>CSS Floats, Clears, and Overflow</vt:lpstr>
      <vt:lpstr>Topics Covered</vt:lpstr>
      <vt:lpstr>Review: Why do we use CSS?</vt:lpstr>
      <vt:lpstr>So….</vt:lpstr>
      <vt:lpstr>Set up your CSS dev environment</vt:lpstr>
      <vt:lpstr>Including CSS on web pages</vt:lpstr>
      <vt:lpstr>Our markup</vt:lpstr>
      <vt:lpstr>CSS float features (from MDN)</vt:lpstr>
      <vt:lpstr>1. Try to float &lt;header&gt;</vt:lpstr>
      <vt:lpstr>Floats dynamically rearrange layout</vt:lpstr>
      <vt:lpstr>Clearing Floats with overflow:xxx</vt:lpstr>
      <vt:lpstr>Clearing floats with clear:xxx</vt:lpstr>
      <vt:lpstr>Clearfixes are a general solution…</vt:lpstr>
      <vt:lpstr>Reference &amp; Training</vt:lpstr>
    </vt:vector>
  </TitlesOfParts>
  <Company>AiCALA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Floats, Clears, and OVerflow</dc:title>
  <dc:creator>AiCA LA</dc:creator>
  <cp:lastModifiedBy>Microsoft Office User</cp:lastModifiedBy>
  <cp:revision>26</cp:revision>
  <dcterms:created xsi:type="dcterms:W3CDTF">2016-08-23T13:26:43Z</dcterms:created>
  <dcterms:modified xsi:type="dcterms:W3CDTF">2016-08-25T20:28:23Z</dcterms:modified>
</cp:coreProperties>
</file>