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5" r:id="rId4"/>
    <p:sldId id="266" r:id="rId5"/>
    <p:sldId id="267" r:id="rId6"/>
    <p:sldId id="289" r:id="rId7"/>
    <p:sldId id="288" r:id="rId8"/>
    <p:sldId id="287" r:id="rId9"/>
    <p:sldId id="268" r:id="rId10"/>
    <p:sldId id="272" r:id="rId11"/>
    <p:sldId id="269" r:id="rId12"/>
    <p:sldId id="292" r:id="rId13"/>
    <p:sldId id="296" r:id="rId14"/>
    <p:sldId id="271" r:id="rId15"/>
    <p:sldId id="285" r:id="rId16"/>
    <p:sldId id="276" r:id="rId17"/>
    <p:sldId id="277" r:id="rId18"/>
    <p:sldId id="278" r:id="rId19"/>
    <p:sldId id="279" r:id="rId20"/>
    <p:sldId id="303" r:id="rId21"/>
    <p:sldId id="305" r:id="rId22"/>
    <p:sldId id="302" r:id="rId23"/>
    <p:sldId id="304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705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 err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주석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영어 소문자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_ (underscore)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로만 구성한다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숫자로 시작할 수 없다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대소문자를 구분한다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다른 변수이다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한글도 가능하다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(keyword)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변수명으로 사용하면 안 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latinLnBrk="0">
              <a:lnSpc>
                <a:spcPct val="150000"/>
              </a:lnSpc>
              <a:buClr>
                <a:srgbClr val="585858"/>
              </a:buClr>
              <a:buSzPct val="80000"/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 키워드 </a:t>
            </a:r>
            <a:r>
              <a: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(33</a:t>
            </a:r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&gt;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0633843"/>
              </p:ext>
            </p:extLst>
          </p:nvPr>
        </p:nvGraphicFramePr>
        <p:xfrm>
          <a:off x="179512" y="4797152"/>
          <a:ext cx="87849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81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01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21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elif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nonlocal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raise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yield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global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finally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lambda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64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사용 예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628800"/>
            <a:ext cx="76193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number = 20162345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 = 90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python_score = 95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math-score = 90 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에러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특수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기호는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_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만 가능하다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can't assign to operator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math1 = 80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1math = 80      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에러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숫자로 시작할 수 없다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invalid syntax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학생수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= 50           #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한글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변수명도 가능함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학생수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10; b = 20; c = 30   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세미콜론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(;)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이용 가능하다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print(a,b,c)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6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9325" y="2255482"/>
            <a:ext cx="7385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SWA" panose="020705090305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identity</a:t>
            </a:r>
            <a:r>
              <a:rPr kumimoji="0" lang="en-US" altLang="ko-KR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SWA" panose="020705090305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en-US" sz="5400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SWA" panose="020705090305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한국인</a:t>
            </a:r>
            <a:r>
              <a:rPr kumimoji="0" lang="en-US" altLang="ko-KR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endParaRPr kumimoji="0" lang="en-US" altLang="ko-KR" sz="5400" dirty="0">
              <a:ln w="0"/>
              <a:solidFill>
                <a:srgbClr val="70AD47">
                  <a:lumMod val="75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SWA" panose="020705090305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2818014" y="3178812"/>
            <a:ext cx="241069" cy="1231898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5" name="아래쪽 화살표 4"/>
          <p:cNvSpPr/>
          <p:nvPr/>
        </p:nvSpPr>
        <p:spPr>
          <a:xfrm rot="10800000">
            <a:off x="4692975" y="2901142"/>
            <a:ext cx="241069" cy="1451379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6851378" y="3178812"/>
            <a:ext cx="241069" cy="1850388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0513" y="4410710"/>
            <a:ext cx="15760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변수이름</a:t>
            </a:r>
            <a:endParaRPr kumimoji="0" lang="en-US" altLang="ko-KR" sz="2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3326" y="4352521"/>
            <a:ext cx="880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</a:t>
            </a:r>
            <a:endParaRPr kumimoji="0" lang="en-US" altLang="ko-KR" sz="28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5891" y="5029200"/>
            <a:ext cx="28344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변수가 할당할 값</a:t>
            </a:r>
            <a:endParaRPr kumimoji="0" lang="en-US" altLang="ko-KR" sz="2800" b="1" dirty="0">
              <a:ln w="0"/>
              <a:solidFill>
                <a:srgbClr val="70AD47">
                  <a:lumMod val="75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49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2713" y="1330931"/>
            <a:ext cx="76322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Season 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변수를 만들고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변수에 현재 계절이름을</a:t>
            </a: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넣어보세요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지금은 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계절이름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.” 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출력되도록 해보세요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980" y="3573016"/>
            <a:ext cx="24481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지금은 봄입니다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694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자료형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types)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자료형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 (True/False)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군집으로 다루는 자료형 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latinLnBrk="0">
              <a:buClr>
                <a:srgbClr val="585858"/>
              </a:buClr>
              <a:buSzPct val="80000"/>
              <a:buFontTx/>
              <a:buChar char="-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 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16092"/>
            <a:ext cx="3926075" cy="6740307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b = 3.5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c = True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type(c)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d = 2+5j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type(d)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e = 'sogang'  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type(e)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f = [1,3,5,7,9]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type(f)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g = (2,4,6)   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튜플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type(g)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h = {1,2,3,4,5}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집합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type(h)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i = {3:90, 5:93, 2:85}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type(i)</a:t>
            </a:r>
          </a:p>
          <a:p>
            <a:pPr algn="l"/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16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ko-KR" altLang="en-US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>
            <a:off x="2987824" y="4365104"/>
            <a:ext cx="360040" cy="158417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9033" y="5013176"/>
            <a:ext cx="590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xmlns="" val="3361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2828018" cy="4154984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3.5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d = 2+5j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type(d)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1272" y="1200091"/>
            <a:ext cx="5360763" cy="5170646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e = 'sogang'  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type(e)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f = [1,3,5,7,9]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type(f)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g = (2,4,6)   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튜플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type(g)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h = {1,2,3,4,5}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집합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type(h)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i = {3:90, 5:93, 2:85}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type(i)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4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(int)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16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진수가 있다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latinLnBrk="0">
              <a:lnSpc>
                <a:spcPct val="150000"/>
              </a:lnSpc>
              <a:buClr>
                <a:srgbClr val="585858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420888"/>
            <a:ext cx="36792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23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(a, int)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0o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23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8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진수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23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16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진수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d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1101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2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진수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print(a,b,c,d)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23 19 35 13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3429000"/>
            <a:ext cx="3600400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자료형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데이터가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자료형에 속하는지 묻는다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또는</a:t>
            </a:r>
            <a:r>
              <a:rPr lang="ko-KR" alt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로 결과를 낸다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6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(int)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2, 8,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변환시키는 함수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자료형으로부터 정수로 변환시키는 함수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04864"/>
            <a:ext cx="298350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y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z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(20)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print(x, y, z)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0b1010 0o12 0x14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4653136"/>
            <a:ext cx="62183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(5.6)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소수점 뒤를 무조건 버림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(7.0)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(-2.9)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d 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('15')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print(a,b,c,d)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5 7 -2 15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정수형을 다른 자료형으로 변환하기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데이터는 값의 범위 제한이 없다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04864"/>
            <a:ext cx="48574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123</a:t>
            </a:r>
          </a:p>
          <a:p>
            <a:pPr algn="l"/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s-E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(a)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실수로 변환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y = </a:t>
            </a:r>
            <a:r>
              <a:rPr lang="es-E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(a)    </a:t>
            </a:r>
            <a:r>
              <a:rPr lang="es-E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문자열로 변환</a:t>
            </a:r>
            <a:endParaRPr lang="es-E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 x, y)</a:t>
            </a:r>
          </a:p>
          <a:p>
            <a:pPr algn="l"/>
            <a:r>
              <a:rPr lang="es-E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123 123.0 123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2 ** 1024 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2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1024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제곱 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1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float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포함하는 수로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표현을 이용하기도 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132856"/>
            <a:ext cx="707757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1.5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'float'&gt;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(a, float)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2e5     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2*10</a:t>
            </a:r>
            <a:r>
              <a:rPr lang="en-US" altLang="ko-KR" sz="2000" b="1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-2E-4   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(-2)*10</a:t>
            </a:r>
            <a:r>
              <a:rPr lang="en-US" altLang="ko-KR" sz="2000" b="1" baseline="30000">
                <a:latin typeface="Consolas" panose="020B0609020204030204" pitchFamily="49" charset="0"/>
                <a:cs typeface="Consolas" panose="020B0609020204030204" pitchFamily="49" charset="0"/>
              </a:rPr>
              <a:t>-4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print(a,b,c)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1.5 200000.0 -0.0002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float('inf')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무한대의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아주 큰 양수를 표현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float('-inf')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무한대의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아주 작은 음수를 표현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-inf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9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소개하기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설치하기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출력하기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(comment)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8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271645"/>
              </p:ext>
            </p:extLst>
          </p:nvPr>
        </p:nvGraphicFramePr>
        <p:xfrm>
          <a:off x="3107267" y="1725508"/>
          <a:ext cx="2929466" cy="4225431"/>
        </p:xfrm>
        <a:graphic>
          <a:graphicData uri="http://schemas.openxmlformats.org/drawingml/2006/table">
            <a:tbl>
              <a:tblPr firstRow="1" bandRow="1"/>
              <a:tblGrid>
                <a:gridCol w="1464733">
                  <a:extLst>
                    <a:ext uri="{9D8B030D-6E8A-4147-A177-3AD203B41FA5}">
                      <a16:colId xmlns:a16="http://schemas.microsoft.com/office/drawing/2014/main" xmlns="" val="657229048"/>
                    </a:ext>
                  </a:extLst>
                </a:gridCol>
                <a:gridCol w="1464733">
                  <a:extLst>
                    <a:ext uri="{9D8B030D-6E8A-4147-A177-3AD203B41FA5}">
                      <a16:colId xmlns:a16="http://schemas.microsoft.com/office/drawing/2014/main" xmlns="" val="1720684003"/>
                    </a:ext>
                  </a:extLst>
                </a:gridCol>
              </a:tblGrid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7919842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957999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뺄셈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1245126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6867114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4523793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거듭제곱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0242767"/>
                  </a:ext>
                </a:extLst>
              </a:tr>
              <a:tr h="6036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169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131" y="1907160"/>
            <a:ext cx="8124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파이썬의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에는 두 가지 종류가 있는 것으로 이해한다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131" y="3245508"/>
            <a:ext cx="81248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로만 표현 가능한 수 → </a:t>
            </a:r>
            <a:r>
              <a:rPr kumimoji="0" lang="ko-KR" altLang="en-US" sz="3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</a:t>
            </a:r>
            <a:endParaRPr kumimoji="0" lang="en-US" altLang="ko-KR" sz="32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32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소수점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이하도 함께 표현 가능한 수 → </a:t>
            </a:r>
            <a:r>
              <a:rPr kumimoji="0" lang="ko-KR" altLang="en-US" sz="3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</a:t>
            </a:r>
            <a:endParaRPr kumimoji="0" lang="en-US" altLang="ko-KR" sz="32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9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en-US" altLang="ko-KR" dirty="0">
                <a:solidFill>
                  <a:schemeClr val="tx1"/>
                </a:solidFill>
              </a:rPr>
              <a:t>_Test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2713" y="1330931"/>
            <a:ext cx="7128875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정수변수 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선언하고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24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연산값을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출력해보세요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= 21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= 5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 =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Multiply =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Divide =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Remainder =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 =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924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en-US" altLang="ko-KR" dirty="0">
                <a:solidFill>
                  <a:schemeClr val="tx1"/>
                </a:solidFill>
              </a:rPr>
              <a:t>_Test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2713" y="1330931"/>
            <a:ext cx="65646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변수 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b, c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선언하고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연결해보세요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 = 1978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 = 07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 = 07</a:t>
            </a:r>
          </a:p>
        </p:txBody>
      </p:sp>
    </p:spTree>
    <p:extLst>
      <p:ext uri="{BB962C8B-B14F-4D97-AF65-F5344CB8AC3E}">
        <p14:creationId xmlns:p14="http://schemas.microsoft.com/office/powerpoint/2010/main" xmlns="" val="6267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float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실수를 정수로 변환하기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반올림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(round),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(ceil),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(floor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76872"/>
            <a:ext cx="66111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round(1.2)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round(2.5)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round(2.6)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import math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math.ceil(1.2)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1.2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보다 크거나 같은 정수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math.floor(1.9)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1.9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보다 작거나 같은 정수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276872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round(2.51)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round(2.50001)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4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부울형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bool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부울형은 참 또는 거짓을 나타내는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만을 갖는다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636912"/>
            <a:ext cx="2361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&gt; 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print(b,c)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 False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1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자료형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complex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복소수형은 실수부와 허수부로 표현한다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허수부 뒤에는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636912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3 + 5j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10 - 2J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c = a + b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(13+3j)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a.real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복소수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a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실수부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a.imag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복소수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a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허수부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b.conjugate()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복소수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b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켤레복소수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(10+2j)</a:t>
            </a:r>
          </a:p>
        </p:txBody>
      </p:sp>
    </p:spTree>
    <p:extLst>
      <p:ext uri="{BB962C8B-B14F-4D97-AF65-F5344CB8AC3E}">
        <p14:creationId xmlns:p14="http://schemas.microsoft.com/office/powerpoint/2010/main" xmlns="" val="19972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주석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주석은 코드를 설명하는 내용이나 참고 사항 등을 코드 내에 기술하기 위해 사용한다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실행에는 영향을 미치지 않는다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주석의 종류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기호부터 줄 끝까지 주석 처리한다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줄 주석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(‘’’…’’’)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쌍따옴표 세 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(“””…”””)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주석을 표현한다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3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주석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84784"/>
            <a:ext cx="5942076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name = 'sogang' 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학교명을 저장한다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'''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여기부터는 주석입니다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실행과는 무관한 줄입니다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관련해서 설명할 내용이 있으면</a:t>
            </a:r>
          </a:p>
          <a:p>
            <a:pPr algn="l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주석으로 기록해 두면 좋습니다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'''</a:t>
            </a:r>
          </a:p>
          <a:p>
            <a:pPr algn="l"/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 = 10</a:t>
            </a: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b = 20</a:t>
            </a: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sum = a + b</a:t>
            </a: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print(sum)   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출력한다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2060848"/>
            <a:ext cx="6336704" cy="1872208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2420888"/>
            <a:ext cx="183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docstring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이라고도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괄호의 내용을 출력한다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(‘…’)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(“…”)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원하는 문자열을 출력할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 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(‘’’…’’’)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 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(“””...”””)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수도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3645024"/>
            <a:ext cx="49423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endParaRPr lang="ko-KR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저장하여 실행하기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34065"/>
            <a:ext cx="6600825" cy="43243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883079" y="2132081"/>
            <a:ext cx="432048" cy="288032"/>
          </a:xfrm>
          <a:prstGeom prst="roundRect">
            <a:avLst/>
          </a:prstGeom>
          <a:noFill/>
          <a:ln w="2540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9620" y="4107073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맑은 고딕"/>
                <a:ea typeface="맑은 고딕"/>
              </a:rPr>
              <a:t>IDLE</a:t>
            </a:r>
            <a:r>
              <a:rPr lang="ko-KR" altLang="en-US" sz="2400" b="1" dirty="0">
                <a:latin typeface="맑은 고딕"/>
                <a:ea typeface="맑은 고딕"/>
              </a:rPr>
              <a:t> 메뉴에서 </a:t>
            </a:r>
            <a:r>
              <a:rPr lang="en-US" altLang="ko-KR" sz="2400" b="1" dirty="0">
                <a:latin typeface="맑은 고딕"/>
                <a:ea typeface="맑은 고딕"/>
              </a:rPr>
              <a:t>File </a:t>
            </a:r>
            <a:r>
              <a:rPr lang="ko-KR" altLang="en-US" sz="2400" b="1" dirty="0">
                <a:latin typeface="맑은 고딕"/>
                <a:ea typeface="맑은 고딕"/>
              </a:rPr>
              <a:t>선택</a:t>
            </a:r>
            <a:endParaRPr lang="en-US" altLang="ko-KR" sz="2400" b="1" dirty="0">
              <a:latin typeface="맑은 고딕"/>
              <a:ea typeface="맑은 고딕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맑은 고딕"/>
                <a:ea typeface="맑은 고딕"/>
              </a:rPr>
              <a:t>New File </a:t>
            </a:r>
            <a:r>
              <a:rPr lang="ko-KR" altLang="en-US" sz="2400" b="1" dirty="0">
                <a:latin typeface="맑은 고딕"/>
                <a:ea typeface="맑은 고딕"/>
              </a:rPr>
              <a:t>선택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xmlns="" val="22393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저장하여 실행하기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7229475" cy="1438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5696" y="2846556"/>
            <a:ext cx="4169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b="1" dirty="0">
                <a:latin typeface="맑은 고딕"/>
                <a:ea typeface="맑은 고딕"/>
              </a:rPr>
              <a:t>새로운 화면에서 코드 작성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2000" b="1" dirty="0">
                <a:latin typeface="맑은 고딕"/>
                <a:ea typeface="맑은 고딕"/>
              </a:rPr>
              <a:t>File </a:t>
            </a:r>
            <a:r>
              <a:rPr lang="ko-KR" altLang="en-US" sz="2000" b="1" dirty="0">
                <a:latin typeface="맑은 고딕"/>
                <a:ea typeface="맑은 고딕"/>
              </a:rPr>
              <a:t>메뉴에서 </a:t>
            </a:r>
            <a:r>
              <a:rPr lang="en-US" altLang="ko-KR" sz="2000" b="1" dirty="0">
                <a:latin typeface="맑은 고딕"/>
                <a:ea typeface="맑은 고딕"/>
              </a:rPr>
              <a:t>Save </a:t>
            </a:r>
            <a:r>
              <a:rPr lang="ko-KR" altLang="en-US" sz="2000" b="1" dirty="0">
                <a:latin typeface="맑은 고딕"/>
                <a:ea typeface="맑은 고딕"/>
              </a:rPr>
              <a:t>선택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b="1" dirty="0" err="1">
                <a:latin typeface="맑은 고딕"/>
                <a:ea typeface="맑은 고딕"/>
              </a:rPr>
              <a:t>파이썬</a:t>
            </a:r>
            <a:r>
              <a:rPr lang="ko-KR" altLang="en-US" sz="2000" b="1" dirty="0">
                <a:latin typeface="맑은 고딕"/>
                <a:ea typeface="맑은 고딕"/>
              </a:rPr>
              <a:t> 파일은 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  <a:r>
              <a:rPr lang="en-US" altLang="ko-KR" sz="2000" b="1" dirty="0" err="1">
                <a:latin typeface="맑은 고딕"/>
                <a:ea typeface="맑은 고딕"/>
              </a:rPr>
              <a:t>py</a:t>
            </a:r>
            <a:r>
              <a:rPr lang="ko-KR" altLang="en-US" sz="2000" b="1" dirty="0">
                <a:latin typeface="맑은 고딕"/>
                <a:ea typeface="맑은 고딕"/>
              </a:rPr>
              <a:t>가 확장자임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99" y="4553359"/>
            <a:ext cx="7153275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3622" y="5529809"/>
            <a:ext cx="3954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2000" b="1" dirty="0">
                <a:latin typeface="맑은 고딕"/>
                <a:ea typeface="맑은 고딕"/>
              </a:rPr>
              <a:t>저장한 코드 실행하기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2000" b="1" dirty="0">
                <a:latin typeface="맑은 고딕"/>
                <a:ea typeface="맑은 고딕"/>
              </a:rPr>
              <a:t>‘Run’ </a:t>
            </a:r>
            <a:r>
              <a:rPr lang="ko-KR" altLang="en-US" sz="2000" b="1" dirty="0">
                <a:latin typeface="맑은 고딕"/>
                <a:ea typeface="맑은 고딕"/>
              </a:rPr>
              <a:t>메뉴 → </a:t>
            </a:r>
            <a:r>
              <a:rPr lang="en-US" altLang="ko-KR" sz="2000" b="1" dirty="0">
                <a:latin typeface="맑은 고딕"/>
                <a:ea typeface="맑은 고딕"/>
              </a:rPr>
              <a:t>‘Run</a:t>
            </a:r>
            <a:r>
              <a:rPr lang="ko-KR" altLang="en-US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</a:rPr>
              <a:t>Module’</a:t>
            </a:r>
          </a:p>
        </p:txBody>
      </p:sp>
    </p:spTree>
    <p:extLst>
      <p:ext uri="{BB962C8B-B14F-4D97-AF65-F5344CB8AC3E}">
        <p14:creationId xmlns:p14="http://schemas.microsoft.com/office/powerpoint/2010/main" xmlns="" val="12486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66022" y="3136613"/>
            <a:ext cx="6211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u="sng" spc="3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</a:t>
            </a:r>
            <a:r>
              <a:rPr kumimoji="0" lang="en-US" altLang="ko-KR" sz="32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en-US" altLang="ko-KR" sz="3200" u="sng" spc="3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Hello, world!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en-US" altLang="ko-KR" sz="32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8878" y="3854391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이름</a:t>
            </a:r>
            <a:endParaRPr kumimoji="0" lang="en-US" altLang="ko-KR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6204" y="3854390"/>
            <a:ext cx="24192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싶은 말</a:t>
            </a:r>
            <a:endParaRPr kumimoji="0" lang="en-US" altLang="ko-KR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2054758"/>
            <a:ext cx="7298574" cy="33137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922713" y="1330931"/>
            <a:ext cx="60901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powershell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명령어를 입력할 수 없을 때</a:t>
            </a:r>
            <a:endParaRPr kumimoji="0" lang="en-US" altLang="ko-KR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2713" y="5474654"/>
            <a:ext cx="54809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실수로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입력한 경우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발생한다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exit() 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명령어로 빠져나올 수 있다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8046" y="2136371"/>
            <a:ext cx="739140" cy="331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hello world </a:t>
            </a:r>
            <a:r>
              <a:rPr lang="ko-KR" altLang="en-US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2713" y="1330931"/>
            <a:ext cx="6832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‘Hello World’</a:t>
            </a: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세 번 출력되도록 만들어 보세요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2713" y="2204864"/>
            <a:ext cx="18501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World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World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xmlns="" val="3110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(variables)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공간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데이터마다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types)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갖는다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다음과 같이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생성한다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284984"/>
            <a:ext cx="8720657" cy="14773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변수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메모리에 만들어서 정수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10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저장해라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3.5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변수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메모리에 만들어서 실수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3.5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저장해라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'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sogang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변수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메모리에 만들어서 문자열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sogang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저장해라 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900" y="4864378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 연산자라고 부른다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(assignment)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5661248"/>
            <a:ext cx="6522940" cy="40011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한줄 한줄이 컴퓨터에게 일을 시키는 것임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067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1561</Words>
  <Application>Microsoft Office PowerPoint</Application>
  <PresentationFormat>화면 슬라이드 쇼(4:3)</PresentationFormat>
  <Paragraphs>408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IT 개론</vt:lpstr>
      <vt:lpstr>목차</vt:lpstr>
      <vt:lpstr>3. hello world 출력하기</vt:lpstr>
      <vt:lpstr>3. hello world 출력하기</vt:lpstr>
      <vt:lpstr>3. hello world 출력하기</vt:lpstr>
      <vt:lpstr>3. hello world 출력하기</vt:lpstr>
      <vt:lpstr>3. hello world 출력하기</vt:lpstr>
      <vt:lpstr>3. hello world 출력하기</vt:lpstr>
      <vt:lpstr>4. 변수</vt:lpstr>
      <vt:lpstr>4. 변수</vt:lpstr>
      <vt:lpstr>4. 변수</vt:lpstr>
      <vt:lpstr>4. 변수</vt:lpstr>
      <vt:lpstr>4. 변수 -Test</vt:lpstr>
      <vt:lpstr>5. 자료형</vt:lpstr>
      <vt:lpstr>5. 자료형</vt:lpstr>
      <vt:lpstr>5. 자료형</vt:lpstr>
      <vt:lpstr>5. 자료형</vt:lpstr>
      <vt:lpstr>5. 자료형</vt:lpstr>
      <vt:lpstr>5. 자료형</vt:lpstr>
      <vt:lpstr>5. 자료형</vt:lpstr>
      <vt:lpstr>5. 자료형</vt:lpstr>
      <vt:lpstr>5. 자료형_Test</vt:lpstr>
      <vt:lpstr>5. 자료형_Test</vt:lpstr>
      <vt:lpstr>5. 자료형</vt:lpstr>
      <vt:lpstr>5. 자료형</vt:lpstr>
      <vt:lpstr>5. 자료형</vt:lpstr>
      <vt:lpstr>6. 주석</vt:lpstr>
      <vt:lpstr>6. 주석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Windows 사용자</cp:lastModifiedBy>
  <cp:revision>387</cp:revision>
  <dcterms:created xsi:type="dcterms:W3CDTF">2008-04-05T09:00:23Z</dcterms:created>
  <dcterms:modified xsi:type="dcterms:W3CDTF">2019-09-23T13:19:45Z</dcterms:modified>
</cp:coreProperties>
</file>