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93" r:id="rId4"/>
    <p:sldId id="294" r:id="rId5"/>
    <p:sldId id="295" r:id="rId6"/>
    <p:sldId id="296" r:id="rId7"/>
    <p:sldId id="297" r:id="rId8"/>
    <p:sldId id="302" r:id="rId9"/>
    <p:sldId id="298" r:id="rId10"/>
    <p:sldId id="299" r:id="rId11"/>
    <p:sldId id="301" r:id="rId12"/>
    <p:sldId id="259" r:id="rId13"/>
    <p:sldId id="287" r:id="rId14"/>
    <p:sldId id="300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40B"/>
    <a:srgbClr val="0000FF"/>
    <a:srgbClr val="313437"/>
    <a:srgbClr val="404447"/>
    <a:srgbClr val="FFFFFF"/>
    <a:srgbClr val="22B3E9"/>
    <a:srgbClr val="AA0810"/>
    <a:srgbClr val="252525"/>
    <a:srgbClr val="4B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E00E7E-5C7B-4675-AB58-A704D7C513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93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81AB5F-7B5A-435C-9464-5B2DC66E746C}" type="datetimeFigureOut">
              <a:rPr lang="ko-KR" altLang="en-US"/>
              <a:pPr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2463F2-1E19-4374-991C-3F8B938245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52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30306E7-56D2-43EF-8DCF-04D087181567}" type="slidenum">
              <a:rPr lang="ko-KR" altLang="en-US" sz="1200"/>
              <a:pPr eaLnBrk="1" hangingPunct="1"/>
              <a:t>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118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28987" y="1616470"/>
            <a:ext cx="5371206" cy="175759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4800" b="0">
                <a:solidFill>
                  <a:srgbClr val="404447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4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621592"/>
            <a:ext cx="7704856" cy="562074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rgbClr val="40444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556793"/>
            <a:ext cx="7704856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0" kern="1200" dirty="0" smtClean="0">
                <a:solidFill>
                  <a:srgbClr val="404447"/>
                </a:solidFill>
                <a:latin typeface="맑은 고딕" charset="0"/>
                <a:ea typeface="맑은 고딕" charset="0"/>
                <a:cs typeface="맑은 고딕" charset="0"/>
              </a:defRPr>
            </a:lvl1pPr>
            <a:lvl2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2pPr>
            <a:lvl3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3pPr>
            <a:lvl4pPr>
              <a:defRPr lang="ko-KR" altLang="en-US" sz="1600" b="0" kern="1200" dirty="0" smtClean="0">
                <a:solidFill>
                  <a:srgbClr val="404447"/>
                </a:solidFill>
                <a:latin typeface="굴림" charset="0"/>
                <a:ea typeface="굴림" charset="0"/>
              </a:defRPr>
            </a:lvl4pPr>
            <a:lvl5pPr>
              <a:defRPr lang="ko-KR" altLang="en-US" sz="1600" b="0" kern="1200" dirty="0">
                <a:solidFill>
                  <a:srgbClr val="404447"/>
                </a:solidFill>
                <a:latin typeface="굴림" charset="0"/>
                <a:ea typeface="굴림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00788" y="6237288"/>
            <a:ext cx="2087562" cy="2555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7E3D9E-B143-450D-B523-FFA19F16DC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"/>
          <p:cNvCxnSpPr>
            <a:cxnSpLocks noChangeShapeType="1"/>
          </p:cNvCxnSpPr>
          <p:nvPr userDrawn="1"/>
        </p:nvCxnSpPr>
        <p:spPr bwMode="auto">
          <a:xfrm>
            <a:off x="0" y="836712"/>
            <a:ext cx="9144000" cy="0"/>
          </a:xfrm>
          <a:prstGeom prst="line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8C735-ED08-4387-8191-EA862DDBABD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xfrm>
            <a:off x="611560" y="620688"/>
            <a:ext cx="7171704" cy="1757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IT </a:t>
            </a:r>
            <a:r>
              <a:rPr lang="ko-KR" altLang="en-US">
                <a:solidFill>
                  <a:srgbClr val="7E040B"/>
                </a:solidFill>
              </a:rPr>
              <a:t>개론</a:t>
            </a:r>
            <a:endParaRPr lang="en-US" altLang="ko-KR">
              <a:solidFill>
                <a:srgbClr val="7E040B"/>
              </a:solidFill>
            </a:endParaRPr>
          </a:p>
        </p:txBody>
      </p:sp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539552" y="1700808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b="1">
                <a:solidFill>
                  <a:srgbClr val="40444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입출력문과 연산자</a:t>
            </a:r>
            <a:endParaRPr lang="en-US" altLang="ko-KR" sz="4000" b="1" dirty="0">
              <a:solidFill>
                <a:srgbClr val="404447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입출력문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10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720080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input()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키보드로부터 입력을 받는다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4864"/>
            <a:ext cx="771878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: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algn="l"/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x : 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10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이 변수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x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저장된다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print(x)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'10'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type(x) 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입력받은 데이터는 항상 문자열로 처리한다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&lt;class '</a:t>
            </a:r>
            <a:r>
              <a:rPr lang="en-US" altLang="ko-KR" sz="20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(x)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x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를 숫자로 사용하려면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함수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이용한다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type(x)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&lt;class 'int'&gt;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3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입출력문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11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720080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input()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다음과 같이 이용한다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4864"/>
            <a:ext cx="7096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(input('Enter one integer : '))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Enter one integer : 100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type(x)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&lt;class 'int'&gt;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y =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(input('Enter one float number : '))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Enter one float number : 3.14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type(y)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&lt;class 'float'&gt;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4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산술 연산자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12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24996"/>
              </p:ext>
            </p:extLst>
          </p:nvPr>
        </p:nvGraphicFramePr>
        <p:xfrm>
          <a:off x="611560" y="1988840"/>
          <a:ext cx="5544616" cy="359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24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+ 5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24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– 13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24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* 10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24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/ 8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</a:t>
                      </a:r>
                      <a:endParaRPr lang="ko-KR" altLang="en-US" sz="24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** 5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endParaRPr lang="ko-KR" altLang="en-US" sz="24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altLang="ko-KR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// 7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ko-KR" altLang="en-US" sz="24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30 % 7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 bwMode="auto">
          <a:xfrm>
            <a:off x="6516216" y="2564904"/>
            <a:ext cx="576064" cy="504056"/>
          </a:xfrm>
          <a:prstGeom prst="ellipse">
            <a:avLst/>
          </a:prstGeom>
          <a:noFill/>
          <a:ln w="19050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8100392" y="2564904"/>
            <a:ext cx="576064" cy="504056"/>
          </a:xfrm>
          <a:prstGeom prst="ellipse">
            <a:avLst/>
          </a:prstGeom>
          <a:noFill/>
          <a:ln w="19050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endCxn id="8" idx="5"/>
          </p:cNvCxnSpPr>
          <p:nvPr/>
        </p:nvCxnSpPr>
        <p:spPr bwMode="auto">
          <a:xfrm flipH="1" flipV="1">
            <a:off x="7007917" y="2995143"/>
            <a:ext cx="588420" cy="86590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화살표 연결선 10"/>
          <p:cNvCxnSpPr>
            <a:endCxn id="9" idx="3"/>
          </p:cNvCxnSpPr>
          <p:nvPr/>
        </p:nvCxnSpPr>
        <p:spPr bwMode="auto">
          <a:xfrm flipV="1">
            <a:off x="7596336" y="2995143"/>
            <a:ext cx="588419" cy="8659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948264" y="3861048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44208" y="256490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항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 항</a:t>
            </a:r>
            <a:r>
              <a:rPr lang="en-US" altLang="ko-KR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2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산술 연산자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 예제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8" y="1700808"/>
            <a:ext cx="2050561" cy="4832092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&gt;&gt;&gt; 50 + 10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&gt;&gt;&gt; 100 - 80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&gt;&gt;&gt; 25 * 8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&gt;&gt;&gt; 25 / 4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6.25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&gt;&gt;&gt; 3 ** 4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81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&gt;&gt;&gt; 100 // 6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&gt;&gt;&gt; 100 % 6</a:t>
            </a:r>
          </a:p>
          <a:p>
            <a:pPr algn="l"/>
            <a:r>
              <a:rPr lang="en-US" altLang="ko-KR" sz="220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ko-KR" altLang="en-US" sz="2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1700808"/>
            <a:ext cx="5760640" cy="4708981"/>
          </a:xfrm>
          <a:prstGeom prst="rect">
            <a:avLst/>
          </a:prstGeom>
          <a:solidFill>
            <a:schemeClr val="bg1"/>
          </a:solidFill>
          <a:ln>
            <a:solidFill>
              <a:srgbClr val="7E040B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x = 100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y = 25</a:t>
            </a:r>
          </a:p>
          <a:p>
            <a:pPr algn="l"/>
            <a:endParaRPr lang="es-E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 x + y   </a:t>
            </a:r>
            <a:r>
              <a:rPr lang="es-E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x+y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결과를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저장한다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s-ES" altLang="ko-KR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b = x – y   </a:t>
            </a:r>
            <a:r>
              <a:rPr lang="es-E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x-y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결과를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저장한다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s-ES" altLang="ko-KR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c = x * y   </a:t>
            </a:r>
            <a:r>
              <a:rPr lang="es-E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x*y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결과를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저장한다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 = x / y   </a:t>
            </a:r>
            <a:r>
              <a:rPr lang="es-E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x/y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결과를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저장한다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e = x ** y  </a:t>
            </a:r>
            <a:r>
              <a:rPr lang="es-E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x**y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결과를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저장한다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f = x // y  </a:t>
            </a:r>
            <a:r>
              <a:rPr lang="es-E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x//y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결과를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저장한다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g = x % y   </a:t>
            </a:r>
            <a:r>
              <a:rPr lang="es-E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x//y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결과를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에 저장한다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es-E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s-E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print(a,b,c,d)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125 75 2500 4.0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print(e,f,g)</a:t>
            </a:r>
          </a:p>
          <a:p>
            <a:pPr algn="l"/>
            <a:r>
              <a:rPr lang="es-E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100000000000000000000000000000000000000000000000000 4 0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4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산술 연산자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 간략히 쓰기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14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35231"/>
              </p:ext>
            </p:extLst>
          </p:nvPr>
        </p:nvGraphicFramePr>
        <p:xfrm>
          <a:off x="1043608" y="1988840"/>
          <a:ext cx="6552728" cy="3600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= a +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altLang="ko-KR" sz="2400" b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+=</a:t>
                      </a: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= a -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altLang="ko-KR" sz="2400" b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-=</a:t>
                      </a: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= a *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altLang="ko-KR" sz="2400" b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*=</a:t>
                      </a: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= a /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altLang="ko-KR" sz="2400" b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/=</a:t>
                      </a: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= a **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altLang="ko-KR" sz="2400" b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**=</a:t>
                      </a: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= a //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altLang="ko-KR" sz="2400" b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//=</a:t>
                      </a: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= a %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altLang="ko-KR" sz="2400" b="0">
                          <a:solidFill>
                            <a:srgbClr val="7E040B"/>
                          </a:solidFill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%=</a:t>
                      </a:r>
                      <a:r>
                        <a:rPr lang="en-US" altLang="ko-KR" sz="2400" b="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 b</a:t>
                      </a:r>
                      <a:endParaRPr lang="ko-KR" altLang="en-US" sz="2400" b="0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86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2.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산술 연산자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 우선순위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15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19555"/>
              </p:ext>
            </p:extLst>
          </p:nvPr>
        </p:nvGraphicFramePr>
        <p:xfrm>
          <a:off x="827584" y="1844824"/>
          <a:ext cx="583264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 순서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 -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 /  %  //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곱하기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나누기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-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더하기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861048"/>
            <a:ext cx="25827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+3 + -5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2 + 3 * 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2 ** 3 ** 2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(2 ** 3) ** 2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9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3.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관계 연산자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연산자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대소 비교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True/False)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1844824"/>
            <a:ext cx="20185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b = 15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c = 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!= c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==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c &lt; a &lt; b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c &lt; b &lt; a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17944"/>
              </p:ext>
            </p:extLst>
          </p:nvPr>
        </p:nvGraphicFramePr>
        <p:xfrm>
          <a:off x="827584" y="1916832"/>
          <a:ext cx="3168352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연산자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!=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같지 않다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4.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논리 연산자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연산자는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피연산자로 취해서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결과로 낸다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17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06916"/>
              </p:ext>
            </p:extLst>
          </p:nvPr>
        </p:nvGraphicFramePr>
        <p:xfrm>
          <a:off x="755576" y="2420888"/>
          <a:ext cx="7848872" cy="180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연산자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우선순위순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되고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True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된다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y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경우만 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된다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lang="en-US" altLang="ko-KR" sz="2000" b="1">
                          <a:solidFill>
                            <a:srgbClr val="7E040B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y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모두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경우만 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된다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576" y="4293096"/>
            <a:ext cx="3711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10; b = 20; c = 5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b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b &gt; c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b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b &lt; c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== b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b != c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293096"/>
            <a:ext cx="3852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10; b = 20; c = 30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b &lt; c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&lt; b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b &lt; c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4499992" y="4365104"/>
            <a:ext cx="0" cy="201622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7E040B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755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수치 연산 함수들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수치 연산 함수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18</a:t>
            </a:fld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52750"/>
              </p:ext>
            </p:extLst>
          </p:nvPr>
        </p:nvGraphicFramePr>
        <p:xfrm>
          <a:off x="899592" y="1988840"/>
          <a:ext cx="48245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abs(x)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절대값을 내준다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divmod(x,y)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x//y, x%y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altLang="ko-KR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쌍을 구한다</a:t>
                      </a:r>
                      <a:endParaRPr lang="ko-KR" altLang="en-US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pow(x,y)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en-US" altLang="ko-KR" b="1" baseline="30000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y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3717032"/>
            <a:ext cx="24416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abs(-3)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divmod(17,4)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(4, 1)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pow(2,5)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2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5.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수치 연산 함수들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math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 메소드들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19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700808"/>
            <a:ext cx="640111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math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math.fabs(-3)   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절대값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&gt;&gt;&gt; math.factorial(5)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5*4*3*2*1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을 계산한다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math.pow(2,5)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32.0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math.sqrt(9)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math.trunc(10.9)  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소수점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아래를 버린다</a:t>
            </a:r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math.log2(1024)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10.0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math.log10(1024)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3.010299956639812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9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solidFill>
                  <a:schemeClr val="tx1"/>
                </a:solidFill>
              </a:rPr>
              <a:t>목차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12776"/>
            <a:ext cx="7704137" cy="424815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입출력문 </a:t>
            </a:r>
            <a:r>
              <a:rPr lang="en-US" altLang="ko-KR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(print, input)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산술 연산자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연산자</a:t>
            </a:r>
            <a:endParaRPr lang="en-US" altLang="ko-KR" sz="2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 연산자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Clr>
                <a:srgbClr val="7D0000"/>
              </a:buClr>
              <a:buFont typeface="+mj-lt"/>
              <a:buAutoNum type="arabicPeriod"/>
              <a:defRPr/>
            </a:pPr>
            <a:r>
              <a:rPr lang="ko-KR" altLang="en-US" sz="2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수치 연산 함수들</a:t>
            </a:r>
            <a:endParaRPr lang="en-US" altLang="ko-KR" sz="2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2</a:t>
            </a:fld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5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입출력문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720080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print()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 </a:t>
            </a:r>
            <a:endParaRPr lang="en-US" altLang="ko-KR" sz="24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3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348880"/>
            <a:ext cx="2723823" cy="286232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 "hello"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 'hello'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print("hello")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print('hello')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856" y="2348880"/>
            <a:ext cx="5404043" cy="2862322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 "hello"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SyntaxError: Missing parentheses ……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 'hello'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SyntaxError: Missing parentheses …… </a:t>
            </a:r>
          </a:p>
          <a:p>
            <a:pPr algn="l"/>
            <a:endParaRPr lang="en-US" altLang="ko-KR" sz="2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'hello'</a:t>
            </a:r>
            <a:r>
              <a:rPr lang="en-US" altLang="ko-KR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ko-KR" altLang="en-US" sz="2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1916832"/>
            <a:ext cx="7158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Python2                  Python3 : print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함수로만 사용 가능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5503" y="5229200"/>
            <a:ext cx="4957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Python3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반드시 괄호를 써야 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229200"/>
            <a:ext cx="2878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Python2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괄호를 써도 되고 안 써도 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6056" y="1124744"/>
            <a:ext cx="2753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 반드시 괄호를 사용한다</a:t>
            </a:r>
            <a:r>
              <a:rPr lang="en-US" altLang="ko-KR" sz="2000" b="1">
                <a:solidFill>
                  <a:srgbClr val="7E040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solidFill>
                <a:srgbClr val="7E040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07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입출력문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4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4896544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print()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print()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함수는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괄호의 내용을 출력한다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홑따옴표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(‘…’)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(“…”)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원하는 문자열을 출력할 수 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홑따옴표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 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(‘’’…’’’)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쌍따옴표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 개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(“””...”””)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수도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값을 콤마로 구분할 수 있으며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출력할 때 각각의 값 사이에 공백 한 개가 추가된다</a:t>
            </a:r>
            <a:r>
              <a:rPr lang="en-US" altLang="ko-KR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56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입출력문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5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720080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print() </a:t>
            </a:r>
            <a:r>
              <a:rPr lang="ko-KR" altLang="en-US" sz="2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700808"/>
            <a:ext cx="8427307" cy="45550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print("hello", "world")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콤마로 분리할 때 스페이스가 추가된다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print('hello', 'world')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a = 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print('a =', a)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a = 10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print(m) 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따옴표가 없으면 변수로 간주한다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File "&lt;pyshell#56&gt;", line 1, in &lt;module&gt;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   print(m)</a:t>
            </a:r>
          </a:p>
          <a:p>
            <a:pPr algn="l"/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: name 'm' is not defined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print('m')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2148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입출력문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6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720080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print()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함수와 특수 문자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1916832"/>
            <a:ext cx="5006499" cy="40934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print('hello 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print('hello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 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다음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줄과 연결됨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print('hello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\'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\'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!!')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'world' !!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print("hello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!!")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"world" !!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print('hello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"world"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print("hello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'world'</a:t>
            </a:r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165954"/>
              </p:ext>
            </p:extLst>
          </p:nvPr>
        </p:nvGraphicFramePr>
        <p:xfrm>
          <a:off x="395536" y="1916832"/>
          <a:ext cx="3312368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줄과 연속임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Consolas" panose="020B0609020204030204" pitchFamily="49" charset="0"/>
                          <a:ea typeface="맑은 고딕" panose="020B0503020000020004" pitchFamily="50" charset="-127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altLang="ko-KR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자체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altLang="ko-KR" sz="1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r>
                        <a:rPr lang="en-US" altLang="ko-KR" sz="1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endParaRPr lang="ko-KR" altLang="en-US" b="1">
                        <a:latin typeface="Consolas" panose="020B0609020204030204" pitchFamily="49" charset="0"/>
                        <a:ea typeface="맑은 고딕" panose="020B0503020000020004" pitchFamily="50" charset="-127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 바꾸기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endParaRPr lang="ko-KR" altLang="en-US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 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568" y="4797152"/>
            <a:ext cx="279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‘\’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키보드에서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\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누르면 된다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88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입출력문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7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720080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print()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함수와 특수 문자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916832"/>
            <a:ext cx="7520007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print('hello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world')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\ world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print('hello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world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python </a:t>
            </a:r>
            <a:r>
              <a:rPr lang="en-US" altLang="ko-KR" sz="20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programming')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world </a:t>
            </a:r>
          </a:p>
          <a:p>
            <a:pPr algn="l"/>
            <a:r>
              <a:rPr lang="en-US" altLang="ko-KR" sz="2000" b="1">
                <a:latin typeface="Consolas" panose="020B0609020204030204" pitchFamily="49" charset="0"/>
                <a:cs typeface="Consolas" panose="020B0609020204030204" pitchFamily="49" charset="0"/>
              </a:rPr>
              <a:t> python 	 programming</a:t>
            </a:r>
            <a:endParaRPr lang="en-US" altLang="ko-KR" sz="10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6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입출력문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8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720080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%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이용한 서식 출력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916832"/>
            <a:ext cx="9047670" cy="41549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name = 'Alice'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score = 95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print('%s got %d score'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(name, score))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Alice got 95 score</a:t>
            </a:r>
          </a:p>
          <a:p>
            <a:pPr algn="l"/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math = 93.5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eng = 88.3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print('Math is %5.2f and Eng is %6.3f' </a:t>
            </a:r>
            <a:r>
              <a:rPr lang="en-US" altLang="ko-KR" sz="2200" b="1">
                <a:solidFill>
                  <a:srgbClr val="7E040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(math, eng))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Math is 93.50 and Eng is 88.300</a:t>
            </a:r>
          </a:p>
          <a:p>
            <a:pPr algn="l"/>
            <a:endParaRPr lang="en-US" altLang="ko-KR" sz="2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&gt;&gt;&gt; print("score is %d and gpa is %5.2f" </a:t>
            </a:r>
            <a:r>
              <a:rPr lang="en-US" altLang="ko-KR" sz="22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 (85, 3.7))</a:t>
            </a:r>
          </a:p>
          <a:p>
            <a:pPr algn="l"/>
            <a:r>
              <a:rPr lang="en-US" altLang="ko-KR" sz="2200" b="1">
                <a:latin typeface="Consolas" panose="020B0609020204030204" pitchFamily="49" charset="0"/>
                <a:cs typeface="Consolas" panose="020B0609020204030204" pitchFamily="49" charset="0"/>
              </a:rPr>
              <a:t>score is 85 and gpa is  3.70</a:t>
            </a:r>
            <a:endParaRPr lang="ko-KR" altLang="en-US" sz="22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4048" y="1196752"/>
            <a:ext cx="1544012" cy="1015663"/>
          </a:xfrm>
          <a:prstGeom prst="rect">
            <a:avLst/>
          </a:prstGeom>
          <a:noFill/>
          <a:ln>
            <a:solidFill>
              <a:srgbClr val="7E040B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문자열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%s</a:t>
            </a:r>
          </a:p>
          <a:p>
            <a:pPr algn="l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정수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%d</a:t>
            </a:r>
          </a:p>
          <a:p>
            <a:pPr algn="l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실수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: %f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9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xfrm>
            <a:off x="179512" y="188640"/>
            <a:ext cx="7704137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>
                <a:solidFill>
                  <a:srgbClr val="7E040B"/>
                </a:solidFill>
              </a:rPr>
              <a:t>1.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입출력문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6300192" y="6242968"/>
            <a:ext cx="2087562" cy="255587"/>
          </a:xfrm>
        </p:spPr>
        <p:txBody>
          <a:bodyPr/>
          <a:lstStyle/>
          <a:p>
            <a:fld id="{9B7E3D9E-B143-450D-B523-FFA19F16DCA1}" type="slidenum">
              <a:rPr lang="en-US" altLang="ko-KR" smtClean="0">
                <a:solidFill>
                  <a:schemeClr val="tx1"/>
                </a:solidFill>
              </a:rPr>
              <a:pPr/>
              <a:t>9</a:t>
            </a:fld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8280920" cy="720080"/>
          </a:xfrm>
        </p:spPr>
        <p:txBody>
          <a:bodyPr/>
          <a:lstStyle/>
          <a:p>
            <a:pPr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입력문 </a:t>
            </a:r>
            <a:r>
              <a:rPr lang="en-US" altLang="ko-KR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input() </a:t>
            </a:r>
            <a:r>
              <a:rPr lang="ko-KR" altLang="en-US"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함수</a:t>
            </a:r>
            <a:endParaRPr lang="en-US" altLang="ko-KR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404447"/>
              </a:buClr>
              <a:buSzPct val="80000"/>
              <a:buFont typeface="Wingdings" pitchFamily="2" charset="2"/>
              <a:buChar char="§"/>
              <a:defRPr/>
            </a:pP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0">
              <a:lnSpc>
                <a:spcPct val="150000"/>
              </a:lnSpc>
              <a:buClr>
                <a:srgbClr val="585858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08559"/>
              </p:ext>
            </p:extLst>
          </p:nvPr>
        </p:nvGraphicFramePr>
        <p:xfrm>
          <a:off x="755576" y="2276872"/>
          <a:ext cx="7776864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Python2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input()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입력할 때 타입을 정확히 판단할 수 있는 형태로 넣어야 함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raw_input()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입력되는 데이터는 모두 문자열로 취급함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Python3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Python2</a:t>
                      </a:r>
                      <a:r>
                        <a:rPr lang="ko-KR" altLang="en-US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20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input()</a:t>
                      </a:r>
                      <a:r>
                        <a:rPr lang="en-US" altLang="ko-KR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함수는 없어지고 </a:t>
                      </a:r>
                      <a:r>
                        <a:rPr lang="en-US" altLang="ko-KR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raw_input() </a:t>
                      </a:r>
                      <a:r>
                        <a:rPr lang="ko-KR" altLang="en-US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함수의 이름이 </a:t>
                      </a:r>
                      <a:r>
                        <a:rPr lang="en-US" altLang="ko-KR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input()</a:t>
                      </a:r>
                      <a:r>
                        <a:rPr lang="ko-KR" altLang="en-US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바뀐 것</a:t>
                      </a:r>
                      <a:r>
                        <a:rPr lang="en-US" altLang="ko-KR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</a:t>
                      </a:r>
                      <a:r>
                        <a:rPr lang="en-US" altLang="ko-KR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입력되는 데이터는 모두 문자열로 취급함</a:t>
                      </a:r>
                      <a:r>
                        <a:rPr lang="en-US" altLang="ko-KR" sz="2000" b="1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7957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1487</Words>
  <Application>Microsoft Office PowerPoint</Application>
  <PresentationFormat>화면 슬라이드 쇼(4:3)</PresentationFormat>
  <Paragraphs>357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굴림</vt:lpstr>
      <vt:lpstr>맑은 고딕</vt:lpstr>
      <vt:lpstr>Arial</vt:lpstr>
      <vt:lpstr>Consolas</vt:lpstr>
      <vt:lpstr>Wingdings</vt:lpstr>
      <vt:lpstr>기본 디자인</vt:lpstr>
      <vt:lpstr>IT 개론</vt:lpstr>
      <vt:lpstr>목차</vt:lpstr>
      <vt:lpstr>1. 입출력문</vt:lpstr>
      <vt:lpstr>1. 입출력문</vt:lpstr>
      <vt:lpstr>1. 입출력문</vt:lpstr>
      <vt:lpstr>1. 입출력문</vt:lpstr>
      <vt:lpstr>1. 입출력문</vt:lpstr>
      <vt:lpstr>1. 입출력문</vt:lpstr>
      <vt:lpstr>1. 입출력문</vt:lpstr>
      <vt:lpstr>1. 입출력문</vt:lpstr>
      <vt:lpstr>1. 입출력문</vt:lpstr>
      <vt:lpstr>2. 산술 연산자</vt:lpstr>
      <vt:lpstr>2. 산술 연산자</vt:lpstr>
      <vt:lpstr>2. 산술 연산자</vt:lpstr>
      <vt:lpstr>2. 산술 연산자</vt:lpstr>
      <vt:lpstr>3. 관계 연산자</vt:lpstr>
      <vt:lpstr>4. 논리 연산자</vt:lpstr>
      <vt:lpstr>5. 수치 연산 함수들</vt:lpstr>
      <vt:lpstr>5. 수치 연산 함수들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park sungho</cp:lastModifiedBy>
  <cp:revision>385</cp:revision>
  <dcterms:created xsi:type="dcterms:W3CDTF">2008-04-05T09:00:23Z</dcterms:created>
  <dcterms:modified xsi:type="dcterms:W3CDTF">2019-09-10T19:17:58Z</dcterms:modified>
</cp:coreProperties>
</file>